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389" r:id="rId6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4FF"/>
    <a:srgbClr val="EE8000"/>
    <a:srgbClr val="FFA81E"/>
    <a:srgbClr val="FFC100"/>
    <a:srgbClr val="F2F2F2"/>
    <a:srgbClr val="E7F5FF"/>
    <a:srgbClr val="FF00FF"/>
    <a:srgbClr val="000000"/>
    <a:srgbClr val="00366F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9247" autoAdjust="0"/>
  </p:normalViewPr>
  <p:slideViewPr>
    <p:cSldViewPr snapToGrid="0">
      <p:cViewPr>
        <p:scale>
          <a:sx n="125" d="100"/>
          <a:sy n="125" d="100"/>
        </p:scale>
        <p:origin x="576" y="-4219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6D1-422C-A7E5-5556C3B37C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D1-422C-A7E5-5556C3B37C19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6D1-422C-A7E5-5556C3B37C19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D1-422C-A7E5-5556C3B37C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7F-44F8-AF7F-6D5B931278B6}"/>
              </c:ext>
            </c:extLst>
          </c:dPt>
          <c:cat>
            <c:strRef>
              <c:f>Sheet1!$A$2:$A$6</c:f>
              <c:strCache>
                <c:ptCount val="4"/>
                <c:pt idx="0">
                  <c:v>Veggies</c:v>
                </c:pt>
                <c:pt idx="1">
                  <c:v>Fruit</c:v>
                </c:pt>
                <c:pt idx="2">
                  <c:v>Starches</c:v>
                </c:pt>
                <c:pt idx="3">
                  <c:v>Protein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0.17</c:v>
                </c:pt>
                <c:pt idx="1">
                  <c:v>0.17</c:v>
                </c:pt>
                <c:pt idx="2">
                  <c:v>0.25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1-422C-A7E5-5556C3B37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0.51453</cdr:x>
      <cdr:y>0.22145</cdr:y>
    </cdr:from>
    <cdr:to>
      <cdr:x>0.80305</cdr:x>
      <cdr:y>0.35349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50075" y="842410"/>
          <a:ext cx="1486036" cy="502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err="1"/>
            <a:t>Zaub</a:t>
          </a:r>
          <a:endParaRPr lang="en-US" dirty="0"/>
        </a:p>
      </cdr:txBody>
    </cdr:sp>
  </cdr:relSizeAnchor>
  <cdr:relSizeAnchor xmlns:cdr="http://schemas.openxmlformats.org/drawingml/2006/chartDrawing">
    <cdr:from>
      <cdr:x>0.59895</cdr:x>
      <cdr:y>0.46278</cdr:y>
    </cdr:from>
    <cdr:to>
      <cdr:x>0.80106</cdr:x>
      <cdr:y>0.60579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084872" y="1760420"/>
          <a:ext cx="1040954" cy="5440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err="1"/>
            <a:t>Txiv</a:t>
          </a:r>
          <a:r>
            <a:rPr lang="en-US" sz="1400" dirty="0"/>
            <a:t> </a:t>
          </a:r>
          <a:r>
            <a:rPr lang="en-US" sz="1400" dirty="0" err="1"/>
            <a:t>Hmab</a:t>
          </a:r>
          <a:r>
            <a:rPr lang="en-US" sz="1400" dirty="0"/>
            <a:t> </a:t>
          </a:r>
          <a:r>
            <a:rPr lang="en-US" sz="1400" dirty="0" err="1"/>
            <a:t>Txiv</a:t>
          </a:r>
          <a:r>
            <a:rPr lang="en-US" sz="1400" dirty="0"/>
            <a:t> </a:t>
          </a:r>
          <a:r>
            <a:rPr lang="en-US" sz="1400" dirty="0" err="1"/>
            <a:t>Ntoo</a:t>
          </a:r>
          <a:endParaRPr lang="en-US" sz="1050" dirty="0"/>
        </a:p>
      </cdr:txBody>
    </cdr:sp>
  </cdr:relSizeAnchor>
  <cdr:relSizeAnchor xmlns:cdr="http://schemas.openxmlformats.org/drawingml/2006/chartDrawing">
    <cdr:from>
      <cdr:x>0.39873</cdr:x>
      <cdr:y>0.71693</cdr:y>
    </cdr:from>
    <cdr:to>
      <cdr:x>0.64346</cdr:x>
      <cdr:y>0.79818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053643" y="2727196"/>
          <a:ext cx="1260500" cy="3090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/>
            <a:t>Starches</a:t>
          </a:r>
          <a:r>
            <a:rPr lang="en-US" sz="1600" dirty="0"/>
            <a:t>	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0.22912</cdr:x>
      <cdr:y>0.34246</cdr:y>
    </cdr:from>
    <cdr:to>
      <cdr:x>0.43166</cdr:x>
      <cdr:y>0.46773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180086" y="1302736"/>
          <a:ext cx="1043189" cy="4765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/>
            <a:t>Protein</a:t>
          </a:r>
          <a:endParaRPr lang="en-US" sz="1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78" y="9615536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85120" y="9704426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©  2016 DaVita Inc.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327468" y="974324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July 2020 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3025" y="9189243"/>
            <a:ext cx="7344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05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129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accent2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KEV KAWM PAUB TXOG KHOOM NOJ KHOOM HAUS: </a:t>
            </a:r>
          </a:p>
          <a:p>
            <a:pPr>
              <a:lnSpc>
                <a:spcPct val="115000"/>
              </a:lnSpc>
            </a:pPr>
            <a:r>
              <a:rPr lang="en-US" sz="1600" i="1" dirty="0">
                <a:solidFill>
                  <a:srgbClr val="FF000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KHOOM NOJ TXOM NCAUJ/NOJ UA SIS RAU RAUM </a:t>
            </a:r>
          </a:p>
          <a:p>
            <a:pPr>
              <a:lnSpc>
                <a:spcPct val="115000"/>
              </a:lnSpc>
            </a:pPr>
            <a:r>
              <a:rPr lang="en-US" sz="3600" b="1" dirty="0">
                <a:solidFill>
                  <a:schemeClr val="accent6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Yam </a:t>
            </a:r>
            <a:r>
              <a:rPr lang="en-US" sz="3600" b="1" dirty="0" err="1">
                <a:solidFill>
                  <a:schemeClr val="accent6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Khoom</a:t>
            </a:r>
            <a:r>
              <a:rPr lang="en-US" sz="3600" b="1" dirty="0">
                <a:solidFill>
                  <a:schemeClr val="accent6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Zoo Rau </a:t>
            </a:r>
            <a:r>
              <a:rPr lang="en-US" sz="3600" b="1" dirty="0" err="1">
                <a:solidFill>
                  <a:schemeClr val="accent6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Raum</a:t>
            </a:r>
            <a:endParaRPr lang="en-US" sz="3600" dirty="0">
              <a:solidFill>
                <a:schemeClr val="accent6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177680" y="1692916"/>
            <a:ext cx="216614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Protein</a:t>
            </a:r>
          </a:p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12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pluag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txhua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hnub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Piv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txwv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Nqaij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nyuj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nqaij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qaib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nqaij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nqaij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npuas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nqaij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nruab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deg,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taum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qaib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ntxhw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nqaij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nyuam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nyuj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tias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tsis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nqaij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ntsib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koj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kws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mob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txhawm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muab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kev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qhia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668951024"/>
              </p:ext>
            </p:extLst>
          </p:nvPr>
        </p:nvGraphicFramePr>
        <p:xfrm>
          <a:off x="1027677" y="2862467"/>
          <a:ext cx="5150476" cy="380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7680" y="6445676"/>
            <a:ext cx="28701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Starches</a:t>
            </a:r>
          </a:p>
          <a:p>
            <a:r>
              <a:rPr lang="en-US" sz="1400" dirty="0"/>
              <a:t>6 </a:t>
            </a:r>
            <a:r>
              <a:rPr lang="en-US" sz="1400" dirty="0" err="1"/>
              <a:t>mus</a:t>
            </a:r>
            <a:r>
              <a:rPr lang="en-US" sz="1400" dirty="0"/>
              <a:t> </a:t>
            </a:r>
            <a:r>
              <a:rPr lang="en-US" sz="1400" dirty="0" err="1"/>
              <a:t>rau</a:t>
            </a:r>
            <a:r>
              <a:rPr lang="en-US" sz="1400" dirty="0"/>
              <a:t> 12 </a:t>
            </a:r>
            <a:r>
              <a:rPr lang="en-US" sz="1400" dirty="0" err="1"/>
              <a:t>noj</a:t>
            </a:r>
            <a:r>
              <a:rPr lang="en-US" sz="1400" dirty="0"/>
              <a:t> </a:t>
            </a:r>
            <a:r>
              <a:rPr lang="en-US" sz="1400" dirty="0" err="1"/>
              <a:t>txhua</a:t>
            </a:r>
            <a:r>
              <a:rPr lang="en-US" sz="1400" dirty="0"/>
              <a:t> </a:t>
            </a:r>
            <a:r>
              <a:rPr lang="en-US" sz="1400" dirty="0" err="1"/>
              <a:t>hnub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Txhawm</a:t>
            </a:r>
            <a:r>
              <a:rPr lang="en-US" sz="1400" dirty="0"/>
              <a:t> </a:t>
            </a:r>
            <a:r>
              <a:rPr lang="en-US" sz="1400" dirty="0" err="1"/>
              <a:t>rau</a:t>
            </a:r>
            <a:r>
              <a:rPr lang="en-US" sz="1400" dirty="0"/>
              <a:t> </a:t>
            </a:r>
            <a:r>
              <a:rPr lang="en-US" sz="1400" dirty="0" err="1"/>
              <a:t>txhob</a:t>
            </a:r>
            <a:r>
              <a:rPr lang="en-US" sz="1400" dirty="0"/>
              <a:t> mob </a:t>
            </a:r>
            <a:r>
              <a:rPr lang="en-US" sz="1400" dirty="0" err="1"/>
              <a:t>ntshav</a:t>
            </a:r>
            <a:r>
              <a:rPr lang="en-US" sz="1400" dirty="0"/>
              <a:t> </a:t>
            </a:r>
            <a:r>
              <a:rPr lang="en-US" sz="1400" dirty="0" err="1"/>
              <a:t>qab</a:t>
            </a:r>
            <a:r>
              <a:rPr lang="en-US" sz="1400" dirty="0"/>
              <a:t> </a:t>
            </a:r>
            <a:r>
              <a:rPr lang="en-US" sz="1400" dirty="0" err="1"/>
              <a:t>zib</a:t>
            </a:r>
            <a:r>
              <a:rPr lang="en-US" sz="1400" dirty="0"/>
              <a:t>: </a:t>
            </a:r>
            <a:r>
              <a:rPr lang="en-US" sz="1400" dirty="0" err="1"/>
              <a:t>noj</a:t>
            </a:r>
            <a:r>
              <a:rPr lang="en-US" sz="1400" dirty="0"/>
              <a:t> mov </a:t>
            </a:r>
            <a:r>
              <a:rPr lang="en-US" sz="1400" dirty="0" err="1"/>
              <a:t>tsis</a:t>
            </a:r>
            <a:r>
              <a:rPr lang="en-US" sz="1400" dirty="0"/>
              <a:t> pub </a:t>
            </a:r>
            <a:r>
              <a:rPr lang="en-US" sz="1400" dirty="0" err="1"/>
              <a:t>tu</a:t>
            </a:r>
            <a:r>
              <a:rPr lang="en-US" sz="1400" dirty="0"/>
              <a:t> </a:t>
            </a:r>
            <a:r>
              <a:rPr lang="en-US" sz="1400" dirty="0" err="1"/>
              <a:t>ncua</a:t>
            </a:r>
            <a:r>
              <a:rPr lang="en-US" sz="1400" dirty="0"/>
              <a:t>)</a:t>
            </a:r>
          </a:p>
          <a:p>
            <a:r>
              <a:rPr lang="en-US" sz="1400" b="1" dirty="0" err="1"/>
              <a:t>Piv</a:t>
            </a:r>
            <a:r>
              <a:rPr lang="en-US" sz="1400" b="1" dirty="0"/>
              <a:t> </a:t>
            </a:r>
            <a:r>
              <a:rPr lang="en-US" sz="1400" b="1" dirty="0" err="1"/>
              <a:t>txwv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khaub</a:t>
            </a:r>
            <a:r>
              <a:rPr lang="en-US" sz="1400" dirty="0"/>
              <a:t> ci, rolls, muffins, ½ bagel, </a:t>
            </a:r>
          </a:p>
          <a:p>
            <a:r>
              <a:rPr lang="en-US" sz="1400" dirty="0"/>
              <a:t>4-5 crackers, </a:t>
            </a:r>
          </a:p>
          <a:p>
            <a:r>
              <a:rPr lang="en-US" sz="1400" dirty="0"/>
              <a:t>¾ cereal, ½ rice, pasta/noodles los sis macaroni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4124" y="1692916"/>
            <a:ext cx="21812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Cov</a:t>
            </a:r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Zaub</a:t>
            </a:r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Tsis</a:t>
            </a:r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Muaj</a:t>
            </a:r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Starchy</a:t>
            </a:r>
          </a:p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 –(½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txhua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hnub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Piv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txwv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broccoli,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carrots, cauliflower,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txwb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dib,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lws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ntev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ntauv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ntsuab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taum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kuas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txhob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zaub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lettuce (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txhua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), radishes,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ntsuab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peas, watercress,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taub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dag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9038" y="6445676"/>
            <a:ext cx="23503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Txiv</a:t>
            </a:r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Hmab</a:t>
            </a:r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Txiv</a:t>
            </a:r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600" b="1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Ntoo</a:t>
            </a:r>
            <a:endParaRPr lang="en-US" sz="16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rau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noj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txhua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hnub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(1/2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r>
              <a:rPr lang="en-US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Piv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txwv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txiv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apple,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kuas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txiv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qaub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berries, cherries, fruit cocktail, grapes, peaches, pears, pineapple, plums, tangerine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C613-1985-46DD-B025-1DD841DD9DAF}"/>
              </a:ext>
            </a:extLst>
          </p:cNvPr>
          <p:cNvSpPr txBox="1"/>
          <p:nvPr/>
        </p:nvSpPr>
        <p:spPr>
          <a:xfrm>
            <a:off x="5624076" y="654309"/>
            <a:ext cx="16525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</a:rPr>
              <a:t>Zoo </a:t>
            </a:r>
            <a:r>
              <a:rPr lang="en-US" sz="1200" dirty="0" err="1">
                <a:solidFill>
                  <a:srgbClr val="FFFF00"/>
                </a:solidFill>
              </a:rPr>
              <a:t>siab</a:t>
            </a:r>
            <a:r>
              <a:rPr lang="en-US" sz="1200" dirty="0">
                <a:solidFill>
                  <a:srgbClr val="FFFF00"/>
                </a:solidFill>
              </a:rPr>
              <a:t> tau </a:t>
            </a:r>
            <a:r>
              <a:rPr lang="en-US" sz="1200" dirty="0" err="1">
                <a:solidFill>
                  <a:srgbClr val="FFFF00"/>
                </a:solidFill>
              </a:rPr>
              <a:t>paub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B641D-B817-48A3-9AA3-58628322098A}"/>
              </a:ext>
            </a:extLst>
          </p:cNvPr>
          <p:cNvSpPr txBox="1"/>
          <p:nvPr/>
        </p:nvSpPr>
        <p:spPr>
          <a:xfrm>
            <a:off x="53341" y="9172048"/>
            <a:ext cx="7301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56383-D030-4538-B982-D020954460F8}"/>
              </a:ext>
            </a:extLst>
          </p:cNvPr>
          <p:cNvSpPr txBox="1"/>
          <p:nvPr/>
        </p:nvSpPr>
        <p:spPr>
          <a:xfrm>
            <a:off x="2343825" y="9727514"/>
            <a:ext cx="16824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lub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xya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hli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xyoo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625620263"/>
      </p:ext>
    </p:extLst>
  </p:cSld>
  <p:clrMapOvr>
    <a:masterClrMapping/>
  </p:clrMapOvr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EA55C1C73F374395A09026EA77C496" ma:contentTypeVersion="1" ma:contentTypeDescription="Create a new document." ma:contentTypeScope="" ma:versionID="8cf651a348d8ab507bfa77390ff116d0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919dff3044b481bf438c862f3be5730d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VWVVZ44HN2TW-1969826216-21</_dlc_DocId>
    <_dlc_DocIdUrl xmlns="3f57af43-c6c5-4cde-95b0-8e68d12fd188">
      <Url>https://share.davita.com/sites/NS_PatientEducation/_layouts/15/DocIdRedir.aspx?ID=VWVVZ44HN2TW-1969826216-21</Url>
      <Description>VWVVZ44HN2TW-1969826216-21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4CE538-8D0B-4C8A-A226-96372319BBC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18480A1-4605-445D-95B6-7D42A17EB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1B51A0-A1B3-4C50-8ED6-155D1ADBBD2F}">
  <ds:schemaRefs>
    <ds:schemaRef ds:uri="http://purl.org/dc/dcmitype/"/>
    <ds:schemaRef ds:uri="http://www.w3.org/XML/1998/namespace"/>
    <ds:schemaRef ds:uri="3f57af43-c6c5-4cde-95b0-8e68d12fd188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1EE0C835-364C-4638-A867-CE4A24A2FE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3136</TotalTime>
  <Words>318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Bree Davita</vt:lpstr>
      <vt:lpstr>Calibri</vt:lpstr>
      <vt:lpstr>Lato</vt:lpstr>
      <vt:lpstr>Lato Medium</vt:lpstr>
      <vt:lpstr>Times New Roman</vt:lpstr>
      <vt:lpstr>Wingdings</vt:lpstr>
      <vt:lpstr>CE_2016_JobAids_v1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Acer</cp:lastModifiedBy>
  <cp:revision>250</cp:revision>
  <cp:lastPrinted>2020-03-19T14:34:29Z</cp:lastPrinted>
  <dcterms:created xsi:type="dcterms:W3CDTF">2020-01-10T21:16:46Z</dcterms:created>
  <dcterms:modified xsi:type="dcterms:W3CDTF">2022-11-22T12:57:33Z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0x010100DAEA55C1C73F374395A09026EA77C496</vt:lpwstr>
  </property>
  <property fmtid="{D5CDD505-2E9C-101B-9397-08002B2CF9AE}" pid="3" name="_dlc_DocIdItemGuid">
    <vt:lpwstr>169dfb08-035c-4c48-8976-1ff7e6aab32a</vt:lpwstr>
  </property>
</Properties>
</file>