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5"/>
  </p:sldMasterIdLst>
  <p:notesMasterIdLst>
    <p:notesMasterId r:id="rId8"/>
  </p:notesMasterIdLst>
  <p:handoutMasterIdLst>
    <p:handoutMasterId r:id="rId9"/>
  </p:handoutMasterIdLst>
  <p:sldIdLst>
    <p:sldId id="349" r:id="rId6"/>
    <p:sldId id="350" r:id="rId7"/>
  </p:sldIdLst>
  <p:sldSz cx="7772400" cy="10058400"/>
  <p:notesSz cx="7077075" cy="9363075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73">
          <p15:clr>
            <a:srgbClr val="A4A3A4"/>
          </p15:clr>
        </p15:guide>
        <p15:guide id="2" orient="horz" pos="158">
          <p15:clr>
            <a:srgbClr val="A4A3A4"/>
          </p15:clr>
        </p15:guide>
        <p15:guide id="3" orient="horz" pos="221">
          <p15:clr>
            <a:srgbClr val="A4A3A4"/>
          </p15:clr>
        </p15:guide>
        <p15:guide id="4" pos="159">
          <p15:clr>
            <a:srgbClr val="A4A3A4"/>
          </p15:clr>
        </p15:guide>
        <p15:guide id="5" pos="4737">
          <p15:clr>
            <a:srgbClr val="A4A3A4"/>
          </p15:clr>
        </p15:guide>
        <p15:guide id="6" pos="2469">
          <p15:clr>
            <a:srgbClr val="A4A3A4"/>
          </p15:clr>
        </p15:guide>
        <p15:guide id="7" pos="240">
          <p15:clr>
            <a:srgbClr val="A4A3A4"/>
          </p15:clr>
        </p15:guide>
        <p15:guide id="8" pos="46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7F5FF"/>
    <a:srgbClr val="E5F4FF"/>
    <a:srgbClr val="FF00FF"/>
    <a:srgbClr val="000000"/>
    <a:srgbClr val="00366F"/>
    <a:srgbClr val="001326"/>
    <a:srgbClr val="88026B"/>
    <a:srgbClr val="001B37"/>
    <a:srgbClr val="001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247" autoAdjust="0"/>
  </p:normalViewPr>
  <p:slideViewPr>
    <p:cSldViewPr snapToGrid="0">
      <p:cViewPr varScale="1">
        <p:scale>
          <a:sx n="58" d="100"/>
          <a:sy n="58" d="100"/>
        </p:scale>
        <p:origin x="461" y="62"/>
      </p:cViewPr>
      <p:guideLst>
        <p:guide orient="horz" pos="6173"/>
        <p:guide orient="horz" pos="158"/>
        <p:guide orient="horz" pos="221"/>
        <p:guide pos="159"/>
        <p:guide pos="4737"/>
        <p:guide pos="2469"/>
        <p:guide pos="240"/>
        <p:guide pos="46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-3216" y="-96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440B5E91-7A02-434F-A474-C71FFBD9DAF1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AFE6178E-5781-45B7-80C0-BFF01EC048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75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2FFE0173-D3C1-4725-9516-BFFF1C910554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81225" y="701675"/>
            <a:ext cx="27146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A05EB1DE-DEDF-45DE-8900-1A14E27B72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5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EB1DE-DEDF-45DE-8900-1A14E27B72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6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to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7772400" cy="3125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31376" y="255896"/>
            <a:ext cx="7544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+mj-lt"/>
              </a:rPr>
              <a:t>Go to Slide Master to Add Slide Title; placeholder for up to two lines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9176023"/>
            <a:ext cx="1058721" cy="393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ddito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7772400" cy="3125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9176023"/>
            <a:ext cx="1058721" cy="39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200031"/>
            <a:ext cx="7772400" cy="2474915"/>
          </a:xfrm>
          <a:custGeom>
            <a:avLst/>
            <a:gdLst>
              <a:gd name="connsiteX0" fmla="*/ 0 w 10058400"/>
              <a:gd name="connsiteY0" fmla="*/ 0 h 1536192"/>
              <a:gd name="connsiteX1" fmla="*/ 10058400 w 10058400"/>
              <a:gd name="connsiteY1" fmla="*/ 0 h 1536192"/>
              <a:gd name="connsiteX2" fmla="*/ 10058400 w 10058400"/>
              <a:gd name="connsiteY2" fmla="*/ 1536192 h 1536192"/>
              <a:gd name="connsiteX3" fmla="*/ 0 w 10058400"/>
              <a:gd name="connsiteY3" fmla="*/ 1536192 h 1536192"/>
              <a:gd name="connsiteX4" fmla="*/ 0 w 10058400"/>
              <a:gd name="connsiteY4" fmla="*/ 0 h 1536192"/>
              <a:gd name="connsiteX0" fmla="*/ 0 w 10058400"/>
              <a:gd name="connsiteY0" fmla="*/ 0 h 1540933"/>
              <a:gd name="connsiteX1" fmla="*/ 10058400 w 10058400"/>
              <a:gd name="connsiteY1" fmla="*/ 0 h 1540933"/>
              <a:gd name="connsiteX2" fmla="*/ 10058400 w 10058400"/>
              <a:gd name="connsiteY2" fmla="*/ 1536192 h 1540933"/>
              <a:gd name="connsiteX3" fmla="*/ 4995333 w 10058400"/>
              <a:gd name="connsiteY3" fmla="*/ 1540933 h 1540933"/>
              <a:gd name="connsiteX4" fmla="*/ 0 w 10058400"/>
              <a:gd name="connsiteY4" fmla="*/ 1536192 h 1540933"/>
              <a:gd name="connsiteX5" fmla="*/ 0 w 10058400"/>
              <a:gd name="connsiteY5" fmla="*/ 0 h 1540933"/>
              <a:gd name="connsiteX0" fmla="*/ 0 w 10058400"/>
              <a:gd name="connsiteY0" fmla="*/ 0 h 1536192"/>
              <a:gd name="connsiteX1" fmla="*/ 10058400 w 10058400"/>
              <a:gd name="connsiteY1" fmla="*/ 0 h 1536192"/>
              <a:gd name="connsiteX2" fmla="*/ 10058400 w 10058400"/>
              <a:gd name="connsiteY2" fmla="*/ 1536192 h 1536192"/>
              <a:gd name="connsiteX3" fmla="*/ 5029200 w 10058400"/>
              <a:gd name="connsiteY3" fmla="*/ 778933 h 1536192"/>
              <a:gd name="connsiteX4" fmla="*/ 0 w 10058400"/>
              <a:gd name="connsiteY4" fmla="*/ 1536192 h 1536192"/>
              <a:gd name="connsiteX5" fmla="*/ 0 w 10058400"/>
              <a:gd name="connsiteY5" fmla="*/ 0 h 1536192"/>
              <a:gd name="connsiteX0" fmla="*/ 0 w 10058400"/>
              <a:gd name="connsiteY0" fmla="*/ 0 h 1536192"/>
              <a:gd name="connsiteX1" fmla="*/ 10058400 w 10058400"/>
              <a:gd name="connsiteY1" fmla="*/ 0 h 1536192"/>
              <a:gd name="connsiteX2" fmla="*/ 10058400 w 10058400"/>
              <a:gd name="connsiteY2" fmla="*/ 1536192 h 1536192"/>
              <a:gd name="connsiteX3" fmla="*/ 5029200 w 10058400"/>
              <a:gd name="connsiteY3" fmla="*/ 812799 h 1536192"/>
              <a:gd name="connsiteX4" fmla="*/ 0 w 10058400"/>
              <a:gd name="connsiteY4" fmla="*/ 1536192 h 1536192"/>
              <a:gd name="connsiteX5" fmla="*/ 0 w 10058400"/>
              <a:gd name="connsiteY5" fmla="*/ 0 h 1536192"/>
              <a:gd name="connsiteX0" fmla="*/ 0 w 10058400"/>
              <a:gd name="connsiteY0" fmla="*/ 0 h 1536192"/>
              <a:gd name="connsiteX1" fmla="*/ 10058400 w 10058400"/>
              <a:gd name="connsiteY1" fmla="*/ 0 h 1536192"/>
              <a:gd name="connsiteX2" fmla="*/ 10058400 w 10058400"/>
              <a:gd name="connsiteY2" fmla="*/ 1536192 h 1536192"/>
              <a:gd name="connsiteX3" fmla="*/ 5103159 w 10058400"/>
              <a:gd name="connsiteY3" fmla="*/ 936955 h 1536192"/>
              <a:gd name="connsiteX4" fmla="*/ 0 w 10058400"/>
              <a:gd name="connsiteY4" fmla="*/ 1536192 h 1536192"/>
              <a:gd name="connsiteX5" fmla="*/ 0 w 10058400"/>
              <a:gd name="connsiteY5" fmla="*/ 0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8400" h="1536192">
                <a:moveTo>
                  <a:pt x="0" y="0"/>
                </a:moveTo>
                <a:lnTo>
                  <a:pt x="10058400" y="0"/>
                </a:lnTo>
                <a:lnTo>
                  <a:pt x="10058400" y="1536192"/>
                </a:lnTo>
                <a:lnTo>
                  <a:pt x="5103159" y="936955"/>
                </a:lnTo>
                <a:lnTo>
                  <a:pt x="0" y="153619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-1"/>
            <a:ext cx="7772400" cy="2474915"/>
          </a:xfrm>
          <a:custGeom>
            <a:avLst/>
            <a:gdLst>
              <a:gd name="connsiteX0" fmla="*/ 0 w 10058400"/>
              <a:gd name="connsiteY0" fmla="*/ 0 h 1536192"/>
              <a:gd name="connsiteX1" fmla="*/ 10058400 w 10058400"/>
              <a:gd name="connsiteY1" fmla="*/ 0 h 1536192"/>
              <a:gd name="connsiteX2" fmla="*/ 10058400 w 10058400"/>
              <a:gd name="connsiteY2" fmla="*/ 1536192 h 1536192"/>
              <a:gd name="connsiteX3" fmla="*/ 0 w 10058400"/>
              <a:gd name="connsiteY3" fmla="*/ 1536192 h 1536192"/>
              <a:gd name="connsiteX4" fmla="*/ 0 w 10058400"/>
              <a:gd name="connsiteY4" fmla="*/ 0 h 1536192"/>
              <a:gd name="connsiteX0" fmla="*/ 0 w 10058400"/>
              <a:gd name="connsiteY0" fmla="*/ 0 h 1540933"/>
              <a:gd name="connsiteX1" fmla="*/ 10058400 w 10058400"/>
              <a:gd name="connsiteY1" fmla="*/ 0 h 1540933"/>
              <a:gd name="connsiteX2" fmla="*/ 10058400 w 10058400"/>
              <a:gd name="connsiteY2" fmla="*/ 1536192 h 1540933"/>
              <a:gd name="connsiteX3" fmla="*/ 4995333 w 10058400"/>
              <a:gd name="connsiteY3" fmla="*/ 1540933 h 1540933"/>
              <a:gd name="connsiteX4" fmla="*/ 0 w 10058400"/>
              <a:gd name="connsiteY4" fmla="*/ 1536192 h 1540933"/>
              <a:gd name="connsiteX5" fmla="*/ 0 w 10058400"/>
              <a:gd name="connsiteY5" fmla="*/ 0 h 1540933"/>
              <a:gd name="connsiteX0" fmla="*/ 0 w 10058400"/>
              <a:gd name="connsiteY0" fmla="*/ 0 h 1536192"/>
              <a:gd name="connsiteX1" fmla="*/ 10058400 w 10058400"/>
              <a:gd name="connsiteY1" fmla="*/ 0 h 1536192"/>
              <a:gd name="connsiteX2" fmla="*/ 10058400 w 10058400"/>
              <a:gd name="connsiteY2" fmla="*/ 1536192 h 1536192"/>
              <a:gd name="connsiteX3" fmla="*/ 5029200 w 10058400"/>
              <a:gd name="connsiteY3" fmla="*/ 778933 h 1536192"/>
              <a:gd name="connsiteX4" fmla="*/ 0 w 10058400"/>
              <a:gd name="connsiteY4" fmla="*/ 1536192 h 1536192"/>
              <a:gd name="connsiteX5" fmla="*/ 0 w 10058400"/>
              <a:gd name="connsiteY5" fmla="*/ 0 h 1536192"/>
              <a:gd name="connsiteX0" fmla="*/ 0 w 10058400"/>
              <a:gd name="connsiteY0" fmla="*/ 0 h 1536192"/>
              <a:gd name="connsiteX1" fmla="*/ 10058400 w 10058400"/>
              <a:gd name="connsiteY1" fmla="*/ 0 h 1536192"/>
              <a:gd name="connsiteX2" fmla="*/ 10058400 w 10058400"/>
              <a:gd name="connsiteY2" fmla="*/ 1536192 h 1536192"/>
              <a:gd name="connsiteX3" fmla="*/ 5029200 w 10058400"/>
              <a:gd name="connsiteY3" fmla="*/ 812799 h 1536192"/>
              <a:gd name="connsiteX4" fmla="*/ 0 w 10058400"/>
              <a:gd name="connsiteY4" fmla="*/ 1536192 h 1536192"/>
              <a:gd name="connsiteX5" fmla="*/ 0 w 10058400"/>
              <a:gd name="connsiteY5" fmla="*/ 0 h 1536192"/>
              <a:gd name="connsiteX0" fmla="*/ 0 w 10058400"/>
              <a:gd name="connsiteY0" fmla="*/ 0 h 1536192"/>
              <a:gd name="connsiteX1" fmla="*/ 10058400 w 10058400"/>
              <a:gd name="connsiteY1" fmla="*/ 0 h 1536192"/>
              <a:gd name="connsiteX2" fmla="*/ 10058400 w 10058400"/>
              <a:gd name="connsiteY2" fmla="*/ 1536192 h 1536192"/>
              <a:gd name="connsiteX3" fmla="*/ 5103159 w 10058400"/>
              <a:gd name="connsiteY3" fmla="*/ 936955 h 1536192"/>
              <a:gd name="connsiteX4" fmla="*/ 0 w 10058400"/>
              <a:gd name="connsiteY4" fmla="*/ 1536192 h 1536192"/>
              <a:gd name="connsiteX5" fmla="*/ 0 w 10058400"/>
              <a:gd name="connsiteY5" fmla="*/ 0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8400" h="1536192">
                <a:moveTo>
                  <a:pt x="0" y="0"/>
                </a:moveTo>
                <a:lnTo>
                  <a:pt x="10058400" y="0"/>
                </a:lnTo>
                <a:lnTo>
                  <a:pt x="10058400" y="1536192"/>
                </a:lnTo>
                <a:lnTo>
                  <a:pt x="5103159" y="936955"/>
                </a:lnTo>
                <a:lnTo>
                  <a:pt x="0" y="153619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250675" y="382532"/>
            <a:ext cx="7321688" cy="1167427"/>
          </a:xfrm>
          <a:prstGeom prst="rect">
            <a:avLst/>
          </a:prstGeom>
        </p:spPr>
        <p:txBody>
          <a:bodyPr vert="horz" lIns="0" tIns="50941" rIns="0" bIns="50941" rtlCol="0" anchor="t" anchorCtr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5400" dirty="0">
                <a:solidFill>
                  <a:schemeClr val="bg1"/>
                </a:solidFill>
                <a:latin typeface="+mj-lt"/>
              </a:rPr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950" indent="-742950" algn="l" defTabSz="1018824" rtl="0" eaLnBrk="1" latinLnBrk="0" hangingPunct="1">
        <a:spcBef>
          <a:spcPts val="3000"/>
        </a:spcBef>
        <a:buFont typeface="Arial" pitchFamily="34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Times New Roman" pitchFamily="18" charset="0"/>
          <a:ea typeface="+mn-ea"/>
          <a:cs typeface="Times New Roman" pitchFamily="18" charset="0"/>
        </a:defRPr>
      </a:lvl1pPr>
      <a:lvl2pPr marL="463550" indent="-173038" algn="l" defTabSz="1018824" rtl="0" eaLnBrk="1" latinLnBrk="0" hangingPunct="1">
        <a:spcBef>
          <a:spcPts val="6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5.wdp"/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4112" y="228297"/>
            <a:ext cx="7638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57300"/>
            <a:r>
              <a:rPr lang="en-US" sz="1800" dirty="0">
                <a:solidFill>
                  <a:schemeClr val="tx2"/>
                </a:solidFill>
                <a:effectLst/>
                <a:latin typeface="Bree Davita" panose="02000806000000020004" pitchFamily="50" charset="0"/>
                <a:ea typeface="Times New Roman" panose="02020603050405020304" pitchFamily="18" charset="0"/>
              </a:rPr>
              <a:t>Binder </a:t>
            </a:r>
            <a:r>
              <a:rPr lang="en-US" sz="1800" dirty="0" err="1">
                <a:solidFill>
                  <a:schemeClr val="tx2"/>
                </a:solidFill>
                <a:effectLst/>
                <a:latin typeface="Bree Davita" panose="02000806000000020004" pitchFamily="50" charset="0"/>
                <a:ea typeface="Times New Roman" panose="02020603050405020304" pitchFamily="18" charset="0"/>
              </a:rPr>
              <a:t>yog</a:t>
            </a:r>
            <a:r>
              <a:rPr lang="en-US" sz="1800" dirty="0">
                <a:solidFill>
                  <a:schemeClr val="tx2"/>
                </a:solidFill>
                <a:effectLst/>
                <a:latin typeface="Bree Davita" panose="02000806000000020004" pitchFamily="50" charset="0"/>
                <a:ea typeface="Times New Roman" panose="02020603050405020304" pitchFamily="18" charset="0"/>
              </a:rPr>
              <a:t> dab </a:t>
            </a:r>
            <a:r>
              <a:rPr lang="en-US" sz="1800" dirty="0" err="1">
                <a:solidFill>
                  <a:schemeClr val="tx2"/>
                </a:solidFill>
                <a:effectLst/>
                <a:latin typeface="Bree Davita" panose="02000806000000020004" pitchFamily="50" charset="0"/>
                <a:ea typeface="Times New Roman" panose="02020603050405020304" pitchFamily="18" charset="0"/>
              </a:rPr>
              <a:t>tsi</a:t>
            </a:r>
            <a:r>
              <a:rPr lang="en-US" sz="1800" dirty="0">
                <a:solidFill>
                  <a:schemeClr val="tx2"/>
                </a:solidFill>
                <a:effectLst/>
                <a:latin typeface="Bree Davita" panose="02000806000000020004" pitchFamily="50" charset="0"/>
                <a:ea typeface="Times New Roman" panose="02020603050405020304" pitchFamily="18" charset="0"/>
              </a:rPr>
              <a:t> thiab Vim </a:t>
            </a:r>
            <a:r>
              <a:rPr lang="en-US" sz="1800" dirty="0" err="1">
                <a:solidFill>
                  <a:schemeClr val="tx2"/>
                </a:solidFill>
                <a:effectLst/>
                <a:latin typeface="Bree Davita" panose="02000806000000020004" pitchFamily="50" charset="0"/>
                <a:ea typeface="Times New Roman" panose="02020603050405020304" pitchFamily="18" charset="0"/>
              </a:rPr>
              <a:t>yog</a:t>
            </a:r>
            <a:r>
              <a:rPr lang="en-US" sz="1800" dirty="0">
                <a:solidFill>
                  <a:schemeClr val="tx2"/>
                </a:solidFill>
                <a:effectLst/>
                <a:latin typeface="Bree Davita" panose="02000806000000020004" pitchFamily="50" charset="0"/>
                <a:ea typeface="Times New Roman" panose="02020603050405020304" pitchFamily="18" charset="0"/>
              </a:rPr>
              <a:t> li </a:t>
            </a:r>
            <a:r>
              <a:rPr lang="en-US" sz="1800" dirty="0" err="1">
                <a:solidFill>
                  <a:schemeClr val="tx2"/>
                </a:solidFill>
                <a:effectLst/>
                <a:latin typeface="Bree Davita" panose="02000806000000020004" pitchFamily="50" charset="0"/>
                <a:ea typeface="Times New Roman" panose="02020603050405020304" pitchFamily="18" charset="0"/>
              </a:rPr>
              <a:t>cas</a:t>
            </a:r>
            <a:r>
              <a:rPr lang="en-US" sz="1800" dirty="0">
                <a:solidFill>
                  <a:schemeClr val="tx2"/>
                </a:solidFill>
                <a:effectLst/>
                <a:latin typeface="Bree Davita" panose="02000806000000020004" pitchFamily="50" charset="0"/>
                <a:ea typeface="Times New Roman" panose="02020603050405020304" pitchFamily="18" charset="0"/>
              </a:rPr>
              <a:t> kuv </a:t>
            </a:r>
            <a:r>
              <a:rPr lang="en-US" sz="1800" dirty="0" err="1">
                <a:solidFill>
                  <a:schemeClr val="tx2"/>
                </a:solidFill>
                <a:effectLst/>
                <a:latin typeface="Bree Davita" panose="02000806000000020004" pitchFamily="50" charset="0"/>
                <a:ea typeface="Times New Roman" panose="02020603050405020304" pitchFamily="18" charset="0"/>
              </a:rPr>
              <a:t>thiaj</a:t>
            </a:r>
            <a:r>
              <a:rPr lang="en-US" sz="1800" dirty="0">
                <a:solidFill>
                  <a:schemeClr val="tx2"/>
                </a:solidFill>
                <a:effectLst/>
                <a:latin typeface="Bree Davita" panose="02000806000000020004" pitchFamily="50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Bree Davita" panose="02000806000000020004" pitchFamily="50" charset="0"/>
                <a:ea typeface="Times New Roman" panose="02020603050405020304" pitchFamily="18" charset="0"/>
              </a:rPr>
              <a:t>yuav</a:t>
            </a:r>
            <a:r>
              <a:rPr lang="en-US" sz="1800" dirty="0">
                <a:solidFill>
                  <a:schemeClr val="tx2"/>
                </a:solidFill>
                <a:effectLst/>
                <a:latin typeface="Bree Davita" panose="02000806000000020004" pitchFamily="50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Bree Davita" panose="02000806000000020004" pitchFamily="50" charset="0"/>
                <a:ea typeface="Times New Roman" panose="02020603050405020304" pitchFamily="18" charset="0"/>
              </a:rPr>
              <a:t>tsum</a:t>
            </a:r>
            <a:r>
              <a:rPr lang="en-US" sz="1800" dirty="0">
                <a:solidFill>
                  <a:schemeClr val="tx2"/>
                </a:solidFill>
                <a:effectLst/>
                <a:latin typeface="Bree Davita" panose="02000806000000020004" pitchFamily="50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Bree Davita" panose="02000806000000020004" pitchFamily="50" charset="0"/>
                <a:ea typeface="Times New Roman" panose="02020603050405020304" pitchFamily="18" charset="0"/>
              </a:rPr>
              <a:t>muaj</a:t>
            </a:r>
            <a:r>
              <a:rPr lang="en-US" sz="1800" dirty="0">
                <a:solidFill>
                  <a:schemeClr val="tx2"/>
                </a:solidFill>
                <a:effectLst/>
                <a:latin typeface="Bree Davita" panose="02000806000000020004" pitchFamily="50" charset="0"/>
                <a:ea typeface="Times New Roman" panose="02020603050405020304" pitchFamily="18" charset="0"/>
              </a:rPr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97537" y="934049"/>
            <a:ext cx="786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Txhawm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rau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qee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tus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neeg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lim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raum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Kev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tswj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kuas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phosphorus los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ntawm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kev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noj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zaub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mov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xwb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tsis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txaus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Yog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ntawv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tshuaj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hu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ua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phosphorus binders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thiaj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raug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sau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tseg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14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0197" y="1407345"/>
            <a:ext cx="7010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Binder </a:t>
            </a:r>
            <a:r>
              <a:rPr lang="en-US" b="1" dirty="0" err="1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yog</a:t>
            </a:r>
            <a:r>
              <a:rPr lang="en-US" b="1" dirty="0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dab </a:t>
            </a:r>
            <a:r>
              <a:rPr lang="en-US" b="1" dirty="0" err="1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tsi</a:t>
            </a:r>
            <a:r>
              <a:rPr lang="en-US" b="1" dirty="0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?</a:t>
            </a:r>
            <a:r>
              <a:rPr lang="en-US" sz="3200" b="1" dirty="0">
                <a:solidFill>
                  <a:srgbClr val="000000"/>
                </a:solidFill>
                <a:latin typeface="ComicSansMS-Bold"/>
                <a:ea typeface="Times New Roman" panose="02020603050405020304" pitchFamily="18" charset="0"/>
                <a:cs typeface="ComicSansMS-Bold"/>
              </a:rPr>
              <a:t>	 </a:t>
            </a:r>
          </a:p>
          <a:p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Phosphorus binders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yog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ntsiav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tshuaj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uas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kws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kho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mob tau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sau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tseg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los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tswj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phosphorus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hauv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ntshav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14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0196" y="4280206"/>
            <a:ext cx="70104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Hom</a:t>
            </a:r>
            <a:r>
              <a:rPr lang="en-US" b="1" dirty="0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binders </a:t>
            </a:r>
            <a:r>
              <a:rPr lang="en-US" b="1" dirty="0" err="1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muaj</a:t>
            </a:r>
            <a:r>
              <a:rPr lang="en-US" b="1" dirty="0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xws</a:t>
            </a:r>
            <a:r>
              <a:rPr lang="en-US" b="1" dirty="0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li:   </a:t>
            </a:r>
          </a:p>
          <a:p>
            <a:r>
              <a:rPr lang="en-US" sz="1400" b="1" dirty="0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Koj </a:t>
            </a:r>
            <a:r>
              <a:rPr lang="en-US" sz="1400" b="1" dirty="0" err="1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tus</a:t>
            </a:r>
            <a:r>
              <a:rPr lang="en-US" sz="1400" b="1" dirty="0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</a:t>
            </a:r>
            <a:r>
              <a:rPr lang="en-US" sz="1400" b="1" dirty="0" err="1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kws</a:t>
            </a:r>
            <a:r>
              <a:rPr lang="en-US" sz="1400" b="1" dirty="0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</a:t>
            </a:r>
            <a:r>
              <a:rPr lang="en-US" sz="1400" b="1" dirty="0" err="1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kho</a:t>
            </a:r>
            <a:r>
              <a:rPr lang="en-US" sz="1400" b="1" dirty="0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mob </a:t>
            </a:r>
            <a:r>
              <a:rPr lang="en-US" sz="1400" b="1" dirty="0" err="1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yuav</a:t>
            </a:r>
            <a:r>
              <a:rPr lang="en-US" sz="1400" b="1" dirty="0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</a:t>
            </a:r>
            <a:r>
              <a:rPr lang="en-US" sz="1400" b="1" dirty="0" err="1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txiav</a:t>
            </a:r>
            <a:r>
              <a:rPr lang="en-US" sz="1400" b="1" dirty="0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</a:t>
            </a:r>
            <a:r>
              <a:rPr lang="en-US" sz="1400" b="1" dirty="0" err="1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txim</a:t>
            </a:r>
            <a:r>
              <a:rPr lang="en-US" sz="1400" b="1" dirty="0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</a:t>
            </a:r>
            <a:r>
              <a:rPr lang="en-US" sz="1400" b="1" dirty="0" err="1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siab</a:t>
            </a:r>
            <a:r>
              <a:rPr lang="en-US" sz="1400" b="1" dirty="0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</a:t>
            </a:r>
            <a:r>
              <a:rPr lang="en-US" sz="1400" b="1" dirty="0" err="1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seb</a:t>
            </a:r>
            <a:r>
              <a:rPr lang="en-US" sz="1400" b="1" dirty="0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</a:t>
            </a:r>
            <a:r>
              <a:rPr lang="en-US" sz="1400" b="1" dirty="0" err="1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cov</a:t>
            </a:r>
            <a:r>
              <a:rPr lang="en-US" sz="1400" b="1" dirty="0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</a:t>
            </a:r>
            <a:r>
              <a:rPr lang="en-US" sz="1400" b="1" dirty="0" err="1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tshuaj</a:t>
            </a:r>
            <a:r>
              <a:rPr lang="en-US" sz="1400" b="1" dirty="0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</a:t>
            </a:r>
            <a:r>
              <a:rPr lang="en-US" sz="1400" b="1" dirty="0" err="1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twg</a:t>
            </a:r>
            <a:r>
              <a:rPr lang="en-US" sz="1400" b="1" dirty="0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</a:t>
            </a:r>
            <a:r>
              <a:rPr lang="en-US" sz="1400" b="1" dirty="0" err="1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yog</a:t>
            </a:r>
            <a:r>
              <a:rPr lang="en-US" sz="1400" b="1" dirty="0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</a:t>
            </a:r>
            <a:r>
              <a:rPr lang="en-US" sz="1400" b="1" dirty="0" err="1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hom</a:t>
            </a:r>
            <a:r>
              <a:rPr lang="en-US" sz="1400" b="1" dirty="0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zoo </a:t>
            </a:r>
            <a:r>
              <a:rPr lang="en-US" sz="1400" b="1" dirty="0" err="1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tshaj</a:t>
            </a:r>
            <a:r>
              <a:rPr lang="en-US" sz="1400" b="1" dirty="0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</a:t>
            </a:r>
            <a:r>
              <a:rPr lang="en-US" sz="1400" b="1" dirty="0" err="1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rau</a:t>
            </a:r>
            <a:r>
              <a:rPr lang="en-US" sz="1400" b="1" dirty="0"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koj.</a:t>
            </a:r>
            <a:endParaRPr lang="en-US" sz="1400" dirty="0">
              <a:effectLst/>
              <a:latin typeface="Bree Davita" panose="02000806000000020004" pitchFamily="50" charset="0"/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2142" y="2503976"/>
            <a:ext cx="46613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Kev </a:t>
            </a:r>
            <a:r>
              <a:rPr lang="en-US" b="1" dirty="0" err="1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ua</a:t>
            </a:r>
            <a:r>
              <a:rPr lang="en-US" b="1" dirty="0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huaj</a:t>
            </a:r>
            <a:r>
              <a:rPr lang="en-US" b="1" dirty="0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lwm</a:t>
            </a:r>
            <a:r>
              <a:rPr lang="en-US" b="1" dirty="0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ntawm</a:t>
            </a:r>
            <a:r>
              <a:rPr lang="en-US" b="1" dirty="0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binder:</a:t>
            </a:r>
            <a:endParaRPr lang="en-US" sz="1400" b="1" dirty="0">
              <a:effectLst/>
              <a:latin typeface="Bree Davita" panose="02000806000000020004" pitchFamily="50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2142" y="2831929"/>
            <a:ext cx="69942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Qee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binders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ua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hauj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lwm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zoo li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hlau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nplaum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thiab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qee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ua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hauj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lwm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zoo li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daim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txhuam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cev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Lawv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nqus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los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yog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rau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phosphorus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hauv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zaub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mov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thaum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noj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mov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mus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hauv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plab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Qhov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txo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​​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phosphorus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uas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nkag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mus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rau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hauv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hlab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ntsha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Yog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tsis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tau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lub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binder Phosphorus,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tuaj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yeem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yuav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raug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khaws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cia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hauv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ntshav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6" y="3635843"/>
            <a:ext cx="70475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Binders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tseem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ceeb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heev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vim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tias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kev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ntshav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tsis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tshem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tawm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phosphorus los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ntawm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ntshav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2142" y="6523616"/>
            <a:ext cx="70104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Thaum</a:t>
            </a:r>
            <a:r>
              <a:rPr lang="en-US" b="1" dirty="0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twg</a:t>
            </a:r>
            <a:r>
              <a:rPr lang="en-US" b="1" dirty="0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kuv tau </a:t>
            </a:r>
            <a:r>
              <a:rPr lang="en-US" b="1" dirty="0" err="1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txais</a:t>
            </a:r>
            <a:r>
              <a:rPr lang="en-US" b="1" dirty="0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-Bold"/>
              </a:rPr>
              <a:t> binders? 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Feem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ntau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lawm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lawv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raug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qhia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noj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thaum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pib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ntawm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txhua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pluas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uas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noj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mov.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Tej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zaum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yuav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raug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pom zoo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noj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uas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khoom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noj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txom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ncauj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los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yog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khoom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noj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ua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14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3378" y="7633832"/>
            <a:ext cx="69281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"/>
              </a:rPr>
              <a:t>Yuav</a:t>
            </a:r>
            <a:r>
              <a:rPr lang="en-US" sz="1800" b="1" dirty="0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"/>
              </a:rPr>
              <a:t>ua</a:t>
            </a:r>
            <a:r>
              <a:rPr lang="en-US" sz="1800" b="1" dirty="0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"/>
              </a:rPr>
              <a:t> li </a:t>
            </a:r>
            <a:r>
              <a:rPr lang="en-US" sz="1800" b="1" dirty="0" err="1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"/>
              </a:rPr>
              <a:t>cas</a:t>
            </a:r>
            <a:r>
              <a:rPr lang="en-US" sz="1800" b="1" dirty="0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"/>
              </a:rPr>
              <a:t>yog</a:t>
            </a:r>
            <a:r>
              <a:rPr lang="en-US" sz="1800" b="1" dirty="0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"/>
              </a:rPr>
              <a:t>tias</a:t>
            </a:r>
            <a:r>
              <a:rPr lang="en-US" sz="1800" b="1" dirty="0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"/>
              </a:rPr>
              <a:t> kuv </a:t>
            </a:r>
            <a:r>
              <a:rPr lang="en-US" sz="1800" b="1" dirty="0" err="1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"/>
              </a:rPr>
              <a:t>tsi</a:t>
            </a:r>
            <a:r>
              <a:rPr lang="en-US" sz="1800" b="1" dirty="0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"/>
              </a:rPr>
              <a:t>nco</a:t>
            </a:r>
            <a:r>
              <a:rPr lang="en-US" sz="1800" b="1" dirty="0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"/>
              </a:rPr>
              <a:t>qab</a:t>
            </a:r>
            <a:r>
              <a:rPr lang="en-US" sz="1800" b="1" dirty="0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"/>
              </a:rPr>
              <a:t>?</a:t>
            </a:r>
            <a:r>
              <a:rPr lang="en-US" sz="1800" dirty="0">
                <a:solidFill>
                  <a:srgbClr val="000000"/>
                </a:solidFill>
                <a:latin typeface="Bree Davita" panose="02000806000000020004" pitchFamily="50" charset="0"/>
                <a:ea typeface="Times New Roman" panose="02020603050405020304" pitchFamily="18" charset="0"/>
                <a:cs typeface="ComicSansMS"/>
              </a:rPr>
              <a:t> 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Lub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sij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hawm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ua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ntej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noj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mov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yog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qhov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tseem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ceeb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Binders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yuav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ua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hauj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lwm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zoo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tshaj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plaws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thaum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noj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nrog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zaub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mov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yog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cias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lub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sij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hawm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dhua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mus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ntev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binder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yuav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ua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hauj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lwm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tsis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tshua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muaj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zog</a:t>
            </a:r>
            <a:r>
              <a:rPr lang="en-US" sz="1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endParaRPr lang="en-US" sz="1200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6" name="Picture 15" descr="Calcium acetate 667m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39" y="4957264"/>
            <a:ext cx="1066987" cy="118872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76259" y="5903879"/>
            <a:ext cx="70475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Auryxia®            Calcium           Calcium        Lanthanum       Sevelamer        Velphoro®</a:t>
            </a:r>
          </a:p>
          <a:p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    Acetate          Carbonate      Carbonate</a:t>
            </a:r>
          </a:p>
        </p:txBody>
      </p:sp>
      <p:pic>
        <p:nvPicPr>
          <p:cNvPr id="22" name="Picture 21" descr="ferric citrate oral : Uses, Side Effects, Interactions, Pictures, Warnings &amp; Dosing - WebMD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375" r="899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5" y="4928736"/>
            <a:ext cx="1097280" cy="822960"/>
          </a:xfrm>
          <a:prstGeom prst="rect">
            <a:avLst/>
          </a:prstGeom>
        </p:spPr>
      </p:pic>
      <p:pic>
        <p:nvPicPr>
          <p:cNvPr id="23" name="Picture 22" descr="Fosrenol pill identification by imprinted code,color and shape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26" b="9861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343" y="4865824"/>
            <a:ext cx="1706880" cy="1280160"/>
          </a:xfrm>
          <a:prstGeom prst="rect">
            <a:avLst/>
          </a:prstGeom>
        </p:spPr>
      </p:pic>
      <p:pic>
        <p:nvPicPr>
          <p:cNvPr id="24" name="Picture 23" descr="Renvela oral : Uses, Side Effects, Interactions, Pictures, Warnings &amp; Dosing - WebMD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8611" l="9375" r="899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73" y="4666448"/>
            <a:ext cx="1463040" cy="1097280"/>
          </a:xfrm>
          <a:prstGeom prst="rect">
            <a:avLst/>
          </a:prstGeom>
        </p:spPr>
      </p:pic>
      <p:pic>
        <p:nvPicPr>
          <p:cNvPr id="25" name="Picture 24" descr="Velphoro - FDA prescribing information, side effects and uses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31" y="5004115"/>
            <a:ext cx="1219200" cy="91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0679" y="8557162"/>
            <a:ext cx="74987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ntaub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ntawv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no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tsuas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yog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siv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rau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ntaub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ntawv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xov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xwm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xwb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thiab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tsis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yog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qhov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hloov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pauv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rau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lus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qhia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los sis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kho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mob. Sib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tham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txog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koj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qhov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kuaj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mob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tshwj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xeeb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kho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mob,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noj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haus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thiab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lus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nug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txog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noj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qab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haus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huv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Yog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tias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koj tab tom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ntsib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teeb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meem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kho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mob, hu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rau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9-1-1.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npe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khoom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lag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luam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yuav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raug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nrog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hauv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daim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ntawv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tshaj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tawm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rau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kawm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nkaus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xwb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DaVita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tsis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pom zoo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tias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ib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twg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thiaj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zoo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duas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ib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Muaj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lwm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dhau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ntawm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uas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tau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ib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yam.</a:t>
            </a:r>
          </a:p>
          <a:p>
            <a:pPr defTabSz="1091568">
              <a:defRPr/>
            </a:pP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©2015- 2019 DaVita Inc. </a:t>
            </a:r>
            <a:r>
              <a:rPr lang="en-US" sz="1000" dirty="0" err="1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Muaj</a:t>
            </a: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dirty="0" err="1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tswv</a:t>
            </a: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thiab </a:t>
            </a:r>
            <a:r>
              <a:rPr lang="en-US" sz="1000" dirty="0" err="1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tsis</a:t>
            </a: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pub </a:t>
            </a:r>
            <a:r>
              <a:rPr lang="en-US" sz="1000" dirty="0" err="1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leej</a:t>
            </a: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dirty="0" err="1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twg</a:t>
            </a: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dirty="0" err="1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paub</a:t>
            </a: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dirty="0" err="1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tsuas</a:t>
            </a: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dirty="0" err="1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yog</a:t>
            </a: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dirty="0" err="1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siv</a:t>
            </a: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dirty="0" err="1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rau</a:t>
            </a: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dirty="0" err="1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kev</a:t>
            </a: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sab </a:t>
            </a:r>
            <a:r>
              <a:rPr lang="en-US" sz="1000" dirty="0" err="1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xwb</a:t>
            </a: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1000" b="1" dirty="0">
              <a:solidFill>
                <a:srgbClr val="5A575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 descr="Calcium carbonate - wikidoc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8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571" y="5054815"/>
            <a:ext cx="1166485" cy="8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6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712" y="560832"/>
            <a:ext cx="6205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Cov</a:t>
            </a:r>
            <a:r>
              <a:rPr lang="en-US" sz="1400" dirty="0"/>
              <a:t> </a:t>
            </a:r>
            <a:r>
              <a:rPr lang="en-US" sz="1400" dirty="0" err="1"/>
              <a:t>ntaub</a:t>
            </a:r>
            <a:r>
              <a:rPr lang="en-US" sz="1400" dirty="0"/>
              <a:t> </a:t>
            </a:r>
            <a:r>
              <a:rPr lang="en-US" sz="1400" dirty="0" err="1"/>
              <a:t>ntawv</a:t>
            </a:r>
            <a:r>
              <a:rPr lang="en-US" sz="1400" dirty="0"/>
              <a:t> </a:t>
            </a:r>
            <a:r>
              <a:rPr lang="en-US" sz="1400" dirty="0" err="1"/>
              <a:t>pov</a:t>
            </a:r>
            <a:r>
              <a:rPr lang="en-US" sz="1400" dirty="0"/>
              <a:t> </a:t>
            </a:r>
            <a:r>
              <a:rPr lang="en-US" sz="1400" dirty="0" err="1"/>
              <a:t>thawj</a:t>
            </a:r>
            <a:r>
              <a:rPr lang="en-US" sz="1400" dirty="0"/>
              <a:t>:</a:t>
            </a:r>
          </a:p>
          <a:p>
            <a:r>
              <a:rPr lang="en-US" sz="1400" dirty="0"/>
              <a:t>Davita.com/diet-nutrition/articles/basics/phosphorus-binders-or phosphate-binders-and-the-dialysis-diet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631E2-3E52-404B-A95C-554C9DD14D91}"/>
              </a:ext>
            </a:extLst>
          </p:cNvPr>
          <p:cNvSpPr/>
          <p:nvPr/>
        </p:nvSpPr>
        <p:spPr>
          <a:xfrm>
            <a:off x="136842" y="8557162"/>
            <a:ext cx="74987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ntaub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ntawv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no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tsuas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yog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siv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rau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ntaub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ntawv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xov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xwm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xwb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thiab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tsis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yog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qhov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hloov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pauv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rau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lus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qhia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los sis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kho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mob. Sib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tham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txog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koj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qhov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kuaj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mob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tshwj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xeeb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kho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mob,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noj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haus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thiab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lus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nug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txog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noj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qab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haus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huv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Yog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tias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koj tab tom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ntsib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teeb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meem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kho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mob, hu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rau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9-1-1.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npe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khoom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lag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luam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yuav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raug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nrog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hauv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daim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ntawv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tshaj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tawm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rau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kawm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nkaus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xwb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DaVita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tsis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pom zoo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tias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ib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twg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thiaj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zoo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duas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ib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Muaj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lwm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dhau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ntawm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uas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siv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tau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ib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yam.</a:t>
            </a:r>
          </a:p>
          <a:p>
            <a:pPr defTabSz="1091568">
              <a:defRPr/>
            </a:pP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©2015- 2019 DaVita Inc. </a:t>
            </a:r>
            <a:r>
              <a:rPr lang="en-US" sz="1000" dirty="0" err="1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Muaj</a:t>
            </a: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dirty="0" err="1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tswv</a:t>
            </a: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thiab </a:t>
            </a:r>
            <a:r>
              <a:rPr lang="en-US" sz="1000" dirty="0" err="1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tsis</a:t>
            </a: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pub </a:t>
            </a:r>
            <a:r>
              <a:rPr lang="en-US" sz="1000" dirty="0" err="1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leej</a:t>
            </a: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dirty="0" err="1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twg</a:t>
            </a: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dirty="0" err="1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paub</a:t>
            </a: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dirty="0" err="1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tsuas</a:t>
            </a: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dirty="0" err="1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yog</a:t>
            </a: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dirty="0" err="1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siv</a:t>
            </a: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dirty="0" err="1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rau</a:t>
            </a: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dirty="0" err="1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kev</a:t>
            </a: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sab </a:t>
            </a:r>
            <a:r>
              <a:rPr lang="en-US" sz="1000" dirty="0" err="1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xwb</a:t>
            </a:r>
            <a:r>
              <a:rPr lang="en-US" sz="1000" dirty="0">
                <a:solidFill>
                  <a:srgbClr val="5A57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1000" b="1" dirty="0">
              <a:solidFill>
                <a:srgbClr val="5A575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341271"/>
      </p:ext>
    </p:extLst>
  </p:cSld>
  <p:clrMapOvr>
    <a:masterClrMapping/>
  </p:clrMapOvr>
</p:sld>
</file>

<file path=ppt/theme/theme1.xml><?xml version="1.0" encoding="utf-8"?>
<a:theme xmlns:a="http://schemas.openxmlformats.org/drawingml/2006/main" name="CE_2016_JobAids_v1">
  <a:themeElements>
    <a:clrScheme name="DaVita 2017 Official">
      <a:dk1>
        <a:srgbClr val="000000"/>
      </a:dk1>
      <a:lt1>
        <a:srgbClr val="FFFFFF"/>
      </a:lt1>
      <a:dk2>
        <a:srgbClr val="0069B1"/>
      </a:dk2>
      <a:lt2>
        <a:srgbClr val="FFA81E"/>
      </a:lt2>
      <a:accent1>
        <a:srgbClr val="128093"/>
      </a:accent1>
      <a:accent2>
        <a:srgbClr val="85B20A"/>
      </a:accent2>
      <a:accent3>
        <a:srgbClr val="D20F55"/>
      </a:accent3>
      <a:accent4>
        <a:srgbClr val="9F27AA"/>
      </a:accent4>
      <a:accent5>
        <a:srgbClr val="283764"/>
      </a:accent5>
      <a:accent6>
        <a:srgbClr val="00A8E3"/>
      </a:accent6>
      <a:hlink>
        <a:srgbClr val="D20F55"/>
      </a:hlink>
      <a:folHlink>
        <a:srgbClr val="FFA81E"/>
      </a:folHlink>
    </a:clrScheme>
    <a:fontScheme name="DaVita 2017">
      <a:majorFont>
        <a:latin typeface="Bree Davita"/>
        <a:ea typeface=""/>
        <a:cs typeface=""/>
      </a:majorFont>
      <a:minorFont>
        <a:latin typeface="La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</a:schemeClr>
        </a:solidFill>
        <a:ln>
          <a:noFill/>
        </a:ln>
      </a:spPr>
      <a:bodyPr rtlCol="0" anchor="ctr"/>
      <a:lstStyle>
        <a:defPPr algn="ctr">
          <a:defRPr sz="2800" b="1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8026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VA_2019_Portrait_JobAidTemplate [Read-Only]" id="{2C71BC9B-1E19-47A5-AABA-D0E456AA165C}" vid="{5D8147D9-DB4F-45DC-BE74-20031FA31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f57af43-c6c5-4cde-95b0-8e68d12fd188">VWVVZ44HN2TW-1221108283-50</_dlc_DocId>
    <_dlc_DocIdUrl xmlns="3f57af43-c6c5-4cde-95b0-8e68d12fd188">
      <Url>https://share.davita.com/sites/NS_PatientEducation/_layouts/15/DocIdRedir.aspx?ID=VWVVZ44HN2TW-1221108283-50</Url>
      <Description>VWVVZ44HN2TW-1221108283-50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F4F83930B17945B45C313B2AC45A86" ma:contentTypeVersion="0" ma:contentTypeDescription="Create a new document." ma:contentTypeScope="" ma:versionID="c89e8b986f160c55226ffd4694ca0e8b">
  <xsd:schema xmlns:xsd="http://www.w3.org/2001/XMLSchema" xmlns:xs="http://www.w3.org/2001/XMLSchema" xmlns:p="http://schemas.microsoft.com/office/2006/metadata/properties" xmlns:ns2="3f57af43-c6c5-4cde-95b0-8e68d12fd188" targetNamespace="http://schemas.microsoft.com/office/2006/metadata/properties" ma:root="true" ma:fieldsID="e1e3e81b844715927266a054e4cd4b93" ns2:_="">
    <xsd:import namespace="3f57af43-c6c5-4cde-95b0-8e68d12fd18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57af43-c6c5-4cde-95b0-8e68d12fd18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D218A6-67E9-491B-91EC-F4CB2BC8A813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3f57af43-c6c5-4cde-95b0-8e68d12fd18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D611551-4FC3-468C-AC11-0C557E81E8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B15C71-7EDC-4411-9AAD-030FBC20D1B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F017460-076F-49F9-BD99-0D2BBFFF8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57af43-c6c5-4cde-95b0-8e68d12fd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622</Words>
  <Application>Microsoft Office PowerPoint</Application>
  <PresentationFormat>Custom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Bree Davita</vt:lpstr>
      <vt:lpstr>Calibri</vt:lpstr>
      <vt:lpstr>ComicSansMS-Bold</vt:lpstr>
      <vt:lpstr>Lato</vt:lpstr>
      <vt:lpstr>Lato Medium</vt:lpstr>
      <vt:lpstr>Times New Roman</vt:lpstr>
      <vt:lpstr>CE_2016_JobAids_v1</vt:lpstr>
      <vt:lpstr>PowerPoint Presentation</vt:lpstr>
      <vt:lpstr>PowerPoint Presentation</vt:lpstr>
    </vt:vector>
  </TitlesOfParts>
  <Company>DaVita,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Ahlers</dc:creator>
  <cp:lastModifiedBy>Acer</cp:lastModifiedBy>
  <cp:revision>59</cp:revision>
  <cp:lastPrinted>2019-02-22T14:54:45Z</cp:lastPrinted>
  <dcterms:created xsi:type="dcterms:W3CDTF">2019-02-12T16:31:21Z</dcterms:created>
  <dcterms:modified xsi:type="dcterms:W3CDTF">2022-11-18T10:09:59Z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0x01010009F4F83930B17945B45C313B2AC45A86</vt:lpwstr>
  </property>
  <property fmtid="{D5CDD505-2E9C-101B-9397-08002B2CF9AE}" pid="3" name="_dlc_DocIdItemGuid">
    <vt:lpwstr>32a3e913-62c6-4871-9d3d-e6640ea32120</vt:lpwstr>
  </property>
</Properties>
</file>