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812"/>
    <a:srgbClr val="3B7669"/>
    <a:srgbClr val="689461"/>
    <a:srgbClr val="3B89B4"/>
    <a:srgbClr val="83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B5F7B-D672-488F-8255-114B1D1D22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3D414-A3C1-46BE-A1B5-C0A72F9E10DB}">
      <dgm:prSet custT="1"/>
      <dgm:spPr>
        <a:solidFill>
          <a:srgbClr val="F7A81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Catalyst yog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ib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qho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kev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pab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nyiaj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pub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dawb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los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ntawm lub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xeev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California.</a:t>
          </a:r>
        </a:p>
        <a:p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Tshwj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xeeb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rau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13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cheeb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tsam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ntawm CERF.</a:t>
          </a:r>
        </a:p>
      </dgm:t>
    </dgm:pt>
    <dgm:pt modelId="{19EAE2AB-A832-46EB-8DAF-30EED4C55446}" type="parTrans" cxnId="{211661C4-EAD3-47AC-A4C7-8DE30C97F629}">
      <dgm:prSet/>
      <dgm:spPr/>
      <dgm:t>
        <a:bodyPr/>
        <a:lstStyle/>
        <a:p>
          <a:endParaRPr lang="en-US"/>
        </a:p>
      </dgm:t>
    </dgm:pt>
    <dgm:pt modelId="{AA38508A-7793-4F81-AA73-8DB4058D1F76}" type="sibTrans" cxnId="{211661C4-EAD3-47AC-A4C7-8DE30C97F629}">
      <dgm:prSet/>
      <dgm:spPr/>
      <dgm:t>
        <a:bodyPr/>
        <a:lstStyle/>
        <a:p>
          <a:endParaRPr lang="en-US"/>
        </a:p>
      </dgm:t>
    </dgm:pt>
    <dgm:pt modelId="{A2AEDB88-88B4-4CBA-B9E1-FF76F12F3AE6}">
      <dgm:prSet custT="1"/>
      <dgm:spPr>
        <a:solidFill>
          <a:srgbClr val="83C4EC"/>
        </a:solidFill>
      </dgm:spPr>
      <dgm:t>
        <a:bodyPr/>
        <a:lstStyle/>
        <a:p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$14m muaj nyob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rau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hauv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Valley CERF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lwm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cheeb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tsam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yuav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tsum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tau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siv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ntau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tshaj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28 lub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hli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gm:t>
    </dgm:pt>
    <dgm:pt modelId="{E1A75172-B38D-47F9-8A3F-7AA70F2CC54B}" type="parTrans" cxnId="{06F5D2D6-CB09-4778-BC38-5DF08FBE561A}">
      <dgm:prSet/>
      <dgm:spPr/>
      <dgm:t>
        <a:bodyPr/>
        <a:lstStyle/>
        <a:p>
          <a:endParaRPr lang="en-US"/>
        </a:p>
      </dgm:t>
    </dgm:pt>
    <dgm:pt modelId="{4A2E26E2-6E88-4EB2-9083-3D3131B8A377}" type="sibTrans" cxnId="{06F5D2D6-CB09-4778-BC38-5DF08FBE561A}">
      <dgm:prSet/>
      <dgm:spPr/>
      <dgm:t>
        <a:bodyPr/>
        <a:lstStyle/>
        <a:p>
          <a:endParaRPr lang="en-US"/>
        </a:p>
      </dgm:t>
    </dgm:pt>
    <dgm:pt modelId="{FF42795F-A7BD-47E5-88FD-AD8B7AD992EB}">
      <dgm:prSet custT="1"/>
      <dgm:spPr>
        <a:solidFill>
          <a:srgbClr val="3B89B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Daim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ntawv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thov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uas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muaj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ntau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txoj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hauj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lwm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yuav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raug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xa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mus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rau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cheeb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tsam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Valley CERF.</a:t>
          </a:r>
        </a:p>
      </dgm:t>
    </dgm:pt>
    <dgm:pt modelId="{37AB4102-D1C7-4616-8301-0FC9DA5E4A92}" type="parTrans" cxnId="{FD8A3C9F-3954-4757-AB44-864E30E70B9D}">
      <dgm:prSet/>
      <dgm:spPr/>
      <dgm:t>
        <a:bodyPr/>
        <a:lstStyle/>
        <a:p>
          <a:endParaRPr lang="en-US"/>
        </a:p>
      </dgm:t>
    </dgm:pt>
    <dgm:pt modelId="{4613F8C6-69C9-4E42-A726-1716B919167A}" type="sibTrans" cxnId="{FD8A3C9F-3954-4757-AB44-864E30E70B9D}">
      <dgm:prSet/>
      <dgm:spPr/>
      <dgm:t>
        <a:bodyPr/>
        <a:lstStyle/>
        <a:p>
          <a:endParaRPr lang="en-US"/>
        </a:p>
      </dgm:t>
    </dgm:pt>
    <dgm:pt modelId="{203160BD-5CE0-4E15-BA21-F292317445C5}">
      <dgm:prSet custT="1"/>
      <dgm:spPr>
        <a:solidFill>
          <a:srgbClr val="689461"/>
        </a:solidFill>
      </dgm:spPr>
      <dgm:t>
        <a:bodyPr/>
        <a:lstStyle/>
        <a:p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Cov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ntawv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thov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yuav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tsum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yog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Thaum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Lub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Kaum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Ib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Hli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dirty="0" err="1">
              <a:latin typeface="Roboto" panose="02000000000000000000" pitchFamily="2" charset="0"/>
              <a:ea typeface="Roboto" panose="02000000000000000000" pitchFamily="2" charset="0"/>
            </a:rPr>
            <a:t>Hnub</a:t>
          </a:r>
          <a:r>
            <a:rPr lang="en-US" sz="2400" b="0" i="0" dirty="0">
              <a:latin typeface="Roboto" panose="02000000000000000000" pitchFamily="2" charset="0"/>
              <a:ea typeface="Roboto" panose="02000000000000000000" pitchFamily="2" charset="0"/>
            </a:rPr>
            <a:t> Tim 30, 2023.</a:t>
          </a:r>
        </a:p>
      </dgm:t>
    </dgm:pt>
    <dgm:pt modelId="{740E1D9F-A3B9-4FBC-975B-5AC2828263A3}" type="parTrans" cxnId="{0B6CAD01-7225-4B41-826E-D06DD64E087C}">
      <dgm:prSet/>
      <dgm:spPr/>
      <dgm:t>
        <a:bodyPr/>
        <a:lstStyle/>
        <a:p>
          <a:endParaRPr lang="en-US"/>
        </a:p>
      </dgm:t>
    </dgm:pt>
    <dgm:pt modelId="{20A6BA17-AE03-4C0B-88D7-C2A4E1308F02}" type="sibTrans" cxnId="{0B6CAD01-7225-4B41-826E-D06DD64E087C}">
      <dgm:prSet/>
      <dgm:spPr/>
      <dgm:t>
        <a:bodyPr/>
        <a:lstStyle/>
        <a:p>
          <a:endParaRPr lang="en-US"/>
        </a:p>
      </dgm:t>
    </dgm:pt>
    <dgm:pt modelId="{3AB02F9E-4992-F845-82B5-42AF0AE3EE01}" type="pres">
      <dgm:prSet presAssocID="{5CDB5F7B-D672-488F-8255-114B1D1D225B}" presName="linear" presStyleCnt="0">
        <dgm:presLayoutVars>
          <dgm:animLvl val="lvl"/>
          <dgm:resizeHandles val="exact"/>
        </dgm:presLayoutVars>
      </dgm:prSet>
      <dgm:spPr/>
    </dgm:pt>
    <dgm:pt modelId="{5AC8EB87-99F7-5246-A3B6-8AD9957FE844}" type="pres">
      <dgm:prSet presAssocID="{A3C3D414-A3C1-46BE-A1B5-C0A72F9E10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9072A4-6FAF-554E-83C9-8499DBEB96A1}" type="pres">
      <dgm:prSet presAssocID="{AA38508A-7793-4F81-AA73-8DB4058D1F76}" presName="spacer" presStyleCnt="0"/>
      <dgm:spPr/>
    </dgm:pt>
    <dgm:pt modelId="{EAA7DF51-D776-4640-B1F3-2AEB6E347CB2}" type="pres">
      <dgm:prSet presAssocID="{A2AEDB88-88B4-4CBA-B9E1-FF76F12F3A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61B69D-DF99-B74D-B91A-5C8FEEF85D13}" type="pres">
      <dgm:prSet presAssocID="{4A2E26E2-6E88-4EB2-9083-3D3131B8A377}" presName="spacer" presStyleCnt="0"/>
      <dgm:spPr/>
    </dgm:pt>
    <dgm:pt modelId="{9938AB7E-CB4C-9E48-844C-2259B17469E0}" type="pres">
      <dgm:prSet presAssocID="{FF42795F-A7BD-47E5-88FD-AD8B7AD992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CF2100-4D02-3540-A2A8-A325018075DC}" type="pres">
      <dgm:prSet presAssocID="{4613F8C6-69C9-4E42-A726-1716B919167A}" presName="spacer" presStyleCnt="0"/>
      <dgm:spPr/>
    </dgm:pt>
    <dgm:pt modelId="{0703B645-E3C6-2F46-82B4-B0C91A609395}" type="pres">
      <dgm:prSet presAssocID="{203160BD-5CE0-4E15-BA21-F292317445C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6CAD01-7225-4B41-826E-D06DD64E087C}" srcId="{5CDB5F7B-D672-488F-8255-114B1D1D225B}" destId="{203160BD-5CE0-4E15-BA21-F292317445C5}" srcOrd="3" destOrd="0" parTransId="{740E1D9F-A3B9-4FBC-975B-5AC2828263A3}" sibTransId="{20A6BA17-AE03-4C0B-88D7-C2A4E1308F02}"/>
    <dgm:cxn modelId="{48BF941B-A794-BB47-BB49-FCD9E0FB36B3}" type="presOf" srcId="{FF42795F-A7BD-47E5-88FD-AD8B7AD992EB}" destId="{9938AB7E-CB4C-9E48-844C-2259B17469E0}" srcOrd="0" destOrd="0" presId="urn:microsoft.com/office/officeart/2005/8/layout/vList2"/>
    <dgm:cxn modelId="{9FE23C27-52C8-084F-9F10-0B9D0B2BCB77}" type="presOf" srcId="{A3C3D414-A3C1-46BE-A1B5-C0A72F9E10DB}" destId="{5AC8EB87-99F7-5246-A3B6-8AD9957FE844}" srcOrd="0" destOrd="0" presId="urn:microsoft.com/office/officeart/2005/8/layout/vList2"/>
    <dgm:cxn modelId="{6E9D706B-ADF5-614F-AC2C-1E0CB38D1F7E}" type="presOf" srcId="{203160BD-5CE0-4E15-BA21-F292317445C5}" destId="{0703B645-E3C6-2F46-82B4-B0C91A609395}" srcOrd="0" destOrd="0" presId="urn:microsoft.com/office/officeart/2005/8/layout/vList2"/>
    <dgm:cxn modelId="{D6F2FD6B-FE2A-D245-A704-5CE389D3B586}" type="presOf" srcId="{5CDB5F7B-D672-488F-8255-114B1D1D225B}" destId="{3AB02F9E-4992-F845-82B5-42AF0AE3EE01}" srcOrd="0" destOrd="0" presId="urn:microsoft.com/office/officeart/2005/8/layout/vList2"/>
    <dgm:cxn modelId="{2206536F-8688-5F45-B252-9101C1E39D3B}" type="presOf" srcId="{A2AEDB88-88B4-4CBA-B9E1-FF76F12F3AE6}" destId="{EAA7DF51-D776-4640-B1F3-2AEB6E347CB2}" srcOrd="0" destOrd="0" presId="urn:microsoft.com/office/officeart/2005/8/layout/vList2"/>
    <dgm:cxn modelId="{FD8A3C9F-3954-4757-AB44-864E30E70B9D}" srcId="{5CDB5F7B-D672-488F-8255-114B1D1D225B}" destId="{FF42795F-A7BD-47E5-88FD-AD8B7AD992EB}" srcOrd="2" destOrd="0" parTransId="{37AB4102-D1C7-4616-8301-0FC9DA5E4A92}" sibTransId="{4613F8C6-69C9-4E42-A726-1716B919167A}"/>
    <dgm:cxn modelId="{211661C4-EAD3-47AC-A4C7-8DE30C97F629}" srcId="{5CDB5F7B-D672-488F-8255-114B1D1D225B}" destId="{A3C3D414-A3C1-46BE-A1B5-C0A72F9E10DB}" srcOrd="0" destOrd="0" parTransId="{19EAE2AB-A832-46EB-8DAF-30EED4C55446}" sibTransId="{AA38508A-7793-4F81-AA73-8DB4058D1F76}"/>
    <dgm:cxn modelId="{06F5D2D6-CB09-4778-BC38-5DF08FBE561A}" srcId="{5CDB5F7B-D672-488F-8255-114B1D1D225B}" destId="{A2AEDB88-88B4-4CBA-B9E1-FF76F12F3AE6}" srcOrd="1" destOrd="0" parTransId="{E1A75172-B38D-47F9-8A3F-7AA70F2CC54B}" sibTransId="{4A2E26E2-6E88-4EB2-9083-3D3131B8A377}"/>
    <dgm:cxn modelId="{7CE3DE3E-FA34-C349-8677-4416F76C6124}" type="presParOf" srcId="{3AB02F9E-4992-F845-82B5-42AF0AE3EE01}" destId="{5AC8EB87-99F7-5246-A3B6-8AD9957FE844}" srcOrd="0" destOrd="0" presId="urn:microsoft.com/office/officeart/2005/8/layout/vList2"/>
    <dgm:cxn modelId="{42EB6959-CD6E-D74D-9E60-40E90B2C8740}" type="presParOf" srcId="{3AB02F9E-4992-F845-82B5-42AF0AE3EE01}" destId="{2B9072A4-6FAF-554E-83C9-8499DBEB96A1}" srcOrd="1" destOrd="0" presId="urn:microsoft.com/office/officeart/2005/8/layout/vList2"/>
    <dgm:cxn modelId="{7838AF51-D3D9-F64C-BB44-7021F4A10B62}" type="presParOf" srcId="{3AB02F9E-4992-F845-82B5-42AF0AE3EE01}" destId="{EAA7DF51-D776-4640-B1F3-2AEB6E347CB2}" srcOrd="2" destOrd="0" presId="urn:microsoft.com/office/officeart/2005/8/layout/vList2"/>
    <dgm:cxn modelId="{B8A0DC90-305A-454A-AEDF-5619D6F86C8F}" type="presParOf" srcId="{3AB02F9E-4992-F845-82B5-42AF0AE3EE01}" destId="{E961B69D-DF99-B74D-B91A-5C8FEEF85D13}" srcOrd="3" destOrd="0" presId="urn:microsoft.com/office/officeart/2005/8/layout/vList2"/>
    <dgm:cxn modelId="{E3A24D7E-7898-6F48-B416-8B66E279F994}" type="presParOf" srcId="{3AB02F9E-4992-F845-82B5-42AF0AE3EE01}" destId="{9938AB7E-CB4C-9E48-844C-2259B17469E0}" srcOrd="4" destOrd="0" presId="urn:microsoft.com/office/officeart/2005/8/layout/vList2"/>
    <dgm:cxn modelId="{E3540627-2DE8-0C42-AC68-72DC38D29011}" type="presParOf" srcId="{3AB02F9E-4992-F845-82B5-42AF0AE3EE01}" destId="{95CF2100-4D02-3540-A2A8-A325018075DC}" srcOrd="5" destOrd="0" presId="urn:microsoft.com/office/officeart/2005/8/layout/vList2"/>
    <dgm:cxn modelId="{3DF340E1-7C75-5745-8950-9FFA5E3252C2}" type="presParOf" srcId="{3AB02F9E-4992-F845-82B5-42AF0AE3EE01}" destId="{0703B645-E3C6-2F46-82B4-B0C91A6093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8EB87-99F7-5246-A3B6-8AD9957FE844}">
      <dsp:nvSpPr>
        <dsp:cNvPr id="0" name=""/>
        <dsp:cNvSpPr/>
      </dsp:nvSpPr>
      <dsp:spPr>
        <a:xfrm>
          <a:off x="0" y="875"/>
          <a:ext cx="10515600" cy="1077451"/>
        </a:xfrm>
        <a:prstGeom prst="roundRect">
          <a:avLst/>
        </a:prstGeom>
        <a:solidFill>
          <a:srgbClr val="F7A8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Catalyst yog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ib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qho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kev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pab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nyiaj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pub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dawb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los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ntawm lub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xeev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California.</a:t>
          </a:r>
        </a:p>
        <a:p>
          <a:pPr marL="0" lvl="0" indent="0" algn="l" defTabSz="1066800"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Tshwj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xeeb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rau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13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cheeb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tsam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ntawm CERF.</a:t>
          </a:r>
        </a:p>
      </dsp:txBody>
      <dsp:txXfrm>
        <a:off x="52597" y="53472"/>
        <a:ext cx="10410406" cy="972257"/>
      </dsp:txXfrm>
    </dsp:sp>
    <dsp:sp modelId="{EAA7DF51-D776-4640-B1F3-2AEB6E347CB2}">
      <dsp:nvSpPr>
        <dsp:cNvPr id="0" name=""/>
        <dsp:cNvSpPr/>
      </dsp:nvSpPr>
      <dsp:spPr>
        <a:xfrm>
          <a:off x="0" y="1091587"/>
          <a:ext cx="10515600" cy="1077451"/>
        </a:xfrm>
        <a:prstGeom prst="roundRect">
          <a:avLst/>
        </a:prstGeom>
        <a:solidFill>
          <a:srgbClr val="83C4E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$14m muaj nyob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rau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hauv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Valley CERF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lwm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cheeb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tsam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yuav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tsum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tau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siv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ntau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tshaj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28 lub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hli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sp:txBody>
      <dsp:txXfrm>
        <a:off x="52597" y="1144184"/>
        <a:ext cx="10410406" cy="972257"/>
      </dsp:txXfrm>
    </dsp:sp>
    <dsp:sp modelId="{9938AB7E-CB4C-9E48-844C-2259B17469E0}">
      <dsp:nvSpPr>
        <dsp:cNvPr id="0" name=""/>
        <dsp:cNvSpPr/>
      </dsp:nvSpPr>
      <dsp:spPr>
        <a:xfrm>
          <a:off x="0" y="2182299"/>
          <a:ext cx="10515600" cy="1077451"/>
        </a:xfrm>
        <a:prstGeom prst="roundRect">
          <a:avLst/>
        </a:prstGeom>
        <a:solidFill>
          <a:srgbClr val="3B89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Daim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ntawv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thov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uas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muaj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ntau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txoj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hauj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lwm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yuav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raug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xa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mus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rau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cheeb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tsam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Valley CERF.</a:t>
          </a:r>
        </a:p>
      </dsp:txBody>
      <dsp:txXfrm>
        <a:off x="52597" y="2234896"/>
        <a:ext cx="10410406" cy="972257"/>
      </dsp:txXfrm>
    </dsp:sp>
    <dsp:sp modelId="{0703B645-E3C6-2F46-82B4-B0C91A609395}">
      <dsp:nvSpPr>
        <dsp:cNvPr id="0" name=""/>
        <dsp:cNvSpPr/>
      </dsp:nvSpPr>
      <dsp:spPr>
        <a:xfrm>
          <a:off x="0" y="3273011"/>
          <a:ext cx="10515600" cy="1077451"/>
        </a:xfrm>
        <a:prstGeom prst="roundRect">
          <a:avLst/>
        </a:prstGeom>
        <a:solidFill>
          <a:srgbClr val="68946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Cov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ntawv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thov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yuav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tsum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yog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Thaum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Lub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Kaum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Ib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Hli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2400" b="0" i="0" kern="1200" dirty="0" err="1">
              <a:latin typeface="Roboto" panose="02000000000000000000" pitchFamily="2" charset="0"/>
              <a:ea typeface="Roboto" panose="02000000000000000000" pitchFamily="2" charset="0"/>
            </a:rPr>
            <a:t>Hnub</a:t>
          </a:r>
          <a:r>
            <a:rPr lang="en-US" sz="2400" b="0" i="0" kern="1200" dirty="0">
              <a:latin typeface="Roboto" panose="02000000000000000000" pitchFamily="2" charset="0"/>
              <a:ea typeface="Roboto" panose="02000000000000000000" pitchFamily="2" charset="0"/>
            </a:rPr>
            <a:t> Tim 30, 2023.</a:t>
          </a:r>
        </a:p>
      </dsp:txBody>
      <dsp:txXfrm>
        <a:off x="52597" y="3325608"/>
        <a:ext cx="10410406" cy="972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915B-9835-2869-CCCD-D1793282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6E15-56B6-7B6E-7213-73A3F59A8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DC3C1-E4AE-9E28-468D-A478D6D0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D5A3-4355-7987-0620-3489CF25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79A16-A15C-FD2A-2C69-D4F1EFE6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57CE-F59B-10AB-456F-B4BF3806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C6044-3424-FCA2-2256-42DF22524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766F-505A-0DB4-D7E6-7E735812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989E-EEF5-4F10-6ECC-C3192859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81A7-195A-323E-D320-7CB1090B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78584-8A68-22BF-71F3-24776E108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DF847-9829-C6A8-84F5-52055347C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E882-11E6-46ED-66B4-18BC6DDD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726E-BC39-1A57-2B2E-4AB36939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699C-12A6-62D5-4A40-BBAAE38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EBEF-B736-D802-FDDF-24452861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01D1-E57B-B64B-8614-3033CB0E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1690-3C14-5FC5-0D81-C8A63246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FD7C-CC86-6B13-C0BA-7FA0F761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EB66-29DC-7E7C-9BC7-A212D0D4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A31B-0343-3FEC-201B-4760A7C5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83FD-D780-1B54-D08D-84E5A017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343E-C569-A45A-FF7C-ABA94F42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970E0-B57E-DDAF-DB89-4E5258AC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DFA7-5623-6D8E-0A33-D3AC57B8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13E7-2791-2685-EF94-E623F25F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DE46-0933-F5DA-6701-3D0A8F1F9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91D3-D87D-4780-BCA0-C90C1C970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E926-B025-4E76-1AF1-97B978E6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1FCF1-DDAF-361E-0C3E-C81A4ECE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67158-C97F-ED4A-1F6E-FF978E9B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FA1A-AC35-2F35-81D9-D0D5A1B6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1418C-2D53-3454-0557-49AABFD1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624D-E2A2-2ECE-A164-2F1666504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30D69-898D-10CE-7027-722D3AC1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1191-470A-BC56-2FFC-839FEA4D8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EF8DA-566F-B485-5BFA-E9D43394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843C3-F288-DDEC-50E9-E6A12BA3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1CA84-399A-11F2-4899-1829A3B6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8DBC-6B39-0B24-0F73-17B6B941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F4A53-961D-5B04-5082-84D1742E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8882D-B41B-37FD-4D73-C948C875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5D35C-9737-7EEE-E64A-30284C66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75611-7BBC-9E37-48DC-3E0F2C56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F372F-9C1A-0FF8-8A12-F500B3ED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6A5B8-56B4-233D-39D9-B4C88F89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C2D4-83DE-F356-ECDD-8DAA3BD3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908F-080F-3059-8149-5375121BE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CF76-40DB-9184-4859-5275362E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53367-8051-F85F-98AE-444CB521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8313C-67D1-5E01-A87C-42202FFE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A610-F683-4117-0266-CAD4B23F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5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4E4-D780-8611-9632-86F1AB3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49F07-7165-ADE8-A994-9ED530454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51828-9404-27A9-356B-471BB622A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DD6B-06CD-2124-206E-7745D91A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486E9-9F41-D770-E61F-47767C2B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9CE4-0701-0618-0148-B3935A16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FDF2E-C6E3-4574-5B66-2FC79168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3B96-5459-5AB4-C6F9-E0D2899BC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CF46-685D-A379-E79F-3A3702310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1EA9-7A0C-854F-8235-71455E69E78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49C9-7134-4283-7D4A-6CD318091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F0B0-AB30-18A5-0287-F975D054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8CA7-F051-5A4C-BB51-6EDCEE9C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1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9A2C-BBD4-1000-B430-1A307062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3" y="1041400"/>
            <a:ext cx="7295252" cy="2387600"/>
          </a:xfrm>
        </p:spPr>
        <p:txBody>
          <a:bodyPr>
            <a:normAutofit/>
          </a:bodyPr>
          <a:lstStyle/>
          <a:p>
            <a:pPr algn="l" rtl="0"/>
            <a:r>
              <a:rPr lang="en-US" sz="72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Koos</a:t>
            </a:r>
            <a:r>
              <a:rPr lang="en-US" sz="72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Kas Catalyst</a:t>
            </a:r>
            <a:br>
              <a:rPr lang="en-US" sz="72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72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Kev </a:t>
            </a:r>
            <a:r>
              <a:rPr lang="en-US" sz="72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Pab</a:t>
            </a:r>
            <a:r>
              <a:rPr lang="en-US" sz="72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72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Cuam</a:t>
            </a:r>
            <a:endParaRPr lang="en-US" sz="7200" b="1" dirty="0">
              <a:solidFill>
                <a:srgbClr val="3B7669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3F55A7-1FF8-9CC0-9EE8-65B5B73E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24122" y="5612980"/>
            <a:ext cx="2195646" cy="826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7851EC-E0BE-64C8-24CE-9BB0ED09D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4" t="18647" r="32367" b="37790"/>
          <a:stretch/>
        </p:blipFill>
        <p:spPr>
          <a:xfrm>
            <a:off x="7376837" y="0"/>
            <a:ext cx="4815163" cy="39098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AA62234-0CE5-222E-FDF5-C5C97F16768D}"/>
              </a:ext>
            </a:extLst>
          </p:cNvPr>
          <p:cNvGrpSpPr/>
          <p:nvPr/>
        </p:nvGrpSpPr>
        <p:grpSpPr>
          <a:xfrm>
            <a:off x="-2" y="0"/>
            <a:ext cx="430925" cy="6858001"/>
            <a:chOff x="-1" y="742291"/>
            <a:chExt cx="388884" cy="61157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1DA710-CC3A-3085-622D-D050F9600AA7}"/>
                </a:ext>
              </a:extLst>
            </p:cNvPr>
            <p:cNvSpPr/>
            <p:nvPr/>
          </p:nvSpPr>
          <p:spPr>
            <a:xfrm>
              <a:off x="0" y="1965434"/>
              <a:ext cx="388883" cy="1223142"/>
            </a:xfrm>
            <a:prstGeom prst="rect">
              <a:avLst/>
            </a:prstGeom>
            <a:solidFill>
              <a:srgbClr val="83C4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63D503-7797-E121-32F7-F316E0E3B9B2}"/>
                </a:ext>
              </a:extLst>
            </p:cNvPr>
            <p:cNvSpPr/>
            <p:nvPr/>
          </p:nvSpPr>
          <p:spPr>
            <a:xfrm>
              <a:off x="0" y="3188576"/>
              <a:ext cx="388883" cy="1223142"/>
            </a:xfrm>
            <a:prstGeom prst="rect">
              <a:avLst/>
            </a:prstGeom>
            <a:solidFill>
              <a:srgbClr val="3B89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09AA33-7D6B-2561-8E8C-ED2591256A40}"/>
                </a:ext>
              </a:extLst>
            </p:cNvPr>
            <p:cNvSpPr/>
            <p:nvPr/>
          </p:nvSpPr>
          <p:spPr>
            <a:xfrm>
              <a:off x="0" y="4411717"/>
              <a:ext cx="388883" cy="1223142"/>
            </a:xfrm>
            <a:prstGeom prst="rect">
              <a:avLst/>
            </a:prstGeom>
            <a:solidFill>
              <a:srgbClr val="6894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A38C15-B29B-3864-6DA5-8CCB5AF40AE4}"/>
                </a:ext>
              </a:extLst>
            </p:cNvPr>
            <p:cNvSpPr/>
            <p:nvPr/>
          </p:nvSpPr>
          <p:spPr>
            <a:xfrm>
              <a:off x="0" y="5634859"/>
              <a:ext cx="388883" cy="1223142"/>
            </a:xfrm>
            <a:prstGeom prst="rect">
              <a:avLst/>
            </a:prstGeom>
            <a:solidFill>
              <a:srgbClr val="3B76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67DE6B-FA43-E86A-0209-D5046F74F0BC}"/>
                </a:ext>
              </a:extLst>
            </p:cNvPr>
            <p:cNvSpPr/>
            <p:nvPr/>
          </p:nvSpPr>
          <p:spPr>
            <a:xfrm>
              <a:off x="-1" y="742291"/>
              <a:ext cx="388883" cy="1223142"/>
            </a:xfrm>
            <a:prstGeom prst="rect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209E5C2A-AB4F-1DC3-FA2F-BC19BC8C628B}"/>
              </a:ext>
            </a:extLst>
          </p:cNvPr>
          <p:cNvSpPr txBox="1">
            <a:spLocks/>
          </p:cNvSpPr>
          <p:nvPr/>
        </p:nvSpPr>
        <p:spPr>
          <a:xfrm>
            <a:off x="1008993" y="3773214"/>
            <a:ext cx="6873766" cy="935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b="1">
                <a:solidFill>
                  <a:srgbClr val="F7A812"/>
                </a:solidFill>
                <a:latin typeface="Comfortaa" pitchFamily="2" charset="0"/>
              </a:rPr>
              <a:t>Valley CER</a:t>
            </a:r>
            <a:r>
              <a:rPr lang="en-US" sz="1600" b="1">
                <a:solidFill>
                  <a:srgbClr val="F7A812"/>
                </a:solidFill>
                <a:latin typeface="Comfortaa" pitchFamily="2" charset="0"/>
              </a:rPr>
              <a:t> </a:t>
            </a:r>
            <a:r>
              <a:rPr lang="en-US" sz="4800" b="1">
                <a:solidFill>
                  <a:srgbClr val="F7A812"/>
                </a:solidFill>
                <a:latin typeface="Comfortaa" pitchFamily="2" charset="0"/>
              </a:rPr>
              <a:t>F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486A06-B01E-F7B5-902E-11E3DAB05F1B}"/>
              </a:ext>
            </a:extLst>
          </p:cNvPr>
          <p:cNvCxnSpPr>
            <a:cxnSpLocks/>
          </p:cNvCxnSpPr>
          <p:nvPr/>
        </p:nvCxnSpPr>
        <p:spPr>
          <a:xfrm>
            <a:off x="5192110" y="4272455"/>
            <a:ext cx="6527658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8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38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Cov</a:t>
            </a:r>
            <a:r>
              <a:rPr lang="en-US" sz="38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38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kauj</a:t>
            </a:r>
            <a:r>
              <a:rPr lang="en-US" sz="38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38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ruam</a:t>
            </a:r>
            <a:r>
              <a:rPr lang="en-US" sz="38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tom </a:t>
            </a:r>
            <a:r>
              <a:rPr lang="en-US" sz="38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ntej</a:t>
            </a:r>
            <a:r>
              <a:rPr lang="en-US" sz="38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ntawm Valley CERF Catalyst   Kev </a:t>
            </a:r>
            <a:r>
              <a:rPr lang="en-US" sz="38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Nthuav</a:t>
            </a:r>
            <a:r>
              <a:rPr lang="en-US" sz="38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38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Qhia</a:t>
            </a:r>
            <a:endParaRPr lang="en-US" sz="3800" b="1" dirty="0">
              <a:solidFill>
                <a:srgbClr val="3B7669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2DC0A-6B10-F6B9-7069-9BAB4C7B06A0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5AEE-415F-2BFB-7F57-448C479F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86" y="1936834"/>
            <a:ext cx="10641227" cy="42662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b="1" u="sng" dirty="0">
                <a:solidFill>
                  <a:srgbClr val="F7A81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QHIA</a:t>
            </a:r>
            <a:r>
              <a:rPr lang="en-US" b="1" dirty="0">
                <a:solidFill>
                  <a:srgbClr val="F7A81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HRTCs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hauv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zos ntawm lub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sij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hawm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nyiaj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txiag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thiab caw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cov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tswv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yim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nthuav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tawm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cov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hais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txog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qhov muaj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peev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xwm</a:t>
            </a:r>
            <a: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br>
              <a:rPr lang="en-US" sz="2400" dirty="0">
                <a:solidFill>
                  <a:srgbClr val="F7A81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1000" dirty="0">
              <a:solidFill>
                <a:srgbClr val="F7A81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b="1" u="sng" dirty="0">
                <a:solidFill>
                  <a:srgbClr val="83C4EC"/>
                </a:solidFill>
                <a:latin typeface="Roboto Condensed"/>
                <a:ea typeface="Roboto Condensed"/>
                <a:cs typeface="Roboto Condensed"/>
              </a:rPr>
              <a:t>LUB TSWM YIM DEJ NUM CATALOG</a:t>
            </a:r>
            <a:r>
              <a:rPr lang="en-US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los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ntawm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thoob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plaws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hauv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cheeb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tsam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nrog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cov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cuab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yeej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tshawb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fawb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yooj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yim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thiab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cov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tsev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hauv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83C4EC"/>
                </a:solidFill>
                <a:latin typeface="Roboto"/>
                <a:ea typeface="Roboto"/>
                <a:cs typeface="Roboto"/>
              </a:rPr>
              <a:t>nroog</a:t>
            </a:r>
            <a: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  <a:t> virtual.</a:t>
            </a:r>
            <a:br>
              <a:rPr lang="en-US" sz="2400" dirty="0">
                <a:solidFill>
                  <a:srgbClr val="83C4EC"/>
                </a:solidFill>
                <a:latin typeface="Roboto"/>
                <a:ea typeface="Roboto"/>
                <a:cs typeface="Roboto"/>
              </a:rPr>
            </a:br>
            <a:endParaRPr lang="en-US" sz="2400" dirty="0">
              <a:solidFill>
                <a:srgbClr val="3B89B4"/>
              </a:solidFill>
              <a:latin typeface="Roboto"/>
              <a:ea typeface="Roboto"/>
              <a:cs typeface="Roboto"/>
            </a:endParaRPr>
          </a:p>
          <a:p>
            <a:pPr marL="514350" indent="-514350" algn="l" rtl="0">
              <a:buAutoNum type="arabicPeriod"/>
            </a:pPr>
            <a:r>
              <a:rPr lang="en-US" b="1" u="sng" dirty="0">
                <a:solidFill>
                  <a:srgbClr val="3B89B4"/>
                </a:solidFill>
                <a:latin typeface="Roboto Condensed"/>
                <a:ea typeface="Roboto Condensed"/>
                <a:cs typeface="Roboto Condensed"/>
              </a:rPr>
              <a:t>HAIV NEEG CATALOG</a:t>
            </a:r>
            <a:r>
              <a:rPr lang="en-US" b="1" dirty="0">
                <a:solidFill>
                  <a:srgbClr val="3B89B4"/>
                </a:solidFill>
                <a:latin typeface="Roboto Condensed"/>
                <a:ea typeface="Roboto Condensed"/>
                <a:cs typeface="Roboto Condensed"/>
              </a:rPr>
              <a:t> </a:t>
            </a:r>
            <a:r>
              <a:rPr lang="en-US" sz="2400" dirty="0">
                <a:solidFill>
                  <a:srgbClr val="3B89B4"/>
                </a:solidFill>
                <a:latin typeface="Roboto"/>
                <a:ea typeface="Roboto"/>
                <a:cs typeface="Roboto"/>
              </a:rPr>
              <a:t>ntawm </a:t>
            </a:r>
            <a:r>
              <a:rPr lang="en-US" sz="2400" dirty="0" err="1">
                <a:solidFill>
                  <a:srgbClr val="3B89B4"/>
                </a:solidFill>
                <a:latin typeface="Roboto"/>
                <a:ea typeface="Roboto"/>
                <a:cs typeface="Roboto"/>
              </a:rPr>
              <a:t>tej</a:t>
            </a:r>
            <a:r>
              <a:rPr lang="en-US" sz="2400" dirty="0">
                <a:solidFill>
                  <a:srgbClr val="3B89B4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3B89B4"/>
                </a:solidFill>
                <a:latin typeface="Roboto"/>
                <a:ea typeface="Roboto"/>
                <a:cs typeface="Roboto"/>
              </a:rPr>
              <a:t>dej</a:t>
            </a:r>
            <a:r>
              <a:rPr lang="en-US" sz="2400" dirty="0">
                <a:solidFill>
                  <a:srgbClr val="3B89B4"/>
                </a:solidFill>
                <a:latin typeface="Roboto"/>
                <a:ea typeface="Roboto"/>
                <a:cs typeface="Roboto"/>
              </a:rPr>
              <a:t> num </a:t>
            </a:r>
            <a:r>
              <a:rPr lang="en-US" sz="2400" dirty="0" err="1">
                <a:solidFill>
                  <a:srgbClr val="3B89B4"/>
                </a:solidFill>
                <a:latin typeface="Roboto"/>
                <a:ea typeface="Roboto"/>
                <a:cs typeface="Roboto"/>
              </a:rPr>
              <a:t>rau</a:t>
            </a:r>
            <a:r>
              <a:rPr lang="en-US" sz="2400" dirty="0">
                <a:solidFill>
                  <a:srgbClr val="3B89B4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3B89B4"/>
                </a:solidFill>
                <a:latin typeface="Roboto"/>
                <a:ea typeface="Roboto"/>
                <a:cs typeface="Roboto"/>
              </a:rPr>
              <a:t>hauv</a:t>
            </a:r>
            <a:r>
              <a:rPr lang="en-US" sz="2400" dirty="0">
                <a:solidFill>
                  <a:srgbClr val="3B89B4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3B89B4"/>
                </a:solidFill>
                <a:latin typeface="Roboto"/>
                <a:ea typeface="Roboto"/>
                <a:cs typeface="Roboto"/>
              </a:rPr>
              <a:t>hom</a:t>
            </a:r>
            <a:r>
              <a:rPr lang="en-US" sz="2400" dirty="0">
                <a:solidFill>
                  <a:srgbClr val="3B89B4"/>
                </a:solidFill>
                <a:latin typeface="Roboto"/>
                <a:ea typeface="Roboto"/>
                <a:cs typeface="Roboto"/>
              </a:rPr>
              <a:t> thiab </a:t>
            </a:r>
            <a:r>
              <a:rPr lang="en-US" sz="2400" dirty="0" err="1">
                <a:solidFill>
                  <a:srgbClr val="3B89B4"/>
                </a:solidFill>
                <a:latin typeface="Roboto"/>
                <a:ea typeface="Roboto"/>
                <a:cs typeface="Roboto"/>
              </a:rPr>
              <a:t>qhia</a:t>
            </a:r>
            <a:r>
              <a:rPr lang="en-US" sz="2400" dirty="0">
                <a:solidFill>
                  <a:srgbClr val="3B89B4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3B89B4"/>
                </a:solidFill>
                <a:latin typeface="Roboto"/>
                <a:ea typeface="Roboto"/>
                <a:cs typeface="Roboto"/>
              </a:rPr>
              <a:t>nrog</a:t>
            </a:r>
            <a:r>
              <a:rPr lang="en-US" sz="2400" dirty="0">
                <a:solidFill>
                  <a:srgbClr val="3B89B4"/>
                </a:solidFill>
                <a:latin typeface="Roboto"/>
                <a:ea typeface="Roboto"/>
                <a:cs typeface="Roboto"/>
              </a:rPr>
              <a:t> HRTCs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1100" dirty="0">
              <a:solidFill>
                <a:srgbClr val="3B89B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400" b="1" u="sng" dirty="0">
                <a:solidFill>
                  <a:srgbClr val="689461"/>
                </a:solidFill>
                <a:latin typeface="Roboto Condensed"/>
                <a:ea typeface="Roboto Condensed"/>
                <a:cs typeface="Roboto Condensed"/>
              </a:rPr>
              <a:t>KOOM HUAM LUB NROOJ SIB THAM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nrog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HRTC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cov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neeg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koom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los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ua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qhov tseem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ceeb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ntawm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hom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phiaj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xwm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;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thov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kev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taw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qhia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los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ntawm Lub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Xeev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txog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kev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tsim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cov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ntawv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thov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kev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sib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tw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tshaj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689461"/>
                </a:solidFill>
                <a:latin typeface="Roboto"/>
                <a:ea typeface="Roboto"/>
                <a:cs typeface="Roboto"/>
              </a:rPr>
              <a:t>plaws</a:t>
            </a:r>
            <a:r>
              <a:rPr lang="en-US" sz="2400" dirty="0">
                <a:solidFill>
                  <a:srgbClr val="689461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1100" dirty="0">
              <a:solidFill>
                <a:srgbClr val="6894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b="1" u="sng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NTHUAV QHIA</a:t>
            </a:r>
            <a:r>
              <a:rPr lang="en-US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400" dirty="0" err="1">
                <a:solidFill>
                  <a:srgbClr val="3B76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cov</a:t>
            </a:r>
            <a:r>
              <a:rPr lang="en-US" sz="2400" dirty="0">
                <a:solidFill>
                  <a:srgbClr val="3B76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3B76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r>
              <a:rPr lang="en-US" sz="2400" dirty="0">
                <a:solidFill>
                  <a:srgbClr val="3B76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pom zoo </a:t>
            </a:r>
            <a:r>
              <a:rPr lang="en-US" sz="2400" dirty="0" err="1">
                <a:solidFill>
                  <a:srgbClr val="3B76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kawg</a:t>
            </a:r>
            <a:r>
              <a:rPr lang="en-US" sz="2400" dirty="0">
                <a:solidFill>
                  <a:srgbClr val="3B76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3B76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rau</a:t>
            </a:r>
            <a:r>
              <a:rPr lang="en-US" sz="2400" dirty="0">
                <a:solidFill>
                  <a:srgbClr val="3B76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HRTCs.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5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38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Valley CERF Catalyst </a:t>
            </a:r>
            <a:r>
              <a:rPr lang="en-US" sz="38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Yuav</a:t>
            </a:r>
            <a:r>
              <a:rPr lang="en-US" sz="38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Tsum </a:t>
            </a:r>
            <a:r>
              <a:rPr lang="en-US" sz="38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Nthuav</a:t>
            </a:r>
            <a:r>
              <a:rPr lang="en-US" sz="38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38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Qhia</a:t>
            </a:r>
            <a:r>
              <a:rPr lang="en-US" sz="38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675697-5BCA-75C2-D695-4EF63728B7AC}"/>
              </a:ext>
            </a:extLst>
          </p:cNvPr>
          <p:cNvSpPr txBox="1">
            <a:spLocks/>
          </p:cNvSpPr>
          <p:nvPr/>
        </p:nvSpPr>
        <p:spPr>
          <a:xfrm>
            <a:off x="941386" y="1705233"/>
            <a:ext cx="8010109" cy="4636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20000"/>
              </a:lnSpc>
            </a:pPr>
            <a:r>
              <a:rPr lang="en-US" dirty="0" err="1">
                <a:latin typeface="Roboto Medium"/>
                <a:ea typeface="Roboto Medium"/>
                <a:cs typeface="Roboto Medium"/>
              </a:rPr>
              <a:t>Txhawb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nqa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CERF qhov tseem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ceeb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-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kev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ncaj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ncees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,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kev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ruaj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ntseg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,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kev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ua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hauj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lwm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zoo thiab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nkag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mus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, thiab 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muaj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zog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thiab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nruaj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ntseg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ntawm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kev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lag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luam</a:t>
            </a:r>
            <a:endParaRPr lang="en-US" u="sng" dirty="0">
              <a:latin typeface="Roboto Medium"/>
              <a:ea typeface="Roboto Medium"/>
              <a:cs typeface="Roboto Medium"/>
            </a:endParaRPr>
          </a:p>
          <a:p>
            <a:pPr algn="l" rtl="0">
              <a:lnSpc>
                <a:spcPct val="120000"/>
              </a:lnSpc>
            </a:pPr>
            <a:r>
              <a:rPr lang="en-US" dirty="0" err="1">
                <a:latin typeface="Roboto Medium"/>
                <a:ea typeface="Roboto Medium"/>
                <a:cs typeface="Roboto Medium"/>
              </a:rPr>
              <a:t>Ua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lag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luam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nyob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rau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hauv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tej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dej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num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uas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muaj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peev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xwm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tuav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thiab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pab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rau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peb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lub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zeem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muag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mus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ntev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rau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cheeb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tsam</a:t>
            </a:r>
            <a:endParaRPr lang="en-US" dirty="0">
              <a:latin typeface="Roboto Medium"/>
              <a:ea typeface="Roboto Medium"/>
              <a:cs typeface="Roboto Medium"/>
            </a:endParaRPr>
          </a:p>
          <a:p>
            <a:pPr algn="l" rtl="0">
              <a:lnSpc>
                <a:spcPct val="120000"/>
              </a:lnSpc>
            </a:pPr>
            <a:r>
              <a:rPr lang="en-US" dirty="0" err="1">
                <a:latin typeface="Roboto Medium"/>
                <a:ea typeface="Roboto Medium"/>
                <a:cs typeface="Roboto Medium"/>
              </a:rPr>
              <a:t>Ua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ke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nrog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cov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kev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lag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luam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uas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muaj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kev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vam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meej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uas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tsim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cov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hauj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lwm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zoo</a:t>
            </a:r>
          </a:p>
          <a:p>
            <a:pPr algn="l" rtl="0">
              <a:lnSpc>
                <a:spcPct val="120000"/>
              </a:lnSpc>
            </a:pPr>
            <a:r>
              <a:rPr lang="en-US" u="sng" dirty="0" err="1">
                <a:latin typeface="Roboto Medium"/>
                <a:ea typeface="Roboto Medium"/>
                <a:cs typeface="Roboto Medium"/>
              </a:rPr>
              <a:t>Muab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qhov sib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npaug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thoob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plaws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hauv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cheeb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tsam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,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thaj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chaw, thiab lub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hom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phiaj</a:t>
            </a:r>
            <a:endParaRPr lang="en-US" dirty="0">
              <a:latin typeface="Roboto Medium"/>
              <a:ea typeface="Roboto Medium"/>
              <a:cs typeface="Roboto Medium"/>
            </a:endParaRPr>
          </a:p>
          <a:p>
            <a:pPr algn="l" rtl="0">
              <a:lnSpc>
                <a:spcPct val="120000"/>
              </a:lnSpc>
            </a:pPr>
            <a:r>
              <a:rPr lang="en-US" dirty="0" err="1">
                <a:latin typeface="Roboto Medium"/>
                <a:ea typeface="Roboto Medium"/>
                <a:cs typeface="Roboto Medium"/>
              </a:rPr>
              <a:t>Muab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ntau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npaum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li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cas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raws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li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ua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tau nyob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rau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hauv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cov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ntaub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ntawv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ntiag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tug</a:t>
            </a:r>
            <a:b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dirty="0">
                <a:latin typeface="Roboto Medium"/>
                <a:ea typeface="Roboto Medium"/>
                <a:cs typeface="Roboto Medium"/>
              </a:rPr>
              <a:t>(</a:t>
            </a:r>
            <a:r>
              <a:rPr lang="en-US" i="1" dirty="0" err="1">
                <a:latin typeface="Roboto Medium"/>
                <a:ea typeface="Roboto Medium"/>
                <a:cs typeface="Roboto Medium"/>
              </a:rPr>
              <a:t>tej</a:t>
            </a:r>
            <a:r>
              <a:rPr lang="en-US" i="1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i="1" dirty="0" err="1">
                <a:latin typeface="Roboto Medium"/>
                <a:ea typeface="Roboto Medium"/>
                <a:cs typeface="Roboto Medium"/>
              </a:rPr>
              <a:t>dej</a:t>
            </a:r>
            <a:r>
              <a:rPr lang="en-US" i="1" dirty="0">
                <a:latin typeface="Roboto Medium"/>
                <a:ea typeface="Roboto Medium"/>
                <a:cs typeface="Roboto Medium"/>
              </a:rPr>
              <a:t> num </a:t>
            </a:r>
            <a:r>
              <a:rPr lang="en-US" i="1" dirty="0" err="1">
                <a:latin typeface="Roboto Medium"/>
                <a:ea typeface="Roboto Medium"/>
                <a:cs typeface="Roboto Medium"/>
              </a:rPr>
              <a:t>yuav</a:t>
            </a:r>
            <a:r>
              <a:rPr lang="en-US" i="1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i="1" dirty="0" err="1">
                <a:latin typeface="Roboto Medium"/>
                <a:ea typeface="Roboto Medium"/>
                <a:cs typeface="Roboto Medium"/>
              </a:rPr>
              <a:t>tsum</a:t>
            </a:r>
            <a:r>
              <a:rPr lang="en-US" i="1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i="1" dirty="0" err="1">
                <a:latin typeface="Roboto Medium"/>
                <a:ea typeface="Roboto Medium"/>
                <a:cs typeface="Roboto Medium"/>
              </a:rPr>
              <a:t>tsim</a:t>
            </a:r>
            <a:r>
              <a:rPr lang="en-US" i="1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i="1" dirty="0" err="1">
                <a:latin typeface="Roboto Medium"/>
                <a:ea typeface="Roboto Medium"/>
                <a:cs typeface="Roboto Medium"/>
              </a:rPr>
              <a:t>tawm</a:t>
            </a:r>
            <a:r>
              <a:rPr lang="en-US" i="1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i="1" dirty="0" err="1">
                <a:latin typeface="Roboto Medium"/>
                <a:ea typeface="Roboto Medium"/>
                <a:cs typeface="Roboto Medium"/>
              </a:rPr>
              <a:t>ib</a:t>
            </a:r>
            <a:r>
              <a:rPr lang="en-US" i="1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i="1" dirty="0" err="1">
                <a:latin typeface="Roboto Medium"/>
                <a:ea typeface="Roboto Medium"/>
                <a:cs typeface="Roboto Medium"/>
              </a:rPr>
              <a:t>leeg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)</a:t>
            </a:r>
          </a:p>
          <a:p>
            <a:pPr algn="l" rtl="0">
              <a:lnSpc>
                <a:spcPct val="120000"/>
              </a:lnSpc>
            </a:pPr>
            <a:r>
              <a:rPr lang="en-US" dirty="0" err="1">
                <a:latin typeface="Roboto Medium"/>
                <a:ea typeface="Roboto Medium"/>
                <a:cs typeface="Roboto Medium"/>
              </a:rPr>
              <a:t>suav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nrog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lub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koos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kas lub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tswm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yim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uas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tuaj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yeem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ua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tau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raws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li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cov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kev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cai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nyiaj</a:t>
            </a:r>
            <a:r>
              <a:rPr lang="en-US" u="sng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u="sng" dirty="0" err="1">
                <a:latin typeface="Roboto Medium"/>
                <a:ea typeface="Roboto Medium"/>
                <a:cs typeface="Roboto Medium"/>
              </a:rPr>
              <a:t>txiag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b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dirty="0" err="1">
                <a:latin typeface="Roboto Medium"/>
                <a:ea typeface="Roboto Medium"/>
                <a:cs typeface="Roboto Medium"/>
              </a:rPr>
              <a:t>rau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kev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them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nyiaj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rov</a:t>
            </a:r>
            <a:r>
              <a:rPr lang="en-US" dirty="0">
                <a:latin typeface="Roboto Medium"/>
                <a:ea typeface="Roboto Medium"/>
                <a:cs typeface="Roboto Medium"/>
              </a:rPr>
              <a:t> </a:t>
            </a:r>
            <a:r>
              <a:rPr lang="en-US" dirty="0" err="1">
                <a:latin typeface="Roboto Medium"/>
                <a:ea typeface="Roboto Medium"/>
                <a:cs typeface="Roboto Medium"/>
              </a:rPr>
              <a:t>qab</a:t>
            </a:r>
            <a:endParaRPr lang="en-US" dirty="0">
              <a:latin typeface="Roboto Medium"/>
              <a:ea typeface="Roboto Medium"/>
              <a:cs typeface="Roboto Medium"/>
            </a:endParaRPr>
          </a:p>
          <a:p>
            <a:pPr algn="l" rtl="0">
              <a:lnSpc>
                <a:spcPct val="120000"/>
              </a:lnSpc>
            </a:pPr>
            <a:r>
              <a:rPr lang="en-US" u="sng" dirty="0" err="1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Npaj</a:t>
            </a:r>
            <a:r>
              <a:rPr lang="en-US" u="sng" dirty="0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u="sng" dirty="0" err="1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thaj</a:t>
            </a:r>
            <a:r>
              <a:rPr lang="en-US" u="sng" dirty="0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av </a:t>
            </a:r>
            <a:r>
              <a:rPr lang="en-US" u="sng" dirty="0" err="1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rau</a:t>
            </a:r>
            <a:r>
              <a:rPr lang="en-US" u="sng" dirty="0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u="sng" dirty="0" err="1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pej</a:t>
            </a:r>
            <a:r>
              <a:rPr lang="en-US" u="sng" dirty="0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u="sng" dirty="0" err="1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xeem</a:t>
            </a:r>
            <a:r>
              <a:rPr lang="en-US" u="sng" dirty="0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thiab muaj </a:t>
            </a:r>
            <a:r>
              <a:rPr lang="en-US" u="sng" dirty="0" err="1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rau</a:t>
            </a:r>
            <a:r>
              <a:rPr lang="en-US" u="sng" dirty="0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u="sng" dirty="0" err="1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ntiag</a:t>
            </a:r>
            <a:r>
              <a:rPr lang="en-US" u="sng" dirty="0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tug </a:t>
            </a:r>
            <a:r>
              <a:rPr lang="en-US" u="sng" dirty="0" err="1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kom</a:t>
            </a:r>
            <a:r>
              <a:rPr lang="en-US" u="sng" dirty="0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u="sng" dirty="0" err="1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ntau</a:t>
            </a:r>
            <a:r>
              <a:rPr lang="en-US" u="sng" dirty="0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dua.</a:t>
            </a:r>
            <a:br>
              <a:rPr lang="en-US" u="sng" dirty="0">
                <a:solidFill>
                  <a:srgbClr val="3B766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sz="4000" i="1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Qhov no </a:t>
            </a:r>
            <a:r>
              <a:rPr lang="en-US" sz="4000" i="1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tsuas</a:t>
            </a:r>
            <a:r>
              <a:rPr lang="en-US" sz="4000" i="1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yog qhov </a:t>
            </a:r>
            <a:r>
              <a:rPr lang="en-US" sz="4000" i="1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pib</a:t>
            </a:r>
            <a:r>
              <a:rPr lang="en-US" sz="4000" i="1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4000" i="1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xwb</a:t>
            </a:r>
            <a:r>
              <a:rPr lang="en-US" sz="4000" i="1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!</a:t>
            </a:r>
            <a:endParaRPr lang="en-US" sz="4000" i="1" u="sng" dirty="0">
              <a:solidFill>
                <a:srgbClr val="F7A81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99ED83-506A-95A8-23B2-9359AFCA0EAB}"/>
              </a:ext>
            </a:extLst>
          </p:cNvPr>
          <p:cNvGrpSpPr/>
          <p:nvPr/>
        </p:nvGrpSpPr>
        <p:grpSpPr>
          <a:xfrm>
            <a:off x="-2" y="0"/>
            <a:ext cx="430925" cy="6858001"/>
            <a:chOff x="-1" y="742291"/>
            <a:chExt cx="388884" cy="61157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4375AE-98A6-317B-341A-064B42DA45AC}"/>
                </a:ext>
              </a:extLst>
            </p:cNvPr>
            <p:cNvSpPr/>
            <p:nvPr/>
          </p:nvSpPr>
          <p:spPr>
            <a:xfrm>
              <a:off x="0" y="1965434"/>
              <a:ext cx="388883" cy="1223142"/>
            </a:xfrm>
            <a:prstGeom prst="rect">
              <a:avLst/>
            </a:prstGeom>
            <a:solidFill>
              <a:srgbClr val="83C4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79AAEE-FE20-4BA0-B15F-F133B46BCBC6}"/>
                </a:ext>
              </a:extLst>
            </p:cNvPr>
            <p:cNvSpPr/>
            <p:nvPr/>
          </p:nvSpPr>
          <p:spPr>
            <a:xfrm>
              <a:off x="0" y="3188576"/>
              <a:ext cx="388883" cy="1223142"/>
            </a:xfrm>
            <a:prstGeom prst="rect">
              <a:avLst/>
            </a:prstGeom>
            <a:solidFill>
              <a:srgbClr val="3B89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A926F9-61C9-8D0C-4806-0324361D0F60}"/>
                </a:ext>
              </a:extLst>
            </p:cNvPr>
            <p:cNvSpPr/>
            <p:nvPr/>
          </p:nvSpPr>
          <p:spPr>
            <a:xfrm>
              <a:off x="0" y="4411717"/>
              <a:ext cx="388883" cy="1223142"/>
            </a:xfrm>
            <a:prstGeom prst="rect">
              <a:avLst/>
            </a:prstGeom>
            <a:solidFill>
              <a:srgbClr val="6894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C73312-E8BB-072C-C045-E99BD5763845}"/>
                </a:ext>
              </a:extLst>
            </p:cNvPr>
            <p:cNvSpPr/>
            <p:nvPr/>
          </p:nvSpPr>
          <p:spPr>
            <a:xfrm>
              <a:off x="0" y="5634859"/>
              <a:ext cx="388883" cy="1223142"/>
            </a:xfrm>
            <a:prstGeom prst="rect">
              <a:avLst/>
            </a:prstGeom>
            <a:solidFill>
              <a:srgbClr val="3B76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B810F2-C0C0-108E-AB81-668C10A1D044}"/>
                </a:ext>
              </a:extLst>
            </p:cNvPr>
            <p:cNvSpPr/>
            <p:nvPr/>
          </p:nvSpPr>
          <p:spPr>
            <a:xfrm>
              <a:off x="-1" y="742291"/>
              <a:ext cx="388883" cy="1223142"/>
            </a:xfrm>
            <a:prstGeom prst="rect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2B78FFA-A880-A08E-14FF-B089383C8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11" t="12771" r="34664" b="47550"/>
          <a:stretch/>
        </p:blipFill>
        <p:spPr>
          <a:xfrm>
            <a:off x="8736228" y="3397577"/>
            <a:ext cx="3455772" cy="34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1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35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'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Koos</a:t>
            </a:r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Kas Catalyst' yog dab tsi?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DDE5907-C3DA-3164-C520-5B7352D5D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796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59DBDF-7613-48D2-70EC-F8902C140916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Lub </a:t>
            </a:r>
            <a:r>
              <a:rPr lang="en-US" sz="32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hom</a:t>
            </a:r>
            <a:r>
              <a:rPr lang="en-US" sz="32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32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phiaj</a:t>
            </a:r>
            <a:r>
              <a:rPr lang="en-US" sz="32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ntawm </a:t>
            </a:r>
            <a:r>
              <a:rPr lang="en-US" sz="32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Koos</a:t>
            </a:r>
            <a:r>
              <a:rPr lang="en-US" sz="32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Kas Catalyst yog dab tsi?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51A3D-0408-A247-FB68-739EE14A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591" y="1820863"/>
            <a:ext cx="10240414" cy="4351338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11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Lub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hom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phiaj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ntawm CERF yog:</a:t>
            </a:r>
            <a:b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Tsim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kom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muaj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kev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ncaj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ncees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thiab muaj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kev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lag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luam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nyob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thoob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plaws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hauv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California…thiab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txhawb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nqa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kev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lag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luam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kom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ntev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hauv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kev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hloov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pauv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rau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tag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nrho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ntawm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kev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lag </a:t>
            </a:r>
            <a:r>
              <a:rPr lang="en-US" sz="2400" i="1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luam</a:t>
            </a:r>
            <a:r>
              <a:rPr lang="en-US" sz="2400" i="1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carbon-neutral."</a:t>
            </a:r>
          </a:p>
          <a:p>
            <a:pPr algn="l" rtl="0"/>
            <a:endParaRPr lang="en-US" sz="11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algn="l" rtl="0">
              <a:lnSpc>
                <a:spcPct val="100000"/>
              </a:lnSpc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Cov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nyiaj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ntawm catalyst muaj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los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pab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nyiaj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rau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cov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hauj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lwm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thaum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ntxov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uas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u="sng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ua</a:t>
            </a:r>
            <a:r>
              <a:rPr lang="en-US" sz="2400" u="sng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u="sng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raws</a:t>
            </a:r>
            <a:r>
              <a:rPr lang="en-US" sz="2400" u="sng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 Valley CERF </a:t>
            </a:r>
            <a:r>
              <a:rPr lang="en-US" sz="2400" u="sng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cov</a:t>
            </a:r>
            <a:r>
              <a:rPr lang="en-US" sz="2400" u="sng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u="sng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phiaj</a:t>
            </a:r>
            <a:r>
              <a:rPr lang="en-US" sz="2400" u="sng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u="sng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xwm</a:t>
            </a:r>
            <a:r>
              <a:rPr lang="en-US" sz="2400" u="sng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u="sng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ntev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uas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tseem tab tom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tsim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los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ntawm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peb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cov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hauv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zej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zog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thiab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hauv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cheeb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tsam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l" rtl="0"/>
            <a:endParaRPr lang="en-US" sz="11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algn="l" rtl="0">
              <a:lnSpc>
                <a:spcPct val="10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Lub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xeev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yog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tsom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rau</a:t>
            </a:r>
            <a:r>
              <a:rPr lang="en-US" sz="2400" u="sng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'pre</a:t>
            </a:r>
            <a:r>
              <a:rPr lang="en-US" sz="2400" u="sng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-development' </a:t>
            </a:r>
            <a:r>
              <a:rPr lang="en-US" sz="2400" u="sng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kev</a:t>
            </a:r>
            <a:r>
              <a:rPr lang="en-US" sz="2400" u="sng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u="sng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ua</a:t>
            </a:r>
            <a:r>
              <a:rPr lang="en-US" sz="2400" u="sng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u="sng" dirty="0" err="1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ub</a:t>
            </a:r>
            <a:r>
              <a:rPr lang="en-US" sz="2400" u="sng" dirty="0">
                <a:solidFill>
                  <a:srgbClr val="3B89B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kom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tau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txais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peb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cov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zej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zog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thiab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cheeb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tsam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npaj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rau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cov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pej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xeem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coob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thiab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muaj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kev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pom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hwm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zoo.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28F0E9-87FB-C660-875F-5736981CC7E4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Catalyst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Cov</a:t>
            </a:r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Nyiaj</a:t>
            </a:r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Pab</a:t>
            </a:r>
            <a:endParaRPr lang="en-US" sz="4000" b="1" dirty="0">
              <a:solidFill>
                <a:srgbClr val="3B7669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51A3D-0408-A247-FB68-739EE14A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68" y="3931587"/>
            <a:ext cx="2605998" cy="1554814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Kev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koom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hauv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kev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hloov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pauv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58698-99D6-5A2A-B343-A79ADFB46797}"/>
              </a:ext>
            </a:extLst>
          </p:cNvPr>
          <p:cNvGrpSpPr/>
          <p:nvPr/>
        </p:nvGrpSpPr>
        <p:grpSpPr>
          <a:xfrm>
            <a:off x="1546870" y="2541159"/>
            <a:ext cx="1087394" cy="1053413"/>
            <a:chOff x="1383957" y="2170455"/>
            <a:chExt cx="1087394" cy="10534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9A75E73-7E86-5522-9401-4727017777E6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4D34C-7D25-4FBD-1D89-8B78CCE83534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17146F6-02C8-2924-4B7C-A3496AFF9515}"/>
              </a:ext>
            </a:extLst>
          </p:cNvPr>
          <p:cNvSpPr txBox="1">
            <a:spLocks/>
          </p:cNvSpPr>
          <p:nvPr/>
        </p:nvSpPr>
        <p:spPr>
          <a:xfrm>
            <a:off x="3595677" y="3931587"/>
            <a:ext cx="260599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Tus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saib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xyuas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kev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nqis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peev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hauv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thaj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tsam</a:t>
            </a:r>
            <a:endParaRPr lang="en-US" dirty="0">
              <a:solidFill>
                <a:srgbClr val="F7A81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C53BFD-E22D-848B-FFA9-6FD9E036C968}"/>
              </a:ext>
            </a:extLst>
          </p:cNvPr>
          <p:cNvGrpSpPr/>
          <p:nvPr/>
        </p:nvGrpSpPr>
        <p:grpSpPr>
          <a:xfrm>
            <a:off x="4354979" y="2541159"/>
            <a:ext cx="1087394" cy="1053413"/>
            <a:chOff x="1383957" y="2170455"/>
            <a:chExt cx="1087394" cy="105341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89C5C5-2B03-183A-7CBF-B8CFBED7753B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D1D972-F484-87DF-DF9E-CF0D65A2AE01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67155D-B90C-FF75-9432-7E87F521D3BD}"/>
              </a:ext>
            </a:extLst>
          </p:cNvPr>
          <p:cNvGrpSpPr/>
          <p:nvPr/>
        </p:nvGrpSpPr>
        <p:grpSpPr>
          <a:xfrm>
            <a:off x="7163088" y="2541159"/>
            <a:ext cx="1087394" cy="1053413"/>
            <a:chOff x="1383957" y="2170455"/>
            <a:chExt cx="1087394" cy="105341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30DAFB-A7AE-ABEE-0FFE-CE7C110A6325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8C0167-0E73-0828-6CCE-E11FF3073815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71729E-8B29-9C9E-8BDC-2EDD5AFA2FC0}"/>
              </a:ext>
            </a:extLst>
          </p:cNvPr>
          <p:cNvGrpSpPr/>
          <p:nvPr/>
        </p:nvGrpSpPr>
        <p:grpSpPr>
          <a:xfrm>
            <a:off x="9971197" y="2541159"/>
            <a:ext cx="1087394" cy="1053413"/>
            <a:chOff x="1383957" y="2170455"/>
            <a:chExt cx="1087394" cy="105341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5320568-2EE4-95F2-F607-8CADA610C837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F7A8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0B0A9C-9805-FACC-1E92-8A0975B966AC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4</a:t>
              </a:r>
            </a:p>
          </p:txBody>
        </p:sp>
      </p:grp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A06918E-5FCA-FEFD-52EB-A395FB88633D}"/>
              </a:ext>
            </a:extLst>
          </p:cNvPr>
          <p:cNvSpPr txBox="1">
            <a:spLocks/>
          </p:cNvSpPr>
          <p:nvPr/>
        </p:nvSpPr>
        <p:spPr>
          <a:xfrm>
            <a:off x="9616482" y="3931587"/>
            <a:ext cx="1796824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Cov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dej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num</a:t>
            </a:r>
            <a:endParaRPr lang="en-US" sz="1600" b="1" dirty="0">
              <a:solidFill>
                <a:srgbClr val="F7A812"/>
              </a:solidFill>
            </a:endParaRPr>
          </a:p>
          <a:p>
            <a:pPr algn="l" rtl="0"/>
            <a:endParaRPr lang="en-US" sz="1600" b="1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D7E0901B-109D-EE1A-3836-A02B7B2DE5AF}"/>
              </a:ext>
            </a:extLst>
          </p:cNvPr>
          <p:cNvSpPr txBox="1">
            <a:spLocks/>
          </p:cNvSpPr>
          <p:nvPr/>
        </p:nvSpPr>
        <p:spPr>
          <a:xfrm>
            <a:off x="5923079" y="3931587"/>
            <a:ext cx="3567412" cy="184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Pab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nyiaj</a:t>
            </a:r>
            <a:b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kev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tswj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hwm</a:t>
            </a:r>
            <a:b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ntawm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cov</a:t>
            </a:r>
            <a:r>
              <a:rPr lang="en-US" dirty="0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muaj </a:t>
            </a:r>
            <a:r>
              <a:rPr lang="en-US" dirty="0" err="1">
                <a:solidFill>
                  <a:srgbClr val="F7A81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nyiaj</a:t>
            </a:r>
            <a:endParaRPr lang="en-US" dirty="0">
              <a:solidFill>
                <a:srgbClr val="F7A81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E271DA-D283-7EF7-64E4-F2BFEA9B0C3D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Catalyst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Cov</a:t>
            </a:r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Nyiaj</a:t>
            </a:r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Pab</a:t>
            </a:r>
            <a:endParaRPr lang="en-US" sz="4000" b="1" dirty="0">
              <a:solidFill>
                <a:srgbClr val="3B7669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2DC0A-6B10-F6B9-7069-9BAB4C7B06A0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C1C10F6F-D15B-6202-2F77-2EE2333DE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129998"/>
              </p:ext>
            </p:extLst>
          </p:nvPr>
        </p:nvGraphicFramePr>
        <p:xfrm>
          <a:off x="941386" y="1825624"/>
          <a:ext cx="10315619" cy="431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09">
                  <a:extLst>
                    <a:ext uri="{9D8B030D-6E8A-4147-A177-3AD203B41FA5}">
                      <a16:colId xmlns:a16="http://schemas.microsoft.com/office/drawing/2014/main" val="158762707"/>
                    </a:ext>
                  </a:extLst>
                </a:gridCol>
                <a:gridCol w="7426410">
                  <a:extLst>
                    <a:ext uri="{9D8B030D-6E8A-4147-A177-3AD203B41FA5}">
                      <a16:colId xmlns:a16="http://schemas.microsoft.com/office/drawing/2014/main" val="940845541"/>
                    </a:ext>
                  </a:extLst>
                </a:gridCol>
              </a:tblGrid>
              <a:tr h="403387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Hom</a:t>
                      </a:r>
                      <a:endParaRPr lang="en-US" sz="1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F7A8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Tus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nqi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piav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qhia</a:t>
                      </a:r>
                      <a:endParaRPr lang="en-US" sz="1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F7A8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53468"/>
                  </a:ext>
                </a:extLst>
              </a:tr>
              <a:tr h="1690908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1. Txoj Kev Hloov Siab</a:t>
                      </a:r>
                      <a:b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</a:br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sib koom tes</a:t>
                      </a:r>
                    </a:p>
                  </a:txBody>
                  <a:tcPr>
                    <a:solidFill>
                      <a:srgbClr val="F7A812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sng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Tsis</a:t>
                      </a:r>
                      <a:r>
                        <a:rPr lang="en-US" sz="1600" b="1" i="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="1" i="0" u="sng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ntau</a:t>
                      </a:r>
                      <a:r>
                        <a:rPr lang="en-US" sz="1600" b="1" i="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="1" i="0" u="sng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tshaj</a:t>
                      </a:r>
                      <a:r>
                        <a:rPr lang="en-US" sz="1600" b="1" i="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$2m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Cov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neeg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ua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lwm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txhawb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nqa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rau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cov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neeg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sib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tham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kom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txuas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HRTCs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Hloov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kho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kev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tshawb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fawb</a:t>
                      </a:r>
                      <a:endParaRPr lang="en-US" sz="1600" b="0" i="0" dirty="0">
                        <a:latin typeface="Roboto Medium"/>
                        <a:ea typeface="Roboto Medium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Kev Sib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Koom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Tes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Ua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lwm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ntawm CERF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Kev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koom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tes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hauv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zej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zog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;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nyiaj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pab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kev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koom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tes</a:t>
                      </a:r>
                      <a:endParaRPr lang="en-US" sz="1600" b="0" i="0" dirty="0">
                        <a:latin typeface="Roboto Medium"/>
                        <a:ea typeface="Roboto Medium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Tsim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Kho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kev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lag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luam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hauv</a:t>
                      </a:r>
                      <a:r>
                        <a:rPr lang="en-US" sz="16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600" b="0" i="0" dirty="0" err="1">
                          <a:latin typeface="Roboto Medium"/>
                          <a:ea typeface="Roboto Medium"/>
                        </a:rPr>
                        <a:t>nroog</a:t>
                      </a:r>
                      <a:endParaRPr lang="en-US" sz="1600" b="0" i="0" dirty="0">
                        <a:latin typeface="Roboto Medium"/>
                        <a:ea typeface="Roboto Medium"/>
                      </a:endParaRPr>
                    </a:p>
                  </a:txBody>
                  <a:tcPr>
                    <a:solidFill>
                      <a:srgbClr val="F7A812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35704"/>
                  </a:ext>
                </a:extLst>
              </a:tr>
              <a:tr h="2221389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2. Kev nqis peev</a:t>
                      </a:r>
                      <a:b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</a:br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 neeg saib xyuas</a:t>
                      </a:r>
                    </a:p>
                  </a:txBody>
                  <a:tcPr>
                    <a:solidFill>
                      <a:srgbClr val="F7A812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sng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Tsis</a:t>
                      </a:r>
                      <a:r>
                        <a:rPr lang="en-US" sz="1600" b="1" i="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="1" i="0" u="sng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ntau</a:t>
                      </a:r>
                      <a:r>
                        <a:rPr lang="en-US" sz="1600" b="1" i="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="1" i="0" u="sng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tshaj</a:t>
                      </a:r>
                      <a:r>
                        <a:rPr lang="en-US" sz="1600" b="1" i="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$1.5m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Ncua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txog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li 5 “Tus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saib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xyuas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nqis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hauv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cheeb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tsam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"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los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tes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ntawm Valley CERF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tseem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ceeb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hauv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lag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luam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Catalog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nyog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rau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txhua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qhov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lag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luam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loj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hlob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Thov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rau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lub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xeev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tseem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fwv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nyiaj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pab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txhawb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lag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luam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tes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nrog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kawm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neeg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tes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zej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zog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lub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haum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tuaj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yeem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pab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txhawb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lag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luam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tiav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F7A812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1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1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Catalyst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Cov</a:t>
            </a:r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Nyiaj</a:t>
            </a:r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Pab</a:t>
            </a:r>
            <a:endParaRPr lang="en-US" sz="4000" b="1" dirty="0">
              <a:solidFill>
                <a:srgbClr val="3B7669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2DC0A-6B10-F6B9-7069-9BAB4C7B06A0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D7133-3A1F-EB1C-2660-95426CDA8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031531"/>
              </p:ext>
            </p:extLst>
          </p:nvPr>
        </p:nvGraphicFramePr>
        <p:xfrm>
          <a:off x="941386" y="1825625"/>
          <a:ext cx="10315619" cy="4043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706">
                  <a:extLst>
                    <a:ext uri="{9D8B030D-6E8A-4147-A177-3AD203B41FA5}">
                      <a16:colId xmlns:a16="http://schemas.microsoft.com/office/drawing/2014/main" val="158762707"/>
                    </a:ext>
                  </a:extLst>
                </a:gridCol>
                <a:gridCol w="7339913">
                  <a:extLst>
                    <a:ext uri="{9D8B030D-6E8A-4147-A177-3AD203B41FA5}">
                      <a16:colId xmlns:a16="http://schemas.microsoft.com/office/drawing/2014/main" val="940845541"/>
                    </a:ext>
                  </a:extLst>
                </a:gridCol>
              </a:tblGrid>
              <a:tr h="454853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Home</a:t>
                      </a:r>
                    </a:p>
                  </a:txBody>
                  <a:tcPr>
                    <a:solidFill>
                      <a:srgbClr val="F7A8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Tus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nqi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piav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qhia</a:t>
                      </a:r>
                      <a:endParaRPr lang="en-US" sz="1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F7A8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53468"/>
                  </a:ext>
                </a:extLst>
              </a:tr>
              <a:tr h="785089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3. Kev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Tswj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Xyuas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Nyiaj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Txiag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rau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Nyiaj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Txiag</a:t>
                      </a:r>
                      <a:endParaRPr lang="en-US" sz="1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F7A812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Tsis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ntau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tshaj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$1.5m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rau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tswj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nyiaj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txiag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raws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cai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F7A812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35704"/>
                  </a:ext>
                </a:extLst>
              </a:tr>
              <a:tr h="2803891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4.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dej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num</a:t>
                      </a:r>
                    </a:p>
                  </a:txBody>
                  <a:tcPr>
                    <a:solidFill>
                      <a:srgbClr val="F7A812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Tsis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ntau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tshaj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$9m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phiaj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tuaj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yeem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yog "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tshawb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nrhiav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"(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ntsuam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xyuas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seb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lawv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puas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tau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yuav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lub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phiaj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xav tau)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los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sis “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mile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kawg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” (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lawv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tab tom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txhim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xav tau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nyiaj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txiag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zaum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kawg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tiav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)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phiaj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yuav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tsum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sib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haum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nrog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none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CERF qhov tseem </a:t>
                      </a:r>
                      <a:r>
                        <a:rPr lang="en-US" sz="1600" b="0" i="0" u="none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ceeb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: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ncaj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ncees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ruaj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zoo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nkag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mus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rau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cheeb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tsam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lag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luam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muaj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zog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nruaj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ntseg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Muaj 3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Dej num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hauv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Catalyst.</a:t>
                      </a:r>
                    </a:p>
                  </a:txBody>
                  <a:tcPr>
                    <a:solidFill>
                      <a:srgbClr val="F7A812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1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58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Home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Koos</a:t>
            </a:r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Kas Catalyst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51A3D-0408-A247-FB68-739EE14A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68" y="3931587"/>
            <a:ext cx="2605998" cy="1554814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Qhov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Ua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tau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58698-99D6-5A2A-B343-A79ADFB46797}"/>
              </a:ext>
            </a:extLst>
          </p:cNvPr>
          <p:cNvGrpSpPr/>
          <p:nvPr/>
        </p:nvGrpSpPr>
        <p:grpSpPr>
          <a:xfrm>
            <a:off x="1546870" y="2541159"/>
            <a:ext cx="1087394" cy="1053413"/>
            <a:chOff x="1383957" y="2170455"/>
            <a:chExt cx="1087394" cy="10534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9A75E73-7E86-5522-9401-4727017777E6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3B89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4D34C-7D25-4FBD-1D89-8B78CCE83534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17146F6-02C8-2924-4B7C-A3496AFF9515}"/>
              </a:ext>
            </a:extLst>
          </p:cNvPr>
          <p:cNvSpPr txBox="1">
            <a:spLocks/>
          </p:cNvSpPr>
          <p:nvPr/>
        </p:nvSpPr>
        <p:spPr>
          <a:xfrm>
            <a:off x="4485216" y="3931587"/>
            <a:ext cx="260599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Kev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Pib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Tsim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Kho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Ib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Puag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Ncig</a:t>
            </a:r>
            <a:endParaRPr lang="en-US" dirty="0">
              <a:solidFill>
                <a:srgbClr val="3B89B4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C53BFD-E22D-848B-FFA9-6FD9E036C968}"/>
              </a:ext>
            </a:extLst>
          </p:cNvPr>
          <p:cNvGrpSpPr/>
          <p:nvPr/>
        </p:nvGrpSpPr>
        <p:grpSpPr>
          <a:xfrm>
            <a:off x="5246832" y="2541158"/>
            <a:ext cx="1087394" cy="1053413"/>
            <a:chOff x="1383957" y="2170455"/>
            <a:chExt cx="1087394" cy="105341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89C5C5-2B03-183A-7CBF-B8CFBED7753B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3B89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D1D972-F484-87DF-DF9E-CF0D65A2AE01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67155D-B90C-FF75-9432-7E87F521D3BD}"/>
              </a:ext>
            </a:extLst>
          </p:cNvPr>
          <p:cNvGrpSpPr/>
          <p:nvPr/>
        </p:nvGrpSpPr>
        <p:grpSpPr>
          <a:xfrm>
            <a:off x="8946794" y="2541158"/>
            <a:ext cx="1087394" cy="1053413"/>
            <a:chOff x="1383957" y="2170455"/>
            <a:chExt cx="1087394" cy="105341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30DAFB-A7AE-ABEE-0FFE-CE7C110A6325}"/>
                </a:ext>
              </a:extLst>
            </p:cNvPr>
            <p:cNvSpPr/>
            <p:nvPr/>
          </p:nvSpPr>
          <p:spPr>
            <a:xfrm>
              <a:off x="1383957" y="2170455"/>
              <a:ext cx="1087394" cy="1053413"/>
            </a:xfrm>
            <a:prstGeom prst="ellipse">
              <a:avLst/>
            </a:prstGeom>
            <a:solidFill>
              <a:srgbClr val="3B89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8C0167-0E73-0828-6CCE-E11FF3073815}"/>
                </a:ext>
              </a:extLst>
            </p:cNvPr>
            <p:cNvSpPr txBox="1"/>
            <p:nvPr/>
          </p:nvSpPr>
          <p:spPr>
            <a:xfrm>
              <a:off x="1383957" y="2343218"/>
              <a:ext cx="1087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4000" b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3</a:t>
              </a:r>
            </a:p>
          </p:txBody>
        </p:sp>
      </p:grp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D7E0901B-109D-EE1A-3836-A02B7B2DE5AF}"/>
              </a:ext>
            </a:extLst>
          </p:cNvPr>
          <p:cNvSpPr txBox="1">
            <a:spLocks/>
          </p:cNvSpPr>
          <p:nvPr/>
        </p:nvSpPr>
        <p:spPr>
          <a:xfrm>
            <a:off x="7706785" y="3931587"/>
            <a:ext cx="3567412" cy="224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Kev them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nyiaj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yug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rau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kev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tsim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thiab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txhawb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nqa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cov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koom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haum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ua</a:t>
            </a:r>
            <a:r>
              <a:rPr lang="en-US" dirty="0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hauj </a:t>
            </a:r>
            <a:r>
              <a:rPr lang="en-US" dirty="0" err="1">
                <a:solidFill>
                  <a:srgbClr val="3B89B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lwm</a:t>
            </a:r>
            <a:endParaRPr lang="en-US" dirty="0">
              <a:solidFill>
                <a:srgbClr val="3B89B4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E271DA-D283-7EF7-64E4-F2BFEA9B0C3D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5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Home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Koos</a:t>
            </a:r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Kas Catalyst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2DC0A-6B10-F6B9-7069-9BAB4C7B06A0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1D15F0A-5A75-604E-7CD7-B70D244C4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404809"/>
              </p:ext>
            </p:extLst>
          </p:nvPr>
        </p:nvGraphicFramePr>
        <p:xfrm>
          <a:off x="941386" y="1663650"/>
          <a:ext cx="10723392" cy="442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39">
                  <a:extLst>
                    <a:ext uri="{9D8B030D-6E8A-4147-A177-3AD203B41FA5}">
                      <a16:colId xmlns:a16="http://schemas.microsoft.com/office/drawing/2014/main" val="158762707"/>
                    </a:ext>
                  </a:extLst>
                </a:gridCol>
                <a:gridCol w="8843753">
                  <a:extLst>
                    <a:ext uri="{9D8B030D-6E8A-4147-A177-3AD203B41FA5}">
                      <a16:colId xmlns:a16="http://schemas.microsoft.com/office/drawing/2014/main" val="940845541"/>
                    </a:ext>
                  </a:extLst>
                </a:gridCol>
              </a:tblGrid>
              <a:tr h="372326">
                <a:tc>
                  <a:txBody>
                    <a:bodyPr/>
                    <a:lstStyle/>
                    <a:p>
                      <a:pPr algn="l" rtl="0"/>
                      <a:r>
                        <a:rPr lang="en-US" b="1" i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Hom</a:t>
                      </a:r>
                    </a:p>
                  </a:txBody>
                  <a:tcPr>
                    <a:solidFill>
                      <a:srgbClr val="3B89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Kev piav qhia</a:t>
                      </a:r>
                    </a:p>
                  </a:txBody>
                  <a:tcPr>
                    <a:solidFill>
                      <a:srgbClr val="3B89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53468"/>
                  </a:ext>
                </a:extLst>
              </a:tr>
              <a:tr h="4055905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1. Qhov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tau</a:t>
                      </a:r>
                    </a:p>
                  </a:txBody>
                  <a:tcPr>
                    <a:solidFill>
                      <a:srgbClr val="3B89B4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“Qhov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koos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kas no puas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yuav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?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Peb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yuav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tsum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paub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dab tsi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los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txiav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txim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seb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qhov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koos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kas no puas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tau?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tshawb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fawb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tias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puas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yuav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tau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Soj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ntsuam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lag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luam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soj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ntsuam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puag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ncig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tshawb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fawb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vaj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tse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vaj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tsev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Qhov chaw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nrhiav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tau (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yuav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vaj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tse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rau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lub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kas)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Qhov chaw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phiaj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loj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hlob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lub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kas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tso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cai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muaj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sau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nyiaj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hauv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zej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zog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(regional tax increment financing district TIF)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Txhim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ntsig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hauv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zej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zog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pom zoo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tes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xws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li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hlob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hauv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zej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zog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(Community Development Corporations)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los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sis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zej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zog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(Community Development Financial Institutions)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tsem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nyiaj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qiv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tub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ceev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sib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npaj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nyiaj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txiag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rau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3B89B4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3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512A-D7C4-928C-1FB2-5681891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6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Hom</a:t>
            </a:r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4000" b="1" dirty="0" err="1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Koos</a:t>
            </a:r>
            <a:r>
              <a:rPr lang="en-US" sz="4000" b="1" dirty="0">
                <a:solidFill>
                  <a:srgbClr val="3B76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Kas Catalyst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E0D73-AC29-94D5-27C3-EC318A52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11800" r="14138" b="37790"/>
          <a:stretch/>
        </p:blipFill>
        <p:spPr>
          <a:xfrm>
            <a:off x="10330250" y="252235"/>
            <a:ext cx="1810126" cy="12694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A7DC1-6479-178B-CFF2-6D250EFE8F4B}"/>
              </a:ext>
            </a:extLst>
          </p:cNvPr>
          <p:cNvCxnSpPr>
            <a:cxnSpLocks/>
          </p:cNvCxnSpPr>
          <p:nvPr/>
        </p:nvCxnSpPr>
        <p:spPr>
          <a:xfrm>
            <a:off x="941386" y="1371599"/>
            <a:ext cx="10315619" cy="0"/>
          </a:xfrm>
          <a:prstGeom prst="line">
            <a:avLst/>
          </a:prstGeom>
          <a:ln>
            <a:solidFill>
              <a:srgbClr val="3B76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2DC0A-6B10-F6B9-7069-9BAB4C7B06A0}"/>
              </a:ext>
            </a:extLst>
          </p:cNvPr>
          <p:cNvSpPr/>
          <p:nvPr/>
        </p:nvSpPr>
        <p:spPr>
          <a:xfrm>
            <a:off x="-1" y="0"/>
            <a:ext cx="430924" cy="6858001"/>
          </a:xfrm>
          <a:prstGeom prst="rect">
            <a:avLst/>
          </a:prstGeom>
          <a:solidFill>
            <a:srgbClr val="3B76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26E225F-E29F-1875-7360-5078A91BB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626331"/>
              </p:ext>
            </p:extLst>
          </p:nvPr>
        </p:nvGraphicFramePr>
        <p:xfrm>
          <a:off x="941386" y="1663651"/>
          <a:ext cx="10686322" cy="484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33">
                  <a:extLst>
                    <a:ext uri="{9D8B030D-6E8A-4147-A177-3AD203B41FA5}">
                      <a16:colId xmlns:a16="http://schemas.microsoft.com/office/drawing/2014/main" val="158762707"/>
                    </a:ext>
                  </a:extLst>
                </a:gridCol>
                <a:gridCol w="8575589">
                  <a:extLst>
                    <a:ext uri="{9D8B030D-6E8A-4147-A177-3AD203B41FA5}">
                      <a16:colId xmlns:a16="http://schemas.microsoft.com/office/drawing/2014/main" val="940845541"/>
                    </a:ext>
                  </a:extLst>
                </a:gridCol>
              </a:tblGrid>
              <a:tr h="393284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Hom</a:t>
                      </a:r>
                    </a:p>
                  </a:txBody>
                  <a:tcPr>
                    <a:solidFill>
                      <a:srgbClr val="3B89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piav qhia</a:t>
                      </a:r>
                    </a:p>
                  </a:txBody>
                  <a:tcPr>
                    <a:solidFill>
                      <a:srgbClr val="3B89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53468"/>
                  </a:ext>
                </a:extLst>
              </a:tr>
              <a:tr h="2165754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2. Kev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pib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ib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puag</a:t>
                      </a:r>
                      <a:r>
                        <a:rPr lang="en-US" sz="18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8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ncig</a:t>
                      </a:r>
                      <a:endParaRPr lang="en-US" sz="18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3B89B4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"Kev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txhim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ntej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thiab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txhim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mus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sij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hawm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ntev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phiaj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xwm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rau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vaj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tsev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"</a:t>
                      </a:r>
                    </a:p>
                    <a:p>
                      <a:pPr marL="742950" lvl="1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huv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si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742950" lvl="1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khib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nyiab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742950" lvl="1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Siv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Hluav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Taws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Xob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742950" lvl="1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Pab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Cuam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Tswj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Xyuas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Phem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piv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txwv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-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ntuav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dav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lub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zog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huv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thauj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mus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los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huv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,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kawm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neeg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raws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li CERF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phiaj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lag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luam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3B89B4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35704"/>
                  </a:ext>
                </a:extLst>
              </a:tr>
              <a:tr h="2165754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3. Kev them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nyiaj</a:t>
                      </a: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yug</a:t>
                      </a: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rau</a:t>
                      </a: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kev</a:t>
                      </a: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tsim</a:t>
                      </a: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 thiab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txhawb</a:t>
                      </a: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nqa</a:t>
                      </a: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cov</a:t>
                      </a: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koom</a:t>
                      </a: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haum</a:t>
                      </a: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ua</a:t>
                      </a:r>
                      <a:r>
                        <a:rPr lang="en-US" sz="1800" b="0" i="0" dirty="0">
                          <a:latin typeface="Roboto Medium"/>
                          <a:ea typeface="Roboto Medium"/>
                        </a:rPr>
                        <a:t> hauj </a:t>
                      </a:r>
                      <a:r>
                        <a:rPr lang="en-US" sz="1800" b="0" i="0" dirty="0" err="1">
                          <a:latin typeface="Roboto Medium"/>
                          <a:ea typeface="Roboto Medium"/>
                        </a:rPr>
                        <a:t>lwm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3B89B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nuj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nqis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"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tsis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yog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peev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"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cuam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tshuam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txog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siv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u="sng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koos</a:t>
                      </a:r>
                      <a:r>
                        <a:rPr lang="en-US" sz="1600" b="0" i="0" u="sng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kas Catalyst</a:t>
                      </a:r>
                    </a:p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txhim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kho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neeg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tshiab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thiab/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los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sis tseem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ceeb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npaj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siv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cuab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yeej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siv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(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xws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li software, subscriptions, databases,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yam)</a:t>
                      </a:r>
                    </a:p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pab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cuam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nyiaj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txiag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los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sis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tshuaj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xyuas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raug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cai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Tsim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sim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tshiab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los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yog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qauv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qhia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thiab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pab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cuam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hauj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lwm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uas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twb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muaj lawm</a:t>
                      </a:r>
                    </a:p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Kev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pab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cuam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rau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cov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neeg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koom</a:t>
                      </a:r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</a:t>
                      </a:r>
                      <a:r>
                        <a:rPr lang="en-US" sz="1600" b="0" i="0" dirty="0" err="1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tes</a:t>
                      </a:r>
                      <a:endParaRPr lang="en-US" sz="16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>
                    <a:solidFill>
                      <a:srgbClr val="3B89B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2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21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1382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Comfortaa</vt:lpstr>
      <vt:lpstr>Roboto</vt:lpstr>
      <vt:lpstr>Roboto Condensed</vt:lpstr>
      <vt:lpstr>Roboto Medium</vt:lpstr>
      <vt:lpstr>Office Theme</vt:lpstr>
      <vt:lpstr>Koos Kas Catalyst Kev Pab Cuam</vt:lpstr>
      <vt:lpstr>'Koos Kas Catalyst' yog dab tsi?</vt:lpstr>
      <vt:lpstr>Lub hom phiaj ntawm Koos Kas Catalyst yog dab tsi?</vt:lpstr>
      <vt:lpstr>Catalyst Cov Nyiaj Pab</vt:lpstr>
      <vt:lpstr>Catalyst Cov Nyiaj Pab</vt:lpstr>
      <vt:lpstr>Catalyst Cov Nyiaj Pab</vt:lpstr>
      <vt:lpstr>Home Koos Kas Catalyst</vt:lpstr>
      <vt:lpstr>Home Koos Kas Catalyst</vt:lpstr>
      <vt:lpstr>Hom Koos Kas Catalyst </vt:lpstr>
      <vt:lpstr>Cov kauj ruam tom ntej ntawm Valley CERF Catalyst   Kev Nthuav Qhia</vt:lpstr>
      <vt:lpstr>Valley CERF Catalyst Yuav Tsum Nthuav Qhia: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Catalyst Grant Opportunity</dc:title>
  <dc:creator>Ashley Swearengin</dc:creator>
  <cp:lastModifiedBy>nousua sainther</cp:lastModifiedBy>
  <cp:revision>23</cp:revision>
  <dcterms:created xsi:type="dcterms:W3CDTF">2023-09-11T04:48:42Z</dcterms:created>
  <dcterms:modified xsi:type="dcterms:W3CDTF">2023-09-15T01:45:10Z</dcterms:modified>
</cp:coreProperties>
</file>