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1" r:id="rId8"/>
    <p:sldId id="270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812"/>
    <a:srgbClr val="3B7669"/>
    <a:srgbClr val="689461"/>
    <a:srgbClr val="3B89B4"/>
    <a:srgbClr val="83C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B5F7B-D672-488F-8255-114B1D1D22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C3D414-A3C1-46BE-A1B5-C0A72F9E10DB}">
      <dgm:prSet custT="1"/>
      <dgm:spPr>
        <a:solidFill>
          <a:srgbClr val="F7A81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400" b="0" i="0">
              <a:latin typeface="Roboto" panose="02000000000000000000" pitchFamily="2" charset="0"/>
              <a:ea typeface="Roboto" panose="02000000000000000000" pitchFamily="2" charset="0"/>
            </a:rPr>
            <a:t>Catalyst is a grant program offered by the State of California,</a:t>
          </a:r>
          <a:br>
            <a:rPr lang="en-US" sz="2400" b="0" i="0">
              <a:latin typeface="Roboto" panose="02000000000000000000" pitchFamily="2" charset="0"/>
              <a:ea typeface="Roboto" panose="02000000000000000000" pitchFamily="2" charset="0"/>
            </a:rPr>
          </a:br>
          <a:r>
            <a:rPr lang="en-US" sz="2400" b="0" i="0">
              <a:latin typeface="Roboto" panose="02000000000000000000" pitchFamily="2" charset="0"/>
              <a:ea typeface="Roboto" panose="02000000000000000000" pitchFamily="2" charset="0"/>
            </a:rPr>
            <a:t>specifically for the 13 CERF regions.</a:t>
          </a:r>
        </a:p>
      </dgm:t>
    </dgm:pt>
    <dgm:pt modelId="{19EAE2AB-A832-46EB-8DAF-30EED4C55446}" type="parTrans" cxnId="{211661C4-EAD3-47AC-A4C7-8DE30C97F629}">
      <dgm:prSet/>
      <dgm:spPr/>
      <dgm:t>
        <a:bodyPr/>
        <a:lstStyle/>
        <a:p>
          <a:endParaRPr lang="en-US"/>
        </a:p>
      </dgm:t>
    </dgm:pt>
    <dgm:pt modelId="{AA38508A-7793-4F81-AA73-8DB4058D1F76}" type="sibTrans" cxnId="{211661C4-EAD3-47AC-A4C7-8DE30C97F629}">
      <dgm:prSet/>
      <dgm:spPr/>
      <dgm:t>
        <a:bodyPr/>
        <a:lstStyle/>
        <a:p>
          <a:endParaRPr lang="en-US"/>
        </a:p>
      </dgm:t>
    </dgm:pt>
    <dgm:pt modelId="{A2AEDB88-88B4-4CBA-B9E1-FF76F12F3AE6}">
      <dgm:prSet custT="1"/>
      <dgm:spPr>
        <a:solidFill>
          <a:srgbClr val="83C4EC"/>
        </a:solidFill>
      </dgm:spPr>
      <dgm:t>
        <a:bodyPr/>
        <a:lstStyle/>
        <a:p>
          <a:r>
            <a:rPr lang="en-US" sz="2400" b="0" i="0">
              <a:latin typeface="Roboto" panose="02000000000000000000" pitchFamily="2" charset="0"/>
              <a:ea typeface="Roboto" panose="02000000000000000000" pitchFamily="2" charset="0"/>
            </a:rPr>
            <a:t>$14m is available for the Valley CERF region to be spent over 28 months.</a:t>
          </a:r>
        </a:p>
      </dgm:t>
    </dgm:pt>
    <dgm:pt modelId="{E1A75172-B38D-47F9-8A3F-7AA70F2CC54B}" type="parTrans" cxnId="{06F5D2D6-CB09-4778-BC38-5DF08FBE561A}">
      <dgm:prSet/>
      <dgm:spPr/>
      <dgm:t>
        <a:bodyPr/>
        <a:lstStyle/>
        <a:p>
          <a:endParaRPr lang="en-US"/>
        </a:p>
      </dgm:t>
    </dgm:pt>
    <dgm:pt modelId="{4A2E26E2-6E88-4EB2-9083-3D3131B8A377}" type="sibTrans" cxnId="{06F5D2D6-CB09-4778-BC38-5DF08FBE561A}">
      <dgm:prSet/>
      <dgm:spPr/>
      <dgm:t>
        <a:bodyPr/>
        <a:lstStyle/>
        <a:p>
          <a:endParaRPr lang="en-US"/>
        </a:p>
      </dgm:t>
    </dgm:pt>
    <dgm:pt modelId="{FF42795F-A7BD-47E5-88FD-AD8B7AD992EB}">
      <dgm:prSet custT="1"/>
      <dgm:spPr>
        <a:solidFill>
          <a:srgbClr val="3B89B4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400" b="0" i="0">
              <a:latin typeface="Roboto" panose="02000000000000000000" pitchFamily="2" charset="0"/>
              <a:ea typeface="Roboto" panose="02000000000000000000" pitchFamily="2" charset="0"/>
            </a:rPr>
            <a:t>One comprehensive application involving several projects will be submitted for the Valley CERF region.</a:t>
          </a:r>
        </a:p>
      </dgm:t>
    </dgm:pt>
    <dgm:pt modelId="{37AB4102-D1C7-4616-8301-0FC9DA5E4A92}" type="parTrans" cxnId="{FD8A3C9F-3954-4757-AB44-864E30E70B9D}">
      <dgm:prSet/>
      <dgm:spPr/>
      <dgm:t>
        <a:bodyPr/>
        <a:lstStyle/>
        <a:p>
          <a:endParaRPr lang="en-US"/>
        </a:p>
      </dgm:t>
    </dgm:pt>
    <dgm:pt modelId="{4613F8C6-69C9-4E42-A726-1716B919167A}" type="sibTrans" cxnId="{FD8A3C9F-3954-4757-AB44-864E30E70B9D}">
      <dgm:prSet/>
      <dgm:spPr/>
      <dgm:t>
        <a:bodyPr/>
        <a:lstStyle/>
        <a:p>
          <a:endParaRPr lang="en-US"/>
        </a:p>
      </dgm:t>
    </dgm:pt>
    <dgm:pt modelId="{203160BD-5CE0-4E15-BA21-F292317445C5}">
      <dgm:prSet custT="1"/>
      <dgm:spPr>
        <a:solidFill>
          <a:srgbClr val="689461"/>
        </a:solidFill>
      </dgm:spPr>
      <dgm:t>
        <a:bodyPr/>
        <a:lstStyle/>
        <a:p>
          <a:r>
            <a:rPr lang="en-US" sz="2400" b="0" i="0">
              <a:latin typeface="Roboto" panose="02000000000000000000" pitchFamily="2" charset="0"/>
              <a:ea typeface="Roboto" panose="02000000000000000000" pitchFamily="2" charset="0"/>
            </a:rPr>
            <a:t>Proposals are due November 30, 2023.</a:t>
          </a:r>
        </a:p>
      </dgm:t>
    </dgm:pt>
    <dgm:pt modelId="{740E1D9F-A3B9-4FBC-975B-5AC2828263A3}" type="parTrans" cxnId="{0B6CAD01-7225-4B41-826E-D06DD64E087C}">
      <dgm:prSet/>
      <dgm:spPr/>
      <dgm:t>
        <a:bodyPr/>
        <a:lstStyle/>
        <a:p>
          <a:endParaRPr lang="en-US"/>
        </a:p>
      </dgm:t>
    </dgm:pt>
    <dgm:pt modelId="{20A6BA17-AE03-4C0B-88D7-C2A4E1308F02}" type="sibTrans" cxnId="{0B6CAD01-7225-4B41-826E-D06DD64E087C}">
      <dgm:prSet/>
      <dgm:spPr/>
      <dgm:t>
        <a:bodyPr/>
        <a:lstStyle/>
        <a:p>
          <a:endParaRPr lang="en-US"/>
        </a:p>
      </dgm:t>
    </dgm:pt>
    <dgm:pt modelId="{3AB02F9E-4992-F845-82B5-42AF0AE3EE01}" type="pres">
      <dgm:prSet presAssocID="{5CDB5F7B-D672-488F-8255-114B1D1D225B}" presName="linear" presStyleCnt="0">
        <dgm:presLayoutVars>
          <dgm:animLvl val="lvl"/>
          <dgm:resizeHandles val="exact"/>
        </dgm:presLayoutVars>
      </dgm:prSet>
      <dgm:spPr/>
    </dgm:pt>
    <dgm:pt modelId="{5AC8EB87-99F7-5246-A3B6-8AD9957FE844}" type="pres">
      <dgm:prSet presAssocID="{A3C3D414-A3C1-46BE-A1B5-C0A72F9E10D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B9072A4-6FAF-554E-83C9-8499DBEB96A1}" type="pres">
      <dgm:prSet presAssocID="{AA38508A-7793-4F81-AA73-8DB4058D1F76}" presName="spacer" presStyleCnt="0"/>
      <dgm:spPr/>
    </dgm:pt>
    <dgm:pt modelId="{EAA7DF51-D776-4640-B1F3-2AEB6E347CB2}" type="pres">
      <dgm:prSet presAssocID="{A2AEDB88-88B4-4CBA-B9E1-FF76F12F3AE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961B69D-DF99-B74D-B91A-5C8FEEF85D13}" type="pres">
      <dgm:prSet presAssocID="{4A2E26E2-6E88-4EB2-9083-3D3131B8A377}" presName="spacer" presStyleCnt="0"/>
      <dgm:spPr/>
    </dgm:pt>
    <dgm:pt modelId="{9938AB7E-CB4C-9E48-844C-2259B17469E0}" type="pres">
      <dgm:prSet presAssocID="{FF42795F-A7BD-47E5-88FD-AD8B7AD992E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CF2100-4D02-3540-A2A8-A325018075DC}" type="pres">
      <dgm:prSet presAssocID="{4613F8C6-69C9-4E42-A726-1716B919167A}" presName="spacer" presStyleCnt="0"/>
      <dgm:spPr/>
    </dgm:pt>
    <dgm:pt modelId="{0703B645-E3C6-2F46-82B4-B0C91A609395}" type="pres">
      <dgm:prSet presAssocID="{203160BD-5CE0-4E15-BA21-F292317445C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B6CAD01-7225-4B41-826E-D06DD64E087C}" srcId="{5CDB5F7B-D672-488F-8255-114B1D1D225B}" destId="{203160BD-5CE0-4E15-BA21-F292317445C5}" srcOrd="3" destOrd="0" parTransId="{740E1D9F-A3B9-4FBC-975B-5AC2828263A3}" sibTransId="{20A6BA17-AE03-4C0B-88D7-C2A4E1308F02}"/>
    <dgm:cxn modelId="{48BF941B-A794-BB47-BB49-FCD9E0FB36B3}" type="presOf" srcId="{FF42795F-A7BD-47E5-88FD-AD8B7AD992EB}" destId="{9938AB7E-CB4C-9E48-844C-2259B17469E0}" srcOrd="0" destOrd="0" presId="urn:microsoft.com/office/officeart/2005/8/layout/vList2"/>
    <dgm:cxn modelId="{9FE23C27-52C8-084F-9F10-0B9D0B2BCB77}" type="presOf" srcId="{A3C3D414-A3C1-46BE-A1B5-C0A72F9E10DB}" destId="{5AC8EB87-99F7-5246-A3B6-8AD9957FE844}" srcOrd="0" destOrd="0" presId="urn:microsoft.com/office/officeart/2005/8/layout/vList2"/>
    <dgm:cxn modelId="{6E9D706B-ADF5-614F-AC2C-1E0CB38D1F7E}" type="presOf" srcId="{203160BD-5CE0-4E15-BA21-F292317445C5}" destId="{0703B645-E3C6-2F46-82B4-B0C91A609395}" srcOrd="0" destOrd="0" presId="urn:microsoft.com/office/officeart/2005/8/layout/vList2"/>
    <dgm:cxn modelId="{D6F2FD6B-FE2A-D245-A704-5CE389D3B586}" type="presOf" srcId="{5CDB5F7B-D672-488F-8255-114B1D1D225B}" destId="{3AB02F9E-4992-F845-82B5-42AF0AE3EE01}" srcOrd="0" destOrd="0" presId="urn:microsoft.com/office/officeart/2005/8/layout/vList2"/>
    <dgm:cxn modelId="{2206536F-8688-5F45-B252-9101C1E39D3B}" type="presOf" srcId="{A2AEDB88-88B4-4CBA-B9E1-FF76F12F3AE6}" destId="{EAA7DF51-D776-4640-B1F3-2AEB6E347CB2}" srcOrd="0" destOrd="0" presId="urn:microsoft.com/office/officeart/2005/8/layout/vList2"/>
    <dgm:cxn modelId="{FD8A3C9F-3954-4757-AB44-864E30E70B9D}" srcId="{5CDB5F7B-D672-488F-8255-114B1D1D225B}" destId="{FF42795F-A7BD-47E5-88FD-AD8B7AD992EB}" srcOrd="2" destOrd="0" parTransId="{37AB4102-D1C7-4616-8301-0FC9DA5E4A92}" sibTransId="{4613F8C6-69C9-4E42-A726-1716B919167A}"/>
    <dgm:cxn modelId="{211661C4-EAD3-47AC-A4C7-8DE30C97F629}" srcId="{5CDB5F7B-D672-488F-8255-114B1D1D225B}" destId="{A3C3D414-A3C1-46BE-A1B5-C0A72F9E10DB}" srcOrd="0" destOrd="0" parTransId="{19EAE2AB-A832-46EB-8DAF-30EED4C55446}" sibTransId="{AA38508A-7793-4F81-AA73-8DB4058D1F76}"/>
    <dgm:cxn modelId="{06F5D2D6-CB09-4778-BC38-5DF08FBE561A}" srcId="{5CDB5F7B-D672-488F-8255-114B1D1D225B}" destId="{A2AEDB88-88B4-4CBA-B9E1-FF76F12F3AE6}" srcOrd="1" destOrd="0" parTransId="{E1A75172-B38D-47F9-8A3F-7AA70F2CC54B}" sibTransId="{4A2E26E2-6E88-4EB2-9083-3D3131B8A377}"/>
    <dgm:cxn modelId="{7CE3DE3E-FA34-C349-8677-4416F76C6124}" type="presParOf" srcId="{3AB02F9E-4992-F845-82B5-42AF0AE3EE01}" destId="{5AC8EB87-99F7-5246-A3B6-8AD9957FE844}" srcOrd="0" destOrd="0" presId="urn:microsoft.com/office/officeart/2005/8/layout/vList2"/>
    <dgm:cxn modelId="{42EB6959-CD6E-D74D-9E60-40E90B2C8740}" type="presParOf" srcId="{3AB02F9E-4992-F845-82B5-42AF0AE3EE01}" destId="{2B9072A4-6FAF-554E-83C9-8499DBEB96A1}" srcOrd="1" destOrd="0" presId="urn:microsoft.com/office/officeart/2005/8/layout/vList2"/>
    <dgm:cxn modelId="{7838AF51-D3D9-F64C-BB44-7021F4A10B62}" type="presParOf" srcId="{3AB02F9E-4992-F845-82B5-42AF0AE3EE01}" destId="{EAA7DF51-D776-4640-B1F3-2AEB6E347CB2}" srcOrd="2" destOrd="0" presId="urn:microsoft.com/office/officeart/2005/8/layout/vList2"/>
    <dgm:cxn modelId="{B8A0DC90-305A-454A-AEDF-5619D6F86C8F}" type="presParOf" srcId="{3AB02F9E-4992-F845-82B5-42AF0AE3EE01}" destId="{E961B69D-DF99-B74D-B91A-5C8FEEF85D13}" srcOrd="3" destOrd="0" presId="urn:microsoft.com/office/officeart/2005/8/layout/vList2"/>
    <dgm:cxn modelId="{E3A24D7E-7898-6F48-B416-8B66E279F994}" type="presParOf" srcId="{3AB02F9E-4992-F845-82B5-42AF0AE3EE01}" destId="{9938AB7E-CB4C-9E48-844C-2259B17469E0}" srcOrd="4" destOrd="0" presId="urn:microsoft.com/office/officeart/2005/8/layout/vList2"/>
    <dgm:cxn modelId="{E3540627-2DE8-0C42-AC68-72DC38D29011}" type="presParOf" srcId="{3AB02F9E-4992-F845-82B5-42AF0AE3EE01}" destId="{95CF2100-4D02-3540-A2A8-A325018075DC}" srcOrd="5" destOrd="0" presId="urn:microsoft.com/office/officeart/2005/8/layout/vList2"/>
    <dgm:cxn modelId="{3DF340E1-7C75-5745-8950-9FFA5E3252C2}" type="presParOf" srcId="{3AB02F9E-4992-F845-82B5-42AF0AE3EE01}" destId="{0703B645-E3C6-2F46-82B4-B0C91A6093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8EB87-99F7-5246-A3B6-8AD9957FE844}">
      <dsp:nvSpPr>
        <dsp:cNvPr id="0" name=""/>
        <dsp:cNvSpPr/>
      </dsp:nvSpPr>
      <dsp:spPr>
        <a:xfrm>
          <a:off x="0" y="10629"/>
          <a:ext cx="10515600" cy="1015560"/>
        </a:xfrm>
        <a:prstGeom prst="roundRect">
          <a:avLst/>
        </a:prstGeom>
        <a:solidFill>
          <a:srgbClr val="F7A8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latin typeface="Roboto" panose="02000000000000000000" pitchFamily="2" charset="0"/>
              <a:ea typeface="Roboto" panose="02000000000000000000" pitchFamily="2" charset="0"/>
            </a:rPr>
            <a:t>Catalyst is a grant program offered by the State of California,</a:t>
          </a:r>
          <a:br>
            <a:rPr lang="en-US" sz="2400" b="0" i="0" kern="1200">
              <a:latin typeface="Roboto" panose="02000000000000000000" pitchFamily="2" charset="0"/>
              <a:ea typeface="Roboto" panose="02000000000000000000" pitchFamily="2" charset="0"/>
            </a:rPr>
          </a:br>
          <a:r>
            <a:rPr lang="en-US" sz="2400" b="0" i="0" kern="1200">
              <a:latin typeface="Roboto" panose="02000000000000000000" pitchFamily="2" charset="0"/>
              <a:ea typeface="Roboto" panose="02000000000000000000" pitchFamily="2" charset="0"/>
            </a:rPr>
            <a:t>specifically for the 13 CERF regions.</a:t>
          </a:r>
        </a:p>
      </dsp:txBody>
      <dsp:txXfrm>
        <a:off x="49576" y="60205"/>
        <a:ext cx="10416448" cy="916408"/>
      </dsp:txXfrm>
    </dsp:sp>
    <dsp:sp modelId="{EAA7DF51-D776-4640-B1F3-2AEB6E347CB2}">
      <dsp:nvSpPr>
        <dsp:cNvPr id="0" name=""/>
        <dsp:cNvSpPr/>
      </dsp:nvSpPr>
      <dsp:spPr>
        <a:xfrm>
          <a:off x="0" y="1115469"/>
          <a:ext cx="10515600" cy="1015560"/>
        </a:xfrm>
        <a:prstGeom prst="roundRect">
          <a:avLst/>
        </a:prstGeom>
        <a:solidFill>
          <a:srgbClr val="83C4E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latin typeface="Roboto" panose="02000000000000000000" pitchFamily="2" charset="0"/>
              <a:ea typeface="Roboto" panose="02000000000000000000" pitchFamily="2" charset="0"/>
            </a:rPr>
            <a:t>$14m is available for the Valley CERF region to be spent over 28 months.</a:t>
          </a:r>
        </a:p>
      </dsp:txBody>
      <dsp:txXfrm>
        <a:off x="49576" y="1165045"/>
        <a:ext cx="10416448" cy="916408"/>
      </dsp:txXfrm>
    </dsp:sp>
    <dsp:sp modelId="{9938AB7E-CB4C-9E48-844C-2259B17469E0}">
      <dsp:nvSpPr>
        <dsp:cNvPr id="0" name=""/>
        <dsp:cNvSpPr/>
      </dsp:nvSpPr>
      <dsp:spPr>
        <a:xfrm>
          <a:off x="0" y="2220309"/>
          <a:ext cx="10515600" cy="1015560"/>
        </a:xfrm>
        <a:prstGeom prst="roundRect">
          <a:avLst/>
        </a:prstGeom>
        <a:solidFill>
          <a:srgbClr val="3B89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latin typeface="Roboto" panose="02000000000000000000" pitchFamily="2" charset="0"/>
              <a:ea typeface="Roboto" panose="02000000000000000000" pitchFamily="2" charset="0"/>
            </a:rPr>
            <a:t>One comprehensive application involving several projects will be submitted for the Valley CERF region.</a:t>
          </a:r>
        </a:p>
      </dsp:txBody>
      <dsp:txXfrm>
        <a:off x="49576" y="2269885"/>
        <a:ext cx="10416448" cy="916408"/>
      </dsp:txXfrm>
    </dsp:sp>
    <dsp:sp modelId="{0703B645-E3C6-2F46-82B4-B0C91A609395}">
      <dsp:nvSpPr>
        <dsp:cNvPr id="0" name=""/>
        <dsp:cNvSpPr/>
      </dsp:nvSpPr>
      <dsp:spPr>
        <a:xfrm>
          <a:off x="0" y="3325149"/>
          <a:ext cx="10515600" cy="1015560"/>
        </a:xfrm>
        <a:prstGeom prst="roundRect">
          <a:avLst/>
        </a:prstGeom>
        <a:solidFill>
          <a:srgbClr val="68946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latin typeface="Roboto" panose="02000000000000000000" pitchFamily="2" charset="0"/>
              <a:ea typeface="Roboto" panose="02000000000000000000" pitchFamily="2" charset="0"/>
            </a:rPr>
            <a:t>Proposals are due November 30, 2023.</a:t>
          </a:r>
        </a:p>
      </dsp:txBody>
      <dsp:txXfrm>
        <a:off x="49576" y="3374725"/>
        <a:ext cx="10416448" cy="916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915B-9835-2869-CCCD-D1793282B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D6E15-56B6-7B6E-7213-73A3F59A8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DC3C1-E4AE-9E28-468D-A478D6D0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1D5A3-4355-7987-0620-3489CF25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79A16-A15C-FD2A-2C69-D4F1EFE6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6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57CE-F59B-10AB-456F-B4BF3806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C6044-3424-FCA2-2256-42DF22524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1766F-505A-0DB4-D7E6-7E735812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9989E-EEF5-4F10-6ECC-C3192859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81A7-195A-323E-D320-7CB1090B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78584-8A68-22BF-71F3-24776E108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DF847-9829-C6A8-84F5-52055347C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7E882-11E6-46ED-66B4-18BC6DDD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7726E-BC39-1A57-2B2E-4AB36939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699C-12A6-62D5-4A40-BBAAE389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EBEF-B736-D802-FDDF-24452861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01D1-E57B-B64B-8614-3033CB0E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1690-3C14-5FC5-0D81-C8A63246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FD7C-CC86-6B13-C0BA-7FA0F761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4EB66-29DC-7E7C-9BC7-A212D0D4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A31B-0343-3FEC-201B-4760A7C5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C83FD-D780-1B54-D08D-84E5A017A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343E-C569-A45A-FF7C-ABA94F42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970E0-B57E-DDAF-DB89-4E5258AC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DFA7-5623-6D8E-0A33-D3AC57B8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0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13E7-2791-2685-EF94-E623F25F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ADE46-0933-F5DA-6701-3D0A8F1F9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91D3-D87D-4780-BCA0-C90C1C970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E926-B025-4E76-1AF1-97B978E6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1FCF1-DDAF-361E-0C3E-C81A4ECE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67158-C97F-ED4A-1F6E-FF978E9B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8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FA1A-AC35-2F35-81D9-D0D5A1B6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1418C-2D53-3454-0557-49AABFD18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E624D-E2A2-2ECE-A164-2F1666504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30D69-898D-10CE-7027-722D3AC1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11191-470A-BC56-2FFC-839FEA4D8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EF8DA-566F-B485-5BFA-E9D43394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843C3-F288-DDEC-50E9-E6A12BA3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1CA84-399A-11F2-4899-1829A3B6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8DBC-6B39-0B24-0F73-17B6B941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F4A53-961D-5B04-5082-84D1742E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8882D-B41B-37FD-4D73-C948C875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5D35C-9737-7EEE-E64A-30284C66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1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75611-7BBC-9E37-48DC-3E0F2C56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F372F-9C1A-0FF8-8A12-F500B3ED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6A5B8-56B4-233D-39D9-B4C88F89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0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C2D4-83DE-F356-ECDD-8DAA3BD3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908F-080F-3059-8149-5375121BE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CF76-40DB-9184-4859-5275362E7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53367-8051-F85F-98AE-444CB521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8313C-67D1-5E01-A87C-42202FFE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0A610-F683-4117-0266-CAD4B23F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5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74E4-D780-8611-9632-86F1AB3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49F07-7165-ADE8-A994-9ED530454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51828-9404-27A9-356B-471BB622A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DD6B-06CD-2124-206E-7745D91A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486E9-9F41-D770-E61F-47767C2B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9CE4-0701-0618-0148-B3935A16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5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FDF2E-C6E3-4574-5B66-2FC79168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3B96-5459-5AB4-C6F9-E0D2899BC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7CF46-685D-A379-E79F-3A3702310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31EA9-7A0C-854F-8235-71455E69E78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49C9-7134-4283-7D4A-6CD318091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4F0B0-AB30-18A5-0287-F975D054E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1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9A2C-BBD4-1000-B430-1A307062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993" y="1041400"/>
            <a:ext cx="729525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b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The Catalyst</a:t>
            </a:r>
            <a:br>
              <a:rPr lang="en-US" sz="7200" b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z="7200" b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Program Opportunity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3F55A7-1FF8-9CC0-9EE8-65B5B73E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24122" y="5612980"/>
            <a:ext cx="2195646" cy="8269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7851EC-E0BE-64C8-24CE-9BB0ED09D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84" t="18647" r="32367" b="37790"/>
          <a:stretch/>
        </p:blipFill>
        <p:spPr>
          <a:xfrm>
            <a:off x="7376837" y="0"/>
            <a:ext cx="4815163" cy="390984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AA62234-0CE5-222E-FDF5-C5C97F16768D}"/>
              </a:ext>
            </a:extLst>
          </p:cNvPr>
          <p:cNvGrpSpPr/>
          <p:nvPr/>
        </p:nvGrpSpPr>
        <p:grpSpPr>
          <a:xfrm>
            <a:off x="-2" y="0"/>
            <a:ext cx="430925" cy="6858001"/>
            <a:chOff x="-1" y="742291"/>
            <a:chExt cx="388884" cy="611571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1DA710-CC3A-3085-622D-D050F9600AA7}"/>
                </a:ext>
              </a:extLst>
            </p:cNvPr>
            <p:cNvSpPr/>
            <p:nvPr/>
          </p:nvSpPr>
          <p:spPr>
            <a:xfrm>
              <a:off x="0" y="1965434"/>
              <a:ext cx="388883" cy="1223142"/>
            </a:xfrm>
            <a:prstGeom prst="rect">
              <a:avLst/>
            </a:prstGeom>
            <a:solidFill>
              <a:srgbClr val="83C4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63D503-7797-E121-32F7-F316E0E3B9B2}"/>
                </a:ext>
              </a:extLst>
            </p:cNvPr>
            <p:cNvSpPr/>
            <p:nvPr/>
          </p:nvSpPr>
          <p:spPr>
            <a:xfrm>
              <a:off x="0" y="3188576"/>
              <a:ext cx="388883" cy="1223142"/>
            </a:xfrm>
            <a:prstGeom prst="rect">
              <a:avLst/>
            </a:prstGeom>
            <a:solidFill>
              <a:srgbClr val="3B89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09AA33-7D6B-2561-8E8C-ED2591256A40}"/>
                </a:ext>
              </a:extLst>
            </p:cNvPr>
            <p:cNvSpPr/>
            <p:nvPr/>
          </p:nvSpPr>
          <p:spPr>
            <a:xfrm>
              <a:off x="0" y="4411717"/>
              <a:ext cx="388883" cy="1223142"/>
            </a:xfrm>
            <a:prstGeom prst="rect">
              <a:avLst/>
            </a:prstGeom>
            <a:solidFill>
              <a:srgbClr val="6894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A38C15-B29B-3864-6DA5-8CCB5AF40AE4}"/>
                </a:ext>
              </a:extLst>
            </p:cNvPr>
            <p:cNvSpPr/>
            <p:nvPr/>
          </p:nvSpPr>
          <p:spPr>
            <a:xfrm>
              <a:off x="0" y="5634859"/>
              <a:ext cx="388883" cy="1223142"/>
            </a:xfrm>
            <a:prstGeom prst="rect">
              <a:avLst/>
            </a:prstGeom>
            <a:solidFill>
              <a:srgbClr val="3B76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67DE6B-FA43-E86A-0209-D5046F74F0BC}"/>
                </a:ext>
              </a:extLst>
            </p:cNvPr>
            <p:cNvSpPr/>
            <p:nvPr/>
          </p:nvSpPr>
          <p:spPr>
            <a:xfrm>
              <a:off x="-1" y="742291"/>
              <a:ext cx="388883" cy="1223142"/>
            </a:xfrm>
            <a:prstGeom prst="rect">
              <a:avLst/>
            </a:prstGeom>
            <a:solidFill>
              <a:srgbClr val="F7A8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209E5C2A-AB4F-1DC3-FA2F-BC19BC8C628B}"/>
              </a:ext>
            </a:extLst>
          </p:cNvPr>
          <p:cNvSpPr txBox="1">
            <a:spLocks/>
          </p:cNvSpPr>
          <p:nvPr/>
        </p:nvSpPr>
        <p:spPr>
          <a:xfrm>
            <a:off x="1008993" y="3773214"/>
            <a:ext cx="6873766" cy="9354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>
                <a:solidFill>
                  <a:srgbClr val="F7A812"/>
                </a:solidFill>
                <a:latin typeface="Comfortaa" pitchFamily="2" charset="0"/>
              </a:rPr>
              <a:t>Valley CER</a:t>
            </a:r>
            <a:r>
              <a:rPr lang="en-US" sz="1600" b="1">
                <a:solidFill>
                  <a:srgbClr val="F7A812"/>
                </a:solidFill>
                <a:latin typeface="Comfortaa" pitchFamily="2" charset="0"/>
              </a:rPr>
              <a:t> </a:t>
            </a:r>
            <a:r>
              <a:rPr lang="en-US" sz="4800" b="1">
                <a:solidFill>
                  <a:srgbClr val="F7A812"/>
                </a:solidFill>
                <a:latin typeface="Comfortaa" pitchFamily="2" charset="0"/>
              </a:rPr>
              <a:t>F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486A06-B01E-F7B5-902E-11E3DAB05F1B}"/>
              </a:ext>
            </a:extLst>
          </p:cNvPr>
          <p:cNvCxnSpPr>
            <a:cxnSpLocks/>
          </p:cNvCxnSpPr>
          <p:nvPr/>
        </p:nvCxnSpPr>
        <p:spPr>
          <a:xfrm>
            <a:off x="5192110" y="4272455"/>
            <a:ext cx="6527658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38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b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Next Steps for the Valley CERF Catalyst Proposal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E0D73-AC29-94D5-27C3-EC318A52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11800" r="14138" b="37790"/>
          <a:stretch/>
        </p:blipFill>
        <p:spPr>
          <a:xfrm>
            <a:off x="10330250" y="252235"/>
            <a:ext cx="1810126" cy="12694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82DC0A-6B10-F6B9-7069-9BAB4C7B06A0}"/>
              </a:ext>
            </a:extLst>
          </p:cNvPr>
          <p:cNvSpPr/>
          <p:nvPr/>
        </p:nvSpPr>
        <p:spPr>
          <a:xfrm>
            <a:off x="-1" y="0"/>
            <a:ext cx="430924" cy="6858001"/>
          </a:xfrm>
          <a:prstGeom prst="rect">
            <a:avLst/>
          </a:prstGeom>
          <a:solidFill>
            <a:srgbClr val="3B76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5AEE-415F-2BFB-7F57-448C479F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86" y="1936834"/>
            <a:ext cx="10641227" cy="426625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u="sng">
                <a:solidFill>
                  <a:srgbClr val="F7A81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EDUCATE</a:t>
            </a:r>
            <a:r>
              <a:rPr lang="en-US" b="1">
                <a:solidFill>
                  <a:srgbClr val="F7A81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2400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local HRTCs on the funding opportunity and invite input on spreading the word about the availability of funding.</a:t>
            </a:r>
            <a:br>
              <a:rPr lang="en-US" sz="2400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1000">
              <a:solidFill>
                <a:srgbClr val="F7A81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u="sng">
                <a:solidFill>
                  <a:srgbClr val="83C4EC"/>
                </a:solidFill>
                <a:latin typeface="Roboto Condensed"/>
                <a:ea typeface="Roboto Condensed"/>
                <a:cs typeface="Roboto Condensed"/>
              </a:rPr>
              <a:t>CATALOG PROJECT IDEAS</a:t>
            </a:r>
            <a:r>
              <a:rPr lang="en-US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from throughout the region with a simple survey tool and virtual town halls. </a:t>
            </a:r>
            <a:br>
              <a:rPr lang="en-US" sz="2400">
                <a:solidFill>
                  <a:srgbClr val="83C4EC"/>
                </a:solidFill>
                <a:latin typeface="Roboto"/>
                <a:ea typeface="Roboto"/>
                <a:cs typeface="Roboto"/>
              </a:rPr>
            </a:br>
            <a:endParaRPr lang="en-US" sz="2400">
              <a:solidFill>
                <a:srgbClr val="3B89B4"/>
              </a:solidFill>
              <a:latin typeface="Roboto"/>
              <a:ea typeface="Roboto"/>
              <a:cs typeface="Roboto"/>
            </a:endParaRPr>
          </a:p>
          <a:p>
            <a:pPr marL="514350" indent="-514350">
              <a:buAutoNum type="arabicPeriod"/>
            </a:pPr>
            <a:r>
              <a:rPr lang="en-US" b="1" u="sng">
                <a:solidFill>
                  <a:srgbClr val="3B89B4"/>
                </a:solidFill>
                <a:latin typeface="Roboto Condensed"/>
                <a:ea typeface="Roboto Condensed"/>
                <a:cs typeface="Roboto Condensed"/>
              </a:rPr>
              <a:t>ORGANIZE THE CATALOG</a:t>
            </a:r>
            <a:r>
              <a:rPr lang="en-US" b="1">
                <a:solidFill>
                  <a:srgbClr val="3B89B4"/>
                </a:solidFill>
                <a:latin typeface="Roboto Condensed"/>
                <a:ea typeface="Roboto Condensed"/>
                <a:cs typeface="Roboto Condensed"/>
              </a:rPr>
              <a:t> </a:t>
            </a:r>
            <a:r>
              <a:rPr lang="en-US" sz="2400">
                <a:solidFill>
                  <a:srgbClr val="3B89B4"/>
                </a:solidFill>
                <a:latin typeface="Roboto"/>
                <a:ea typeface="Roboto"/>
                <a:cs typeface="Roboto"/>
              </a:rPr>
              <a:t>of projects into types and share with HRTCs</a:t>
            </a:r>
          </a:p>
          <a:p>
            <a:pPr marL="514350" indent="-514350">
              <a:buFont typeface="+mj-lt"/>
              <a:buAutoNum type="arabicPeriod"/>
            </a:pPr>
            <a:endParaRPr lang="en-US" sz="1100">
              <a:solidFill>
                <a:srgbClr val="3B89B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u="sng">
                <a:solidFill>
                  <a:srgbClr val="689461"/>
                </a:solidFill>
                <a:latin typeface="Roboto Condensed"/>
                <a:ea typeface="Roboto Condensed"/>
                <a:cs typeface="Roboto Condensed"/>
              </a:rPr>
              <a:t>CONVENE MEETINGS </a:t>
            </a:r>
            <a:r>
              <a:rPr lang="en-US" sz="240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with HRTC participants to prioritize project types; solicit guidance from the State on developing the most competitive application.</a:t>
            </a:r>
          </a:p>
          <a:p>
            <a:pPr marL="514350" indent="-514350">
              <a:buFont typeface="+mj-lt"/>
              <a:buAutoNum type="arabicPeriod"/>
            </a:pPr>
            <a:endParaRPr lang="en-US" sz="1100">
              <a:solidFill>
                <a:srgbClr val="68946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u="sng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PRESENT</a:t>
            </a:r>
            <a:r>
              <a:rPr lang="en-US" b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2400">
                <a:solidFill>
                  <a:srgbClr val="3B76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 recommendations to HRTCs.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5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b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The Valley CERF Catalyst Proposal Should: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675697-5BCA-75C2-D695-4EF63728B7AC}"/>
              </a:ext>
            </a:extLst>
          </p:cNvPr>
          <p:cNvSpPr txBox="1">
            <a:spLocks/>
          </p:cNvSpPr>
          <p:nvPr/>
        </p:nvSpPr>
        <p:spPr>
          <a:xfrm>
            <a:off x="941386" y="1705233"/>
            <a:ext cx="10515600" cy="4636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>
                <a:latin typeface="Roboto Medium"/>
                <a:ea typeface="Roboto Medium"/>
                <a:cs typeface="Roboto Medium"/>
              </a:rPr>
              <a:t>Promote CERF’s priorities – </a:t>
            </a:r>
            <a:r>
              <a:rPr lang="en-US" u="sng">
                <a:latin typeface="Roboto Medium"/>
                <a:ea typeface="Roboto Medium"/>
                <a:cs typeface="Roboto Medium"/>
              </a:rPr>
              <a:t>equity</a:t>
            </a:r>
            <a:r>
              <a:rPr lang="en-US">
                <a:latin typeface="Roboto Medium"/>
                <a:ea typeface="Roboto Medium"/>
                <a:cs typeface="Roboto Medium"/>
              </a:rPr>
              <a:t>, </a:t>
            </a:r>
            <a:r>
              <a:rPr lang="en-US" u="sng">
                <a:latin typeface="Roboto Medium"/>
                <a:ea typeface="Roboto Medium"/>
                <a:cs typeface="Roboto Medium"/>
              </a:rPr>
              <a:t>sustainability</a:t>
            </a:r>
            <a:r>
              <a:rPr lang="en-US">
                <a:latin typeface="Roboto Medium"/>
                <a:ea typeface="Roboto Medium"/>
                <a:cs typeface="Roboto Medium"/>
              </a:rPr>
              <a:t>, </a:t>
            </a:r>
            <a:r>
              <a:rPr lang="en-US" u="sng">
                <a:latin typeface="Roboto Medium"/>
                <a:ea typeface="Roboto Medium"/>
                <a:cs typeface="Roboto Medium"/>
              </a:rPr>
              <a:t>job quality and access</a:t>
            </a:r>
            <a:r>
              <a:rPr lang="en-US">
                <a:latin typeface="Roboto Medium"/>
                <a:ea typeface="Roboto Medium"/>
                <a:cs typeface="Roboto Medium"/>
              </a:rPr>
              <a:t>, and a </a:t>
            </a:r>
            <a:r>
              <a:rPr lang="en-US" u="sng">
                <a:latin typeface="Roboto Medium"/>
                <a:ea typeface="Roboto Medium"/>
                <a:cs typeface="Roboto Medium"/>
              </a:rPr>
              <a:t>strong and resilient economy</a:t>
            </a:r>
          </a:p>
          <a:p>
            <a:pPr>
              <a:lnSpc>
                <a:spcPct val="120000"/>
              </a:lnSpc>
            </a:pPr>
            <a:r>
              <a:rPr lang="en-US">
                <a:latin typeface="Roboto Medium"/>
                <a:ea typeface="Roboto Medium"/>
                <a:cs typeface="Roboto Medium"/>
              </a:rPr>
              <a:t>Invest in projects that have the </a:t>
            </a:r>
            <a:r>
              <a:rPr lang="en-US" u="sng">
                <a:latin typeface="Roboto Medium"/>
                <a:ea typeface="Roboto Medium"/>
                <a:cs typeface="Roboto Medium"/>
              </a:rPr>
              <a:t>potential to scale and contribute</a:t>
            </a:r>
            <a:r>
              <a:rPr lang="en-US">
                <a:latin typeface="Roboto Medium"/>
                <a:ea typeface="Roboto Medium"/>
                <a:cs typeface="Roboto Medium"/>
              </a:rPr>
              <a:t> to our long-term vision for the region</a:t>
            </a:r>
          </a:p>
          <a:p>
            <a:pPr>
              <a:lnSpc>
                <a:spcPct val="120000"/>
              </a:lnSpc>
            </a:pPr>
            <a:r>
              <a:rPr lang="en-US">
                <a:latin typeface="Roboto Medium"/>
                <a:ea typeface="Roboto Medium"/>
                <a:cs typeface="Roboto Medium"/>
              </a:rPr>
              <a:t>Align with </a:t>
            </a:r>
            <a:r>
              <a:rPr lang="en-US" u="sng">
                <a:latin typeface="Roboto Medium"/>
                <a:ea typeface="Roboto Medium"/>
                <a:cs typeface="Roboto Medium"/>
              </a:rPr>
              <a:t>emerging, sustainable industries</a:t>
            </a:r>
            <a:r>
              <a:rPr lang="en-US">
                <a:latin typeface="Roboto Medium"/>
                <a:ea typeface="Roboto Medium"/>
                <a:cs typeface="Roboto Medium"/>
              </a:rPr>
              <a:t> that produce high quality jobs</a:t>
            </a:r>
          </a:p>
          <a:p>
            <a:pPr>
              <a:lnSpc>
                <a:spcPct val="120000"/>
              </a:lnSpc>
            </a:pPr>
            <a:r>
              <a:rPr lang="en-US" u="sng">
                <a:latin typeface="Roboto Medium"/>
                <a:ea typeface="Roboto Medium"/>
                <a:cs typeface="Roboto Medium"/>
              </a:rPr>
              <a:t>Provide balance</a:t>
            </a:r>
            <a:r>
              <a:rPr lang="en-US">
                <a:latin typeface="Roboto Medium"/>
                <a:ea typeface="Roboto Medium"/>
                <a:cs typeface="Roboto Medium"/>
              </a:rPr>
              <a:t> across jurisdictions, sectors, and types of projects</a:t>
            </a:r>
          </a:p>
          <a:p>
            <a:pPr>
              <a:lnSpc>
                <a:spcPct val="120000"/>
              </a:lnSpc>
            </a:pPr>
            <a:r>
              <a:rPr lang="en-US">
                <a:latin typeface="Roboto Medium"/>
                <a:ea typeface="Roboto Medium"/>
                <a:cs typeface="Roboto Medium"/>
              </a:rPr>
              <a:t>Provide as much </a:t>
            </a:r>
            <a:r>
              <a:rPr lang="en-US" u="sng">
                <a:latin typeface="Roboto Medium"/>
                <a:ea typeface="Roboto Medium"/>
                <a:cs typeface="Roboto Medium"/>
              </a:rPr>
              <a:t>leverage</a:t>
            </a:r>
            <a:r>
              <a:rPr lang="en-US">
                <a:latin typeface="Roboto Medium"/>
                <a:ea typeface="Roboto Medium"/>
                <a:cs typeface="Roboto Medium"/>
              </a:rPr>
              <a:t> as possible within the portfolio</a:t>
            </a:r>
            <a:br>
              <a:rPr lang="en-US"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n-US">
                <a:latin typeface="Roboto Medium"/>
                <a:ea typeface="Roboto Medium"/>
                <a:cs typeface="Roboto Medium"/>
              </a:rPr>
              <a:t>(</a:t>
            </a:r>
            <a:r>
              <a:rPr lang="en-US" i="1">
                <a:latin typeface="Roboto Medium"/>
                <a:ea typeface="Roboto Medium"/>
                <a:cs typeface="Roboto Medium"/>
              </a:rPr>
              <a:t>the projects should build off one another</a:t>
            </a:r>
            <a:r>
              <a:rPr lang="en-US">
                <a:latin typeface="Roboto Medium"/>
                <a:ea typeface="Roboto Medium"/>
                <a:cs typeface="Roboto Medium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>
                <a:latin typeface="Roboto Medium"/>
                <a:ea typeface="Roboto Medium"/>
                <a:cs typeface="Roboto Medium"/>
              </a:rPr>
              <a:t>Include project leads that can </a:t>
            </a:r>
            <a:r>
              <a:rPr lang="en-US" u="sng">
                <a:latin typeface="Roboto Medium"/>
                <a:ea typeface="Roboto Medium"/>
                <a:cs typeface="Roboto Medium"/>
              </a:rPr>
              <a:t>meet the financial requirements</a:t>
            </a:r>
            <a:r>
              <a:rPr lang="en-US">
                <a:latin typeface="Roboto Medium"/>
                <a:ea typeface="Roboto Medium"/>
                <a:cs typeface="Roboto Medium"/>
              </a:rPr>
              <a:t> </a:t>
            </a:r>
            <a:br>
              <a:rPr lang="en-US"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n-US">
                <a:latin typeface="Roboto Medium"/>
                <a:ea typeface="Roboto Medium"/>
                <a:cs typeface="Roboto Medium"/>
              </a:rPr>
              <a:t>for reimbursement grants</a:t>
            </a:r>
          </a:p>
          <a:p>
            <a:pPr>
              <a:lnSpc>
                <a:spcPct val="120000"/>
              </a:lnSpc>
            </a:pPr>
            <a:r>
              <a:rPr lang="en-US" u="sng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Prepare the region for greater public and private investment.</a:t>
            </a:r>
            <a:br>
              <a:rPr lang="en-US" u="sng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n-US" sz="4000" i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This is just the beginning!</a:t>
            </a:r>
            <a:endParaRPr lang="en-US" sz="4000" i="1" u="sng">
              <a:solidFill>
                <a:srgbClr val="F7A81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endParaRPr lang="en-US"/>
          </a:p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99ED83-506A-95A8-23B2-9359AFCA0EAB}"/>
              </a:ext>
            </a:extLst>
          </p:cNvPr>
          <p:cNvGrpSpPr/>
          <p:nvPr/>
        </p:nvGrpSpPr>
        <p:grpSpPr>
          <a:xfrm>
            <a:off x="-2" y="0"/>
            <a:ext cx="430925" cy="6858001"/>
            <a:chOff x="-1" y="742291"/>
            <a:chExt cx="388884" cy="61157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4375AE-98A6-317B-341A-064B42DA45AC}"/>
                </a:ext>
              </a:extLst>
            </p:cNvPr>
            <p:cNvSpPr/>
            <p:nvPr/>
          </p:nvSpPr>
          <p:spPr>
            <a:xfrm>
              <a:off x="0" y="1965434"/>
              <a:ext cx="388883" cy="1223142"/>
            </a:xfrm>
            <a:prstGeom prst="rect">
              <a:avLst/>
            </a:prstGeom>
            <a:solidFill>
              <a:srgbClr val="83C4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79AAEE-FE20-4BA0-B15F-F133B46BCBC6}"/>
                </a:ext>
              </a:extLst>
            </p:cNvPr>
            <p:cNvSpPr/>
            <p:nvPr/>
          </p:nvSpPr>
          <p:spPr>
            <a:xfrm>
              <a:off x="0" y="3188576"/>
              <a:ext cx="388883" cy="1223142"/>
            </a:xfrm>
            <a:prstGeom prst="rect">
              <a:avLst/>
            </a:prstGeom>
            <a:solidFill>
              <a:srgbClr val="3B89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A926F9-61C9-8D0C-4806-0324361D0F60}"/>
                </a:ext>
              </a:extLst>
            </p:cNvPr>
            <p:cNvSpPr/>
            <p:nvPr/>
          </p:nvSpPr>
          <p:spPr>
            <a:xfrm>
              <a:off x="0" y="4411717"/>
              <a:ext cx="388883" cy="1223142"/>
            </a:xfrm>
            <a:prstGeom prst="rect">
              <a:avLst/>
            </a:prstGeom>
            <a:solidFill>
              <a:srgbClr val="6894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C73312-E8BB-072C-C045-E99BD5763845}"/>
                </a:ext>
              </a:extLst>
            </p:cNvPr>
            <p:cNvSpPr/>
            <p:nvPr/>
          </p:nvSpPr>
          <p:spPr>
            <a:xfrm>
              <a:off x="0" y="5634859"/>
              <a:ext cx="388883" cy="1223142"/>
            </a:xfrm>
            <a:prstGeom prst="rect">
              <a:avLst/>
            </a:prstGeom>
            <a:solidFill>
              <a:srgbClr val="3B76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B810F2-C0C0-108E-AB81-668C10A1D044}"/>
                </a:ext>
              </a:extLst>
            </p:cNvPr>
            <p:cNvSpPr/>
            <p:nvPr/>
          </p:nvSpPr>
          <p:spPr>
            <a:xfrm>
              <a:off x="-1" y="742291"/>
              <a:ext cx="388883" cy="1223142"/>
            </a:xfrm>
            <a:prstGeom prst="rect">
              <a:avLst/>
            </a:prstGeom>
            <a:solidFill>
              <a:srgbClr val="F7A8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2B78FFA-A880-A08E-14FF-B089383C8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11" t="12771" r="34664" b="47550"/>
          <a:stretch/>
        </p:blipFill>
        <p:spPr>
          <a:xfrm>
            <a:off x="8736228" y="3397577"/>
            <a:ext cx="3455772" cy="34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1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1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What is the ‘Catalyst Program’?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DDE5907-C3DA-3164-C520-5B7352D5D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456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F59DBDF-7613-48D2-70EC-F8902C140916}"/>
              </a:ext>
            </a:extLst>
          </p:cNvPr>
          <p:cNvSpPr/>
          <p:nvPr/>
        </p:nvSpPr>
        <p:spPr>
          <a:xfrm>
            <a:off x="-1" y="0"/>
            <a:ext cx="430924" cy="6858001"/>
          </a:xfrm>
          <a:prstGeom prst="rect">
            <a:avLst/>
          </a:prstGeom>
          <a:solidFill>
            <a:srgbClr val="3B76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E0D73-AC29-94D5-27C3-EC318A52BF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984" t="11800" r="14138" b="37790"/>
          <a:stretch/>
        </p:blipFill>
        <p:spPr>
          <a:xfrm>
            <a:off x="10330250" y="252235"/>
            <a:ext cx="1810126" cy="12694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5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b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What is the purpose of the Catalyst program?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E0D73-AC29-94D5-27C3-EC318A52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11800" r="14138" b="37790"/>
          <a:stretch/>
        </p:blipFill>
        <p:spPr>
          <a:xfrm>
            <a:off x="10330250" y="252235"/>
            <a:ext cx="1810126" cy="12694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51A3D-0408-A247-FB68-739EE14A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591" y="1820863"/>
            <a:ext cx="10240414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The purpose of CERF is to:</a:t>
            </a:r>
            <a:br>
              <a:rPr lang="en-US" sz="2400"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n-US" sz="2400" i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“build an equitable and sustainable economy across California… </a:t>
            </a:r>
            <a:br>
              <a:rPr lang="en-US" sz="2400" i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i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foster long-term economic resilience in the overall transition to</a:t>
            </a:r>
            <a:br>
              <a:rPr lang="en-US" sz="2400" i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i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carbon-neutral economy.”</a:t>
            </a:r>
          </a:p>
          <a:p>
            <a:endParaRPr lang="en-US" sz="110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Catalyst funds are available to help fund early projects that </a:t>
            </a:r>
            <a:b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u="sng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align with Valley CERF’s long-range plans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, which are still being developed by our local and regional tables.</a:t>
            </a:r>
          </a:p>
          <a:p>
            <a:endParaRPr lang="en-US" sz="110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The state is focused on </a:t>
            </a:r>
            <a:r>
              <a:rPr lang="en-US" sz="2400" u="sng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‘pre-development’ activities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 to get our communities and region ready for larger amounts of public and</a:t>
            </a:r>
            <a:b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private investment.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28F0E9-87FB-C660-875F-5736981CC7E4}"/>
              </a:ext>
            </a:extLst>
          </p:cNvPr>
          <p:cNvSpPr/>
          <p:nvPr/>
        </p:nvSpPr>
        <p:spPr>
          <a:xfrm>
            <a:off x="-1" y="0"/>
            <a:ext cx="430924" cy="6858001"/>
          </a:xfrm>
          <a:prstGeom prst="rect">
            <a:avLst/>
          </a:prstGeom>
          <a:solidFill>
            <a:srgbClr val="3B76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6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Catalyst Funding Categories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E0D73-AC29-94D5-27C3-EC318A52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11800" r="14138" b="37790"/>
          <a:stretch/>
        </p:blipFill>
        <p:spPr>
          <a:xfrm>
            <a:off x="10330250" y="252235"/>
            <a:ext cx="1810126" cy="12694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51A3D-0408-A247-FB68-739EE14A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68" y="3931587"/>
            <a:ext cx="2605998" cy="15548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High Road Transition Collaboratives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458698-99D6-5A2A-B343-A79ADFB46797}"/>
              </a:ext>
            </a:extLst>
          </p:cNvPr>
          <p:cNvGrpSpPr/>
          <p:nvPr/>
        </p:nvGrpSpPr>
        <p:grpSpPr>
          <a:xfrm>
            <a:off x="1546870" y="2541159"/>
            <a:ext cx="1087394" cy="1053413"/>
            <a:chOff x="1383957" y="2170455"/>
            <a:chExt cx="1087394" cy="10534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9A75E73-7E86-5522-9401-4727017777E6}"/>
                </a:ext>
              </a:extLst>
            </p:cNvPr>
            <p:cNvSpPr/>
            <p:nvPr/>
          </p:nvSpPr>
          <p:spPr>
            <a:xfrm>
              <a:off x="1383957" y="2170455"/>
              <a:ext cx="1087394" cy="1053413"/>
            </a:xfrm>
            <a:prstGeom prst="ellipse">
              <a:avLst/>
            </a:prstGeom>
            <a:solidFill>
              <a:srgbClr val="F7A8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14D34C-7D25-4FBD-1D89-8B78CCE83534}"/>
                </a:ext>
              </a:extLst>
            </p:cNvPr>
            <p:cNvSpPr txBox="1"/>
            <p:nvPr/>
          </p:nvSpPr>
          <p:spPr>
            <a:xfrm>
              <a:off x="1383957" y="2343218"/>
              <a:ext cx="1087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1</a:t>
              </a:r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17146F6-02C8-2924-4B7C-A3496AFF9515}"/>
              </a:ext>
            </a:extLst>
          </p:cNvPr>
          <p:cNvSpPr txBox="1">
            <a:spLocks/>
          </p:cNvSpPr>
          <p:nvPr/>
        </p:nvSpPr>
        <p:spPr>
          <a:xfrm>
            <a:off x="3595677" y="3931587"/>
            <a:ext cx="260599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Sector Investment Coordinators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C53BFD-E22D-848B-FFA9-6FD9E036C968}"/>
              </a:ext>
            </a:extLst>
          </p:cNvPr>
          <p:cNvGrpSpPr/>
          <p:nvPr/>
        </p:nvGrpSpPr>
        <p:grpSpPr>
          <a:xfrm>
            <a:off x="4354979" y="2541159"/>
            <a:ext cx="1087394" cy="1053413"/>
            <a:chOff x="1383957" y="2170455"/>
            <a:chExt cx="1087394" cy="105341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89C5C5-2B03-183A-7CBF-B8CFBED7753B}"/>
                </a:ext>
              </a:extLst>
            </p:cNvPr>
            <p:cNvSpPr/>
            <p:nvPr/>
          </p:nvSpPr>
          <p:spPr>
            <a:xfrm>
              <a:off x="1383957" y="2170455"/>
              <a:ext cx="1087394" cy="1053413"/>
            </a:xfrm>
            <a:prstGeom prst="ellipse">
              <a:avLst/>
            </a:prstGeom>
            <a:solidFill>
              <a:srgbClr val="F7A8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D1D972-F484-87DF-DF9E-CF0D65A2AE01}"/>
                </a:ext>
              </a:extLst>
            </p:cNvPr>
            <p:cNvSpPr txBox="1"/>
            <p:nvPr/>
          </p:nvSpPr>
          <p:spPr>
            <a:xfrm>
              <a:off x="1383957" y="2343218"/>
              <a:ext cx="1087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67155D-B90C-FF75-9432-7E87F521D3BD}"/>
              </a:ext>
            </a:extLst>
          </p:cNvPr>
          <p:cNvGrpSpPr/>
          <p:nvPr/>
        </p:nvGrpSpPr>
        <p:grpSpPr>
          <a:xfrm>
            <a:off x="7163088" y="2541159"/>
            <a:ext cx="1087394" cy="1053413"/>
            <a:chOff x="1383957" y="2170455"/>
            <a:chExt cx="1087394" cy="105341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B30DAFB-A7AE-ABEE-0FFE-CE7C110A6325}"/>
                </a:ext>
              </a:extLst>
            </p:cNvPr>
            <p:cNvSpPr/>
            <p:nvPr/>
          </p:nvSpPr>
          <p:spPr>
            <a:xfrm>
              <a:off x="1383957" y="2170455"/>
              <a:ext cx="1087394" cy="1053413"/>
            </a:xfrm>
            <a:prstGeom prst="ellipse">
              <a:avLst/>
            </a:prstGeom>
            <a:solidFill>
              <a:srgbClr val="F7A8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8C0167-0E73-0828-6CCE-E11FF3073815}"/>
                </a:ext>
              </a:extLst>
            </p:cNvPr>
            <p:cNvSpPr txBox="1"/>
            <p:nvPr/>
          </p:nvSpPr>
          <p:spPr>
            <a:xfrm>
              <a:off x="1383957" y="2343218"/>
              <a:ext cx="1087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71729E-8B29-9C9E-8BDC-2EDD5AFA2FC0}"/>
              </a:ext>
            </a:extLst>
          </p:cNvPr>
          <p:cNvGrpSpPr/>
          <p:nvPr/>
        </p:nvGrpSpPr>
        <p:grpSpPr>
          <a:xfrm>
            <a:off x="9971197" y="2541159"/>
            <a:ext cx="1087394" cy="1053413"/>
            <a:chOff x="1383957" y="2170455"/>
            <a:chExt cx="1087394" cy="105341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5320568-2EE4-95F2-F607-8CADA610C837}"/>
                </a:ext>
              </a:extLst>
            </p:cNvPr>
            <p:cNvSpPr/>
            <p:nvPr/>
          </p:nvSpPr>
          <p:spPr>
            <a:xfrm>
              <a:off x="1383957" y="2170455"/>
              <a:ext cx="1087394" cy="1053413"/>
            </a:xfrm>
            <a:prstGeom prst="ellipse">
              <a:avLst/>
            </a:prstGeom>
            <a:solidFill>
              <a:srgbClr val="F7A8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0B0A9C-9805-FACC-1E92-8A0975B966AC}"/>
                </a:ext>
              </a:extLst>
            </p:cNvPr>
            <p:cNvSpPr txBox="1"/>
            <p:nvPr/>
          </p:nvSpPr>
          <p:spPr>
            <a:xfrm>
              <a:off x="1383957" y="2343218"/>
              <a:ext cx="1087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4</a:t>
              </a:r>
            </a:p>
          </p:txBody>
        </p:sp>
      </p:grp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A06918E-5FCA-FEFD-52EB-A395FB88633D}"/>
              </a:ext>
            </a:extLst>
          </p:cNvPr>
          <p:cNvSpPr txBox="1">
            <a:spLocks/>
          </p:cNvSpPr>
          <p:nvPr/>
        </p:nvSpPr>
        <p:spPr>
          <a:xfrm>
            <a:off x="9616482" y="3931587"/>
            <a:ext cx="1796824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Projects</a:t>
            </a:r>
            <a:endParaRPr lang="en-US" sz="1600" b="1">
              <a:solidFill>
                <a:srgbClr val="F7A812"/>
              </a:solidFill>
            </a:endParaRPr>
          </a:p>
          <a:p>
            <a:endParaRPr lang="en-US" sz="1600" b="1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D7E0901B-109D-EE1A-3836-A02B7B2DE5AF}"/>
              </a:ext>
            </a:extLst>
          </p:cNvPr>
          <p:cNvSpPr txBox="1">
            <a:spLocks/>
          </p:cNvSpPr>
          <p:nvPr/>
        </p:nvSpPr>
        <p:spPr>
          <a:xfrm>
            <a:off x="5923079" y="3931587"/>
            <a:ext cx="3567412" cy="3021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Grant </a:t>
            </a:r>
            <a:br>
              <a:rPr lang="en-US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n-US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Administration</a:t>
            </a:r>
            <a:br>
              <a:rPr lang="en-US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n-US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for</a:t>
            </a:r>
            <a:br>
              <a:rPr lang="en-US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n-US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Fiscal Sponsor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E271DA-D283-7EF7-64E4-F2BFEA9B0C3D}"/>
              </a:ext>
            </a:extLst>
          </p:cNvPr>
          <p:cNvSpPr/>
          <p:nvPr/>
        </p:nvSpPr>
        <p:spPr>
          <a:xfrm>
            <a:off x="-1" y="0"/>
            <a:ext cx="430924" cy="6858001"/>
          </a:xfrm>
          <a:prstGeom prst="rect">
            <a:avLst/>
          </a:prstGeom>
          <a:solidFill>
            <a:srgbClr val="3B76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Catalyst Funding Categories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E0D73-AC29-94D5-27C3-EC318A52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11800" r="14138" b="37790"/>
          <a:stretch/>
        </p:blipFill>
        <p:spPr>
          <a:xfrm>
            <a:off x="10330250" y="252235"/>
            <a:ext cx="1810126" cy="12694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82DC0A-6B10-F6B9-7069-9BAB4C7B06A0}"/>
              </a:ext>
            </a:extLst>
          </p:cNvPr>
          <p:cNvSpPr/>
          <p:nvPr/>
        </p:nvSpPr>
        <p:spPr>
          <a:xfrm>
            <a:off x="-1" y="0"/>
            <a:ext cx="430924" cy="6858001"/>
          </a:xfrm>
          <a:prstGeom prst="rect">
            <a:avLst/>
          </a:prstGeom>
          <a:solidFill>
            <a:srgbClr val="3B76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C1C10F6F-D15B-6202-2F77-2EE2333DE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811251"/>
              </p:ext>
            </p:extLst>
          </p:nvPr>
        </p:nvGraphicFramePr>
        <p:xfrm>
          <a:off x="941386" y="1825624"/>
          <a:ext cx="10315619" cy="4315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209">
                  <a:extLst>
                    <a:ext uri="{9D8B030D-6E8A-4147-A177-3AD203B41FA5}">
                      <a16:colId xmlns:a16="http://schemas.microsoft.com/office/drawing/2014/main" val="158762707"/>
                    </a:ext>
                  </a:extLst>
                </a:gridCol>
                <a:gridCol w="7426410">
                  <a:extLst>
                    <a:ext uri="{9D8B030D-6E8A-4147-A177-3AD203B41FA5}">
                      <a16:colId xmlns:a16="http://schemas.microsoft.com/office/drawing/2014/main" val="940845541"/>
                    </a:ext>
                  </a:extLst>
                </a:gridCol>
              </a:tblGrid>
              <a:tr h="403387">
                <a:tc>
                  <a:txBody>
                    <a:bodyPr/>
                    <a:lstStyle/>
                    <a:p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Category</a:t>
                      </a:r>
                    </a:p>
                  </a:txBody>
                  <a:tcPr>
                    <a:solidFill>
                      <a:srgbClr val="F7A8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Amount and Description</a:t>
                      </a:r>
                    </a:p>
                  </a:txBody>
                  <a:tcPr>
                    <a:solidFill>
                      <a:srgbClr val="F7A8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253468"/>
                  </a:ext>
                </a:extLst>
              </a:tr>
              <a:tr h="1690908">
                <a:tc>
                  <a:txBody>
                    <a:bodyPr/>
                    <a:lstStyle/>
                    <a:p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1. High Road Transition</a:t>
                      </a:r>
                      <a:b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</a:br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    Collaboratives</a:t>
                      </a:r>
                    </a:p>
                  </a:txBody>
                  <a:tcPr>
                    <a:solidFill>
                      <a:srgbClr val="F7A812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 more than $2m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/>
                          <a:ea typeface="Roboto Medium"/>
                        </a:rPr>
                        <a:t>Staff support for conveners to continue the HRTCs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/>
                          <a:ea typeface="Roboto Medium"/>
                        </a:rPr>
                        <a:t>Updating research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/>
                          <a:ea typeface="Roboto Medium"/>
                        </a:rPr>
                        <a:t>Coordinating the Implementation Phase of CERF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/>
                          <a:ea typeface="Roboto Medium"/>
                        </a:rPr>
                        <a:t>Community engagement; participation grants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/>
                          <a:ea typeface="Roboto Medium"/>
                        </a:rPr>
                        <a:t>Creating Economic Development Districts</a:t>
                      </a:r>
                    </a:p>
                  </a:txBody>
                  <a:tcPr>
                    <a:solidFill>
                      <a:srgbClr val="F7A812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35704"/>
                  </a:ext>
                </a:extLst>
              </a:tr>
              <a:tr h="2221389">
                <a:tc>
                  <a:txBody>
                    <a:bodyPr/>
                    <a:lstStyle/>
                    <a:p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2. Sector Investment</a:t>
                      </a:r>
                      <a:b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</a:br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    Coordinators</a:t>
                      </a:r>
                    </a:p>
                  </a:txBody>
                  <a:tcPr>
                    <a:solidFill>
                      <a:srgbClr val="F7A812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 more than $1.5m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Hiring up to 5 “Sector Investment Coordinators” to coordinate between Valley CERF and prioritized industry sectors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Catalog and develop projects needed for each industry to grow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Apply for state and Federal grants that support the industries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Coordinate with education and workforce partners, communities, and other organizations that can support the success of the industry</a:t>
                      </a:r>
                    </a:p>
                  </a:txBody>
                  <a:tcPr>
                    <a:solidFill>
                      <a:srgbClr val="F7A812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1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1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Catalyst Funding Categories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E0D73-AC29-94D5-27C3-EC318A52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11800" r="14138" b="37790"/>
          <a:stretch/>
        </p:blipFill>
        <p:spPr>
          <a:xfrm>
            <a:off x="10330250" y="252235"/>
            <a:ext cx="1810126" cy="12694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82DC0A-6B10-F6B9-7069-9BAB4C7B06A0}"/>
              </a:ext>
            </a:extLst>
          </p:cNvPr>
          <p:cNvSpPr/>
          <p:nvPr/>
        </p:nvSpPr>
        <p:spPr>
          <a:xfrm>
            <a:off x="-1" y="0"/>
            <a:ext cx="430924" cy="6858001"/>
          </a:xfrm>
          <a:prstGeom prst="rect">
            <a:avLst/>
          </a:prstGeom>
          <a:solidFill>
            <a:srgbClr val="3B76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7D7133-3A1F-EB1C-2660-95426CDA87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871155"/>
              </p:ext>
            </p:extLst>
          </p:nvPr>
        </p:nvGraphicFramePr>
        <p:xfrm>
          <a:off x="941386" y="1825625"/>
          <a:ext cx="10315619" cy="4043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706">
                  <a:extLst>
                    <a:ext uri="{9D8B030D-6E8A-4147-A177-3AD203B41FA5}">
                      <a16:colId xmlns:a16="http://schemas.microsoft.com/office/drawing/2014/main" val="158762707"/>
                    </a:ext>
                  </a:extLst>
                </a:gridCol>
                <a:gridCol w="7339913">
                  <a:extLst>
                    <a:ext uri="{9D8B030D-6E8A-4147-A177-3AD203B41FA5}">
                      <a16:colId xmlns:a16="http://schemas.microsoft.com/office/drawing/2014/main" val="940845541"/>
                    </a:ext>
                  </a:extLst>
                </a:gridCol>
              </a:tblGrid>
              <a:tr h="454853">
                <a:tc>
                  <a:txBody>
                    <a:bodyPr/>
                    <a:lstStyle/>
                    <a:p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Category</a:t>
                      </a:r>
                    </a:p>
                  </a:txBody>
                  <a:tcPr>
                    <a:solidFill>
                      <a:srgbClr val="F7A8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Amount and Description</a:t>
                      </a:r>
                    </a:p>
                  </a:txBody>
                  <a:tcPr>
                    <a:solidFill>
                      <a:srgbClr val="F7A8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253468"/>
                  </a:ext>
                </a:extLst>
              </a:tr>
              <a:tr h="785089">
                <a:tc>
                  <a:txBody>
                    <a:bodyPr/>
                    <a:lstStyle/>
                    <a:p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3. Grant Administration</a:t>
                      </a:r>
                      <a:b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</a:br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    for Fiscal Sponsor</a:t>
                      </a:r>
                    </a:p>
                  </a:txBody>
                  <a:tcPr>
                    <a:solidFill>
                      <a:srgbClr val="F7A812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sng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No more than $1.5m</a:t>
                      </a: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for grant administration and compliance</a:t>
                      </a:r>
                    </a:p>
                  </a:txBody>
                  <a:tcPr>
                    <a:solidFill>
                      <a:srgbClr val="F7A812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35704"/>
                  </a:ext>
                </a:extLst>
              </a:tr>
              <a:tr h="2803891">
                <a:tc>
                  <a:txBody>
                    <a:bodyPr/>
                    <a:lstStyle/>
                    <a:p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4. Projects</a:t>
                      </a:r>
                    </a:p>
                  </a:txBody>
                  <a:tcPr>
                    <a:solidFill>
                      <a:srgbClr val="F7A812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sng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No more than $9m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Projects can be “</a:t>
                      </a:r>
                      <a:r>
                        <a:rPr lang="en-US" sz="1600" b="0" i="0" u="sng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exploratory</a:t>
                      </a: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” (evaluating whether they are possible and will produce the desired goal) or “</a:t>
                      </a:r>
                      <a:r>
                        <a:rPr lang="en-US" sz="1600" b="0" i="0" u="sng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last mile</a:t>
                      </a: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” (they are in development and need final funding to be complete)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Projects must align with </a:t>
                      </a:r>
                      <a:r>
                        <a:rPr lang="en-US" sz="1600" b="0" i="0" u="none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CERF’s priorities</a:t>
                      </a: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:  equity, sustainability, job quality and access, making our region’s economy strong and resilient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There are 3 types of Projects in Catalyst.</a:t>
                      </a:r>
                    </a:p>
                  </a:txBody>
                  <a:tcPr>
                    <a:solidFill>
                      <a:srgbClr val="F7A812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1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58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Catalyst Project Types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E0D73-AC29-94D5-27C3-EC318A52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11800" r="14138" b="37790"/>
          <a:stretch/>
        </p:blipFill>
        <p:spPr>
          <a:xfrm>
            <a:off x="10330250" y="252235"/>
            <a:ext cx="1810126" cy="12694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51A3D-0408-A247-FB68-739EE14A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68" y="3931587"/>
            <a:ext cx="2605998" cy="15548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Feasibility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458698-99D6-5A2A-B343-A79ADFB46797}"/>
              </a:ext>
            </a:extLst>
          </p:cNvPr>
          <p:cNvGrpSpPr/>
          <p:nvPr/>
        </p:nvGrpSpPr>
        <p:grpSpPr>
          <a:xfrm>
            <a:off x="1546870" y="2541159"/>
            <a:ext cx="1087394" cy="1053413"/>
            <a:chOff x="1383957" y="2170455"/>
            <a:chExt cx="1087394" cy="10534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9A75E73-7E86-5522-9401-4727017777E6}"/>
                </a:ext>
              </a:extLst>
            </p:cNvPr>
            <p:cNvSpPr/>
            <p:nvPr/>
          </p:nvSpPr>
          <p:spPr>
            <a:xfrm>
              <a:off x="1383957" y="2170455"/>
              <a:ext cx="1087394" cy="1053413"/>
            </a:xfrm>
            <a:prstGeom prst="ellipse">
              <a:avLst/>
            </a:prstGeom>
            <a:solidFill>
              <a:srgbClr val="3B89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14D34C-7D25-4FBD-1D89-8B78CCE83534}"/>
                </a:ext>
              </a:extLst>
            </p:cNvPr>
            <p:cNvSpPr txBox="1"/>
            <p:nvPr/>
          </p:nvSpPr>
          <p:spPr>
            <a:xfrm>
              <a:off x="1383957" y="2343218"/>
              <a:ext cx="1087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1</a:t>
              </a:r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17146F6-02C8-2924-4B7C-A3496AFF9515}"/>
              </a:ext>
            </a:extLst>
          </p:cNvPr>
          <p:cNvSpPr txBox="1">
            <a:spLocks/>
          </p:cNvSpPr>
          <p:nvPr/>
        </p:nvSpPr>
        <p:spPr>
          <a:xfrm>
            <a:off x="4485216" y="3931587"/>
            <a:ext cx="260599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Basic Environmental Infrastructure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C53BFD-E22D-848B-FFA9-6FD9E036C968}"/>
              </a:ext>
            </a:extLst>
          </p:cNvPr>
          <p:cNvGrpSpPr/>
          <p:nvPr/>
        </p:nvGrpSpPr>
        <p:grpSpPr>
          <a:xfrm>
            <a:off x="5246832" y="2541158"/>
            <a:ext cx="1087394" cy="1053413"/>
            <a:chOff x="1383957" y="2170455"/>
            <a:chExt cx="1087394" cy="105341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89C5C5-2B03-183A-7CBF-B8CFBED7753B}"/>
                </a:ext>
              </a:extLst>
            </p:cNvPr>
            <p:cNvSpPr/>
            <p:nvPr/>
          </p:nvSpPr>
          <p:spPr>
            <a:xfrm>
              <a:off x="1383957" y="2170455"/>
              <a:ext cx="1087394" cy="1053413"/>
            </a:xfrm>
            <a:prstGeom prst="ellipse">
              <a:avLst/>
            </a:prstGeom>
            <a:solidFill>
              <a:srgbClr val="3B89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D1D972-F484-87DF-DF9E-CF0D65A2AE01}"/>
                </a:ext>
              </a:extLst>
            </p:cNvPr>
            <p:cNvSpPr txBox="1"/>
            <p:nvPr/>
          </p:nvSpPr>
          <p:spPr>
            <a:xfrm>
              <a:off x="1383957" y="2343218"/>
              <a:ext cx="1087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67155D-B90C-FF75-9432-7E87F521D3BD}"/>
              </a:ext>
            </a:extLst>
          </p:cNvPr>
          <p:cNvGrpSpPr/>
          <p:nvPr/>
        </p:nvGrpSpPr>
        <p:grpSpPr>
          <a:xfrm>
            <a:off x="8946794" y="2541158"/>
            <a:ext cx="1087394" cy="1053413"/>
            <a:chOff x="1383957" y="2170455"/>
            <a:chExt cx="1087394" cy="105341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B30DAFB-A7AE-ABEE-0FFE-CE7C110A6325}"/>
                </a:ext>
              </a:extLst>
            </p:cNvPr>
            <p:cNvSpPr/>
            <p:nvPr/>
          </p:nvSpPr>
          <p:spPr>
            <a:xfrm>
              <a:off x="1383957" y="2170455"/>
              <a:ext cx="1087394" cy="1053413"/>
            </a:xfrm>
            <a:prstGeom prst="ellipse">
              <a:avLst/>
            </a:prstGeom>
            <a:solidFill>
              <a:srgbClr val="3B89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8C0167-0E73-0828-6CCE-E11FF3073815}"/>
                </a:ext>
              </a:extLst>
            </p:cNvPr>
            <p:cNvSpPr txBox="1"/>
            <p:nvPr/>
          </p:nvSpPr>
          <p:spPr>
            <a:xfrm>
              <a:off x="1383957" y="2343218"/>
              <a:ext cx="1087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3</a:t>
              </a:r>
            </a:p>
          </p:txBody>
        </p:sp>
      </p:grp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D7E0901B-109D-EE1A-3836-A02B7B2DE5AF}"/>
              </a:ext>
            </a:extLst>
          </p:cNvPr>
          <p:cNvSpPr txBox="1">
            <a:spLocks/>
          </p:cNvSpPr>
          <p:nvPr/>
        </p:nvSpPr>
        <p:spPr>
          <a:xfrm>
            <a:off x="7706785" y="3931587"/>
            <a:ext cx="3567412" cy="3021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Support Costs for Building and Sustaining Project Lead Organizations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E271DA-D283-7EF7-64E4-F2BFEA9B0C3D}"/>
              </a:ext>
            </a:extLst>
          </p:cNvPr>
          <p:cNvSpPr/>
          <p:nvPr/>
        </p:nvSpPr>
        <p:spPr>
          <a:xfrm>
            <a:off x="-1" y="0"/>
            <a:ext cx="430924" cy="6858001"/>
          </a:xfrm>
          <a:prstGeom prst="rect">
            <a:avLst/>
          </a:prstGeom>
          <a:solidFill>
            <a:srgbClr val="3B76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5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Catalyst Project Types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E0D73-AC29-94D5-27C3-EC318A52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11800" r="14138" b="37790"/>
          <a:stretch/>
        </p:blipFill>
        <p:spPr>
          <a:xfrm>
            <a:off x="10330250" y="252235"/>
            <a:ext cx="1810126" cy="12694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82DC0A-6B10-F6B9-7069-9BAB4C7B06A0}"/>
              </a:ext>
            </a:extLst>
          </p:cNvPr>
          <p:cNvSpPr/>
          <p:nvPr/>
        </p:nvSpPr>
        <p:spPr>
          <a:xfrm>
            <a:off x="-1" y="0"/>
            <a:ext cx="430924" cy="6858001"/>
          </a:xfrm>
          <a:prstGeom prst="rect">
            <a:avLst/>
          </a:prstGeom>
          <a:solidFill>
            <a:srgbClr val="3B76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1D15F0A-5A75-604E-7CD7-B70D244C4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763688"/>
              </p:ext>
            </p:extLst>
          </p:nvPr>
        </p:nvGraphicFramePr>
        <p:xfrm>
          <a:off x="941386" y="1663650"/>
          <a:ext cx="10723392" cy="442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639">
                  <a:extLst>
                    <a:ext uri="{9D8B030D-6E8A-4147-A177-3AD203B41FA5}">
                      <a16:colId xmlns:a16="http://schemas.microsoft.com/office/drawing/2014/main" val="158762707"/>
                    </a:ext>
                  </a:extLst>
                </a:gridCol>
                <a:gridCol w="8843753">
                  <a:extLst>
                    <a:ext uri="{9D8B030D-6E8A-4147-A177-3AD203B41FA5}">
                      <a16:colId xmlns:a16="http://schemas.microsoft.com/office/drawing/2014/main" val="940845541"/>
                    </a:ext>
                  </a:extLst>
                </a:gridCol>
              </a:tblGrid>
              <a:tr h="372326">
                <a:tc>
                  <a:txBody>
                    <a:bodyPr/>
                    <a:lstStyle/>
                    <a:p>
                      <a:r>
                        <a:rPr lang="en-US" b="1" i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Type</a:t>
                      </a:r>
                    </a:p>
                  </a:txBody>
                  <a:tcPr>
                    <a:solidFill>
                      <a:srgbClr val="3B8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>
                    <a:solidFill>
                      <a:srgbClr val="3B89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253468"/>
                  </a:ext>
                </a:extLst>
              </a:tr>
              <a:tr h="4055905">
                <a:tc>
                  <a:txBody>
                    <a:bodyPr/>
                    <a:lstStyle/>
                    <a:p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1. Feasibility</a:t>
                      </a:r>
                    </a:p>
                  </a:txBody>
                  <a:tcPr>
                    <a:solidFill>
                      <a:srgbClr val="3B89B4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sng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“Will this project work?  What do we need to know to determine if the project is feasible?”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Feasibility studies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Market analyses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Environmental assessments, surveys, and remediation for real estate and building projects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Site acquisition (buying real estate for a project)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Site and development plans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Project designs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Permitting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Establishing a regional tax increment financing district (TIF)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Developing Community Benefits and Workforce Agreements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Establishing partnerships, like Community Development Corporations or Community Development Financial Institutions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Revolving loan funds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Joint power authorities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Financial planning for Implementation Phase</a:t>
                      </a:r>
                    </a:p>
                  </a:txBody>
                  <a:tcPr>
                    <a:solidFill>
                      <a:srgbClr val="3B89B4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3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Catalyst Project Types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E0D73-AC29-94D5-27C3-EC318A52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11800" r="14138" b="37790"/>
          <a:stretch/>
        </p:blipFill>
        <p:spPr>
          <a:xfrm>
            <a:off x="10330250" y="252235"/>
            <a:ext cx="1810126" cy="12694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82DC0A-6B10-F6B9-7069-9BAB4C7B06A0}"/>
              </a:ext>
            </a:extLst>
          </p:cNvPr>
          <p:cNvSpPr/>
          <p:nvPr/>
        </p:nvSpPr>
        <p:spPr>
          <a:xfrm>
            <a:off x="-1" y="0"/>
            <a:ext cx="430924" cy="6858001"/>
          </a:xfrm>
          <a:prstGeom prst="rect">
            <a:avLst/>
          </a:prstGeom>
          <a:solidFill>
            <a:srgbClr val="3B76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26E225F-E29F-1875-7360-5078A91BBB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456322"/>
              </p:ext>
            </p:extLst>
          </p:nvPr>
        </p:nvGraphicFramePr>
        <p:xfrm>
          <a:off x="941386" y="1663651"/>
          <a:ext cx="10686322" cy="4724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33">
                  <a:extLst>
                    <a:ext uri="{9D8B030D-6E8A-4147-A177-3AD203B41FA5}">
                      <a16:colId xmlns:a16="http://schemas.microsoft.com/office/drawing/2014/main" val="158762707"/>
                    </a:ext>
                  </a:extLst>
                </a:gridCol>
                <a:gridCol w="8575589">
                  <a:extLst>
                    <a:ext uri="{9D8B030D-6E8A-4147-A177-3AD203B41FA5}">
                      <a16:colId xmlns:a16="http://schemas.microsoft.com/office/drawing/2014/main" val="940845541"/>
                    </a:ext>
                  </a:extLst>
                </a:gridCol>
              </a:tblGrid>
              <a:tr h="393284">
                <a:tc>
                  <a:txBody>
                    <a:bodyPr/>
                    <a:lstStyle/>
                    <a:p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Type</a:t>
                      </a:r>
                    </a:p>
                  </a:txBody>
                  <a:tcPr>
                    <a:solidFill>
                      <a:srgbClr val="3B8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Description</a:t>
                      </a:r>
                    </a:p>
                  </a:txBody>
                  <a:tcPr>
                    <a:solidFill>
                      <a:srgbClr val="3B89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253468"/>
                  </a:ext>
                </a:extLst>
              </a:tr>
              <a:tr h="2165754">
                <a:tc>
                  <a:txBody>
                    <a:bodyPr/>
                    <a:lstStyle/>
                    <a:p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2. Basic</a:t>
                      </a:r>
                      <a:b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</a:br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   Environmental</a:t>
                      </a:r>
                      <a:b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</a:br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   Infrastructure</a:t>
                      </a:r>
                    </a:p>
                  </a:txBody>
                  <a:tcPr>
                    <a:solidFill>
                      <a:srgbClr val="3B89B4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sng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“Pre-development, construction, and development of long-term operations and maintenance plans for infrastructure”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Clean water supply systems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Wastewater systems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Waste Disposal Systems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Pollution Control Services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Other examples – broadband, clean energy, clean transportation, educational and workforce development infrastructure aligned to CERF industry targets</a:t>
                      </a:r>
                    </a:p>
                  </a:txBody>
                  <a:tcPr>
                    <a:solidFill>
                      <a:srgbClr val="3B89B4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35704"/>
                  </a:ext>
                </a:extLst>
              </a:tr>
              <a:tr h="2165754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i="0">
                          <a:latin typeface="Roboto Medium"/>
                          <a:ea typeface="Roboto Medium"/>
                        </a:rPr>
                        <a:t>3. Support Costs </a:t>
                      </a:r>
                      <a:br>
                        <a:rPr lang="en-US" sz="1800" b="0" i="0">
                          <a:latin typeface="Roboto Medium"/>
                          <a:ea typeface="Roboto Medium"/>
                        </a:rPr>
                      </a:br>
                      <a:r>
                        <a:rPr lang="en-US" sz="1800" b="0" i="0">
                          <a:latin typeface="Roboto Medium"/>
                          <a:ea typeface="Roboto Medium"/>
                        </a:rPr>
                        <a:t>    for Building </a:t>
                      </a:r>
                      <a:br>
                        <a:rPr lang="en-US" sz="1800" b="0" i="0">
                          <a:latin typeface="Roboto Medium"/>
                          <a:ea typeface="Roboto Medium"/>
                        </a:rPr>
                      </a:br>
                      <a:r>
                        <a:rPr lang="en-US" sz="1800" b="0" i="0">
                          <a:latin typeface="Roboto Medium"/>
                          <a:ea typeface="Roboto Medium"/>
                        </a:rPr>
                        <a:t>    and </a:t>
                      </a:r>
                      <a:endParaRPr lang="en-US"/>
                    </a:p>
                    <a:p>
                      <a:pPr marL="0" marR="0" lvl="0" indent="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i="0">
                          <a:latin typeface="Roboto Medium"/>
                          <a:ea typeface="Roboto Medium"/>
                        </a:rPr>
                        <a:t>Sustaining     </a:t>
                      </a:r>
                      <a:br>
                        <a:rPr lang="en-US" sz="1800" b="0" i="0">
                          <a:latin typeface="Roboto Medium"/>
                          <a:ea typeface="Roboto Medium"/>
                        </a:rPr>
                      </a:br>
                      <a:r>
                        <a:rPr lang="en-US" sz="1800" b="0" i="0">
                          <a:latin typeface="Roboto Medium"/>
                          <a:ea typeface="Roboto Medium"/>
                        </a:rPr>
                        <a:t>    Project Lead</a:t>
                      </a:r>
                      <a:br>
                        <a:rPr lang="en-US" sz="1800" b="0" i="0">
                          <a:latin typeface="Roboto Medium"/>
                          <a:ea typeface="Roboto Medium"/>
                        </a:rPr>
                      </a:br>
                      <a:r>
                        <a:rPr lang="en-US" sz="1800" b="0" i="0">
                          <a:latin typeface="Roboto Medium"/>
                          <a:ea typeface="Roboto Medium"/>
                        </a:rPr>
                        <a:t>    Organizations</a:t>
                      </a:r>
                      <a:endParaRPr lang="en-US"/>
                    </a:p>
                    <a:p>
                      <a:endParaRPr lang="en-US" sz="1600" b="0" i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>
                    <a:solidFill>
                      <a:srgbClr val="3B89B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sng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The “non-capital” expenses related to developing and implementing a Catalyst project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Staff development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New and/or critical positions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Project planning and implementation tools (e.g. software, subscriptions, databases, etc.)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Financial services or legal review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Developing new pilot or demonstration projects and programs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Existing workforce programs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Technical assistance for partners</a:t>
                      </a:r>
                    </a:p>
                  </a:txBody>
                  <a:tcPr>
                    <a:solidFill>
                      <a:srgbClr val="3B89B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02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21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Catalyst Program Opportunity</vt:lpstr>
      <vt:lpstr>What is the ‘Catalyst Program’?</vt:lpstr>
      <vt:lpstr>What is the purpose of the Catalyst program?</vt:lpstr>
      <vt:lpstr>Catalyst Funding Categories</vt:lpstr>
      <vt:lpstr>Catalyst Funding Categories</vt:lpstr>
      <vt:lpstr>Catalyst Funding Categories</vt:lpstr>
      <vt:lpstr>Catalyst Project Types</vt:lpstr>
      <vt:lpstr>Catalyst Project Types</vt:lpstr>
      <vt:lpstr>Catalyst Project Types</vt:lpstr>
      <vt:lpstr>Next Steps for the Valley CERF Catalyst Proposal</vt:lpstr>
      <vt:lpstr>The Valley CERF Catalyst Proposal Should: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Catalyst Grant Opportunity</dc:title>
  <dc:creator>Ashley Swearengin</dc:creator>
  <cp:revision>1</cp:revision>
  <dcterms:created xsi:type="dcterms:W3CDTF">2023-09-11T04:48:42Z</dcterms:created>
  <dcterms:modified xsi:type="dcterms:W3CDTF">2023-09-13T05:00:05Z</dcterms:modified>
</cp:coreProperties>
</file>