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7" r:id="rId10"/>
    <p:sldId id="269" r:id="rId11"/>
    <p:sldId id="275" r:id="rId12"/>
    <p:sldId id="278" r:id="rId13"/>
    <p:sldId id="272" r:id="rId14"/>
    <p:sldId id="280" r:id="rId15"/>
    <p:sldId id="282" r:id="rId16"/>
    <p:sldId id="284" r:id="rId17"/>
    <p:sldId id="289" r:id="rId18"/>
    <p:sldId id="290" r:id="rId19"/>
    <p:sldId id="292" r:id="rId20"/>
    <p:sldId id="294" r:id="rId21"/>
    <p:sldId id="313" r:id="rId22"/>
    <p:sldId id="315" r:id="rId23"/>
    <p:sldId id="300" r:id="rId24"/>
    <p:sldId id="302" r:id="rId25"/>
    <p:sldId id="304" r:id="rId26"/>
    <p:sldId id="306" r:id="rId27"/>
    <p:sldId id="308" r:id="rId28"/>
    <p:sldId id="309" r:id="rId29"/>
    <p:sldId id="310" r:id="rId30"/>
    <p:sldId id="31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0A2CD-3284-4ECC-B7FD-4DEE99DAEE1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91113-175F-4F53-9848-754EAA81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6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91113-175F-4F53-9848-754EAA81EE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98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91113-175F-4F53-9848-754EAA81EE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17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91113-175F-4F53-9848-754EAA81EE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91113-175F-4F53-9848-754EAA81EE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00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91113-175F-4F53-9848-754EAA81EE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0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5837-4201-4FE8-8ED7-B5E9F0E0241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A0FC-5E24-4B18-8A8F-DF23B659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7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5837-4201-4FE8-8ED7-B5E9F0E0241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A0FC-5E24-4B18-8A8F-DF23B659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5837-4201-4FE8-8ED7-B5E9F0E0241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A0FC-5E24-4B18-8A8F-DF23B659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5837-4201-4FE8-8ED7-B5E9F0E0241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A0FC-5E24-4B18-8A8F-DF23B659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5837-4201-4FE8-8ED7-B5E9F0E0241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A0FC-5E24-4B18-8A8F-DF23B659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4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5837-4201-4FE8-8ED7-B5E9F0E0241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A0FC-5E24-4B18-8A8F-DF23B659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4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5837-4201-4FE8-8ED7-B5E9F0E0241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A0FC-5E24-4B18-8A8F-DF23B659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5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5837-4201-4FE8-8ED7-B5E9F0E0241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A0FC-5E24-4B18-8A8F-DF23B659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2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5837-4201-4FE8-8ED7-B5E9F0E0241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A0FC-5E24-4B18-8A8F-DF23B659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5837-4201-4FE8-8ED7-B5E9F0E0241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A0FC-5E24-4B18-8A8F-DF23B659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4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5837-4201-4FE8-8ED7-B5E9F0E0241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A0FC-5E24-4B18-8A8F-DF23B659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8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95837-4201-4FE8-8ED7-B5E9F0E0241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AA0FC-5E24-4B18-8A8F-DF23B659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9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6629400" cy="1905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 smtClean="0">
                <a:effectLst/>
                <a:latin typeface="Saysettha OT"/>
                <a:ea typeface="Calibri"/>
                <a:cs typeface="Saysettha OT"/>
              </a:rPr>
              <a:t/>
            </a:r>
            <a:br>
              <a:rPr lang="en-US" sz="4000" b="1" dirty="0" smtClean="0">
                <a:effectLst/>
                <a:latin typeface="Saysettha OT"/>
                <a:ea typeface="Calibri"/>
                <a:cs typeface="Saysettha OT"/>
              </a:rPr>
            </a:br>
            <a:r>
              <a:rPr lang="en-US" sz="4000" b="1" dirty="0">
                <a:latin typeface="Saysettha OT"/>
                <a:ea typeface="Calibri"/>
                <a:cs typeface="Saysettha OT"/>
              </a:rPr>
              <a:t/>
            </a:r>
            <a:br>
              <a:rPr lang="en-US" sz="4000" b="1" dirty="0">
                <a:latin typeface="Saysettha OT"/>
                <a:ea typeface="Calibri"/>
                <a:cs typeface="Saysettha OT"/>
              </a:rPr>
            </a:br>
            <a:r>
              <a:rPr lang="en-US" sz="4000" b="1" dirty="0" smtClean="0">
                <a:latin typeface="Saysettha OT"/>
                <a:ea typeface="Calibri"/>
                <a:cs typeface="Saysettha OT"/>
              </a:rPr>
              <a:t/>
            </a:r>
            <a:br>
              <a:rPr lang="en-US" sz="4000" b="1" dirty="0" smtClean="0">
                <a:latin typeface="Saysettha OT"/>
                <a:ea typeface="Calibri"/>
                <a:cs typeface="Saysettha OT"/>
              </a:rPr>
            </a:br>
            <a:r>
              <a:rPr lang="en-US" sz="4000" b="1" dirty="0" err="1" smtClean="0">
                <a:effectLst/>
                <a:latin typeface="Saysettha OT"/>
                <a:ea typeface="Calibri"/>
                <a:cs typeface="Saysettha OT"/>
              </a:rPr>
              <a:t>ບົດທີ</a:t>
            </a:r>
            <a:r>
              <a:rPr lang="en-US" sz="4000" b="1" dirty="0" smtClean="0">
                <a:effectLst/>
                <a:latin typeface="Saysettha OT"/>
                <a:ea typeface="Calibri"/>
                <a:cs typeface="Saysettha OT"/>
              </a:rPr>
              <a:t> </a:t>
            </a:r>
            <a:r>
              <a:rPr lang="en-US" sz="4000" b="1" dirty="0" smtClean="0">
                <a:effectLst/>
                <a:latin typeface="Times New Roman"/>
                <a:ea typeface="Calibri"/>
                <a:cs typeface="DokChampa"/>
              </a:rPr>
              <a:t>3</a:t>
            </a:r>
            <a:r>
              <a:rPr lang="en-US" sz="4000" dirty="0" smtClean="0">
                <a:effectLst/>
                <a:latin typeface="Saysettha OT"/>
                <a:ea typeface="Calibri"/>
                <a:cs typeface="DokChampa"/>
              </a:rPr>
              <a:t/>
            </a:r>
            <a:br>
              <a:rPr lang="en-US" sz="4000" dirty="0" smtClean="0">
                <a:effectLst/>
                <a:latin typeface="Saysettha OT"/>
                <a:ea typeface="Calibri"/>
                <a:cs typeface="DokChampa"/>
              </a:rPr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>
            <a:normAutofit/>
          </a:bodyPr>
          <a:lstStyle/>
          <a:p>
            <a:r>
              <a:rPr lang="lo-LA" sz="4000" b="1" dirty="0" smtClean="0">
                <a:solidFill>
                  <a:schemeClr val="tx1"/>
                </a:solidFill>
                <a:latin typeface="Saysettha OT"/>
                <a:ea typeface="Calibri"/>
                <a:cs typeface="Saysettha OT"/>
              </a:rPr>
              <a:t>ການກວດສອບຄວາມເຊື່ອຖືໄດ້</a:t>
            </a:r>
            <a:endParaRPr lang="en-US" sz="4000" dirty="0">
              <a:solidFill>
                <a:schemeClr val="bg1"/>
              </a:solidFill>
              <a:latin typeface="Saysettha OT"/>
              <a:ea typeface="Calibri"/>
              <a:cs typeface="DokChampa"/>
            </a:endParaRPr>
          </a:p>
          <a:p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3.4</a:t>
            </a:r>
            <a:r>
              <a:rPr lang="en-US" sz="3600" b="1" dirty="0">
                <a:latin typeface="Times New Roman"/>
                <a:ea typeface="Calibri"/>
                <a:cs typeface="DokChampa"/>
              </a:rPr>
              <a:t>	</a:t>
            </a:r>
            <a:r>
              <a:rPr lang="en-US" sz="3600" b="1" dirty="0" smtClean="0">
                <a:latin typeface="Times New Roman"/>
                <a:ea typeface="Calibri"/>
                <a:cs typeface="DokChampa"/>
              </a:rPr>
              <a:t> 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ປະເພດ</a:t>
            </a:r>
            <a:r>
              <a:rPr lang="en-US" sz="3600" b="1" dirty="0" err="1">
                <a:latin typeface="Saysettha OT"/>
                <a:ea typeface="Calibri"/>
                <a:cs typeface="Saysettha OT"/>
              </a:rPr>
              <a:t>ຂອງຄວາມເຊື່ອຖື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 </a:t>
            </a:r>
            <a:r>
              <a:rPr lang="lo-LA" sz="3600" b="1" dirty="0" smtClean="0">
                <a:latin typeface="Saysettha OT"/>
                <a:ea typeface="Calibri"/>
                <a:cs typeface="Saysettha OT"/>
              </a:rPr>
              <a:t>(ຕໍ່)</a:t>
            </a:r>
            <a:r>
              <a:rPr lang="en-US" sz="3600" dirty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600" b="1" dirty="0" err="1" smtClean="0">
                <a:latin typeface="Saysettha OT" pitchFamily="34" charset="-34"/>
                <a:cs typeface="Saysettha OT" pitchFamily="34" charset="-34"/>
              </a:rPr>
              <a:t>ເຕັກນິກ</a:t>
            </a:r>
            <a:r>
              <a:rPr lang="en-US" sz="2600" b="1" dirty="0" err="1">
                <a:latin typeface="Saysettha OT" pitchFamily="34" charset="-34"/>
                <a:cs typeface="Saysettha OT" pitchFamily="34" charset="-34"/>
              </a:rPr>
              <a:t>ການວັດຊ້ຳ</a:t>
            </a:r>
            <a:r>
              <a:rPr lang="en-US" sz="2600" b="1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600" dirty="0" smtClean="0">
                <a:latin typeface="Saysettha OT" pitchFamily="34" charset="-34"/>
                <a:cs typeface="Saysettha OT" pitchFamily="34" charset="-34"/>
              </a:rPr>
              <a:t>ເຊັ່ນ </a:t>
            </a:r>
            <a:endParaRPr lang="en-US" sz="2600" dirty="0" smtClean="0">
              <a:latin typeface="Saysettha OT" pitchFamily="34" charset="-34"/>
              <a:cs typeface="Saysettha OT" pitchFamily="34" charset="-34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err="1" smtClean="0">
                <a:latin typeface="Saysettha OT" pitchFamily="34" charset="-34"/>
                <a:cs typeface="Saysettha OT" pitchFamily="34" charset="-34"/>
              </a:rPr>
              <a:t>ເອົາ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ຫົວບົດສອບເສັງວິຊາຄະນິດສາດໃຫ້ນັກຮຽນກຸ່ມດຽວກັນສອບເສັງ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 2 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ຄັ້ງ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ໂດຍຫ່າງກັນ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2600" dirty="0" err="1" smtClean="0">
                <a:latin typeface="Saysettha OT" pitchFamily="34" charset="-34"/>
                <a:cs typeface="Saysettha OT" pitchFamily="34" charset="-34"/>
              </a:rPr>
              <a:t>ອາທິດ</a:t>
            </a: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err="1" smtClean="0">
                <a:latin typeface="Saysettha OT" pitchFamily="34" charset="-34"/>
                <a:cs typeface="Saysettha OT" pitchFamily="34" charset="-34"/>
              </a:rPr>
              <a:t>ເອົາ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ແບບສອບຖາມຂອງໂຄງການສຶກສາ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 “ທັດສະນະຄະຕິຂອງພະນັກງານລັດວິສາຫະກິດທີ່ມີ</a:t>
            </a: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ຕໍ່ນະໂຍບາຍ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ຂອງລັດຖະບານກ່ຽວກັບປະຕິຮູບລັດວິສາຫະກິດ” 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ໄປຖາມພະນັກງານລັດວິສາຫະກິດ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 2 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ຄັ້ງ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err="1" smtClean="0">
                <a:latin typeface="Saysettha OT" pitchFamily="34" charset="-34"/>
                <a:cs typeface="Saysettha OT" pitchFamily="34" charset="-34"/>
              </a:rPr>
              <a:t>ໂດຍ</a:t>
            </a:r>
            <a:r>
              <a:rPr lang="en-US" sz="2600" dirty="0" err="1">
                <a:latin typeface="Saysettha OT" pitchFamily="34" charset="-34"/>
                <a:cs typeface="Saysettha OT" pitchFamily="34" charset="-34"/>
              </a:rPr>
              <a:t>ໃຫ້ເວລາຫ່າງກັນ</a:t>
            </a:r>
            <a:r>
              <a:rPr lang="en-US" sz="2600" dirty="0">
                <a:latin typeface="Saysettha OT" pitchFamily="34" charset="-34"/>
                <a:cs typeface="Saysettha OT" pitchFamily="34" charset="-34"/>
              </a:rPr>
              <a:t> 1 </a:t>
            </a:r>
            <a:r>
              <a:rPr lang="en-US" sz="2600" dirty="0" err="1" smtClean="0">
                <a:latin typeface="Saysettha OT" pitchFamily="34" charset="-34"/>
                <a:cs typeface="Saysettha OT" pitchFamily="34" charset="-34"/>
              </a:rPr>
              <a:t>ເດືອນ</a:t>
            </a: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. </a:t>
            </a:r>
            <a:endParaRPr lang="en-US" sz="26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785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3.4</a:t>
            </a:r>
            <a:r>
              <a:rPr lang="en-US" sz="3600" b="1" dirty="0">
                <a:latin typeface="Times New Roman"/>
                <a:ea typeface="Calibri"/>
                <a:cs typeface="DokChampa"/>
              </a:rPr>
              <a:t>	</a:t>
            </a:r>
            <a:r>
              <a:rPr lang="en-US" sz="3600" b="1" dirty="0" smtClean="0">
                <a:latin typeface="Times New Roman"/>
                <a:ea typeface="Calibri"/>
                <a:cs typeface="DokChampa"/>
              </a:rPr>
              <a:t> 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ປະເພດ</a:t>
            </a:r>
            <a:r>
              <a:rPr lang="en-US" sz="3600" b="1" dirty="0" err="1">
                <a:latin typeface="Saysettha OT"/>
                <a:ea typeface="Calibri"/>
                <a:cs typeface="Saysettha OT"/>
              </a:rPr>
              <a:t>ຂອງຄວາມເຊື່ອຖື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 </a:t>
            </a:r>
            <a:r>
              <a:rPr lang="lo-LA" sz="3600" b="1" dirty="0" smtClean="0">
                <a:latin typeface="Saysettha OT"/>
                <a:ea typeface="Calibri"/>
                <a:cs typeface="Saysettha OT"/>
              </a:rPr>
              <a:t>(ຕໍ່)</a:t>
            </a:r>
            <a:r>
              <a:rPr lang="en-US" sz="3600" dirty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 marL="114300" lvl="0" indent="0" algn="just">
              <a:lnSpc>
                <a:spcPct val="150000"/>
              </a:lnSpc>
              <a:buClr>
                <a:srgbClr val="C66951"/>
              </a:buClr>
              <a:buNone/>
              <a:tabLst>
                <a:tab pos="630555" algn="l"/>
              </a:tabLst>
            </a:pP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800" dirty="0" err="1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ຄວາມເຊື່ອຖືໄດ</a:t>
            </a:r>
            <a:r>
              <a:rPr lang="en-US" sz="2800" dirty="0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ທີ່</a:t>
            </a:r>
            <a:r>
              <a:rPr lang="en-US" sz="2800" dirty="0" err="1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ໃຊ້ເຕັກນິກການວັດຊ້ຳ</a:t>
            </a:r>
            <a:r>
              <a:rPr lang="en-US" sz="2800" dirty="0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ຈະໃຊ້ສຳປະສິດສະຫະສຳພັນ</a:t>
            </a:r>
            <a:r>
              <a:rPr lang="lo-LA" sz="2800" dirty="0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ເພຍສັນ</a:t>
            </a:r>
            <a:r>
              <a:rPr lang="en-US" sz="2800" dirty="0" err="1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ຂອງຄຳຕອບ</a:t>
            </a:r>
            <a:r>
              <a:rPr lang="en-US" sz="2800" dirty="0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ຫຼື</a:t>
            </a:r>
            <a:r>
              <a:rPr lang="en-US" sz="2800" dirty="0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ຂໍ້ມູນທີ່ໄດ້ຈາກການວັດທັງ</a:t>
            </a:r>
            <a:r>
              <a:rPr lang="en-US" sz="2800" dirty="0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2 </a:t>
            </a:r>
            <a:r>
              <a:rPr lang="en-US" sz="2800" dirty="0" err="1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ຄັ້ງ</a:t>
            </a:r>
            <a:r>
              <a:rPr lang="en-US" sz="2800" dirty="0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ວ່າມີຄວາມສອດຄ່ອງກັນຫຼືບໍ</a:t>
            </a:r>
            <a:r>
              <a:rPr lang="en-US" sz="2800" dirty="0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່ </a:t>
            </a:r>
            <a:r>
              <a:rPr lang="en-US" sz="2800" dirty="0" err="1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ເນື່ອງຈາກສຳປະສິດສະຫະສຳພັນເປັນຄ່າທີ່ສະແດງຄວາມສຳພັນລະຫວ່າງຂໍ້ມູນ</a:t>
            </a:r>
            <a:r>
              <a:rPr lang="en-US" sz="2800" dirty="0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2 </a:t>
            </a:r>
            <a:r>
              <a:rPr lang="en-US" sz="2800" dirty="0" err="1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ຊຸດ</a:t>
            </a:r>
            <a:r>
              <a:rPr lang="en-US" sz="2800" dirty="0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ແລະ</a:t>
            </a:r>
            <a:r>
              <a:rPr lang="lo-LA" sz="2800" dirty="0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ມີຄ່າ</a:t>
            </a:r>
            <a:r>
              <a:rPr lang="lo-LA" sz="2800" dirty="0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ແຕ່</a:t>
            </a:r>
            <a:r>
              <a:rPr lang="en-US" sz="2800" dirty="0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-1 </a:t>
            </a:r>
            <a:r>
              <a:rPr lang="lo-LA" sz="2800" dirty="0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ຫາ 1</a:t>
            </a:r>
            <a:r>
              <a:rPr lang="en-US" sz="2800" dirty="0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, ຖ້າຄ່າສຳປະສິດສະຫະສຳພັນສູງສະແດງວ່າເຄື່ອງມືນັ້ນມີຄວາມເຊື່ອຖືໄດ້ສູງ</a:t>
            </a:r>
            <a:r>
              <a:rPr lang="lo-LA" sz="2800" dirty="0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.</a:t>
            </a:r>
            <a:endParaRPr lang="en-US" sz="2800" dirty="0">
              <a:solidFill>
                <a:srgbClr val="534949"/>
              </a:solidFill>
              <a:latin typeface="Saysettha OT" pitchFamily="34" charset="-34"/>
              <a:ea typeface="Calibri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401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3.4</a:t>
            </a:r>
            <a:r>
              <a:rPr lang="en-US" sz="3600" b="1" dirty="0">
                <a:latin typeface="Times New Roman"/>
                <a:ea typeface="Calibri"/>
                <a:cs typeface="DokChampa"/>
              </a:rPr>
              <a:t>	</a:t>
            </a:r>
            <a:r>
              <a:rPr lang="en-US" sz="3600" b="1" dirty="0" smtClean="0">
                <a:latin typeface="Times New Roman"/>
                <a:ea typeface="Calibri"/>
                <a:cs typeface="DokChampa"/>
              </a:rPr>
              <a:t> 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ປະເພດ</a:t>
            </a:r>
            <a:r>
              <a:rPr lang="en-US" sz="3600" b="1" dirty="0" err="1">
                <a:latin typeface="Saysettha OT"/>
                <a:ea typeface="Calibri"/>
                <a:cs typeface="Saysettha OT"/>
              </a:rPr>
              <a:t>ຂອງຄວາມເຊື່ອຖື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 </a:t>
            </a:r>
            <a:r>
              <a:rPr lang="lo-LA" sz="3600" b="1" dirty="0" smtClean="0">
                <a:latin typeface="Saysettha OT"/>
                <a:ea typeface="Calibri"/>
                <a:cs typeface="Saysettha OT"/>
              </a:rPr>
              <a:t>(ຕໍ່)</a:t>
            </a:r>
            <a:r>
              <a:rPr lang="en-US" sz="3600" dirty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Autofit/>
          </a:bodyPr>
          <a:lstStyle/>
          <a:p>
            <a:pPr marL="114300" lvl="0" indent="0" algn="just">
              <a:lnSpc>
                <a:spcPct val="150000"/>
              </a:lnSpc>
              <a:buClr>
                <a:srgbClr val="C66951"/>
              </a:buClr>
              <a:buNone/>
              <a:tabLst>
                <a:tab pos="630555" algn="l"/>
              </a:tabLst>
            </a:pP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sz="2800" dirty="0" smtClean="0">
                <a:solidFill>
                  <a:srgbClr val="534949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ການພິຈາລະນາວ່າຄວນໃຊ້ຄ່າສໍາປະສິດສະຫະສໍາພັນໃດໃນການວັດຄວາມເຊື່ອຖືໄດ້ ຈະຂຶ້ນກັບຊະນິດຫຼືມາດຕາຂອງຂໍ້ມູນ ດັ່ງນີ້:</a:t>
            </a:r>
            <a:endParaRPr lang="en-US" sz="2800" dirty="0">
              <a:solidFill>
                <a:srgbClr val="534949"/>
              </a:solidFill>
              <a:latin typeface="Saysettha OT" pitchFamily="34" charset="-34"/>
              <a:ea typeface="Calibri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870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3.4</a:t>
            </a:r>
            <a:r>
              <a:rPr lang="en-US" sz="3600" b="1" dirty="0">
                <a:latin typeface="Times New Roman"/>
                <a:ea typeface="Calibri"/>
                <a:cs typeface="DokChampa"/>
              </a:rPr>
              <a:t>	</a:t>
            </a:r>
            <a:r>
              <a:rPr lang="en-US" sz="3600" b="1" dirty="0" smtClean="0">
                <a:latin typeface="Times New Roman"/>
                <a:ea typeface="Calibri"/>
                <a:cs typeface="DokChampa"/>
              </a:rPr>
              <a:t> 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ປະເພດ</a:t>
            </a:r>
            <a:r>
              <a:rPr lang="en-US" sz="3600" b="1" dirty="0" err="1">
                <a:latin typeface="Saysettha OT"/>
                <a:ea typeface="Calibri"/>
                <a:cs typeface="Saysettha OT"/>
              </a:rPr>
              <a:t>ຂອງຄວາມເຊື່ອຖື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 </a:t>
            </a:r>
            <a:r>
              <a:rPr lang="lo-LA" sz="3600" b="1" dirty="0" smtClean="0">
                <a:latin typeface="Saysettha OT"/>
                <a:ea typeface="Calibri"/>
                <a:cs typeface="Saysettha OT"/>
              </a:rPr>
              <a:t>(ຕໍ່)</a:t>
            </a:r>
            <a:r>
              <a:rPr lang="en-US" sz="3600" dirty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524000"/>
            <a:ext cx="8407893" cy="5239168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  1)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ຂໍ້ມູນດ້ານປະລິມານ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(ມາດວັດແບບຊ່ວງ ແລະມາດວັດອັດຕາສ່ວນ)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lo-LA" sz="2800" dirty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ກ. ຂໍ້ມູນປະຊາກອນ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 </a:t>
            </a:r>
            <a:endParaRPr lang="lo-LA" sz="2800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4000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2800" dirty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lo-LA" sz="2800" dirty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	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109" y="3657600"/>
            <a:ext cx="2944091" cy="1255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3" y="4989766"/>
            <a:ext cx="8031607" cy="177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591" y="3969723"/>
            <a:ext cx="1600200" cy="50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3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3.4</a:t>
            </a:r>
            <a:r>
              <a:rPr lang="en-US" sz="3600" b="1" dirty="0">
                <a:latin typeface="Times New Roman"/>
                <a:ea typeface="Calibri"/>
                <a:cs typeface="DokChampa"/>
              </a:rPr>
              <a:t>	</a:t>
            </a:r>
            <a:r>
              <a:rPr lang="en-US" sz="3600" b="1" dirty="0" smtClean="0">
                <a:latin typeface="Times New Roman"/>
                <a:ea typeface="Calibri"/>
                <a:cs typeface="DokChampa"/>
              </a:rPr>
              <a:t> 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ປະເພດ</a:t>
            </a:r>
            <a:r>
              <a:rPr lang="en-US" sz="3600" b="1" dirty="0" err="1">
                <a:latin typeface="Saysettha OT"/>
                <a:ea typeface="Calibri"/>
                <a:cs typeface="Saysettha OT"/>
              </a:rPr>
              <a:t>ຂອງຄວາມເຊື່ອຖື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 </a:t>
            </a:r>
            <a:r>
              <a:rPr lang="lo-LA" sz="3600" b="1" dirty="0" smtClean="0">
                <a:latin typeface="Saysettha OT"/>
                <a:ea typeface="Calibri"/>
                <a:cs typeface="Saysettha OT"/>
              </a:rPr>
              <a:t>(ຕໍ່)</a:t>
            </a:r>
            <a:r>
              <a:rPr lang="en-US" sz="3600" dirty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524000"/>
            <a:ext cx="8407893" cy="5239168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lo-LA" sz="2800" dirty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ຂ. ຂໍ້ມູນຕົວຢ່າງ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 </a:t>
            </a:r>
            <a:endParaRPr lang="lo-LA" sz="2800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2800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2800" dirty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lo-LA" sz="2800" dirty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	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89020"/>
            <a:ext cx="8382000" cy="4169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770094"/>
            <a:ext cx="1524000" cy="40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8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3.4</a:t>
            </a:r>
            <a:r>
              <a:rPr lang="en-US" sz="3600" b="1" dirty="0">
                <a:latin typeface="Times New Roman"/>
                <a:ea typeface="Calibri"/>
                <a:cs typeface="DokChampa"/>
              </a:rPr>
              <a:t>	</a:t>
            </a:r>
            <a:r>
              <a:rPr lang="en-US" sz="3600" b="1" dirty="0" smtClean="0">
                <a:latin typeface="Times New Roman"/>
                <a:ea typeface="Calibri"/>
                <a:cs typeface="DokChampa"/>
              </a:rPr>
              <a:t> 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ປະເພດ</a:t>
            </a:r>
            <a:r>
              <a:rPr lang="en-US" sz="3600" b="1" dirty="0" err="1">
                <a:latin typeface="Saysettha OT"/>
                <a:ea typeface="Calibri"/>
                <a:cs typeface="Saysettha OT"/>
              </a:rPr>
              <a:t>ຂອງຄວາມເຊື່ອຖື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 </a:t>
            </a:r>
            <a:r>
              <a:rPr lang="lo-LA" sz="3600" b="1" dirty="0" smtClean="0">
                <a:latin typeface="Saysettha OT"/>
                <a:ea typeface="Calibri"/>
                <a:cs typeface="Saysettha OT"/>
              </a:rPr>
              <a:t>(ຕໍ່)</a:t>
            </a:r>
            <a:r>
              <a:rPr lang="en-US" sz="3600" dirty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524000"/>
            <a:ext cx="8407893" cy="5239168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dirty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2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) ຂໍ້ມູນລຽງລໍາດັບ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ກໍລະນີຂໍ້ມູນທີ່ໄດ້ຈາກການວັດເປັນມາດວັດລຽງລໍາດັບ ເຊັ່ນ ຢູ່ໃນຮູບລໍາດັບທີ່ ຈະໃຊ້ສໍາປະສິດສະຫະສໍາພັນລໍາດັບທີ່ຂອງສະເພຍແມນ 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ໃນການວັດຄວາມເຊື່ອຖືໄດ້. ມີສູດດັ່ງນີ້:</a:t>
            </a:r>
            <a:endParaRPr lang="en-US" sz="2800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2800" dirty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lo-LA" sz="2800" dirty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	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698" y="3768435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2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3.4</a:t>
            </a:r>
            <a:r>
              <a:rPr lang="en-US" sz="3600" b="1" dirty="0">
                <a:latin typeface="Times New Roman"/>
                <a:ea typeface="Calibri"/>
                <a:cs typeface="DokChampa"/>
              </a:rPr>
              <a:t>	</a:t>
            </a:r>
            <a:r>
              <a:rPr lang="en-US" sz="3600" b="1" dirty="0" smtClean="0">
                <a:latin typeface="Times New Roman"/>
                <a:ea typeface="Calibri"/>
                <a:cs typeface="DokChampa"/>
              </a:rPr>
              <a:t> 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ປະເພດ</a:t>
            </a:r>
            <a:r>
              <a:rPr lang="en-US" sz="3600" b="1" dirty="0" err="1">
                <a:latin typeface="Saysettha OT"/>
                <a:ea typeface="Calibri"/>
                <a:cs typeface="Saysettha OT"/>
              </a:rPr>
              <a:t>ຂອງຄວາມເຊື່ອຖື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 </a:t>
            </a:r>
            <a:r>
              <a:rPr lang="lo-LA" sz="3600" b="1" dirty="0" smtClean="0">
                <a:latin typeface="Saysettha OT"/>
                <a:ea typeface="Calibri"/>
                <a:cs typeface="Saysettha OT"/>
              </a:rPr>
              <a:t>(ຕໍ່)</a:t>
            </a:r>
            <a:r>
              <a:rPr lang="en-US" sz="3600" dirty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524000"/>
            <a:ext cx="8407893" cy="5239168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dirty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2</a:t>
            </a:r>
            <a:r>
              <a:rPr lang="lo-LA" sz="2800" dirty="0">
                <a:latin typeface="Saysettha OT" pitchFamily="34" charset="-34"/>
                <a:cs typeface="Saysettha OT" pitchFamily="34" charset="-34"/>
              </a:rPr>
              <a:t>)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 ຂໍ້ມູນລຽງລໍາດັບ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(ຕໍ່)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	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lo-LA" sz="2800" dirty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	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40" y="2209800"/>
            <a:ext cx="7891573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1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3.4	 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ປະເພດຂອງຄວາມເຊື່ອຖືໄດ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 </a:t>
            </a:r>
            <a:r>
              <a:rPr lang="lo-LA" sz="3600" b="1" dirty="0" smtClean="0">
                <a:latin typeface="Saysettha OT"/>
                <a:ea typeface="Calibri"/>
                <a:cs typeface="Saysettha OT"/>
              </a:rPr>
              <a:t>(ຕໍ່)</a:t>
            </a:r>
            <a:r>
              <a:rPr lang="en-US" sz="3600" dirty="0" smtClean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 smtClean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524000"/>
            <a:ext cx="8407893" cy="5239168"/>
          </a:xfrm>
        </p:spPr>
        <p:txBody>
          <a:bodyPr>
            <a:noAutofit/>
          </a:bodyPr>
          <a:lstStyle/>
          <a:p>
            <a:pPr marL="45720" lvl="0" indent="0" algn="just">
              <a:lnSpc>
                <a:spcPct val="150000"/>
              </a:lnSpc>
              <a:buClr>
                <a:srgbClr val="C66951"/>
              </a:buClr>
              <a:buNone/>
            </a:pPr>
            <a:r>
              <a:rPr lang="en-US" sz="2600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2. </a:t>
            </a:r>
            <a:r>
              <a:rPr lang="en-US" sz="2600" b="1" dirty="0" err="1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ຄວາມ</a:t>
            </a:r>
            <a:r>
              <a:rPr lang="en-US" sz="2600" b="1" dirty="0" err="1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ເຊື່ອຖືໄດ້ທີ່ວັດຈາກເຄື່ອງມືທີ່ສາມາດທົດແທນກັນໄດ</a:t>
            </a:r>
            <a:r>
              <a:rPr lang="en-US" sz="2600" b="1" dirty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້ </a:t>
            </a:r>
            <a:endParaRPr lang="lo-LA" sz="2600" b="1" dirty="0">
              <a:solidFill>
                <a:srgbClr val="00B050"/>
              </a:solidFill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600" dirty="0" err="1">
                <a:latin typeface="Saysettha OT" pitchFamily="34" charset="-34"/>
                <a:ea typeface="Calibri"/>
                <a:cs typeface="Saysettha OT" pitchFamily="34" charset="-34"/>
              </a:rPr>
              <a:t>ເປັນການວັດຄວາມເຊື່ອຖືໄດ້ຂອງເຄື່ອງມື</a:t>
            </a:r>
            <a:r>
              <a:rPr lang="en-US" sz="26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600" dirty="0" err="1">
                <a:latin typeface="Saysettha OT" pitchFamily="34" charset="-34"/>
                <a:ea typeface="Calibri"/>
                <a:cs typeface="Saysettha OT" pitchFamily="34" charset="-34"/>
              </a:rPr>
              <a:t>ໂດຍການສອບຖາມ</a:t>
            </a:r>
            <a:r>
              <a:rPr lang="en-US" sz="26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600" dirty="0" err="1">
                <a:latin typeface="Saysettha OT" pitchFamily="34" charset="-34"/>
                <a:ea typeface="Calibri"/>
                <a:cs typeface="Saysettha OT" pitchFamily="34" charset="-34"/>
              </a:rPr>
              <a:t>ຫຼື</a:t>
            </a:r>
            <a:r>
              <a:rPr lang="en-US" sz="26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600" dirty="0" err="1">
                <a:latin typeface="Saysettha OT" pitchFamily="34" charset="-34"/>
                <a:ea typeface="Calibri"/>
                <a:cs typeface="Saysettha OT" pitchFamily="34" charset="-34"/>
              </a:rPr>
              <a:t>ວັດຈາກຄົນ</a:t>
            </a:r>
            <a:r>
              <a:rPr lang="en-US" sz="2600" dirty="0">
                <a:latin typeface="Saysettha OT" pitchFamily="34" charset="-34"/>
                <a:ea typeface="Calibri"/>
                <a:cs typeface="Saysettha OT" pitchFamily="34" charset="-34"/>
              </a:rPr>
              <a:t>ໆ </a:t>
            </a:r>
            <a:r>
              <a:rPr lang="en-US" sz="2600" dirty="0" err="1">
                <a:latin typeface="Saysettha OT" pitchFamily="34" charset="-34"/>
                <a:ea typeface="Calibri"/>
                <a:cs typeface="Saysettha OT" pitchFamily="34" charset="-34"/>
              </a:rPr>
              <a:t>ດຽວກັນ</a:t>
            </a:r>
            <a:r>
              <a:rPr lang="en-US" sz="26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600" dirty="0" err="1">
                <a:latin typeface="Saysettha OT" pitchFamily="34" charset="-34"/>
                <a:ea typeface="Calibri"/>
                <a:cs typeface="Saysettha OT" pitchFamily="34" charset="-34"/>
              </a:rPr>
              <a:t>ຫຼື</a:t>
            </a:r>
            <a:r>
              <a:rPr lang="en-US" sz="26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600" dirty="0" err="1">
                <a:latin typeface="Saysettha OT" pitchFamily="34" charset="-34"/>
                <a:ea typeface="Calibri"/>
                <a:cs typeface="Saysettha OT" pitchFamily="34" charset="-34"/>
              </a:rPr>
              <a:t>ສິ່ງຂອງດຽວກັນ</a:t>
            </a:r>
            <a:r>
              <a:rPr lang="en-US" sz="26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600" dirty="0" err="1">
                <a:latin typeface="Saysettha OT" pitchFamily="34" charset="-34"/>
                <a:ea typeface="Calibri"/>
                <a:cs typeface="Saysettha OT" pitchFamily="34" charset="-34"/>
              </a:rPr>
              <a:t>ໂດຍໃຊ້ເຄື່ອງມືຕ່າງກັນ</a:t>
            </a:r>
            <a:r>
              <a:rPr lang="en-US" sz="26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600" dirty="0" err="1">
                <a:latin typeface="Saysettha OT" pitchFamily="34" charset="-34"/>
                <a:ea typeface="Calibri"/>
                <a:cs typeface="Saysettha OT" pitchFamily="34" charset="-34"/>
              </a:rPr>
              <a:t>ເຊັ່ນ</a:t>
            </a:r>
            <a:r>
              <a:rPr lang="en-US" sz="2600" dirty="0">
                <a:latin typeface="Saysettha OT" pitchFamily="34" charset="-34"/>
                <a:ea typeface="Calibri"/>
                <a:cs typeface="Saysettha OT" pitchFamily="34" charset="-34"/>
              </a:rPr>
              <a:t>: </a:t>
            </a:r>
            <a:r>
              <a:rPr lang="en-US" sz="2600" dirty="0" err="1">
                <a:latin typeface="Saysettha OT" pitchFamily="34" charset="-34"/>
                <a:ea typeface="Calibri"/>
                <a:cs typeface="Saysettha OT" pitchFamily="34" charset="-34"/>
              </a:rPr>
              <a:t>ໃຊ້ແບບສອບຖາມ</a:t>
            </a:r>
            <a:r>
              <a:rPr lang="en-US" sz="2600" dirty="0">
                <a:latin typeface="Saysettha OT" pitchFamily="34" charset="-34"/>
                <a:ea typeface="Calibri"/>
                <a:cs typeface="Saysettha OT" pitchFamily="34" charset="-34"/>
              </a:rPr>
              <a:t> 2 </a:t>
            </a:r>
            <a:r>
              <a:rPr lang="en-US" sz="2600" dirty="0" err="1">
                <a:latin typeface="Saysettha OT" pitchFamily="34" charset="-34"/>
                <a:ea typeface="Calibri"/>
                <a:cs typeface="Saysettha OT" pitchFamily="34" charset="-34"/>
              </a:rPr>
              <a:t>ຊຸດ</a:t>
            </a:r>
            <a:r>
              <a:rPr lang="en-US" sz="26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600" dirty="0" err="1">
                <a:latin typeface="Saysettha OT" pitchFamily="34" charset="-34"/>
                <a:ea typeface="Calibri"/>
                <a:cs typeface="Saysettha OT" pitchFamily="34" charset="-34"/>
              </a:rPr>
              <a:t>ສອບຖາມຈາກຄົນ</a:t>
            </a:r>
            <a:r>
              <a:rPr lang="en-US" sz="2600" dirty="0">
                <a:latin typeface="Saysettha OT" pitchFamily="34" charset="-34"/>
                <a:ea typeface="Calibri"/>
                <a:cs typeface="Saysettha OT" pitchFamily="34" charset="-34"/>
              </a:rPr>
              <a:t>ໆ </a:t>
            </a:r>
            <a:r>
              <a:rPr lang="en-US" sz="2600" dirty="0" err="1">
                <a:latin typeface="Saysettha OT" pitchFamily="34" charset="-34"/>
                <a:ea typeface="Calibri"/>
                <a:cs typeface="Saysettha OT" pitchFamily="34" charset="-34"/>
              </a:rPr>
              <a:t>ດຽວກັນ</a:t>
            </a:r>
            <a:r>
              <a:rPr lang="en-US" sz="26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600" dirty="0" err="1">
                <a:latin typeface="Saysettha OT" pitchFamily="34" charset="-34"/>
                <a:ea typeface="Calibri"/>
                <a:cs typeface="Saysettha OT" pitchFamily="34" charset="-34"/>
              </a:rPr>
              <a:t>ໂດຍແບບສອບຖາມທັງ</a:t>
            </a:r>
            <a:r>
              <a:rPr lang="en-US" sz="2600" dirty="0">
                <a:latin typeface="Saysettha OT" pitchFamily="34" charset="-34"/>
                <a:ea typeface="Calibri"/>
                <a:cs typeface="Saysettha OT" pitchFamily="34" charset="-34"/>
              </a:rPr>
              <a:t> 2 </a:t>
            </a:r>
            <a:r>
              <a:rPr lang="en-US" sz="2600" dirty="0" err="1">
                <a:latin typeface="Saysettha OT" pitchFamily="34" charset="-34"/>
                <a:ea typeface="Calibri"/>
                <a:cs typeface="Saysettha OT" pitchFamily="34" charset="-34"/>
              </a:rPr>
              <a:t>ຊຸດ</a:t>
            </a:r>
            <a:r>
              <a:rPr lang="en-US" sz="26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600" dirty="0" err="1">
                <a:latin typeface="Saysettha OT" pitchFamily="34" charset="-34"/>
                <a:ea typeface="Calibri"/>
                <a:cs typeface="Saysettha OT" pitchFamily="34" charset="-34"/>
              </a:rPr>
              <a:t>ນັ້ນ</a:t>
            </a:r>
            <a:r>
              <a:rPr lang="en-US" sz="26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600" dirty="0" err="1">
                <a:latin typeface="Saysettha OT" pitchFamily="34" charset="-34"/>
                <a:ea typeface="Calibri"/>
                <a:cs typeface="Saysettha OT" pitchFamily="34" charset="-34"/>
              </a:rPr>
              <a:t>ມີຄຸນນະພາບເໝືອນກັນ</a:t>
            </a:r>
            <a:r>
              <a:rPr lang="en-US" sz="26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6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ຖ້າວ່າ</a:t>
            </a:r>
            <a:r>
              <a:rPr lang="en-US" sz="2600" dirty="0" err="1">
                <a:latin typeface="Saysettha OT" pitchFamily="34" charset="-34"/>
                <a:ea typeface="Calibri"/>
                <a:cs typeface="Saysettha OT" pitchFamily="34" charset="-34"/>
              </a:rPr>
              <a:t>ໄດ້ຂໍ້ມູນ</a:t>
            </a:r>
            <a:r>
              <a:rPr lang="en-US" sz="2600" dirty="0">
                <a:latin typeface="Saysettha OT" pitchFamily="34" charset="-34"/>
                <a:ea typeface="Calibri"/>
                <a:cs typeface="Saysettha OT" pitchFamily="34" charset="-34"/>
              </a:rPr>
              <a:t> 2 </a:t>
            </a:r>
            <a:r>
              <a:rPr lang="en-US" sz="2600" dirty="0" err="1">
                <a:latin typeface="Saysettha OT" pitchFamily="34" charset="-34"/>
                <a:ea typeface="Calibri"/>
                <a:cs typeface="Saysettha OT" pitchFamily="34" charset="-34"/>
              </a:rPr>
              <a:t>ຊຸດ</a:t>
            </a:r>
            <a:r>
              <a:rPr lang="en-US" sz="26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600" dirty="0" err="1">
                <a:latin typeface="Saysettha OT" pitchFamily="34" charset="-34"/>
                <a:ea typeface="Calibri"/>
                <a:cs typeface="Saysettha OT" pitchFamily="34" charset="-34"/>
              </a:rPr>
              <a:t>ມີຄວາມສອດຄ່ອງກັນສະແດງວ່າມີຄວາມເຊື່ອຖືໄດ</a:t>
            </a:r>
            <a:r>
              <a:rPr lang="en-US" sz="2600" dirty="0">
                <a:latin typeface="Saysettha OT" pitchFamily="34" charset="-34"/>
                <a:ea typeface="Calibri"/>
                <a:cs typeface="Saysettha OT" pitchFamily="34" charset="-34"/>
              </a:rPr>
              <a:t>້. </a:t>
            </a:r>
            <a:endParaRPr lang="en-US" sz="2600" dirty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lo-LA" sz="2600" dirty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	</a:t>
            </a:r>
            <a:endParaRPr lang="en-US" sz="26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08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3.4	 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ປະເພດຂອງຄວາມເຊື່ອຖືໄດ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 </a:t>
            </a:r>
            <a:r>
              <a:rPr lang="lo-LA" sz="3600" b="1" dirty="0" smtClean="0">
                <a:latin typeface="Saysettha OT"/>
                <a:ea typeface="Calibri"/>
                <a:cs typeface="Saysettha OT"/>
              </a:rPr>
              <a:t>(ຕໍ່)</a:t>
            </a:r>
            <a:r>
              <a:rPr lang="en-US" sz="3600" dirty="0" smtClean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 smtClean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524000"/>
            <a:ext cx="8407893" cy="5239168"/>
          </a:xfrm>
        </p:spPr>
        <p:txBody>
          <a:bodyPr>
            <a:noAutofit/>
          </a:bodyPr>
          <a:lstStyle/>
          <a:p>
            <a:pPr marL="45720" lvl="0" indent="0" algn="just">
              <a:lnSpc>
                <a:spcPct val="150000"/>
              </a:lnSpc>
              <a:buClr>
                <a:srgbClr val="C66951"/>
              </a:buClr>
              <a:buNone/>
            </a:pPr>
            <a:r>
              <a:rPr lang="en-US" sz="2600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2. </a:t>
            </a:r>
            <a:r>
              <a:rPr lang="en-US" sz="2600" b="1" dirty="0" err="1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ຄວາມ</a:t>
            </a:r>
            <a:r>
              <a:rPr lang="en-US" sz="2600" b="1" dirty="0" err="1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ເຊື່ອຖືໄດ້ທີ່ວັດຈາກເຄື່ອງມືທີ່ສາມາດທົດແທນກັນໄດ</a:t>
            </a:r>
            <a:r>
              <a:rPr lang="en-US" sz="2600" b="1" dirty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້ </a:t>
            </a:r>
            <a:r>
              <a:rPr lang="lo-LA" sz="2600" b="1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(ຕໍ່)</a:t>
            </a:r>
            <a:endParaRPr lang="lo-LA" sz="2600" b="1" dirty="0">
              <a:solidFill>
                <a:srgbClr val="00B050"/>
              </a:solidFill>
              <a:latin typeface="Saysettha OT" pitchFamily="34" charset="-34"/>
              <a:cs typeface="Saysettha OT" pitchFamily="34" charset="-34"/>
            </a:endParaRPr>
          </a:p>
          <a:p>
            <a:pPr marL="45720" indent="0" algn="just">
              <a:lnSpc>
                <a:spcPct val="15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en-US" sz="2600" dirty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800" dirty="0" err="1" smtClean="0">
                <a:latin typeface="Saysettha OT"/>
                <a:ea typeface="Calibri"/>
                <a:cs typeface="Saysettha OT"/>
              </a:rPr>
              <a:t>ການ</a:t>
            </a:r>
            <a:r>
              <a:rPr lang="en-US" sz="2800" dirty="0" err="1">
                <a:latin typeface="Saysettha OT"/>
                <a:ea typeface="Calibri"/>
                <a:cs typeface="Saysettha OT"/>
              </a:rPr>
              <a:t>ວັດຄ່າຄວາມເຊື່ອຖື</a:t>
            </a:r>
            <a:r>
              <a:rPr lang="en-US" sz="2800" dirty="0" err="1" smtClean="0">
                <a:latin typeface="Saysettha OT"/>
                <a:ea typeface="Calibri"/>
                <a:cs typeface="Saysettha OT"/>
              </a:rPr>
              <a:t>ໄດ</a:t>
            </a:r>
            <a:r>
              <a:rPr lang="en-US" sz="2800" dirty="0" smtClean="0">
                <a:latin typeface="Saysettha OT"/>
                <a:ea typeface="Calibri"/>
                <a:cs typeface="Saysettha OT"/>
              </a:rPr>
              <a:t>້</a:t>
            </a:r>
            <a:r>
              <a:rPr lang="lo-LA" sz="2800" dirty="0" smtClean="0">
                <a:latin typeface="Saysettha OT"/>
                <a:ea typeface="Calibri"/>
                <a:cs typeface="Saysettha OT"/>
              </a:rPr>
              <a:t>:</a:t>
            </a:r>
          </a:p>
          <a:p>
            <a:pPr marL="45720" indent="0" algn="just">
              <a:lnSpc>
                <a:spcPct val="15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lo-LA" sz="2800" dirty="0" smtClean="0">
                <a:latin typeface="Saysettha OT"/>
                <a:ea typeface="Calibri"/>
                <a:cs typeface="Saysettha OT"/>
              </a:rPr>
              <a:t> -</a:t>
            </a:r>
            <a:r>
              <a:rPr lang="en-US" sz="2800" dirty="0" err="1" smtClean="0">
                <a:solidFill>
                  <a:srgbClr val="0070C0"/>
                </a:solidFill>
                <a:latin typeface="Saysettha OT"/>
                <a:ea typeface="Calibri"/>
                <a:cs typeface="Saysettha OT"/>
              </a:rPr>
              <a:t>ຂໍ້ມູນ</a:t>
            </a:r>
            <a:r>
              <a:rPr lang="lo-LA" sz="2800" dirty="0" smtClean="0">
                <a:solidFill>
                  <a:srgbClr val="0070C0"/>
                </a:solidFill>
                <a:latin typeface="Saysettha OT"/>
                <a:ea typeface="Calibri"/>
                <a:cs typeface="Saysettha OT"/>
              </a:rPr>
              <a:t>ດ້ານ</a:t>
            </a:r>
            <a:r>
              <a:rPr lang="en-US" sz="2800" dirty="0" err="1" smtClean="0">
                <a:solidFill>
                  <a:srgbClr val="0070C0"/>
                </a:solidFill>
                <a:latin typeface="Saysettha OT"/>
                <a:ea typeface="Calibri"/>
                <a:cs typeface="Saysettha OT"/>
              </a:rPr>
              <a:t>ປະລິມານ</a:t>
            </a:r>
            <a:r>
              <a:rPr lang="lo-LA" sz="2800" dirty="0" smtClean="0">
                <a:latin typeface="Saysettha OT"/>
                <a:ea typeface="Calibri"/>
                <a:cs typeface="Saysettha OT"/>
              </a:rPr>
              <a:t>ແມ່ນ</a:t>
            </a:r>
            <a:r>
              <a:rPr lang="en-US" sz="2800" dirty="0" err="1" smtClean="0">
                <a:latin typeface="Saysettha OT"/>
                <a:ea typeface="Calibri"/>
                <a:cs typeface="Saysettha OT"/>
              </a:rPr>
              <a:t>ໃຊ້</a:t>
            </a:r>
            <a:r>
              <a:rPr lang="en-US" sz="2800" dirty="0" err="1" smtClean="0">
                <a:solidFill>
                  <a:srgbClr val="0070C0"/>
                </a:solidFill>
                <a:latin typeface="Saysettha OT"/>
                <a:ea typeface="Calibri"/>
                <a:cs typeface="Saysettha OT"/>
              </a:rPr>
              <a:t>ສຳ</a:t>
            </a:r>
            <a:r>
              <a:rPr lang="en-US" sz="2800" dirty="0" err="1">
                <a:solidFill>
                  <a:srgbClr val="0070C0"/>
                </a:solidFill>
                <a:latin typeface="Saysettha OT"/>
                <a:ea typeface="Calibri"/>
                <a:cs typeface="Saysettha OT"/>
              </a:rPr>
              <a:t>ປະສິດສະຫະສຳພັນເພຍສັນ</a:t>
            </a:r>
            <a:r>
              <a:rPr lang="en-US" sz="2800" dirty="0">
                <a:solidFill>
                  <a:srgbClr val="0070C0"/>
                </a:solidFill>
                <a:latin typeface="Saysettha OT"/>
                <a:ea typeface="Calibri"/>
                <a:cs typeface="Saysettha OT"/>
              </a:rPr>
              <a:t>. </a:t>
            </a:r>
            <a:endParaRPr lang="lo-LA" sz="2800" dirty="0" smtClean="0">
              <a:solidFill>
                <a:srgbClr val="0070C0"/>
              </a:solidFill>
              <a:latin typeface="Saysettha OT"/>
              <a:ea typeface="Calibri"/>
              <a:cs typeface="Saysettha OT"/>
            </a:endParaRPr>
          </a:p>
          <a:p>
            <a:pPr marL="45720" indent="0" algn="just">
              <a:lnSpc>
                <a:spcPct val="15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lo-LA" sz="2800" dirty="0" smtClean="0">
                <a:latin typeface="Saysettha OT"/>
                <a:ea typeface="Calibri"/>
                <a:cs typeface="Saysettha OT"/>
              </a:rPr>
              <a:t> -</a:t>
            </a:r>
            <a:r>
              <a:rPr lang="en-US" sz="2800" dirty="0" err="1" smtClean="0">
                <a:solidFill>
                  <a:srgbClr val="0070C0"/>
                </a:solidFill>
                <a:latin typeface="Saysettha OT"/>
                <a:ea typeface="Calibri"/>
                <a:cs typeface="Saysettha OT"/>
              </a:rPr>
              <a:t>ຂໍ້</a:t>
            </a:r>
            <a:r>
              <a:rPr lang="en-US" sz="2800" dirty="0" err="1">
                <a:solidFill>
                  <a:srgbClr val="0070C0"/>
                </a:solidFill>
                <a:latin typeface="Saysettha OT"/>
                <a:ea typeface="Calibri"/>
                <a:cs typeface="Saysettha OT"/>
              </a:rPr>
              <a:t>ມູນທີ່ຢູ່ໃນຮູບລຽນລຳດັບ</a:t>
            </a:r>
            <a:r>
              <a:rPr lang="en-US" sz="2800" dirty="0">
                <a:latin typeface="Saysettha OT"/>
                <a:ea typeface="Calibri"/>
                <a:cs typeface="Saysettha OT"/>
              </a:rPr>
              <a:t>​</a:t>
            </a:r>
            <a:r>
              <a:rPr lang="en-US" sz="2800" dirty="0" err="1">
                <a:latin typeface="Saysettha OT"/>
                <a:ea typeface="Calibri"/>
                <a:cs typeface="Saysettha OT"/>
              </a:rPr>
              <a:t>ໃຫ້ໃຊ້</a:t>
            </a:r>
            <a:r>
              <a:rPr lang="en-US" sz="2800" dirty="0" err="1">
                <a:solidFill>
                  <a:srgbClr val="0070C0"/>
                </a:solidFill>
                <a:latin typeface="Saysettha OT"/>
                <a:ea typeface="Calibri"/>
                <a:cs typeface="Saysettha OT"/>
              </a:rPr>
              <a:t>ສຳປະສິດສະຫະສຳພັນລຳດັບ</a:t>
            </a:r>
            <a:r>
              <a:rPr lang="en-US" sz="2800" dirty="0" err="1" smtClean="0">
                <a:solidFill>
                  <a:srgbClr val="0070C0"/>
                </a:solidFill>
                <a:latin typeface="Saysettha OT"/>
                <a:ea typeface="Calibri"/>
                <a:cs typeface="Saysettha OT"/>
              </a:rPr>
              <a:t>ທີ</a:t>
            </a:r>
            <a:r>
              <a:rPr lang="lo-LA" sz="2800" dirty="0" smtClean="0">
                <a:solidFill>
                  <a:srgbClr val="0070C0"/>
                </a:solidFill>
                <a:latin typeface="Saysettha OT"/>
                <a:ea typeface="Calibri"/>
                <a:cs typeface="Saysettha OT"/>
              </a:rPr>
              <a:t>່</a:t>
            </a:r>
            <a:r>
              <a:rPr lang="en-US" sz="2800" dirty="0" err="1" smtClean="0">
                <a:solidFill>
                  <a:srgbClr val="0070C0"/>
                </a:solidFill>
                <a:latin typeface="Saysettha OT"/>
                <a:ea typeface="Calibri"/>
                <a:cs typeface="Saysettha OT"/>
              </a:rPr>
              <a:t>ຂອງ</a:t>
            </a:r>
            <a:r>
              <a:rPr lang="en-US" sz="2800" dirty="0" err="1">
                <a:solidFill>
                  <a:srgbClr val="0070C0"/>
                </a:solidFill>
                <a:latin typeface="Saysettha OT"/>
                <a:ea typeface="Calibri"/>
                <a:cs typeface="Saysettha OT"/>
              </a:rPr>
              <a:t>ສະເປຍແມນ</a:t>
            </a:r>
            <a:r>
              <a:rPr lang="en-US" sz="2800" dirty="0">
                <a:solidFill>
                  <a:srgbClr val="0070C0"/>
                </a:solidFill>
                <a:latin typeface="Saysettha OT"/>
                <a:ea typeface="Calibri"/>
                <a:cs typeface="Saysettha OT"/>
              </a:rPr>
              <a:t>.</a:t>
            </a:r>
            <a:endParaRPr lang="en-US" sz="2800" dirty="0">
              <a:solidFill>
                <a:srgbClr val="0070C0"/>
              </a:solidFill>
              <a:latin typeface="Saysettha OT"/>
              <a:ea typeface="Calibri"/>
              <a:cs typeface="DokChampa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lo-LA" sz="2600" dirty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600" dirty="0" smtClean="0">
                <a:latin typeface="Saysettha OT" pitchFamily="34" charset="-34"/>
                <a:cs typeface="Saysettha OT" pitchFamily="34" charset="-34"/>
              </a:rPr>
              <a:t>	</a:t>
            </a:r>
            <a:endParaRPr lang="en-US" sz="26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0282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863353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3.4	 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ປະເພດຂອງຄວາມເຊື່ອຖືໄດ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 </a:t>
            </a:r>
            <a:r>
              <a:rPr lang="lo-LA" sz="3600" b="1" dirty="0" smtClean="0">
                <a:latin typeface="Saysettha OT"/>
                <a:ea typeface="Calibri"/>
                <a:cs typeface="Saysettha OT"/>
              </a:rPr>
              <a:t>(ຕໍ່)</a:t>
            </a:r>
            <a:r>
              <a:rPr lang="en-US" sz="3600" dirty="0" smtClean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 smtClean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371600"/>
            <a:ext cx="8407893" cy="5391568"/>
          </a:xfrm>
        </p:spPr>
        <p:txBody>
          <a:bodyPr>
            <a:noAutofit/>
          </a:bodyPr>
          <a:lstStyle/>
          <a:p>
            <a:pPr marL="45720" lvl="0" indent="0" algn="just">
              <a:lnSpc>
                <a:spcPct val="150000"/>
              </a:lnSpc>
              <a:buClr>
                <a:srgbClr val="C66951"/>
              </a:buClr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3.</a:t>
            </a:r>
            <a:r>
              <a:rPr lang="en-US" sz="2800" b="1" dirty="0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ຄວາມ</a:t>
            </a:r>
            <a:r>
              <a:rPr lang="en-US" sz="2800" b="1" dirty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ເຊື່ອຖືໄດ້ທີ່ວັດຈາກຄວາມສອດຄ່ອງພາຍໃນຊຸດດຽວ</a:t>
            </a:r>
            <a:r>
              <a:rPr lang="en-US" sz="2800" b="1" dirty="0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ກັນ</a:t>
            </a:r>
          </a:p>
          <a:p>
            <a:pPr marL="45720" lvl="0" indent="0">
              <a:lnSpc>
                <a:spcPct val="150000"/>
              </a:lnSpc>
              <a:buClr>
                <a:srgbClr val="C66951"/>
              </a:buClr>
              <a:buNone/>
            </a:pPr>
            <a:r>
              <a:rPr lang="en-US" sz="2800" b="1" dirty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ຈາກເຕັກນິກການວັດ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ຊ້ຳຫຼື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ການໃຊ້ເຄື່ອງມືທີ່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ສາມາດທົດ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ແທນກັນ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ໄດ້ຈະ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ຕ້ອງວັດ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ຈາກຄົນ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ກຸ່ມດຽວກັນ 2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ຄັ້ງ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ຊຶ່ງໃນ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ທາງ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ປະຕິບັດການ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ວິໄຈບາງເລື່ອງອາດຈະເຮັດ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ໄດ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້ 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ແຕ່ບາງເລື່ອງ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ອາດ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ຈະ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ບໍ່ສາມາດເຮັດ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ໄດ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້.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ຈຶ່ງມີການວັດຄວາມເຊື່ອຖື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ໄດ້ໂດຍ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ການໃຊ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້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ແບບສອບຖາມຊຸດ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ນັ້ນແລະ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ຖາມພຽງຄັ້ງ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ດຽວ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.</a:t>
            </a:r>
            <a:r>
              <a:rPr lang="en-US" sz="2800" b="1" dirty="0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800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sz="2800" dirty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800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endParaRPr lang="en-US" sz="2800" dirty="0">
              <a:solidFill>
                <a:srgbClr val="00B050"/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280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3.1</a:t>
            </a:r>
            <a:r>
              <a:rPr lang="en-US" sz="3600" b="1" dirty="0">
                <a:latin typeface="Saysettha OT"/>
                <a:ea typeface="Calibri"/>
                <a:cs typeface="Saysettha OT"/>
              </a:rPr>
              <a:t>	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ຄວາມ</a:t>
            </a:r>
            <a:r>
              <a:rPr lang="en-US" sz="3600" b="1" dirty="0" err="1">
                <a:latin typeface="Saysettha OT"/>
                <a:ea typeface="Calibri"/>
                <a:cs typeface="Saysettha OT"/>
              </a:rPr>
              <a:t>ຈຳເປັນທີ່ຕ້ອງກວດສອບຄວາມເຊື່ອຖືໄດ</a:t>
            </a:r>
            <a:r>
              <a:rPr lang="en-US" sz="3600" b="1" dirty="0">
                <a:latin typeface="Saysettha OT"/>
                <a:ea typeface="Calibri"/>
                <a:cs typeface="Saysettha OT"/>
              </a:rPr>
              <a:t>້</a:t>
            </a:r>
            <a:r>
              <a:rPr lang="en-US" sz="3600" dirty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>
                <a:latin typeface="Saysettha OT"/>
                <a:ea typeface="Calibri"/>
                <a:cs typeface="DokChamp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ການເຮັດວິໄຈເປັນການຊອກຫາຂໍ້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ມູນ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ທີ່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ເປັນຄວາມ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ຈິງ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ການທີ່ຈະໄດ້ຂໍ້ມູນທີ່ສະແດງເຖິງ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ຄວາມຈິງ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ນັ້ນ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ເຄື່ອງມືໃນການເກັບກຳຂໍ້ມູນທີ່ມີຄວາມເຊື່ອຖືໄດ້ຈຶ່ງເປັນສິ່ງທີ່ຈຳເປັນ,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ຖ້າວ່າເຄື່ອງມືໃນການ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ເກັບ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ກໍາ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ຂໍ້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ມູນບໍ່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ມີຄວາມທ່ຽງຕົງ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ແລະບໍ່ເຊື່ອຖືໄດ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້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ຍ່ອມເຮັດໃຫ້ການວິໄຈນັ້ນບໍ່ມີຄຸນນະພາບ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. 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91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863353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3.4	 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ປະເພດຂອງຄວາມເຊື່ອຖືໄດ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 </a:t>
            </a:r>
            <a:r>
              <a:rPr lang="lo-LA" sz="3600" b="1" dirty="0" smtClean="0">
                <a:latin typeface="Saysettha OT"/>
                <a:ea typeface="Calibri"/>
                <a:cs typeface="Saysettha OT"/>
              </a:rPr>
              <a:t>(ຕໍ່)</a:t>
            </a:r>
            <a:r>
              <a:rPr lang="en-US" sz="3600" dirty="0" smtClean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 smtClean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600200"/>
            <a:ext cx="8407893" cy="5162968"/>
          </a:xfrm>
        </p:spPr>
        <p:txBody>
          <a:bodyPr>
            <a:noAutofit/>
          </a:bodyPr>
          <a:lstStyle/>
          <a:p>
            <a:pPr marL="45720" lvl="0" indent="0" algn="just">
              <a:lnSpc>
                <a:spcPct val="150000"/>
              </a:lnSpc>
              <a:buClr>
                <a:srgbClr val="C66951"/>
              </a:buClr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3.</a:t>
            </a:r>
            <a:r>
              <a:rPr lang="en-US" sz="2800" b="1" dirty="0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ຄວາມ</a:t>
            </a:r>
            <a:r>
              <a:rPr lang="en-US" sz="2800" b="1" dirty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ເຊື່ອຖືໄດ້ທີ່ວັດຈາກຄວາມສອດຄ່ອງພາຍໃນຊຸດດຽວ</a:t>
            </a:r>
            <a:r>
              <a:rPr lang="en-US" sz="2800" b="1" dirty="0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ກັນ </a:t>
            </a:r>
            <a:r>
              <a:rPr lang="lo-LA" sz="2800" b="1" dirty="0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(ຕໍ່)</a:t>
            </a:r>
            <a:endParaRPr lang="en-US" sz="2800" b="1" dirty="0" smtClean="0">
              <a:solidFill>
                <a:srgbClr val="00B050"/>
              </a:solidFill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marL="45720" indent="0" algn="just">
              <a:lnSpc>
                <a:spcPct val="15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en-US" sz="2800" b="1" dirty="0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ການວັດ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ຄ່າ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ຄວາມ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ສອດຄ່ອງພາຍໃນຊຸດ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ດຽວກັນ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ຄື:</a:t>
            </a:r>
            <a:endParaRPr lang="en-US" sz="2800" dirty="0" smtClean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  <a:tabLst>
                <a:tab pos="630555" algn="l"/>
              </a:tabLst>
            </a:pP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ວິທີການແບ່ງເຄິ່ງ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endParaRPr lang="lo-LA" sz="2800" dirty="0" smtClean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  <a:tabLst>
                <a:tab pos="630555" algn="l"/>
              </a:tabLst>
            </a:pPr>
            <a:r>
              <a:rPr lang="lo-LA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ສຳ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ປະສິດອານຟາຂອງຄຣອນ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ບັດ</a:t>
            </a:r>
            <a:endParaRPr lang="en-US" sz="2800" dirty="0" smtClean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lvl="0">
              <a:lnSpc>
                <a:spcPct val="150000"/>
              </a:lnSpc>
              <a:buClr>
                <a:srgbClr val="C66951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ຊອກຫາຄວາມເຊື່ອໝັ້ນຂອງຄູເດີ-ຣີຊາດ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ສັນ</a:t>
            </a:r>
            <a:endParaRPr lang="en-US" sz="2800" dirty="0" smtClean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marL="45720" lvl="0" indent="0">
              <a:lnSpc>
                <a:spcPct val="150000"/>
              </a:lnSpc>
              <a:buClr>
                <a:srgbClr val="C66951"/>
              </a:buClr>
              <a:buNone/>
            </a:pP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800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endParaRPr lang="en-US" sz="2800" dirty="0">
              <a:solidFill>
                <a:srgbClr val="00B050"/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449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863353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3.4	 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ປະເພດຂອງຄວາມເຊື່ອຖືໄດ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 </a:t>
            </a:r>
            <a:r>
              <a:rPr lang="lo-LA" sz="3600" b="1" dirty="0" smtClean="0">
                <a:latin typeface="Saysettha OT"/>
                <a:ea typeface="Calibri"/>
                <a:cs typeface="Saysettha OT"/>
              </a:rPr>
              <a:t>(ຕໍ່)</a:t>
            </a:r>
            <a:r>
              <a:rPr lang="en-US" sz="3600" dirty="0" smtClean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 smtClean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600200"/>
            <a:ext cx="8407893" cy="5162968"/>
          </a:xfrm>
        </p:spPr>
        <p:txBody>
          <a:bodyPr>
            <a:noAutofit/>
          </a:bodyPr>
          <a:lstStyle/>
          <a:p>
            <a:pPr marL="560070" indent="-514350" algn="just">
              <a:lnSpc>
                <a:spcPct val="150000"/>
              </a:lnSpc>
              <a:spcAft>
                <a:spcPts val="0"/>
              </a:spcAft>
              <a:buAutoNum type="arabicParenR"/>
              <a:tabLst>
                <a:tab pos="630555" algn="l"/>
              </a:tabLst>
            </a:pPr>
            <a:r>
              <a:rPr lang="en-US" sz="2800" dirty="0" err="1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ວິທີການແບ່ງເຄິ່ງ</a:t>
            </a:r>
            <a:endParaRPr lang="en-US" sz="2800" dirty="0" smtClean="0">
              <a:solidFill>
                <a:srgbClr val="00B050"/>
              </a:solidFill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marL="45720" indent="0" algn="thaiDist">
              <a:lnSpc>
                <a:spcPct val="15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sz="2800" dirty="0" smtClean="0">
                <a:solidFill>
                  <a:schemeClr val="accent1">
                    <a:lumMod val="75000"/>
                  </a:schemeClr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ຂັ້ນທີ 1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ແບ່ງ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ແບບທົດສອບຫຼືຄະແນນຂອງແບບທົດສອບອອກ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ເປັນ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2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ສ່ວນ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ໂດຍກວດໃຫ້ຄະແນນເທື່ອລະເຄິ່ງ ແບບແບ່ງຂໍ້ຄູ່ແລະຂໍ້ຄີກ.</a:t>
            </a:r>
          </a:p>
          <a:p>
            <a:pPr marL="45720" indent="0" algn="thaiDist">
              <a:lnSpc>
                <a:spcPct val="15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lo-LA" sz="2800" dirty="0" smtClean="0">
                <a:solidFill>
                  <a:schemeClr val="accent1">
                    <a:lumMod val="75000"/>
                  </a:schemeClr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ຂັ້ນທີ 2 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ນໍາຄະແນນລວມຂໍ້ຄູ່ແລະຂໍ້ຄີກຂອງຜູ້ຕອບທຸກຄົນມາຄໍານວນຫາສໍາປະສິດສະຫະສໍາພັນຂອງເພຍສັນ.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ຄ່າທີ່ໄດ້ຄືສໍາປະສິດຄວາມເຊື່ອຖືໄດ້ຂອງແບບທົດສອບເຄິ່ງສະບັບ.</a:t>
            </a:r>
          </a:p>
          <a:p>
            <a:pPr marL="45720" indent="0" algn="thaiDist">
              <a:lnSpc>
                <a:spcPct val="15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endParaRPr lang="lo-LA" sz="2800" dirty="0" smtClean="0">
              <a:latin typeface="Saysettha OT" pitchFamily="34" charset="-34"/>
              <a:ea typeface="Calibri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739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863353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3.4	 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ປະເພດຂອງຄວາມເຊື່ອຖືໄດ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 </a:t>
            </a:r>
            <a:r>
              <a:rPr lang="lo-LA" sz="3600" b="1" dirty="0" smtClean="0">
                <a:latin typeface="Saysettha OT"/>
                <a:ea typeface="Calibri"/>
                <a:cs typeface="Saysettha OT"/>
              </a:rPr>
              <a:t>(ຕໍ່)</a:t>
            </a:r>
            <a:r>
              <a:rPr lang="en-US" sz="3600" dirty="0" smtClean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 smtClean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600200"/>
            <a:ext cx="8407893" cy="5162968"/>
          </a:xfrm>
        </p:spPr>
        <p:txBody>
          <a:bodyPr>
            <a:noAutofit/>
          </a:bodyPr>
          <a:lstStyle/>
          <a:p>
            <a:pPr marL="560070" indent="-514350" algn="just">
              <a:lnSpc>
                <a:spcPct val="150000"/>
              </a:lnSpc>
              <a:spcAft>
                <a:spcPts val="0"/>
              </a:spcAft>
              <a:buAutoNum type="arabicParenR"/>
              <a:tabLst>
                <a:tab pos="630555" algn="l"/>
              </a:tabLst>
            </a:pP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ວິທີການແບ່ງເຄິ່ງ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(ຕໍ່)</a:t>
            </a:r>
            <a:endParaRPr lang="en-US" sz="2800" dirty="0" smtClean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marL="45720" indent="0" algn="thaiDist">
              <a:lnSpc>
                <a:spcPct val="15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sz="2800" dirty="0" smtClean="0">
                <a:solidFill>
                  <a:schemeClr val="accent1">
                    <a:lumMod val="75000"/>
                  </a:schemeClr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ຂັ້ນທີ 3 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ນໍາຄ່າທີ່ໄດ້ໃນຂັ້ນຕອນມາປັບຂະຫຍາຍເປັນສໍາປະສິດຄວາມຄວາມທ່ຽງຂອງແບບສອບຖາມທັງສະບັບໂດຍໃຊ້ສູດສະເພຍບຣາວ.</a:t>
            </a:r>
          </a:p>
          <a:p>
            <a:pPr marL="45720" indent="0" algn="thaiDist">
              <a:lnSpc>
                <a:spcPct val="15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endParaRPr lang="lo-LA" sz="2800" dirty="0" smtClean="0">
              <a:latin typeface="Saysettha OT" pitchFamily="34" charset="-34"/>
              <a:ea typeface="Calibri"/>
              <a:cs typeface="Saysettha OT" pitchFamily="34" charset="-34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3400"/>
            <a:ext cx="8458200" cy="222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8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863353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3.4	 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ປະເພດຂອງຄວາມເຊື່ອຖືໄດ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 </a:t>
            </a:r>
            <a:r>
              <a:rPr lang="lo-LA" sz="3600" b="1" dirty="0" smtClean="0">
                <a:latin typeface="Saysettha OT"/>
                <a:ea typeface="Calibri"/>
                <a:cs typeface="Saysettha OT"/>
              </a:rPr>
              <a:t>(ຕໍ່)</a:t>
            </a:r>
            <a:r>
              <a:rPr lang="en-US" sz="3600" dirty="0" smtClean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 smtClean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600200"/>
            <a:ext cx="8407893" cy="5162968"/>
          </a:xfr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lo-LA" sz="2800" b="1" dirty="0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2) </a:t>
            </a:r>
            <a:r>
              <a:rPr lang="en-US" sz="2800" b="1" dirty="0" err="1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ສຳ</a:t>
            </a:r>
            <a:r>
              <a:rPr lang="en-US" sz="2800" b="1" dirty="0" err="1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ປະສິດອານຟາຂອງຄຣອນບັດ</a:t>
            </a:r>
            <a:r>
              <a:rPr lang="en-US" sz="2800" b="1" dirty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</a:p>
          <a:p>
            <a:pPr marL="45720" indent="0" algn="thaiDist">
              <a:lnSpc>
                <a:spcPct val="15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ສຳ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ປະສິດອານຟາຂອງຄຣອນບັດ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spc="-30" dirty="0" err="1">
                <a:latin typeface="Saysettha OT" pitchFamily="34" charset="-34"/>
                <a:ea typeface="Calibri"/>
                <a:cs typeface="Saysettha OT" pitchFamily="34" charset="-34"/>
              </a:rPr>
              <a:t>ເປັນຄ່າສະເລ່ຍຂອງສຳປະສິດສະຫະສຳພັນ</a:t>
            </a:r>
            <a:r>
              <a:rPr lang="en-US" sz="2800" spc="-3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spc="-30" dirty="0" err="1">
                <a:latin typeface="Saysettha OT" pitchFamily="34" charset="-34"/>
                <a:ea typeface="Calibri"/>
                <a:cs typeface="Saysettha OT" pitchFamily="34" charset="-34"/>
              </a:rPr>
              <a:t>ໂດຍແບ່ງຄຳຖາມອອກເປັນ</a:t>
            </a:r>
            <a:r>
              <a:rPr lang="en-US" sz="2800" spc="-30" dirty="0">
                <a:latin typeface="Saysettha OT" pitchFamily="34" charset="-34"/>
                <a:ea typeface="Calibri"/>
                <a:cs typeface="Saysettha OT" pitchFamily="34" charset="-34"/>
              </a:rPr>
              <a:t> 2 </a:t>
            </a:r>
            <a:r>
              <a:rPr lang="en-US" sz="2800" spc="-30" dirty="0" err="1">
                <a:latin typeface="Saysettha OT" pitchFamily="34" charset="-34"/>
                <a:ea typeface="Calibri"/>
                <a:cs typeface="Saysettha OT" pitchFamily="34" charset="-34"/>
              </a:rPr>
              <a:t>ສ່ວນ</a:t>
            </a:r>
            <a:r>
              <a:rPr lang="en-US" sz="2800" spc="-3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spc="-30" dirty="0" err="1">
                <a:latin typeface="Saysettha OT" pitchFamily="34" charset="-34"/>
                <a:ea typeface="Calibri"/>
                <a:cs typeface="Saysettha OT" pitchFamily="34" charset="-34"/>
              </a:rPr>
              <a:t>ເໝືອນວິທີການແບ່ງເຄິ່ງ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ແຕ່ຈະແບ່ງເຄິ່ງໃນທຸກ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ໆ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ຮູບແບບທີ່ເປັນໄປໄດ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້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ຫຼັງຈາກ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ນັ້ນ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ຫາ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ຄ່າ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ສຳປະສິດສະຫະສຳພັນ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ຂອງແຕ່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ລະຮູບ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ແບບແລ້ວຈຶ່ງຫາ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ຄ່າ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ສະເລ່ຍ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ແລະ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ສ່ວນຫຼາຍຈະໃຊ້ກັບ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ຂໍ້ມູນມາດວັດແບບ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ຊ່ວງ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9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863353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3.4	 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ປະເພດຂອງຄວາມເຊື່ອຖືໄດ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 </a:t>
            </a:r>
            <a:r>
              <a:rPr lang="lo-LA" sz="3600" b="1" dirty="0" smtClean="0">
                <a:latin typeface="Saysettha OT"/>
                <a:ea typeface="Calibri"/>
                <a:cs typeface="Saysettha OT"/>
              </a:rPr>
              <a:t>(ຕໍ່)</a:t>
            </a:r>
            <a:r>
              <a:rPr lang="en-US" sz="3600" dirty="0" smtClean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 smtClean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600200"/>
            <a:ext cx="8407893" cy="5162968"/>
          </a:xfr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lo-LA" sz="2800" b="1" dirty="0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2) </a:t>
            </a:r>
            <a:r>
              <a:rPr lang="en-US" sz="2800" b="1" dirty="0" err="1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ສຳ</a:t>
            </a:r>
            <a:r>
              <a:rPr lang="en-US" sz="2800" b="1" dirty="0" err="1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ປະສິດອານຟາຂອງຄຣອນ</a:t>
            </a:r>
            <a:r>
              <a:rPr lang="en-US" sz="2800" b="1" dirty="0" err="1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ບັດ</a:t>
            </a:r>
            <a:r>
              <a:rPr lang="en-US" sz="2800" b="1" dirty="0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sz="2800" b="1" dirty="0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(ຕໍ່)</a:t>
            </a:r>
            <a:r>
              <a:rPr lang="en-US" sz="2800" b="1" dirty="0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</a:p>
          <a:p>
            <a:pPr marL="45720" indent="0" algn="thaiDist">
              <a:lnSpc>
                <a:spcPct val="15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ສຳ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ປະສິດອານຟາຂອງຄຣອນ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ບັດ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ມີສູດຄື:</a:t>
            </a:r>
          </a:p>
          <a:p>
            <a:pPr marL="45720" indent="0" algn="thaiDist">
              <a:lnSpc>
                <a:spcPct val="15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lo-LA" sz="2800" dirty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58" y="3886200"/>
            <a:ext cx="8258423" cy="1475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8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863353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3.4	 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ປະເພດຂອງຄວາມເຊື່ອຖືໄດ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 </a:t>
            </a:r>
            <a:r>
              <a:rPr lang="lo-LA" sz="3600" b="1" dirty="0" smtClean="0">
                <a:latin typeface="Saysettha OT"/>
                <a:ea typeface="Calibri"/>
                <a:cs typeface="Saysettha OT"/>
              </a:rPr>
              <a:t>(ຕໍ່)</a:t>
            </a:r>
            <a:r>
              <a:rPr lang="en-US" sz="3600" dirty="0" smtClean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 smtClean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600200"/>
            <a:ext cx="8407893" cy="5162968"/>
          </a:xfrm>
        </p:spPr>
        <p:txBody>
          <a:bodyPr>
            <a:noAutofit/>
          </a:bodyPr>
          <a:lstStyle/>
          <a:p>
            <a:pPr marL="45720" indent="0">
              <a:lnSpc>
                <a:spcPct val="15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en-US" sz="2800" b="1" dirty="0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3</a:t>
            </a:r>
            <a:r>
              <a:rPr lang="lo-LA" sz="2800" b="1" dirty="0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) </a:t>
            </a:r>
            <a:r>
              <a:rPr lang="en-US" sz="2800" b="1" dirty="0" err="1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ຄວາມເຊື່ອຖືໄດ້ຂອງຄູເດີ-ຣີຊາດສັນ</a:t>
            </a:r>
            <a:r>
              <a:rPr lang="en-US" sz="2800" b="1" dirty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</a:p>
          <a:p>
            <a:pPr marL="45720" indent="0">
              <a:lnSpc>
                <a:spcPct val="15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ເປັນການຊອກຫາຄວາມເ</a:t>
            </a:r>
            <a:r>
              <a:rPr lang="lo-LA" sz="2800" dirty="0">
                <a:latin typeface="Saysettha OT" pitchFamily="34" charset="-34"/>
                <a:ea typeface="Calibri"/>
                <a:cs typeface="Saysettha OT" pitchFamily="34" charset="-34"/>
              </a:rPr>
              <a:t>ຊື່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ອຖືໄດ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້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ໂດຍວັດ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ຫຼື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ສອບຖາມພຽງຄັ້ງດຽວຈາກກຸ່ມຕົວຢ່າງດຽວ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ເຊັ່ນດຽວ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ກັບສຳປະສິດອານຟາຄຣອນບັດ.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ຂອງຄູເດີ-ຣີຊາດສັນ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ໃຊ້ໃນກໍລະນີທີ່ຂໍ້ຄວາມ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ຫຼື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ຄຳຖາມເປັນ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ລັກສະນະ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ທີ່ມີຄ່າໄດ້ພຽງ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2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ຄ່າ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ຄື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0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ຫຼື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1. 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ໂດຍມີ 2 ສູດ ຄິດໄລ່ຄື:</a:t>
            </a:r>
            <a:r>
              <a:rPr lang="lo-LA" sz="2800" dirty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196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863353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3.4	 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ປະເພດຂອງຄວາມເຊື່ອຖືໄດ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 </a:t>
            </a:r>
            <a:r>
              <a:rPr lang="lo-LA" sz="3600" b="1" dirty="0" smtClean="0">
                <a:latin typeface="Saysettha OT"/>
                <a:ea typeface="Calibri"/>
                <a:cs typeface="Saysettha OT"/>
              </a:rPr>
              <a:t>(ຕໍ່)</a:t>
            </a:r>
            <a:r>
              <a:rPr lang="en-US" sz="3600" dirty="0" smtClean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 smtClean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600200"/>
            <a:ext cx="8407893" cy="5162968"/>
          </a:xfrm>
        </p:spPr>
        <p:txBody>
          <a:bodyPr>
            <a:noAutofit/>
          </a:bodyPr>
          <a:lstStyle/>
          <a:p>
            <a:pPr marL="45720" indent="0">
              <a:lnSpc>
                <a:spcPct val="15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en-US" sz="2800" b="1" dirty="0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3</a:t>
            </a:r>
            <a:r>
              <a:rPr lang="lo-LA" sz="2800" b="1" dirty="0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) </a:t>
            </a:r>
            <a:r>
              <a:rPr lang="en-US" sz="2800" b="1" dirty="0" err="1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ຄວາມເຊື່ອຖືໄດ້ຂອງຄູເດີ-ຣີຊາດສັນ</a:t>
            </a:r>
            <a:r>
              <a:rPr lang="en-US" sz="2800" b="1" dirty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sz="2800" b="1" dirty="0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(ຕໍ່)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</a:p>
          <a:p>
            <a:pPr marL="45720" indent="0">
              <a:lnSpc>
                <a:spcPct val="15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001000" cy="422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3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863353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3.4	 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ປະເພດຂອງຄວາມເຊື່ອຖືໄດ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 </a:t>
            </a:r>
            <a:r>
              <a:rPr lang="lo-LA" sz="3600" b="1" dirty="0" smtClean="0">
                <a:latin typeface="Saysettha OT"/>
                <a:ea typeface="Calibri"/>
                <a:cs typeface="Saysettha OT"/>
              </a:rPr>
              <a:t>(ຕໍ່)</a:t>
            </a:r>
            <a:r>
              <a:rPr lang="en-US" sz="3600" dirty="0" smtClean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 smtClean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600200"/>
            <a:ext cx="8407893" cy="5105400"/>
          </a:xfrm>
        </p:spPr>
        <p:txBody>
          <a:bodyPr>
            <a:noAutofit/>
          </a:bodyPr>
          <a:lstStyle/>
          <a:p>
            <a:pPr marL="45720" indent="0">
              <a:lnSpc>
                <a:spcPct val="15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en-US" sz="2800" b="1" dirty="0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3</a:t>
            </a:r>
            <a:r>
              <a:rPr lang="lo-LA" sz="2800" b="1" dirty="0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) </a:t>
            </a:r>
            <a:r>
              <a:rPr lang="en-US" sz="2800" b="1" dirty="0" err="1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ຄວາມເຊື່ອຖືໄດ້ຂອງຄູເດີ-ຣີຊາດສັນ</a:t>
            </a:r>
            <a:r>
              <a:rPr lang="en-US" sz="2800" b="1" dirty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lo-LA" sz="2800" b="1" dirty="0" smtClean="0">
                <a:solidFill>
                  <a:srgbClr val="00B050"/>
                </a:solidFill>
                <a:latin typeface="Saysettha OT" pitchFamily="34" charset="-34"/>
                <a:ea typeface="Calibri"/>
                <a:cs typeface="Saysettha OT" pitchFamily="34" charset="-34"/>
              </a:rPr>
              <a:t>(ຕໍ່)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</a:p>
          <a:p>
            <a:pPr marL="45720" indent="0">
              <a:lnSpc>
                <a:spcPct val="15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0642"/>
            <a:ext cx="7543800" cy="428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9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55847"/>
            <a:ext cx="8534400" cy="1396753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lo-LA" sz="3600" dirty="0" smtClean="0"/>
              <a:t>3.5 </a:t>
            </a:r>
            <a:r>
              <a:rPr lang="en-US" sz="3600" b="1" dirty="0" err="1">
                <a:latin typeface="Saysettha OT"/>
                <a:ea typeface="Calibri"/>
                <a:cs typeface="Saysettha OT"/>
              </a:rPr>
              <a:t>ການໃຊ້ໂປຣແກຣມ</a:t>
            </a:r>
            <a:r>
              <a:rPr lang="en-US" sz="3600" b="1" dirty="0">
                <a:latin typeface="Saysettha OT"/>
                <a:ea typeface="Calibri"/>
                <a:cs typeface="Saysettha OT"/>
              </a:rPr>
              <a:t> </a:t>
            </a:r>
            <a:r>
              <a:rPr lang="en-US" sz="3600" b="1" dirty="0">
                <a:latin typeface="Times New Roman"/>
                <a:ea typeface="Calibri"/>
                <a:cs typeface="DokChampa"/>
              </a:rPr>
              <a:t>SPSS</a:t>
            </a:r>
            <a:r>
              <a:rPr lang="en-US" sz="3600" b="1" dirty="0">
                <a:latin typeface="Saysettha OT"/>
                <a:ea typeface="Calibri"/>
                <a:cs typeface="Saysettha OT"/>
              </a:rPr>
              <a:t> </a:t>
            </a:r>
            <a:r>
              <a:rPr lang="en-US" sz="3600" b="1" dirty="0" err="1">
                <a:latin typeface="Saysettha OT"/>
                <a:ea typeface="Calibri"/>
                <a:cs typeface="Saysettha OT"/>
              </a:rPr>
              <a:t>ໃນການກ</a:t>
            </a:r>
            <a:r>
              <a:rPr lang="lo-LA" sz="3600" b="1" dirty="0">
                <a:latin typeface="Saysettha OT"/>
                <a:ea typeface="Calibri"/>
                <a:cs typeface="Saysettha OT"/>
              </a:rPr>
              <a:t>ວດ</a:t>
            </a:r>
            <a:r>
              <a:rPr lang="en-US" sz="3600" b="1" dirty="0" err="1">
                <a:latin typeface="Saysettha OT"/>
                <a:ea typeface="Calibri"/>
                <a:cs typeface="Saysettha OT"/>
              </a:rPr>
              <a:t>ສອບຄວາມເຊື່ອຖື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52601"/>
            <a:ext cx="8407893" cy="4373878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ຄຳ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ສັ່ງ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SPSS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ສຳລັບການຊອກຫາຄ່າຄວາມເຊື່ອຖືໄດ້ຂອງເຄື່ອງມືທີ່ໃຊ້ໃນການວິໄຈ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ຄື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:</a:t>
            </a:r>
          </a:p>
          <a:p>
            <a:pPr marL="4572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	Analysis 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  <a:sym typeface="Wingdings"/>
              </a:rPr>
              <a:t>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Scale 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  <a:sym typeface="Wingdings"/>
              </a:rPr>
              <a:t>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Reliability Analysis</a:t>
            </a:r>
          </a:p>
          <a:p>
            <a:pPr marL="4572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ສຳລັບການ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ແບ່ງເຄິ່ງໃນ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Model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ເລືອກ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Split-half.</a:t>
            </a:r>
          </a:p>
          <a:p>
            <a:pPr marL="4572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	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ສຳລັບ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ຄ່າສຳປະສິດຄຣອນບັດອານຟາໃນ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Model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ເລືອກ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Alpha.</a:t>
            </a:r>
          </a:p>
          <a:p>
            <a:pPr marL="45720" indent="0">
              <a:lnSpc>
                <a:spcPct val="150000"/>
              </a:lnSpc>
              <a:buNone/>
            </a:pP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548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b="1" dirty="0" smtClean="0">
                <a:solidFill>
                  <a:srgbClr val="92D050"/>
                </a:solidFill>
                <a:latin typeface="Saysettha OT"/>
                <a:ea typeface="Calibri"/>
                <a:cs typeface="Saysettha OT"/>
              </a:rPr>
              <a:t/>
            </a:r>
            <a:br>
              <a:rPr lang="en-US" b="1" dirty="0" smtClean="0">
                <a:solidFill>
                  <a:srgbClr val="92D050"/>
                </a:solidFill>
                <a:latin typeface="Saysettha OT"/>
                <a:ea typeface="Calibri"/>
                <a:cs typeface="Saysettha OT"/>
              </a:rPr>
            </a:br>
            <a:r>
              <a:rPr lang="lo-LA" b="1" dirty="0" smtClean="0">
                <a:solidFill>
                  <a:srgbClr val="00B0F0"/>
                </a:solidFill>
                <a:latin typeface="Saysettha OT"/>
                <a:ea typeface="Calibri"/>
                <a:cs typeface="Saysettha OT"/>
              </a:rPr>
              <a:t>ບົດ</a:t>
            </a:r>
            <a:r>
              <a:rPr lang="lo-LA" b="1" dirty="0">
                <a:solidFill>
                  <a:srgbClr val="00B0F0"/>
                </a:solidFill>
                <a:latin typeface="Saysettha OT"/>
                <a:ea typeface="Calibri"/>
                <a:cs typeface="Saysettha OT"/>
              </a:rPr>
              <a:t>ຝຶກຫັດ</a:t>
            </a:r>
            <a:r>
              <a:rPr lang="en-US" dirty="0">
                <a:solidFill>
                  <a:srgbClr val="00B0F0"/>
                </a:solidFill>
                <a:latin typeface="Saysettha OT"/>
                <a:ea typeface="Calibri"/>
                <a:cs typeface="DokChampa"/>
              </a:rPr>
              <a:t/>
            </a:r>
            <a:br>
              <a:rPr lang="en-US" dirty="0">
                <a:solidFill>
                  <a:srgbClr val="00B0F0"/>
                </a:solidFill>
                <a:latin typeface="Saysettha OT"/>
                <a:ea typeface="Calibri"/>
                <a:cs typeface="DokChampa"/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24000"/>
            <a:ext cx="8458201" cy="4602479"/>
          </a:xfrm>
        </p:spPr>
        <p:txBody>
          <a:bodyPr>
            <a:noAutofit/>
          </a:bodyPr>
          <a:lstStyle/>
          <a:p>
            <a:pPr marL="4572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lo-LA" sz="2400" dirty="0">
                <a:solidFill>
                  <a:schemeClr val="accent1">
                    <a:lumMod val="75000"/>
                  </a:schemeClr>
                </a:solidFill>
                <a:latin typeface="Saysettha OT"/>
                <a:ea typeface="Calibri"/>
                <a:cs typeface="Saysettha OT"/>
              </a:rPr>
              <a:t>1. ຍ້ອນຫຍັງຈຶ່ງມີການກວດສອບ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Saysettha OT"/>
                <a:ea typeface="Calibri"/>
                <a:cs typeface="Saysettha OT"/>
              </a:rPr>
              <a:t>ຄວາມເຊື່ອຖືໄດ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aysettha OT"/>
                <a:ea typeface="Calibri"/>
                <a:cs typeface="Saysettha OT"/>
              </a:rPr>
              <a:t>້</a:t>
            </a:r>
            <a:r>
              <a:rPr lang="lo-LA" sz="2400" dirty="0">
                <a:solidFill>
                  <a:schemeClr val="accent1">
                    <a:lumMod val="75000"/>
                  </a:schemeClr>
                </a:solidFill>
                <a:latin typeface="Saysettha OT"/>
                <a:ea typeface="Calibri"/>
                <a:cs typeface="Saysettha OT"/>
              </a:rPr>
              <a:t>?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aysettha OT"/>
              <a:ea typeface="Calibri"/>
              <a:cs typeface="DokChampa"/>
            </a:endParaRPr>
          </a:p>
          <a:p>
            <a:pPr marL="4572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lo-LA" sz="2400" dirty="0">
                <a:solidFill>
                  <a:schemeClr val="accent1">
                    <a:lumMod val="75000"/>
                  </a:schemeClr>
                </a:solidFill>
                <a:latin typeface="Saysettha OT"/>
                <a:ea typeface="Calibri"/>
                <a:cs typeface="Saysettha OT"/>
              </a:rPr>
              <a:t>2. ຄວາມໝາຍຂອງຄວາມເຊື່ອຖືໄດ້ແມ່ນແນວໃດ?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aysettha OT"/>
              <a:ea typeface="Calibri"/>
              <a:cs typeface="DokChampa"/>
            </a:endParaRPr>
          </a:p>
          <a:p>
            <a:pPr marL="4572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lo-LA" sz="2400" dirty="0">
                <a:solidFill>
                  <a:schemeClr val="accent1">
                    <a:lumMod val="75000"/>
                  </a:schemeClr>
                </a:solidFill>
                <a:latin typeface="Saysettha OT"/>
                <a:ea typeface="Calibri"/>
                <a:cs typeface="Saysettha OT"/>
              </a:rPr>
              <a:t>3. ຈົ່ງຍົກຕົວຢ່າງການກວດສອບຄວາມເຊື່ອຖືໄດ້ມາ</a:t>
            </a:r>
            <a:r>
              <a:rPr lang="lo-LA" sz="2400" dirty="0" smtClean="0">
                <a:solidFill>
                  <a:schemeClr val="accent1">
                    <a:lumMod val="75000"/>
                  </a:schemeClr>
                </a:solidFill>
                <a:latin typeface="Saysettha OT"/>
                <a:ea typeface="Calibri"/>
                <a:cs typeface="Saysettha OT"/>
              </a:rPr>
              <a:t>ຈັກ 3 ຢາງ</a:t>
            </a:r>
            <a:r>
              <a:rPr lang="lo-LA" sz="2400" dirty="0">
                <a:solidFill>
                  <a:schemeClr val="accent1">
                    <a:lumMod val="75000"/>
                  </a:schemeClr>
                </a:solidFill>
                <a:latin typeface="Saysettha OT"/>
                <a:ea typeface="Calibri"/>
                <a:cs typeface="Saysettha OT"/>
              </a:rPr>
              <a:t>? 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aysettha OT"/>
              <a:ea typeface="Calibri"/>
              <a:cs typeface="DokChampa"/>
            </a:endParaRPr>
          </a:p>
          <a:p>
            <a:pPr marL="4572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lo-LA" sz="2400" dirty="0">
                <a:solidFill>
                  <a:schemeClr val="accent1">
                    <a:lumMod val="75000"/>
                  </a:schemeClr>
                </a:solidFill>
                <a:latin typeface="Saysettha OT"/>
                <a:ea typeface="Calibri"/>
                <a:cs typeface="Saysettha OT"/>
              </a:rPr>
              <a:t>4.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Saysettha OT"/>
                <a:ea typeface="Calibri"/>
                <a:cs typeface="Saysettha OT"/>
              </a:rPr>
              <a:t>ຄວາມເຊື່ອຖືໄດ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aysettha OT"/>
                <a:ea typeface="Calibri"/>
                <a:cs typeface="Saysettha OT"/>
              </a:rPr>
              <a:t>້</a:t>
            </a:r>
            <a:r>
              <a:rPr lang="lo-LA" sz="2400" dirty="0">
                <a:solidFill>
                  <a:schemeClr val="accent1">
                    <a:lumMod val="75000"/>
                  </a:schemeClr>
                </a:solidFill>
                <a:latin typeface="Saysettha OT"/>
                <a:ea typeface="Calibri"/>
                <a:cs typeface="Saysettha OT"/>
              </a:rPr>
              <a:t>ມີຈັກປະເພດ? ຄືປະເພດໃດແດ່?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aysettha OT"/>
              <a:ea typeface="Calibri"/>
              <a:cs typeface="DokChampa"/>
            </a:endParaRPr>
          </a:p>
          <a:p>
            <a:pPr marL="4572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lo-LA" sz="2400" dirty="0">
                <a:solidFill>
                  <a:schemeClr val="accent1">
                    <a:lumMod val="75000"/>
                  </a:schemeClr>
                </a:solidFill>
                <a:latin typeface="Saysettha OT"/>
                <a:ea typeface="Calibri"/>
                <a:cs typeface="Saysettha OT"/>
              </a:rPr>
              <a:t>5. ການວັດຄວາມເຊື່ອຖືໄດ້ທີ່ວັດຈາກຄວາມສະຖຽນລະພາບແມ່ນວັດແນວໃດ? ແລະໃຊ້ສູດໃດແດ່?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aysettha OT"/>
              <a:ea typeface="Calibri"/>
              <a:cs typeface="DokChampa"/>
            </a:endParaRPr>
          </a:p>
          <a:p>
            <a:pPr marL="4572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lo-LA" sz="2400" dirty="0">
                <a:solidFill>
                  <a:schemeClr val="accent1">
                    <a:lumMod val="75000"/>
                  </a:schemeClr>
                </a:solidFill>
                <a:latin typeface="Saysettha OT"/>
                <a:ea typeface="Calibri"/>
                <a:cs typeface="Saysettha OT"/>
              </a:rPr>
              <a:t>6. ການວັດ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Saysettha OT"/>
                <a:ea typeface="Calibri"/>
                <a:cs typeface="Saysettha OT"/>
              </a:rPr>
              <a:t>ຄວາມເຊື່ອຖືໄດ້ທີ່ວັດຈາກຄວາມສອດຄ່ອງພາຍໃນຊຸດດຽວກັນ</a:t>
            </a:r>
            <a:r>
              <a:rPr lang="lo-LA" sz="2400" dirty="0">
                <a:solidFill>
                  <a:schemeClr val="accent1">
                    <a:lumMod val="75000"/>
                  </a:schemeClr>
                </a:solidFill>
                <a:latin typeface="Saysettha OT"/>
                <a:ea typeface="Calibri"/>
                <a:cs typeface="Saysettha OT"/>
              </a:rPr>
              <a:t>ມີຈັກວິທີ? ແຕ່ລະວິທີມີສູດແນວໃດ?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aysettha OT"/>
              <a:ea typeface="Calibri"/>
              <a:cs typeface="DokChampa"/>
            </a:endParaRPr>
          </a:p>
          <a:p>
            <a:pPr marL="4572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lo-LA" sz="2400" dirty="0">
                <a:solidFill>
                  <a:schemeClr val="accent1">
                    <a:lumMod val="75000"/>
                  </a:schemeClr>
                </a:solidFill>
                <a:latin typeface="Saysettha OT"/>
                <a:ea typeface="Calibri"/>
                <a:cs typeface="Saysettha OT"/>
              </a:rPr>
              <a:t>7. ການວັດ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Saysettha OT"/>
                <a:ea typeface="Calibri"/>
                <a:cs typeface="Saysettha OT"/>
              </a:rPr>
              <a:t>ຄວາມເຊື່ອຖືໄດ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aysettha OT"/>
                <a:ea typeface="Calibri"/>
                <a:cs typeface="Saysettha OT"/>
              </a:rPr>
              <a:t>້</a:t>
            </a:r>
            <a:r>
              <a:rPr lang="lo-LA" sz="2400" dirty="0">
                <a:solidFill>
                  <a:schemeClr val="accent1">
                    <a:lumMod val="75000"/>
                  </a:schemeClr>
                </a:solidFill>
                <a:latin typeface="Saysettha OT"/>
                <a:ea typeface="Calibri"/>
                <a:cs typeface="Saysettha OT"/>
              </a:rPr>
              <a:t>ດ້ວຍສໍາປະສິດອານຟາຄຣອນບັດແມ່ນແນວໃດ</a:t>
            </a:r>
            <a:r>
              <a:rPr lang="lo-LA" sz="2400" dirty="0" smtClean="0">
                <a:solidFill>
                  <a:schemeClr val="accent1">
                    <a:lumMod val="75000"/>
                  </a:schemeClr>
                </a:solidFill>
                <a:latin typeface="Saysettha OT"/>
                <a:ea typeface="Calibri"/>
                <a:cs typeface="Saysettha OT"/>
              </a:rPr>
              <a:t>? ແລະມີສູດແນວໃດ?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aysettha OT"/>
              <a:ea typeface="Calibri"/>
              <a:cs typeface="DokChampa"/>
            </a:endParaRPr>
          </a:p>
          <a:p>
            <a:pPr marL="4572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latin typeface="Saysettha OT" pitchFamily="34" charset="-34"/>
                <a:ea typeface="Calibri"/>
                <a:cs typeface="Saysettha OT" pitchFamily="34" charset="-34"/>
              </a:rPr>
              <a:t>3.2	</a:t>
            </a:r>
            <a:r>
              <a:rPr lang="en-US" sz="3600" b="1" dirty="0" err="1">
                <a:latin typeface="Saysettha OT" pitchFamily="34" charset="-34"/>
                <a:ea typeface="Calibri"/>
                <a:cs typeface="Saysettha OT" pitchFamily="34" charset="-34"/>
              </a:rPr>
              <a:t>ຄວາມໝາຍຂອງຄວາມເຊື່ອຖືໄດ</a:t>
            </a:r>
            <a:r>
              <a:rPr lang="en-US" sz="3600" b="1" dirty="0">
                <a:latin typeface="Saysettha OT" pitchFamily="34" charset="-34"/>
                <a:ea typeface="Calibri"/>
                <a:cs typeface="Saysettha OT" pitchFamily="34" charset="-34"/>
              </a:rPr>
              <a:t>້ </a:t>
            </a:r>
            <a:endParaRPr lang="en-US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sz="2800" dirty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ຄວາມ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ເຊື່ອຖືໄດ້ຂອງເຄື່ອງມືທີ່ໃຊ້ໃນການວິໄຈ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ໝາຍເຖິງ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ການເອົາເຄື່ອງມືມາວັດຫຼາຍ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ໆ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ຄັ້ງ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ຜົນການວັດ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ຕ້ອງ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ເ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ໝືອນກັນ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ຫຼື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ຄວາມ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ເຊື່ອຖືໄດ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້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ໝາຍເຖິງ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ຄວາມສະເໝີຕົ້ນສະເໝີປາຍ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ຫຼື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ມີຄວາມສອດຄ່ອງກັນນັ້ນເອງ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ເຊັ່ນ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: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ຖາມຄຳຖາມດຽວກັນຫຼາຍ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ໆ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ຄັ້ງ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ກັບຄົນໃດຄົນໜຶ່ງຄຳຕອບ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ຕ້ອງເ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ໝືອນກັນ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ຫຼື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ໃກ້ຄຽງ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ກັນ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ຫຼື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ໃຊ້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ເຄື່ອງຊັ່ງນ້ຳໜັກຊັ່ງສິ່ງ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ຂອງດຽວ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ກັນ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ນ້ຳໜັກຄວນເທົ່າກັນ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ເປັນຕົ້ນ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.</a:t>
            </a:r>
          </a:p>
          <a:p>
            <a:pPr marL="114300" indent="0">
              <a:lnSpc>
                <a:spcPct val="160000"/>
              </a:lnSpc>
              <a:buNone/>
            </a:pP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026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676400"/>
            <a:ext cx="8407893" cy="445007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lo-LA" sz="3600" dirty="0" smtClean="0">
              <a:latin typeface="Saysettha OT" pitchFamily="34" charset="-34"/>
              <a:cs typeface="Saysettha OT" pitchFamily="34" charset="-34"/>
            </a:endParaRPr>
          </a:p>
          <a:p>
            <a:pPr marL="45720" indent="0">
              <a:buNone/>
            </a:pPr>
            <a:endParaRPr lang="lo-LA" sz="3600" dirty="0">
              <a:latin typeface="Saysettha OT" pitchFamily="34" charset="-34"/>
              <a:cs typeface="Saysettha OT" pitchFamily="34" charset="-34"/>
            </a:endParaRPr>
          </a:p>
          <a:p>
            <a:pPr marL="45720" indent="0" algn="ctr">
              <a:buNone/>
            </a:pPr>
            <a:r>
              <a:rPr lang="lo-LA" sz="4800" b="1" dirty="0" smtClean="0">
                <a:solidFill>
                  <a:srgbClr val="7030A0"/>
                </a:solidFill>
                <a:latin typeface="Phetsarath OT" pitchFamily="2" charset="0"/>
                <a:cs typeface="Phetsarath OT" pitchFamily="2" charset="0"/>
              </a:rPr>
              <a:t>ຈົບບົດທີ 3</a:t>
            </a:r>
            <a:endParaRPr lang="en-US" sz="4800" b="1" dirty="0">
              <a:solidFill>
                <a:srgbClr val="7030A0"/>
              </a:solidFill>
              <a:latin typeface="Phetsarath OT" pitchFamily="2" charset="0"/>
              <a:cs typeface="Phetsarath 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3.3</a:t>
            </a:r>
            <a:r>
              <a:rPr lang="en-US" sz="3600" b="1" dirty="0">
                <a:latin typeface="Saysettha OT"/>
                <a:ea typeface="Calibri"/>
                <a:cs typeface="Saysettha OT"/>
              </a:rPr>
              <a:t>	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ຕົວຢ່າງການ</a:t>
            </a:r>
            <a:r>
              <a:rPr lang="en-US" sz="3600" b="1" dirty="0" err="1">
                <a:latin typeface="Saysettha OT"/>
                <a:ea typeface="Calibri"/>
                <a:cs typeface="Saysettha OT"/>
              </a:rPr>
              <a:t>ກວດສອບຄວາມເຊື່ອຖືໄດ</a:t>
            </a:r>
            <a:r>
              <a:rPr lang="en-US" sz="3600" b="1" dirty="0">
                <a:latin typeface="Saysettha OT"/>
                <a:ea typeface="Calibri"/>
                <a:cs typeface="Saysettha OT"/>
              </a:rPr>
              <a:t>້</a:t>
            </a:r>
            <a:r>
              <a:rPr lang="en-US" sz="3600" dirty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457200">
              <a:lnSpc>
                <a:spcPct val="150000"/>
              </a:lnSpc>
              <a:buAutoNum type="arabicPeriod"/>
            </a:pPr>
            <a:r>
              <a:rPr lang="en-US" sz="2800" spc="-3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ການ</a:t>
            </a:r>
            <a:r>
              <a:rPr lang="en-US" sz="2800" spc="-30" dirty="0" err="1">
                <a:latin typeface="Saysettha OT" pitchFamily="34" charset="-34"/>
                <a:ea typeface="Calibri"/>
                <a:cs typeface="Saysettha OT" pitchFamily="34" charset="-34"/>
              </a:rPr>
              <a:t>ກວດສອບຄວາມເຊື່ອຖືໄດ້ຂອງບົດສອບເສັງວິຊາ</a:t>
            </a:r>
            <a:r>
              <a:rPr lang="en-US" sz="2800" spc="-3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ຄະນິດສາດ</a:t>
            </a:r>
            <a:r>
              <a:rPr lang="en-US" sz="2800" spc="-30" dirty="0" smtClean="0">
                <a:latin typeface="Saysettha OT" pitchFamily="34" charset="-34"/>
                <a:ea typeface="Calibri"/>
                <a:cs typeface="Saysettha OT" pitchFamily="34" charset="-34"/>
              </a:rPr>
              <a:t>.</a:t>
            </a:r>
          </a:p>
          <a:p>
            <a:pPr marL="571500" indent="-45720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ການກວດສອບຄວາມເຊື່ອຖືໄດ້ຂອງແບບສອບຖາມໃນການເຮັດວິໄຈເລື່ອງ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“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ພຶດຕຳກຳ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ຂອງໄວ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ໜຸ່ມໃນ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​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​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ການອ່ານໜັງສື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” </a:t>
            </a:r>
            <a:endParaRPr lang="en-US" sz="2800" dirty="0" smtClean="0">
              <a:latin typeface="Saysettha OT" pitchFamily="34" charset="-34"/>
              <a:ea typeface="Calibri"/>
              <a:cs typeface="Saysettha OT" pitchFamily="34" charset="-34"/>
            </a:endParaRPr>
          </a:p>
          <a:p>
            <a:pPr marL="571500" indent="-45720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ການກວດສອບຄວາມເຊື່ອຖືໄດ້ຂອງເຄື່ອງວັດແທກລວງ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ຍາວ</a:t>
            </a:r>
            <a:r>
              <a:rPr lang="lo-LA" sz="2800" dirty="0">
                <a:latin typeface="Saysettha OT" pitchFamily="34" charset="-34"/>
                <a:ea typeface="Calibri"/>
                <a:cs typeface="Saysettha OT" pitchFamily="34" charset="-34"/>
              </a:rPr>
              <a:t>.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	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724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3.3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	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ຕົວຢ່າງການກວດສອບຄວາມເຊື່ອຖືໄດ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 </a:t>
            </a:r>
            <a:r>
              <a:rPr lang="lo-LA" sz="3600" b="1" dirty="0" smtClean="0">
                <a:latin typeface="Saysettha OT"/>
                <a:ea typeface="Calibri"/>
                <a:cs typeface="Saysettha OT"/>
              </a:rPr>
              <a:t>(ຕໍ່)</a:t>
            </a:r>
            <a:r>
              <a:rPr lang="en-US" sz="3600" dirty="0" smtClean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 smtClean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ໃນການເຮັດວິໄຈບໍ່ວ່າຈະໃຊ້ເຄື່ອງມືປະເພດໃດ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ໃນການເກັບກຳຂໍ້ມູນຜົນການວັດແທກຈາກ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ເຄື່ອງມືນັ້ນ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ໆ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ມັກຈະມີຄວາມຜິດພາດ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ຫຼື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ຄວາມຄາດເຄື່ອນໃນການວັດ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ໂດຍແບ່ງຄວາມ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ຄາດເຄື່ອນ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ໃນການວັດອອກ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ເປັນ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2 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ປະເພດຄື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: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ຄວາມ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ຄາດເຄື່ອນ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ແບບ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ບັງເອີນ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ແລະ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ຄວາມ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ຄາດເຄື່ອນ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ແບບ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ບໍ່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ບັງເອີນ</a:t>
            </a:r>
            <a:r>
              <a:rPr lang="en-US" sz="2800" dirty="0">
                <a:latin typeface="Saysettha OT" pitchFamily="34" charset="-34"/>
                <a:cs typeface="Saysettha OT" pitchFamily="34" charset="-34"/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632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3.3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	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ຕົວຢ່າງການກວດສອບຄວາມເຊື່ອຖືໄດ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 </a:t>
            </a:r>
            <a:r>
              <a:rPr lang="lo-LA" sz="3600" b="1" dirty="0" smtClean="0">
                <a:latin typeface="Saysettha OT"/>
                <a:ea typeface="Calibri"/>
                <a:cs typeface="Saysettha OT"/>
              </a:rPr>
              <a:t>(ຕໍ່)</a:t>
            </a:r>
            <a:r>
              <a:rPr lang="en-US" sz="3600" dirty="0" smtClean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 smtClean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ໃນການເຮັດວິໄຈບໍ່ວ່າ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ຈະ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ເປັນການວິໄຈດ້ານທຸລະກິດ,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ສັງຄົມ, ການແພດ ແລະ ດ້ານອື່ນໆ ຄ່າທີ່ວັດໄດ້ຈາກໜ່ວຍທີ່ໃຫ້ຂໍ້ມູນຈະປະກອບມີ 2 ສ່ວນ ຄື ຄ່າຈິງ ແລະ ຄ່າຄາດເຄື່ອນ ສັນຍາລັກດ້ວຍ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ແລະ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lo-LA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ຕາມລໍາດັບ ໂດຍທີ່ 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O=T+E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ຊຶ່ງ 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O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 ໝາຍເຖິງ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ຄ່າທີ່ໄດ້ຈາກໜ່ວຍຂໍ້ມູນ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.</a:t>
            </a:r>
            <a:r>
              <a:rPr lang="lo-LA" sz="2800" b="1" dirty="0" smtClean="0">
                <a:latin typeface="Saysettha OT" pitchFamily="34" charset="-34"/>
                <a:cs typeface="Saysettha OT" pitchFamily="34" charset="-34"/>
              </a:rPr>
              <a:t> </a:t>
            </a:r>
            <a:endParaRPr lang="en-US" sz="2800" b="1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3862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3.3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	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ຕົວຢ່າງການກວດສອບຄວາມເຊື່ອຖືໄດ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 </a:t>
            </a:r>
            <a:r>
              <a:rPr lang="lo-LA" sz="3600" b="1" dirty="0" smtClean="0">
                <a:latin typeface="Saysettha OT"/>
                <a:ea typeface="Calibri"/>
                <a:cs typeface="Saysettha OT"/>
              </a:rPr>
              <a:t>(ຕໍ່)</a:t>
            </a:r>
            <a:r>
              <a:rPr lang="en-US" sz="3600" dirty="0" smtClean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 smtClean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	ຄວາມເຊື່ອຖືໄດ້ແມ່ນອັດຕາສ່ວນລະຫວ່າງຄວາມຜັນປ່ຽນຂອງຄ່າຈິງ  ກັບຄວາມຜັນປ່ຽນຂອງໜ່ວຍທີ່ໄດ້ຈາກຂໍ້ມູນ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 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.   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2800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ຊຶ່ງ 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r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 ໝາຍເຖິງ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ຄວາມເຊື່ອຖືໄດ້ຂອງເຄື່ອງມື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.</a:t>
            </a:r>
            <a:r>
              <a:rPr lang="lo-LA" sz="2800" b="1" dirty="0" smtClean="0">
                <a:latin typeface="Saysettha OT" pitchFamily="34" charset="-34"/>
                <a:cs typeface="Saysettha OT" pitchFamily="34" charset="-34"/>
              </a:rPr>
              <a:t> </a:t>
            </a:r>
            <a:endParaRPr lang="en-US" sz="2800" b="1" dirty="0" smtClean="0">
              <a:latin typeface="Saysettha OT" pitchFamily="34" charset="-34"/>
              <a:cs typeface="Saysettha OT" pitchFamily="34" charset="-34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2800" b="1" dirty="0" smtClean="0">
                <a:latin typeface="Saysettha OT" pitchFamily="34" charset="-34"/>
                <a:cs typeface="Saysettha OT" pitchFamily="34" charset="-34"/>
              </a:rPr>
              <a:t>   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2800" b="1" dirty="0"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40" y="2570014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11" y="3228110"/>
            <a:ext cx="409024" cy="37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5181599"/>
            <a:ext cx="1866900" cy="63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795" y="3207328"/>
            <a:ext cx="1556820" cy="1173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2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3.4</a:t>
            </a:r>
            <a:r>
              <a:rPr lang="en-US" sz="3600" b="1" dirty="0">
                <a:latin typeface="Times New Roman"/>
                <a:ea typeface="Calibri"/>
                <a:cs typeface="DokChampa"/>
              </a:rPr>
              <a:t>	</a:t>
            </a:r>
            <a:r>
              <a:rPr lang="en-US" sz="3600" b="1" dirty="0" smtClean="0">
                <a:latin typeface="Times New Roman"/>
                <a:ea typeface="Calibri"/>
                <a:cs typeface="DokChampa"/>
              </a:rPr>
              <a:t> 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ປະເພດ</a:t>
            </a:r>
            <a:r>
              <a:rPr lang="en-US" sz="3600" b="1" dirty="0" err="1">
                <a:latin typeface="Saysettha OT"/>
                <a:ea typeface="Calibri"/>
                <a:cs typeface="Saysettha OT"/>
              </a:rPr>
              <a:t>ຂອງຄວາມເຊື່ອຖືໄດ</a:t>
            </a:r>
            <a:r>
              <a:rPr lang="en-US" sz="3600" b="1" dirty="0">
                <a:latin typeface="Saysettha OT"/>
                <a:ea typeface="Calibri"/>
                <a:cs typeface="Saysettha OT"/>
              </a:rPr>
              <a:t>້</a:t>
            </a:r>
            <a:r>
              <a:rPr lang="en-US" sz="3600" dirty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	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ໃນນີ້ຈະກ່າວເຖິງ 3 ປະເພດຄື: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 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ຄວາມ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ເຊື່ອຖືໄດ້ທີ່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ວັດ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ຈາກ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ຄວາມ</a:t>
            </a:r>
            <a:r>
              <a:rPr lang="lo-LA" sz="2800" dirty="0" smtClean="0">
                <a:latin typeface="Saysettha OT" pitchFamily="34" charset="-34"/>
                <a:cs typeface="Saysettha OT" pitchFamily="34" charset="-34"/>
              </a:rPr>
              <a:t>ມີ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ສະຖຽນ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ລະ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ພາບ</a:t>
            </a:r>
            <a:endParaRPr lang="lo-LA" sz="2800" dirty="0" smtClean="0">
              <a:latin typeface="Saysettha OT" pitchFamily="34" charset="-34"/>
              <a:cs typeface="Saysettha OT" pitchFamily="34" charset="-34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ຄວາມ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ເຊື່ອຖືໄດ້ທີ່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ວັດຈາກ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ເຄື່ອງມືທີ່ສາມາດທົດແທນກັນ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ໄດ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້ </a:t>
            </a:r>
            <a:endParaRPr lang="lo-LA" sz="2800" dirty="0" smtClean="0">
              <a:latin typeface="Saysettha OT" pitchFamily="34" charset="-34"/>
              <a:cs typeface="Saysettha OT" pitchFamily="34" charset="-34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ຄວາມເຊື່ອຖື</a:t>
            </a:r>
            <a:r>
              <a:rPr lang="en-US" sz="2800" dirty="0" err="1">
                <a:latin typeface="Saysettha OT" pitchFamily="34" charset="-34"/>
                <a:cs typeface="Saysettha OT" pitchFamily="34" charset="-34"/>
              </a:rPr>
              <a:t>ໄດ້ທີ່ວັດຄວາມສອດຄ່ອງພາຍໃນຊຸດດຽວ</a:t>
            </a:r>
            <a:r>
              <a:rPr lang="en-US" sz="2800" dirty="0" err="1" smtClean="0">
                <a:latin typeface="Saysettha OT" pitchFamily="34" charset="-34"/>
                <a:cs typeface="Saysettha OT" pitchFamily="34" charset="-34"/>
              </a:rPr>
              <a:t>ກັນ</a:t>
            </a:r>
            <a:r>
              <a:rPr lang="en-US" sz="2800" dirty="0" smtClean="0">
                <a:latin typeface="Saysettha OT" pitchFamily="34" charset="-34"/>
                <a:cs typeface="Saysettha OT" pitchFamily="34" charset="-34"/>
              </a:rPr>
              <a:t>.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6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sz="3600" b="1" dirty="0" smtClean="0">
                <a:latin typeface="Times New Roman"/>
                <a:ea typeface="Calibri"/>
                <a:cs typeface="DokChampa"/>
              </a:rPr>
              <a:t/>
            </a:r>
            <a:br>
              <a:rPr lang="en-US" sz="3600" b="1" dirty="0" smtClean="0">
                <a:latin typeface="Times New Roman"/>
                <a:ea typeface="Calibri"/>
                <a:cs typeface="DokChampa"/>
              </a:rPr>
            </a:br>
            <a:r>
              <a:rPr lang="en-US" sz="3600" b="1" dirty="0" smtClean="0">
                <a:latin typeface="Times New Roman"/>
                <a:ea typeface="Calibri"/>
                <a:cs typeface="DokChampa"/>
              </a:rPr>
              <a:t>3.4</a:t>
            </a:r>
            <a:r>
              <a:rPr lang="en-US" sz="3600" b="1" dirty="0">
                <a:latin typeface="Times New Roman"/>
                <a:ea typeface="Calibri"/>
                <a:cs typeface="DokChampa"/>
              </a:rPr>
              <a:t>	</a:t>
            </a:r>
            <a:r>
              <a:rPr lang="en-US" sz="3600" b="1" dirty="0" smtClean="0">
                <a:latin typeface="Times New Roman"/>
                <a:ea typeface="Calibri"/>
                <a:cs typeface="DokChampa"/>
              </a:rPr>
              <a:t> 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ປະເພດ</a:t>
            </a:r>
            <a:r>
              <a:rPr lang="en-US" sz="3600" b="1" dirty="0" err="1">
                <a:latin typeface="Saysettha OT"/>
                <a:ea typeface="Calibri"/>
                <a:cs typeface="Saysettha OT"/>
              </a:rPr>
              <a:t>ຂອງຄວາມເຊື່ອຖື</a:t>
            </a:r>
            <a:r>
              <a:rPr lang="en-US" sz="3600" b="1" dirty="0" err="1" smtClean="0">
                <a:latin typeface="Saysettha OT"/>
                <a:ea typeface="Calibri"/>
                <a:cs typeface="Saysettha OT"/>
              </a:rPr>
              <a:t>ໄດ</a:t>
            </a:r>
            <a:r>
              <a:rPr lang="en-US" sz="3600" b="1" dirty="0" smtClean="0">
                <a:latin typeface="Saysettha OT"/>
                <a:ea typeface="Calibri"/>
                <a:cs typeface="Saysettha OT"/>
              </a:rPr>
              <a:t>້ </a:t>
            </a:r>
            <a:r>
              <a:rPr lang="lo-LA" sz="3600" b="1" dirty="0" smtClean="0">
                <a:latin typeface="Saysettha OT"/>
                <a:ea typeface="Calibri"/>
                <a:cs typeface="Saysettha OT"/>
              </a:rPr>
              <a:t>(ຕໍ່)</a:t>
            </a:r>
            <a:r>
              <a:rPr lang="en-US" sz="3600" dirty="0">
                <a:latin typeface="Saysettha OT"/>
                <a:ea typeface="Calibri"/>
                <a:cs typeface="DokChampa"/>
              </a:rPr>
              <a:t/>
            </a:r>
            <a:br>
              <a:rPr lang="en-US" sz="3600" dirty="0">
                <a:latin typeface="Saysettha OT"/>
                <a:ea typeface="Calibri"/>
                <a:cs typeface="DokChamp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lo-LA" sz="2800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1. </a:t>
            </a:r>
            <a:r>
              <a:rPr lang="en-US" sz="2800" b="1" dirty="0" err="1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ຄວາມ</a:t>
            </a:r>
            <a:r>
              <a:rPr lang="en-US" sz="2800" b="1" dirty="0" err="1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ເຊື່ອຖືໄດ້ທີ່ວັດ</a:t>
            </a:r>
            <a:r>
              <a:rPr lang="en-US" sz="2800" b="1" dirty="0" err="1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ຈາກຄວາມ</a:t>
            </a:r>
            <a:r>
              <a:rPr lang="lo-LA" sz="2800" b="1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ມີ</a:t>
            </a:r>
            <a:r>
              <a:rPr lang="en-US" sz="2800" b="1" dirty="0" err="1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ສະຖຽນ</a:t>
            </a:r>
            <a:r>
              <a:rPr lang="en-US" sz="2800" b="1" dirty="0" err="1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ລະ</a:t>
            </a:r>
            <a:r>
              <a:rPr lang="en-US" sz="2800" b="1" dirty="0" err="1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ພາບ</a:t>
            </a:r>
            <a:r>
              <a:rPr lang="en-US" sz="2800" dirty="0" smtClean="0">
                <a:solidFill>
                  <a:srgbClr val="00B05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ເປັນການວັດຄວາມເຊື່ອຖືໄດ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້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ຫຼືຄວາມສອດຄ່ອງຂອງຄົນກຸ່ມດຽວກັນແຕ່ເວລາຕ່າງ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ກັນ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ນັ້ນຄືເປັນ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ການວັດຄວາມເຊື່ອຖືໄດ້ໂດຍໃຊ້</a:t>
            </a:r>
            <a:r>
              <a:rPr lang="en-US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ເຄື່ອງມືຫຼື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ແບບສອບຖາມແບບດຽວກັນກັບຄົນກຸ່ມດຽວກັນ 2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ຄັ້ງ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ໃນເວລາ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ທີ່ຕ່າງກັນ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,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ຖ້າຄຳຕອບຈາກການຖາມ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2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ຄັ້ງ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ເໝືອນ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ກັນຫຼື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ສອດຄ່ອງກັນຈະເອີ້ນ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ວ່າ</a:t>
            </a:r>
            <a:r>
              <a:rPr lang="lo-LA" sz="2800" dirty="0" smtClean="0">
                <a:latin typeface="Saysettha OT" pitchFamily="34" charset="-34"/>
                <a:ea typeface="Calibri"/>
                <a:cs typeface="Saysettha OT" pitchFamily="34" charset="-34"/>
              </a:rPr>
              <a:t> </a:t>
            </a:r>
            <a:r>
              <a:rPr lang="en-US" sz="2800" dirty="0" err="1" smtClean="0">
                <a:latin typeface="Saysettha OT" pitchFamily="34" charset="-34"/>
                <a:ea typeface="Calibri"/>
                <a:cs typeface="Saysettha OT" pitchFamily="34" charset="-34"/>
              </a:rPr>
              <a:t>ມີຄວາມເຊື່ອ</a:t>
            </a:r>
            <a:r>
              <a:rPr lang="en-US" sz="2800" dirty="0" err="1">
                <a:latin typeface="Saysettha OT" pitchFamily="34" charset="-34"/>
                <a:ea typeface="Calibri"/>
                <a:cs typeface="Saysettha OT" pitchFamily="34" charset="-34"/>
              </a:rPr>
              <a:t>ຖືໄດ</a:t>
            </a:r>
            <a:r>
              <a:rPr lang="en-US" sz="2800" dirty="0">
                <a:latin typeface="Saysettha OT" pitchFamily="34" charset="-34"/>
                <a:ea typeface="Calibri"/>
                <a:cs typeface="Saysettha OT" pitchFamily="34" charset="-34"/>
              </a:rPr>
              <a:t>້. </a:t>
            </a:r>
            <a:endParaRPr lang="en-US" sz="2800" dirty="0">
              <a:latin typeface="Saysettha OT" pitchFamily="34" charset="-34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628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</TotalTime>
  <Words>579</Words>
  <Application>Microsoft Office PowerPoint</Application>
  <PresentationFormat>On-screen Show (4:3)</PresentationFormat>
  <Paragraphs>119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   ບົດທີ 3 </vt:lpstr>
      <vt:lpstr> 3.1 ຄວາມຈຳເປັນທີ່ຕ້ອງກວດສອບຄວາມເຊື່ອຖືໄດ້ </vt:lpstr>
      <vt:lpstr>3.2 ຄວາມໝາຍຂອງຄວາມເຊື່ອຖືໄດ້ </vt:lpstr>
      <vt:lpstr> 3.3 ຕົວຢ່າງການກວດສອບຄວາມເຊື່ອຖືໄດ້ </vt:lpstr>
      <vt:lpstr> 3.3 ຕົວຢ່າງການກວດສອບຄວາມເຊື່ອຖືໄດ້ (ຕໍ່) </vt:lpstr>
      <vt:lpstr> 3.3 ຕົວຢ່າງການກວດສອບຄວາມເຊື່ອຖືໄດ້ (ຕໍ່) </vt:lpstr>
      <vt:lpstr> 3.3 ຕົວຢ່າງການກວດສອບຄວາມເຊື່ອຖືໄດ້ (ຕໍ່) </vt:lpstr>
      <vt:lpstr> 3.4  ປະເພດຂອງຄວາມເຊື່ອຖືໄດ້ </vt:lpstr>
      <vt:lpstr> 3.4  ປະເພດຂອງຄວາມເຊື່ອຖືໄດ້ (ຕໍ່) </vt:lpstr>
      <vt:lpstr> 3.4  ປະເພດຂອງຄວາມເຊື່ອຖືໄດ້ (ຕໍ່) </vt:lpstr>
      <vt:lpstr> 3.4  ປະເພດຂອງຄວາມເຊື່ອຖືໄດ້ (ຕໍ່) </vt:lpstr>
      <vt:lpstr> 3.4  ປະເພດຂອງຄວາມເຊື່ອຖືໄດ້ (ຕໍ່) </vt:lpstr>
      <vt:lpstr> 3.4  ປະເພດຂອງຄວາມເຊື່ອຖືໄດ້ (ຕໍ່) </vt:lpstr>
      <vt:lpstr> 3.4  ປະເພດຂອງຄວາມເຊື່ອຖືໄດ້ (ຕໍ່) </vt:lpstr>
      <vt:lpstr> 3.4  ປະເພດຂອງຄວາມເຊື່ອຖືໄດ້ (ຕໍ່) </vt:lpstr>
      <vt:lpstr> 3.4  ປະເພດຂອງຄວາມເຊື່ອຖືໄດ້ (ຕໍ່) </vt:lpstr>
      <vt:lpstr> 3.4  ປະເພດຂອງຄວາມເຊື່ອຖືໄດ້ (ຕໍ່) </vt:lpstr>
      <vt:lpstr> 3.4  ປະເພດຂອງຄວາມເຊື່ອຖືໄດ້ (ຕໍ່) </vt:lpstr>
      <vt:lpstr> 3.4  ປະເພດຂອງຄວາມເຊື່ອຖືໄດ້ (ຕໍ່) </vt:lpstr>
      <vt:lpstr> 3.4  ປະເພດຂອງຄວາມເຊື່ອຖືໄດ້ (ຕໍ່) </vt:lpstr>
      <vt:lpstr> 3.4  ປະເພດຂອງຄວາມເຊື່ອຖືໄດ້ (ຕໍ່) </vt:lpstr>
      <vt:lpstr> 3.4  ປະເພດຂອງຄວາມເຊື່ອຖືໄດ້ (ຕໍ່) </vt:lpstr>
      <vt:lpstr> 3.4  ປະເພດຂອງຄວາມເຊື່ອຖືໄດ້ (ຕໍ່) </vt:lpstr>
      <vt:lpstr> 3.4  ປະເພດຂອງຄວາມເຊື່ອຖືໄດ້ (ຕໍ່) </vt:lpstr>
      <vt:lpstr> 3.4  ປະເພດຂອງຄວາມເຊື່ອຖືໄດ້ (ຕໍ່) </vt:lpstr>
      <vt:lpstr> 3.4  ປະເພດຂອງຄວາມເຊື່ອຖືໄດ້ (ຕໍ່) </vt:lpstr>
      <vt:lpstr> 3.4  ປະເພດຂອງຄວາມເຊື່ອຖືໄດ້ (ຕໍ່) </vt:lpstr>
      <vt:lpstr>3.5 ການໃຊ້ໂປຣແກຣມ SPSS ໃນການກວດສອບຄວາມເຊື່ອຖືໄດ້</vt:lpstr>
      <vt:lpstr> ບົດຝຶກຫັດ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DDCOM</dc:creator>
  <cp:lastModifiedBy>DDCOM</cp:lastModifiedBy>
  <cp:revision>66</cp:revision>
  <dcterms:created xsi:type="dcterms:W3CDTF">2021-04-04T05:14:34Z</dcterms:created>
  <dcterms:modified xsi:type="dcterms:W3CDTF">2021-09-12T09:00:18Z</dcterms:modified>
</cp:coreProperties>
</file>