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61" r:id="rId5"/>
    <p:sldId id="263" r:id="rId6"/>
    <p:sldId id="264" r:id="rId7"/>
    <p:sldId id="266" r:id="rId8"/>
    <p:sldId id="268" r:id="rId9"/>
    <p:sldId id="270" r:id="rId10"/>
    <p:sldId id="272" r:id="rId11"/>
    <p:sldId id="274" r:id="rId12"/>
    <p:sldId id="276" r:id="rId13"/>
    <p:sldId id="278" r:id="rId14"/>
    <p:sldId id="280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ED17B7E-459E-4752-9F37-AED0E317612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549220D-FE54-48B6-8A6F-65BCBFF7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7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51CAA3-E983-4B54-B6A1-ABE04D197F20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CDFB775-5D56-4329-B182-CD6BF220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B775-5D56-4329-B182-CD6BF220C6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B775-5D56-4329-B182-CD6BF220C6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9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5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4F7F-494A-4EF0-9C2C-BC26AE18B62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EC03-B699-4F8B-BC40-2EE348D4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182880"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effectLst/>
                <a:latin typeface="Saysettha OT" pitchFamily="34" charset="-34"/>
                <a:ea typeface="Calibri"/>
                <a:cs typeface="Saysettha OT" pitchFamily="34" charset="-34"/>
              </a:rPr>
              <a:t>ບົດທີ</a:t>
            </a:r>
            <a:r>
              <a:rPr lang="en-US" b="1" dirty="0">
                <a:effectLst/>
                <a:latin typeface="Saysettha OT" pitchFamily="34" charset="-34"/>
                <a:ea typeface="Calibri"/>
                <a:cs typeface="Saysettha OT" pitchFamily="34" charset="-34"/>
              </a:rPr>
              <a:t> 4</a:t>
            </a:r>
            <a:r>
              <a:rPr lang="en-US" sz="4800" b="1" dirty="0">
                <a:effectLst/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4800" b="1" dirty="0">
                <a:effectLst/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b="1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Saysettha OT" pitchFamily="34" charset="-34"/>
                <a:ea typeface="Calibri"/>
                <a:cs typeface="Saysettha OT" pitchFamily="34" charset="-34"/>
              </a:rPr>
              <a:t>ສະຖິຕິພັນລະນາທີ່ໃຊ້ໃນການວິໄຈ</a:t>
            </a:r>
            <a:r>
              <a:rPr lang="en-US" sz="3600" b="1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b="1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sz="3600" b="1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74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5. ສະຖິຕິພັນລະນາສໍາລັບຂໍ້ມູນດ້ານປະລິມານ(ຕໍ່)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8153399" cy="43735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  <a:tabLst>
                <a:tab pos="900430" algn="l"/>
              </a:tabLst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ຄ) </a:t>
            </a:r>
            <a:r>
              <a:rPr lang="en-US" sz="2800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ຄ່າຖານນິຍົມ</a:t>
            </a:r>
            <a:r>
              <a:rPr lang="en-US" sz="2800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ຂອງ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ຂໍ້ມູນຊຸດໜຶ່ງ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ຄືຄ່າຂອງຂໍ້ມູນທີ່ເກີດຂຶ້ນຫຼາຍເທື່ອກວ່າໝູ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່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ຫຼືມີຄວາມ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ຖີ່ສູງ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ສຸດ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ສາມາດໃຊ້ກັບຂໍ້ມູນທັງ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4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ມາດວັດ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ແບ່ງກຸ່ມ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,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ລຽນລຳດັບ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,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ແບບຊ່ວງ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ອັດຕາສ່ວນ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  <a:endParaRPr lang="en-US" sz="2800" dirty="0">
              <a:effectLst/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17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5. ສະຖິຕິພັນລະນາສໍາລັບຂໍ້ມູນດ້ານປະລິມານ(ຕໍ່)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8153399" cy="4373563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solidFill>
                  <a:schemeClr val="accent3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2. 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lo-LA" sz="2800" dirty="0" smtClean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ການແຈກຢາຍ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ຂອງ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ຂໍ້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ມູນ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ເປັນ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ຄ່າທີ່ສະແດງຄວາມແຕກຕ່າງຂອງຂໍ້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ມູນ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ຖ້າ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ຂໍ້ມູນຊຸດໃດມີ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ການແຈກຢາຍຫຼາຍ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ສະແດງ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ວ່າຄ່າ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ຂອງຂໍ້ມູນ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ຊຸດ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ນັ້ນ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ມີ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ຄວາມແຕກຕ່າງກັນ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ຫຼາຍ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.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ການວັດການແຈກຢາຍຂອງຂໍ້ມູນສາມາດ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ໃຊ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້ </a:t>
            </a:r>
            <a:r>
              <a:rPr lang="en-US" sz="2800" dirty="0" err="1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en-US" sz="2800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ສະຖິຕິ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ຮູບ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  <a:endParaRPr lang="en-US" sz="2800" dirty="0">
              <a:effectLst/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5. ສະຖິຕິພັນລະນາສໍາລັບຂໍ້ມູນດ້ານປະລິມານ(ຕໍ່)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8153399" cy="4648200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ກ)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ການວັດການແຈກຢາຍຂອງຂໍ້ມູນດ້ວຍຄ່າສະຖິຕິ</a:t>
            </a:r>
            <a:r>
              <a:rPr lang="en-US" sz="2800" b="1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endParaRPr lang="en-US" sz="2800" b="1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b="1" dirty="0" smtClean="0">
                <a:solidFill>
                  <a:srgbClr val="00B0F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1)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ພິໄສ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(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Range: R) 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=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ຄ່າສູງສຸດ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-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ຄ່າຕ່ຳ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ສຸດ</a:t>
            </a:r>
            <a:endParaRPr lang="en-US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b="1" dirty="0" smtClean="0">
                <a:solidFill>
                  <a:srgbClr val="00B0F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2)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ຜັນປ່ຽນ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</a:p>
          <a:p>
            <a:pPr marL="0" indent="0" algn="thaiDist">
              <a:lnSpc>
                <a:spcPct val="150000"/>
              </a:lnSpc>
              <a:spcAft>
                <a:spcPts val="0"/>
              </a:spcAft>
              <a:buNone/>
            </a:pPr>
            <a:endParaRPr lang="en-US" sz="2800" dirty="0">
              <a:effectLst/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3581400"/>
            <a:ext cx="750961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1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5. ສະຖິຕິພັນລະນາສໍາລັບຂໍ້ມູນດ້ານປະລິມານ(ຕໍ່)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8153399" cy="4648200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ກ)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ການວັດການແຈກຢາຍຂອງຂໍ້ມູນດ້ວຍຄ່າ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ສະຖິຕິ</a:t>
            </a:r>
            <a:r>
              <a:rPr lang="lo-LA" sz="28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 (ຕໍ່)</a:t>
            </a:r>
            <a:endParaRPr lang="en-US" sz="2800" b="1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    </a:t>
            </a:r>
            <a:r>
              <a:rPr lang="en-US" sz="2800" b="1" dirty="0" smtClean="0">
                <a:solidFill>
                  <a:srgbClr val="00B0F0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3) 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ຄ່າ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ຜັນປ່ຽນ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ມາດຖານ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sz="28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indent="0" algn="thaiDist">
              <a:lnSpc>
                <a:spcPct val="150000"/>
              </a:lnSpc>
              <a:buNone/>
            </a:pP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  	   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ຄ່າຜັນປ່ຽນມາດຖານເປັນຄ່າທີ່ໄດ້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ມາຈາກ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ການຖອນຮາກຂັ້ນສອງຂອງຄ່າຜັນ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ປ່ຽນ.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0" indent="0" algn="thaiDi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endParaRPr lang="en-US" sz="2800" dirty="0">
              <a:effectLst/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400"/>
            <a:ext cx="7239000" cy="219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5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09472"/>
          </a:xfrm>
        </p:spPr>
        <p:txBody>
          <a:bodyPr>
            <a:normAutofit fontScale="90000"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5. ສະຖິຕິພັນລະນາສໍາລັບຂໍ້ມູນດ້ານປະລິມານ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8153399" cy="5029200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latin typeface="Saysettha OT" pitchFamily="34" charset="-34"/>
                <a:cs typeface="Saysettha OT" pitchFamily="34" charset="-34"/>
              </a:rPr>
              <a:t>ຂ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)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ການວັດ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ການແຈກຢາຍດ້ວຍ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ຮູບ</a:t>
            </a:r>
            <a:endParaRPr lang="en-US" sz="2800" b="1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    </a:t>
            </a:r>
            <a:r>
              <a:rPr lang="en-US" sz="2800" b="1" dirty="0" smtClean="0">
                <a:solidFill>
                  <a:srgbClr val="00B0F0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1)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ຮູບແທ່ງ</a:t>
            </a:r>
            <a:endParaRPr lang="en-US" sz="28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indent="0" algn="thaiDist">
              <a:lnSpc>
                <a:spcPct val="150000"/>
              </a:lnSpc>
              <a:buNone/>
            </a:pP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  	  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ຈະສະແດງໃຫ້ເຫັນການແຈກຢາຍຂອງຂໍ້ມູນປະລິມານ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ເຊັ່ນ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ອາຍຸ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. </a:t>
            </a:r>
          </a:p>
          <a:p>
            <a:pPr marL="0" indent="0" algn="thaiDist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endParaRPr lang="en-US" sz="2800" dirty="0">
              <a:effectLst/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62400"/>
            <a:ext cx="45339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0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rmAutofit fontScale="90000"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5. ສະຖິຕິພັນລະນາສໍາລັບຂໍ້ມູນດ້ານປະລິມານ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8153399" cy="5029200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ຂ)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ການວັດ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ການແຈກຢາຍດ້ວຍ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ຮູບ (ຕໍ່)</a:t>
            </a:r>
            <a:endParaRPr lang="en-US" sz="2800" b="1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    </a:t>
            </a:r>
            <a:r>
              <a:rPr lang="lo-LA" sz="2800" b="1" dirty="0" smtClean="0">
                <a:solidFill>
                  <a:srgbClr val="00B0F0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2</a:t>
            </a:r>
            <a:r>
              <a:rPr lang="en-US" sz="2800" b="1" dirty="0" smtClean="0">
                <a:solidFill>
                  <a:srgbClr val="00B0F0"/>
                </a:solidFill>
                <a:effectLst/>
                <a:latin typeface="Saysettha OT" pitchFamily="34" charset="-34"/>
                <a:ea typeface="Calibri"/>
                <a:cs typeface="Saysettha OT" pitchFamily="34" charset="-34"/>
              </a:rPr>
              <a:t>)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ບັອກພລັອດ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sz="28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indent="0" algn="thaiDist">
              <a:lnSpc>
                <a:spcPct val="150000"/>
              </a:lnSpc>
              <a:buNone/>
            </a:pP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  	</a:t>
            </a:r>
            <a:endParaRPr lang="en-US" sz="2800" dirty="0">
              <a:effectLst/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743200"/>
            <a:ext cx="5820231" cy="359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2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09472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3600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sz="3600" dirty="0" smtClean="0">
                <a:latin typeface="Saysettha OT" pitchFamily="34" charset="-34"/>
                <a:ea typeface="Calibri"/>
                <a:cs typeface="Saysettha OT" pitchFamily="34" charset="-34"/>
              </a:rPr>
              <a:t>6. </a:t>
            </a:r>
            <a:r>
              <a:rPr lang="en-US" sz="36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ການສະຫຼຸບຂໍ້ມູນທີ</a:t>
            </a:r>
            <a:r>
              <a:rPr lang="en-US" sz="3600" dirty="0" smtClean="0">
                <a:latin typeface="Saysettha OT" pitchFamily="34" charset="-34"/>
                <a:ea typeface="Calibri"/>
                <a:cs typeface="Saysettha OT" pitchFamily="34" charset="-34"/>
              </a:rPr>
              <a:t>່</a:t>
            </a:r>
            <a:r>
              <a:rPr lang="lo-LA" sz="3600" dirty="0" smtClean="0">
                <a:latin typeface="Saysettha OT" pitchFamily="34" charset="-34"/>
                <a:ea typeface="Calibri"/>
                <a:cs typeface="Saysettha OT" pitchFamily="34" charset="-34"/>
              </a:rPr>
              <a:t>ເປັນ</a:t>
            </a:r>
            <a:r>
              <a:rPr lang="en-US" sz="36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ຕົວປ່ຽນຄຸນນະພາບ</a:t>
            </a:r>
            <a:r>
              <a:rPr lang="en-US" sz="3600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sz="3600" dirty="0" smtClean="0">
                <a:latin typeface="Saysettha OT" pitchFamily="34" charset="-34"/>
                <a:ea typeface="Calibri"/>
                <a:cs typeface="Saysettha OT" pitchFamily="34" charset="-34"/>
              </a:rPr>
              <a:t>  2 </a:t>
            </a:r>
            <a:r>
              <a:rPr lang="en-US" sz="36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ຕົວ</a:t>
            </a:r>
            <a:r>
              <a:rPr lang="lo-LA" sz="3600" dirty="0" smtClean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  <a:r>
              <a:rPr lang="en-US" sz="3600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52600"/>
            <a:ext cx="740833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ການສະຫຼຸບຂໍ້ມູນການມີໂທລະສັບມືຖືແຍກຕາມລະດັບລາຍໄດ້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ໂດຍໃຊ້ຕາຕະລາງ 2 ທາງ ເຊັ່ນ:</a:t>
            </a:r>
          </a:p>
          <a:p>
            <a:pPr marL="0" indent="0"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7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7. </a:t>
            </a:r>
            <a:r>
              <a:rPr lang="en-US" sz="3600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ea typeface="Calibri"/>
                <a:cs typeface="Saysettha OT" pitchFamily="34" charset="-34"/>
              </a:rPr>
              <a:t>ສະຫຼຸບຂໍ້ມູນທີ່ເປັນຕົວປ່ຽນປະລິມານ</a:t>
            </a:r>
            <a:r>
              <a:rPr lang="en-US" sz="3600" b="1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3600" b="1" dirty="0" err="1">
                <a:latin typeface="Saysettha OT" pitchFamily="34" charset="-34"/>
                <a:ea typeface="Calibri"/>
                <a:cs typeface="Saysettha OT" pitchFamily="34" charset="-34"/>
              </a:rPr>
              <a:t>ຕົວ</a:t>
            </a:r>
            <a: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05000"/>
            <a:ext cx="7408333" cy="42211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ກໍລະນີ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ທີ່ມີຕົວປ່ຽນປະລິມານ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ຕົວ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ເຊັ່ນ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ລາຍໄດ້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ກັບ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ລາຍ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ຈ່າຍຄ່າໂທລະສັບມືຖື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,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ອາຍຸກັບ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ຄະແນນຄວາມເພິ່ງພໍໃຈ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ຜູ້ວິໄຈອາດຈະສຶກສາຄວາມສຳພັນຂອງຕົວປ່ຽນດັ່ງກ່າວ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ໂດຍໃຊ້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ເຕັກນິກ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ການວິເຄາະ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ຣີເກຣ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ຊັນ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ຫຼືຄ່າສໍາປະສິດສະຫະສໍາພັນເພຍສັນ.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67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8.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ການສະຫຼຸບລັກສະນະຂອງຂໍ້ມູນປະລິມານແຍກຕາມລັກສະນະຂອງຕົວປ່ຽນກຸ່ມ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ເປັນ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ການສະຫຼຸບລັກສະນະທີ່ສຳຄັນຂອງຂໍ້ມູນປະລິມານ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ເຊັ່ນ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: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ຄ່າສະເລ່ຍ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ຄ່າຜັນປ່ຽນມາດ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ຖານ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ແຍກຕາມຕົວປ່ຽນກຸ່ມ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ເຊັ່ນ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: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ຕ້ອງການສຶກສາອາຍຸແຍກຕາມພຶດຕິກຳການດື່ມກາເຟ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ໂດຍມີ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ຕົວປ່ຽນ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ອາຍຸເປັນ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ຕົວປ່ຽນຕາມ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ຊຶ່ງເປັນຂໍ້ມູນປະລິມານ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ຕົວປ່ຽນການດື່ມກາເຟເປັນຕົວປ່ຽນ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ເອກະລາດ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ຊຶ່ງເປັນຕົວປ່ຽນມາດວັດແບ່ງກຸ່ມ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ໃນນີ້ໃຊ້ໂປຣແຣມ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SPSS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ໄດ້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ດັ່ງນີ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້: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endParaRPr lang="en-US" sz="28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09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8. 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ການສະຫຼຸບລັກສະນະຂອງຂໍ້ມູນປະລິມານແຍກຕາມລັກສະນະຂອງຕົວປ່ຽນ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ກຸ່ມ</a:t>
            </a: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600" b="1" dirty="0" smtClean="0">
                <a:latin typeface="Saysettha OT" pitchFamily="34" charset="-34"/>
                <a:cs typeface="Saysettha OT" pitchFamily="34" charset="-34"/>
              </a:rPr>
              <a:t>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ລາຍລະອຽດຂອງອາຍຸແຍກຕາມການດື່ມ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ກາເຟ</a:t>
            </a:r>
            <a:endParaRPr lang="en-US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endParaRPr lang="en-US" sz="28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</a:p>
          <a:p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743200"/>
            <a:ext cx="7419975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b="1" dirty="0" smtClean="0">
                <a:latin typeface="Saysettha OT" pitchFamily="34" charset="-34"/>
                <a:cs typeface="Saysettha OT" pitchFamily="34" charset="-34"/>
              </a:rPr>
            </a:b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1.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ຄວາມໝາຍຂອງສະຖິຕິພັນລະນາ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 smtClean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52600"/>
            <a:ext cx="7823200" cy="4373563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ສະຖິຕິ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ພັນລະນາ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ເປັນ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ສະຖິຕິທີ່ໃຊ້ສະຫຼຸບລັກສະນະຂອງກຸ່ມຂໍ້ມູນ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ໂດຍທີ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່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ຂໍ້ມູນເກັບກຳຈາກຕົວຢ່າງຫຼືປະຊາກອນ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56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9. ສະຫຼຸບສະຖິຕິພັນລະນາທີ່ໃຊ້ໃນງານວິໄຈ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ການເລືອກໃຊ້ສະຖິຕິພັນລະນາໃນງານວິໄຈກັບຊະນິດຂອງມາດວັດຂໍ້ມູນ</a:t>
            </a:r>
            <a:r>
              <a:rPr lang="en-US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 smtClean="0">
                <a:latin typeface="Saysettha OT" pitchFamily="34" charset="-34"/>
                <a:cs typeface="Saysettha OT" pitchFamily="34" charset="-34"/>
              </a:rPr>
              <a:t>ສາມາດສະຫຼຸບໄດ້ດັ່ງນີ້:</a:t>
            </a:r>
          </a:p>
          <a:p>
            <a:pPr>
              <a:lnSpc>
                <a:spcPct val="150000"/>
              </a:lnSpc>
            </a:pP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51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00002"/>
              </p:ext>
            </p:extLst>
          </p:nvPr>
        </p:nvGraphicFramePr>
        <p:xfrm>
          <a:off x="533400" y="533400"/>
          <a:ext cx="8153400" cy="602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281"/>
                <a:gridCol w="4862119"/>
              </a:tblGrid>
              <a:tr h="446103">
                <a:tc>
                  <a:txBody>
                    <a:bodyPr/>
                    <a:lstStyle/>
                    <a:p>
                      <a:pPr algn="ctr"/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ຊະນິດຂອງຂໍ້ມູນ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ສະຖິຕິພັນລະນາ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</a:tr>
              <a:tr h="315897">
                <a:tc>
                  <a:txBody>
                    <a:bodyPr/>
                    <a:lstStyle/>
                    <a:p>
                      <a:r>
                        <a:rPr lang="lo-LA" sz="2000" dirty="0" smtClean="0">
                          <a:solidFill>
                            <a:srgbClr val="E4149F"/>
                          </a:solidFill>
                          <a:latin typeface="Saysettha OT" pitchFamily="34" charset="-34"/>
                          <a:cs typeface="Saysettha OT" pitchFamily="34" charset="-34"/>
                        </a:rPr>
                        <a:t>1) </a:t>
                      </a:r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ມາດວັດແບ່ງກຸ່ມ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ຄວາມຖີ່, ເປີເຊັນ,</a:t>
                      </a:r>
                      <a:r>
                        <a:rPr lang="lo-LA" sz="2000" baseline="0" dirty="0" smtClean="0">
                          <a:latin typeface="Saysettha OT" pitchFamily="34" charset="-34"/>
                          <a:cs typeface="Saysettha OT" pitchFamily="34" charset="-34"/>
                        </a:rPr>
                        <a:t> ຖານນິຍົມ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</a:tr>
              <a:tr h="605457">
                <a:tc>
                  <a:txBody>
                    <a:bodyPr/>
                    <a:lstStyle/>
                    <a:p>
                      <a:r>
                        <a:rPr lang="lo-LA" sz="2000" kern="1200" dirty="0" smtClean="0">
                          <a:solidFill>
                            <a:srgbClr val="E4149F"/>
                          </a:solidFill>
                          <a:latin typeface="Saysettha OT" pitchFamily="34" charset="-34"/>
                          <a:ea typeface="+mn-ea"/>
                          <a:cs typeface="Saysettha OT" pitchFamily="34" charset="-34"/>
                        </a:rPr>
                        <a:t>2)</a:t>
                      </a:r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 ມາດວັດລຽນລໍາດັບ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ຄວາມຖີ່, ເປີເຊັນ, ຄ່າມັດທະຍະຖານ, ຄ່າຖານນິຍົມ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</a:tr>
              <a:tr h="1199817">
                <a:tc>
                  <a:txBody>
                    <a:bodyPr/>
                    <a:lstStyle/>
                    <a:p>
                      <a:r>
                        <a:rPr lang="lo-LA" sz="2000" kern="1200" dirty="0" smtClean="0">
                          <a:solidFill>
                            <a:srgbClr val="E4149F"/>
                          </a:solidFill>
                          <a:latin typeface="Saysettha OT" pitchFamily="34" charset="-34"/>
                          <a:ea typeface="+mn-ea"/>
                          <a:cs typeface="Saysettha OT" pitchFamily="34" charset="-34"/>
                        </a:rPr>
                        <a:t>3)</a:t>
                      </a:r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 ຂໍ້ມູນປະລິມານ (ແບບຊ່ວງ ແລະ ອັດຕາສ່ວນ)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ຄ່າກາງ (ຄ່າສະເລັ່ຍ, ຄ່າມັດທະຍະຖານ, ຄ່າຖານນິຍົມ</a:t>
                      </a:r>
                    </a:p>
                    <a:p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ຄ່າການແຈກຢາຍ</a:t>
                      </a:r>
                      <a:r>
                        <a:rPr lang="lo-LA" sz="2000" baseline="0" dirty="0" smtClean="0">
                          <a:latin typeface="Saysettha OT" pitchFamily="34" charset="-34"/>
                          <a:cs typeface="Saysettha OT" pitchFamily="34" charset="-34"/>
                        </a:rPr>
                        <a:t> (ຄ່າພິໃສ, ຄ່າຜັນປ່ຽນ ແລະ ຄ່າຜັນປ່ຽນມາດຖານ)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</a:tr>
              <a:tr h="789260">
                <a:tc>
                  <a:txBody>
                    <a:bodyPr/>
                    <a:lstStyle/>
                    <a:p>
                      <a:r>
                        <a:rPr lang="lo-LA" sz="2000" kern="1200" dirty="0" smtClean="0">
                          <a:solidFill>
                            <a:srgbClr val="E4149F"/>
                          </a:solidFill>
                          <a:latin typeface="Saysettha OT" pitchFamily="34" charset="-34"/>
                          <a:ea typeface="+mn-ea"/>
                          <a:cs typeface="Saysettha OT" pitchFamily="34" charset="-34"/>
                        </a:rPr>
                        <a:t>4) </a:t>
                      </a:r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ຕົວປ່ຽນຄຸນນະພາບ 2 ຕົວ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ຕາຕະລາງໄຂ່ວສະແດງຈໍານວນ ແລະ ເປີເຊັນ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</a:tr>
              <a:tr h="928717">
                <a:tc>
                  <a:txBody>
                    <a:bodyPr/>
                    <a:lstStyle/>
                    <a:p>
                      <a:r>
                        <a:rPr lang="lo-LA" sz="2000" kern="1200" dirty="0" smtClean="0">
                          <a:solidFill>
                            <a:srgbClr val="E4149F"/>
                          </a:solidFill>
                          <a:latin typeface="Saysettha OT" pitchFamily="34" charset="-34"/>
                          <a:ea typeface="+mn-ea"/>
                          <a:cs typeface="Saysettha OT" pitchFamily="34" charset="-34"/>
                        </a:rPr>
                        <a:t>5)</a:t>
                      </a:r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 ຕົວປ່ຽນປະລິມານ</a:t>
                      </a:r>
                      <a:r>
                        <a:rPr lang="en-US" sz="2000" baseline="0" dirty="0" smtClean="0"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1 ຕົວ ແລະ ຕົວປ່ຽນຄຸນນະພາບ 1 ຕົວ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ຄ່າກາງ ແລະ ຄ່າການແຈກຢາຍຂອງຕົວປ່ຽນດ້ານປະລິມານແຍກຕາມກຸ່ມຍ່ອຍຂອງຕົວປ່ຽນກຸ່ມ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</a:tr>
              <a:tr h="928717">
                <a:tc>
                  <a:txBody>
                    <a:bodyPr/>
                    <a:lstStyle/>
                    <a:p>
                      <a:r>
                        <a:rPr lang="lo-LA" sz="2000" kern="1200" dirty="0" smtClean="0">
                          <a:solidFill>
                            <a:srgbClr val="E4149F"/>
                          </a:solidFill>
                          <a:latin typeface="Saysettha OT" pitchFamily="34" charset="-34"/>
                          <a:ea typeface="+mn-ea"/>
                          <a:cs typeface="Saysettha OT" pitchFamily="34" charset="-34"/>
                        </a:rPr>
                        <a:t>6)</a:t>
                      </a:r>
                      <a:r>
                        <a:rPr lang="lo-LA" sz="2000" dirty="0" smtClean="0">
                          <a:latin typeface="Saysettha OT" pitchFamily="34" charset="-34"/>
                          <a:cs typeface="Saysettha OT" pitchFamily="34" charset="-34"/>
                        </a:rPr>
                        <a:t> ຕົວປ່ຽນປະລິມານ 2 ຕົວ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lo-LA" sz="2000" baseline="0" dirty="0" smtClean="0">
                          <a:latin typeface="Saysettha OT" pitchFamily="34" charset="-34"/>
                          <a:cs typeface="Saysettha OT" pitchFamily="34" charset="-34"/>
                        </a:rPr>
                        <a:t>ການວິເຄາະການທົດຖອຍ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lo-LA" sz="2000" baseline="0" dirty="0" smtClean="0">
                          <a:latin typeface="Saysettha OT" pitchFamily="34" charset="-34"/>
                          <a:cs typeface="Saysettha OT" pitchFamily="34" charset="-34"/>
                        </a:rPr>
                        <a:t>ສໍາປະສິດສະຫະສໍາພັນ</a:t>
                      </a:r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</a:tr>
              <a:tr h="446103">
                <a:tc>
                  <a:txBody>
                    <a:bodyPr/>
                    <a:lstStyle/>
                    <a:p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aysettha OT" pitchFamily="34" charset="-34"/>
                        <a:cs typeface="Saysettha OT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6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10. ການໃຊ້ </a:t>
            </a:r>
            <a:r>
              <a:rPr lang="en-US" sz="3600" dirty="0" smtClean="0">
                <a:latin typeface="Saysettha OT" pitchFamily="34" charset="-34"/>
                <a:cs typeface="Saysettha OT" pitchFamily="34" charset="-34"/>
              </a:rPr>
              <a:t>SPSS for Windows </a:t>
            </a:r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ໃນການຄໍານວນຄ່າສະຖິຕິພັນລະນາທີ່ໃຊ້ໃນການວິໄຈ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905000"/>
            <a:ext cx="7904475" cy="429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9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ບົດຝຶກຫັດ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447800"/>
            <a:ext cx="7408333" cy="4678363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dirty="0">
                <a:latin typeface="Saysettha OT"/>
                <a:ea typeface="Calibri"/>
                <a:cs typeface="Saysettha OT"/>
              </a:rPr>
              <a:t>1. ຈົ່ງບອກຄວາມໝາຍຂອງສະຖິຕິພັນລະນາ?</a:t>
            </a:r>
            <a:endParaRPr lang="en-US" dirty="0">
              <a:latin typeface="Saysettha OT"/>
              <a:ea typeface="Calibri"/>
              <a:cs typeface="DokChampa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dirty="0">
                <a:latin typeface="Saysettha OT"/>
                <a:ea typeface="Calibri"/>
                <a:cs typeface="Saysettha OT"/>
              </a:rPr>
              <a:t>2. ຈົ່ງຍົກຕົວຢ່າງສະຖິຕິພັນລະນາທີ່ໃຊ້ໃນງານວິໄຈ?</a:t>
            </a:r>
            <a:endParaRPr lang="en-US" dirty="0">
              <a:latin typeface="Saysettha OT"/>
              <a:ea typeface="Calibri"/>
              <a:cs typeface="DokChampa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dirty="0">
                <a:latin typeface="Saysettha OT"/>
                <a:ea typeface="Calibri"/>
                <a:cs typeface="Saysettha OT"/>
              </a:rPr>
              <a:t>3. ສະຖິຕິພັນລະນາສໍາລັບຂໍ້ມູນດ້ານຄຸນນະພາບມີອັນໃດແດ່? ແລະ ການສະຫຼຸບລັກສະນະຂອງຂໍ້ມູນ ດ້ານຄຸນນະພາບດ້ວຍກຣາຟມີແບບໃດແດ່?</a:t>
            </a:r>
            <a:endParaRPr lang="en-US" dirty="0">
              <a:latin typeface="Saysettha OT"/>
              <a:ea typeface="Calibri"/>
              <a:cs typeface="DokChampa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dirty="0">
                <a:latin typeface="Saysettha OT"/>
                <a:ea typeface="Calibri"/>
                <a:cs typeface="Saysettha OT"/>
              </a:rPr>
              <a:t>4. ສະຖິຕິພັນລະນາສໍາລັບຂໍ້ມູນດ້ານປະລິມານມີອັນໃດແດ່? ແລະ ການສະຫຼຸບລັກສະນະຂອງຂໍ້ມູນ ດ້ານປະລິມານດ້ວຍກຣາຟມີແບບໃດແດ່?</a:t>
            </a:r>
            <a:endParaRPr lang="en-US" dirty="0">
              <a:latin typeface="Saysettha OT"/>
              <a:ea typeface="Calibri"/>
              <a:cs typeface="DokChampa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dirty="0">
                <a:latin typeface="Saysettha OT"/>
                <a:ea typeface="Calibri"/>
                <a:cs typeface="Saysettha OT"/>
              </a:rPr>
              <a:t>5. ເພິ່ນນິຍົມໃຊ້ສະຖິຕິຫຍັງໃນການສະຫຼຸບຂໍ້ມູນທີ່ເປັນຕົວ</a:t>
            </a:r>
            <a:r>
              <a:rPr lang="lo-LA" dirty="0" smtClean="0">
                <a:latin typeface="Saysettha OT"/>
                <a:ea typeface="Calibri"/>
                <a:cs typeface="Saysettha OT"/>
              </a:rPr>
              <a:t>ປ່ຽນຄຸນ</a:t>
            </a:r>
            <a:r>
              <a:rPr lang="lo-LA" dirty="0">
                <a:latin typeface="Saysettha OT"/>
                <a:ea typeface="Calibri"/>
                <a:cs typeface="Saysettha OT"/>
              </a:rPr>
              <a:t>ນະພາບ 2 ຕົວ?</a:t>
            </a:r>
            <a:endParaRPr lang="en-US" dirty="0">
              <a:latin typeface="Saysettha OT"/>
              <a:ea typeface="Calibri"/>
              <a:cs typeface="DokChampa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066800"/>
            <a:ext cx="7408333" cy="5059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lo-LA" sz="4800" dirty="0" smtClean="0">
              <a:latin typeface="Saysettha OT" pitchFamily="34" charset="-34"/>
              <a:cs typeface="Saysettha OT" pitchFamily="34" charset="-34"/>
            </a:endParaRPr>
          </a:p>
          <a:p>
            <a:pPr marL="0" indent="0" algn="ctr">
              <a:buNone/>
            </a:pPr>
            <a:endParaRPr lang="lo-LA" sz="4800" dirty="0">
              <a:latin typeface="Saysettha OT" pitchFamily="34" charset="-34"/>
              <a:cs typeface="Saysettha OT" pitchFamily="34" charset="-34"/>
            </a:endParaRPr>
          </a:p>
          <a:p>
            <a:pPr marL="0" indent="0" algn="ctr">
              <a:buNone/>
            </a:pPr>
            <a:r>
              <a:rPr lang="lo-LA" sz="4800" dirty="0" smtClean="0">
                <a:solidFill>
                  <a:srgbClr val="7030A0"/>
                </a:solidFill>
                <a:latin typeface="Saysettha OT" pitchFamily="34" charset="-34"/>
                <a:cs typeface="Saysettha OT" pitchFamily="34" charset="-34"/>
              </a:rPr>
              <a:t>ຈົບບົດທີ 4</a:t>
            </a:r>
            <a:endParaRPr lang="en-US" sz="4800" dirty="0">
              <a:solidFill>
                <a:srgbClr val="7030A0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01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b="1" dirty="0">
                <a:latin typeface="Saysettha OT" pitchFamily="34" charset="-34"/>
                <a:cs typeface="Saysettha OT" pitchFamily="34" charset="-34"/>
              </a:rPr>
            </a:br>
            <a:r>
              <a:rPr lang="en-US" sz="3600" b="1" dirty="0" smtClean="0">
                <a:latin typeface="Saysettha OT" pitchFamily="34" charset="-34"/>
                <a:cs typeface="Saysettha OT" pitchFamily="34" charset="-34"/>
              </a:rPr>
              <a:t>2. </a:t>
            </a:r>
            <a:r>
              <a:rPr lang="en-US" sz="3600" b="1" dirty="0" err="1" smtClean="0">
                <a:latin typeface="Saysettha OT" pitchFamily="34" charset="-34"/>
                <a:cs typeface="Saysettha OT" pitchFamily="34" charset="-34"/>
              </a:rPr>
              <a:t>ສະຖິຕິ</a:t>
            </a:r>
            <a:r>
              <a:rPr lang="en-US" sz="3600" b="1" dirty="0" err="1">
                <a:latin typeface="Saysettha OT" pitchFamily="34" charset="-34"/>
                <a:cs typeface="Saysettha OT" pitchFamily="34" charset="-34"/>
              </a:rPr>
              <a:t>ພັນລະນາທີ່ໃຊ້ໃນການວິໄຈ</a:t>
            </a:r>
            <a:r>
              <a:rPr lang="en-US" sz="3600" dirty="0">
                <a:latin typeface="Saysettha OT" pitchFamily="34" charset="-34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52600"/>
            <a:ext cx="7408333" cy="43735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ປະກອບມີສະຖິຕິທີ່ໃຊ້ວັດ ຄື: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ການແຈກຢາຍຄວາມຖີ່: </a:t>
            </a: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ເປີເຊັນ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ການວັດແນວໂນ້ມເຂົ້າສູ່ສ່ວນກາງ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(ຄ່າກາງ):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ຄ່າສະເລັ່ຍ, ຄ່າມັດທະຍະຖານ, ຄ່າຖານນິຍົມ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ການວັດການແຈກຢາຍ:</a:t>
            </a:r>
            <a:endParaRPr lang="en-US" sz="2800" dirty="0" smtClean="0">
              <a:latin typeface="Saysettha OT" pitchFamily="34" charset="-34"/>
              <a:cs typeface="Saysettha OT" pitchFamily="34" charset="-34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ຄ່າພິໃສ, ຄ່າຜັນປ່ຽນ ແລະ ຄ່າຜັນປ່ຽນມາດຖານ </a:t>
            </a:r>
            <a:endParaRPr lang="en-US" sz="2800" dirty="0">
              <a:solidFill>
                <a:srgbClr val="00B050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01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b="1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3. </a:t>
            </a:r>
            <a:r>
              <a:rPr lang="en-US" sz="3600" b="1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sz="3600" b="1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ເລືອກໃຊ້ສະຖິຕິພັນລະນາໃນການວິໄຈ</a:t>
            </a:r>
            <a: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ສະຖິຕິ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ພັນລະນາທີ່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ໃຊ້ຈະ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ຂຶ້ນກັບປະເພດ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ຫຼືມາດວັດຂອງຂໍ້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ມູນ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.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ການເລືອກໃຊ້ສະຖິຕິພັນລະນາຈະແບ່ງເປັນ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ກຸ່ມ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ຄື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:</a:t>
            </a:r>
            <a:endParaRPr lang="en-US" sz="28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ສະຖິຕິພັນລະນາສຳລັບຂໍ້ມູນ</a:t>
            </a: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ດ້ານ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ຄຸນ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ນະພາບ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  <a:endParaRPr lang="en-US" sz="28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ສະຖິຕິ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ພັນລະນາສຳລັບຂໍ້ມູນ</a:t>
            </a: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ດ້ານ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ປະລິມານ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27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b="1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</a:b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4.ສະຖິຕິ</a:t>
            </a:r>
            <a:r>
              <a:rPr lang="en-US" sz="3600" b="1" dirty="0">
                <a:latin typeface="Saysettha OT" pitchFamily="34" charset="-34"/>
                <a:ea typeface="Calibri"/>
                <a:cs typeface="Saysettha OT" pitchFamily="34" charset="-34"/>
              </a:rPr>
              <a:t>ພັນລະ</a:t>
            </a:r>
            <a:r>
              <a:rPr lang="en-US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ນາ</a:t>
            </a:r>
            <a:r>
              <a:rPr lang="lo-LA" sz="3600" b="1" dirty="0" smtClean="0">
                <a:latin typeface="Saysettha OT" pitchFamily="34" charset="-34"/>
                <a:ea typeface="Calibri"/>
                <a:cs typeface="Saysettha OT" pitchFamily="34" charset="-34"/>
              </a:rPr>
              <a:t>ສໍາລັບຂໍ້ມູນດ້ານຄຸນນະພາບ</a:t>
            </a:r>
            <a: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  <a:t/>
            </a:r>
            <a:br>
              <a:rPr lang="en-US" sz="3600" dirty="0">
                <a:latin typeface="Saysettha OT" pitchFamily="34" charset="-34"/>
                <a:ea typeface="Calibri"/>
                <a:cs typeface="Saysettha OT" pitchFamily="34" charset="-34"/>
              </a:rPr>
            </a:b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ຂໍ້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ມູນ</a:t>
            </a: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ດ້ານ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ຄຸນ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ນະພາບ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ໝ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າຍ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ເຖິງ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ຂໍ້ມູນ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ມາດວັດ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ແບ່ງ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ກຸ່ມ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ມາດວັດ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ລຽນ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ລຳດັບ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ຈະ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ໃຊ້ໄດ້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ສະເພາະ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ຄວາມ</a:t>
            </a:r>
            <a:r>
              <a:rPr lang="en-US" sz="2800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ຖີ່ຫຼືຈຳນວນ</a:t>
            </a:r>
            <a:r>
              <a:rPr lang="en-US" sz="2800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, </a:t>
            </a:r>
            <a:r>
              <a:rPr lang="en-US" sz="2800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ເປີເຊັນ</a:t>
            </a:r>
            <a:r>
              <a:rPr lang="en-US" sz="2800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800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ຄ່າຖານ</a:t>
            </a:r>
            <a:r>
              <a:rPr lang="en-US" sz="2800" dirty="0" err="1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ນິຍົມ</a:t>
            </a:r>
            <a:r>
              <a:rPr lang="en-US" sz="2800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. </a:t>
            </a: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ນອກຈາກນີ້ຍັງ</a:t>
            </a:r>
            <a:r>
              <a:rPr lang="en-US" sz="2800" dirty="0" err="1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ນິຍົມ</a:t>
            </a:r>
            <a:r>
              <a:rPr lang="en-US" sz="2800" dirty="0" err="1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ໃຊ</a:t>
            </a:r>
            <a:r>
              <a:rPr lang="en-US" sz="2800" dirty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້ </a:t>
            </a:r>
            <a:r>
              <a:rPr lang="en-US" sz="2800" dirty="0" err="1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ຮູບເສົາ</a:t>
            </a:r>
            <a:r>
              <a:rPr lang="en-US" sz="2800" dirty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ຮູບແຜ່ນ</a:t>
            </a:r>
            <a:r>
              <a:rPr lang="en-US" sz="2800" dirty="0" err="1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ມົນ</a:t>
            </a:r>
            <a:r>
              <a:rPr lang="lo-LA" sz="2800" dirty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endParaRPr lang="en-US" sz="2800" dirty="0">
              <a:solidFill>
                <a:srgbClr val="00B050"/>
              </a:solidFill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sz="2800" dirty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5. ສະຖິຕິພັນລະນາສໍາລັບຂໍ້ມູນດ້ານປະລິມານ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52600"/>
            <a:ext cx="7408333" cy="4373563"/>
          </a:xfrm>
        </p:spPr>
        <p:txBody>
          <a:bodyPr>
            <a:normAutofit lnSpcReduction="10000"/>
          </a:bodyPr>
          <a:lstStyle/>
          <a:p>
            <a:pPr marL="0" indent="0" algn="thaiDist">
              <a:lnSpc>
                <a:spcPct val="150000"/>
              </a:lnSpc>
              <a:spcAft>
                <a:spcPts val="0"/>
              </a:spcAft>
              <a:buNone/>
            </a:pP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ຂໍ້ມູນປະລິມານ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ໝາຍເຖິງ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ຂໍ້ມູນ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ມາດ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ວັດແບບຊ່ວງ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ມາດວັດອັດຕາສ່ວນ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ຊຶ່ງ</a:t>
            </a: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ເ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ປັນຂໍ້ມູນທີ່ຕ້ອງ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ຄຳນວນຄ່າ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ສະຖິຕິເພື່ອສະຫຼຸບລັກສະນະຂອງຂໍ້ມູນ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ໂດຍຈະຕ້ອງຫາຄ່າສະຖິຕິ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ທີ່ສະແດງ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ຄ່າກາງ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ຄ່າການແຈກຢາຍຂອງຂໍ້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ມູນ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. </a:t>
            </a:r>
            <a:r>
              <a:rPr lang="lo-LA" sz="2800" dirty="0" smtClean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ນອກຈາກນີ້ຍັງວັດການແຈກຢາຍດ້ວຍ</a:t>
            </a:r>
            <a:r>
              <a:rPr lang="lo-LA" sz="2800" dirty="0" smtClean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ຮູບແທ່ງ ແລະ ບັອກພລັອດ</a:t>
            </a:r>
            <a:r>
              <a:rPr lang="lo-LA" sz="2800" dirty="0" smtClean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ອີກ.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7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5. ສະຖິຕິພັນລະນາສໍາລັບຂໍ້ມູນດ້ານປະລິມານ(ຕໍ່)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8153399" cy="437356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lo-LA" sz="2800" dirty="0" smtClean="0">
                <a:solidFill>
                  <a:schemeClr val="accent5">
                    <a:lumMod val="75000"/>
                  </a:schemeClr>
                </a:solidFill>
                <a:latin typeface="Saysettha OT" pitchFamily="34" charset="-34"/>
                <a:cs typeface="Saysettha OT" pitchFamily="34" charset="-34"/>
              </a:rPr>
              <a:t>ຄ່າກາງຂອງຂໍ້ມູນ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ປະກອບມີ: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ຄ່າສະເລັ່ຍ, ຄ່າມັດທະຍະຖານ</a:t>
            </a:r>
            <a:r>
              <a:rPr lang="en-US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ແລະ ຄ່າຖານນິຍົມ.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48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5. ສະຖິຕິພັນລະນາສໍາລັບຂໍ້ມູນດ້ານປະລິມານ(ຕໍ່)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8153399" cy="43735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ກ) ຄ່າ</a:t>
            </a:r>
            <a:r>
              <a:rPr lang="lo-LA" sz="2800" dirty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ສະ</a:t>
            </a: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ເລັ່ຍ</a:t>
            </a:r>
            <a:r>
              <a:rPr lang="en-US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ແມ່ນຕົວເລກທີ່ເປັນຄ່າກາງຂອງຂໍ້ມູນຊຸດໃດໜຶ່ງ ຊຶ່ງ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ເປັນ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ຄ່າກາງທີ່ນິຍົມໃຊ້ຫຼາຍທີ່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ສຸດ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ໃຊ້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ໄດ້ກັບຂໍ້ມູນແບບຊ່ວງ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ຂໍ້ມູນແບບອັດຕາ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ສ່ວນ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.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199"/>
            <a:ext cx="7848600" cy="205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1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3600" dirty="0" smtClean="0">
                <a:latin typeface="Saysettha OT" pitchFamily="34" charset="-34"/>
                <a:cs typeface="Saysettha OT" pitchFamily="34" charset="-34"/>
              </a:rPr>
              <a:t>5. ສະຖິຕິພັນລະນາສໍາລັບຂໍ້ມູນດ້ານປະລິມານ(ຕໍ່)</a:t>
            </a:r>
            <a:endParaRPr lang="en-US" sz="3600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8153399" cy="4373563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50000"/>
              </a:lnSpc>
              <a:spcAft>
                <a:spcPts val="0"/>
              </a:spcAft>
              <a:buNone/>
              <a:tabLst>
                <a:tab pos="900430" algn="l"/>
              </a:tabLst>
            </a:pPr>
            <a:r>
              <a:rPr lang="lo-LA" sz="2800" dirty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ຂ</a:t>
            </a: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) ຄ່າມັດທະຍະຖານ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ເປັນ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ຄ່າຂອງຂໍ້ມູນ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ທີ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່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ຢູ່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ຕ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ໍ່າ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ແ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ໜ່ງເຄິ່ງກາງຂອງຂໍ້ມູນ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ເມື່ອເອົາຂໍ້ມູນ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ມາລຽນ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ລຳດັບຈາກຄ່ານ້ອຍໄປຫາຄ່າໃຫຍ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່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ຫຼືຈາກຄ່າໃຫຍ່ໄປຫາຄ່ານ້ອຍ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.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ຊຶ່ງ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ສາມາດໃຊ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້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ກັບຂໍ້ມູນລຽນລຳດັບ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,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ແບບຊ່ວງ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ອັດຕາສ່ວນ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  <a:endParaRPr lang="en-US" sz="2800" dirty="0">
              <a:effectLst/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15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820</Words>
  <Application>Microsoft Office PowerPoint</Application>
  <PresentationFormat>On-screen Show (4:3)</PresentationFormat>
  <Paragraphs>91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ບົດທີ 4 </vt:lpstr>
      <vt:lpstr> 1. ຄວາມໝາຍຂອງສະຖິຕິພັນລະນາ </vt:lpstr>
      <vt:lpstr> 2. ສະຖິຕິພັນລະນາທີ່ໃຊ້ໃນການວິໄຈ </vt:lpstr>
      <vt:lpstr>  3. ການເລືອກໃຊ້ສະຖິຕິພັນລະນາໃນການວິໄຈ </vt:lpstr>
      <vt:lpstr>  4.ສະຖິຕິພັນລະນາສໍາລັບຂໍ້ມູນດ້ານຄຸນນະພາບ </vt:lpstr>
      <vt:lpstr>5. ສະຖິຕິພັນລະນາສໍາລັບຂໍ້ມູນດ້ານປະລິມານ</vt:lpstr>
      <vt:lpstr>5. ສະຖິຕິພັນລະນາສໍາລັບຂໍ້ມູນດ້ານປະລິມານ(ຕໍ່)</vt:lpstr>
      <vt:lpstr>5. ສະຖິຕິພັນລະນາສໍາລັບຂໍ້ມູນດ້ານປະລິມານ(ຕໍ່)</vt:lpstr>
      <vt:lpstr>5. ສະຖິຕິພັນລະນາສໍາລັບຂໍ້ມູນດ້ານປະລິມານ(ຕໍ່)</vt:lpstr>
      <vt:lpstr>5. ສະຖິຕິພັນລະນາສໍາລັບຂໍ້ມູນດ້ານປະລິມານ(ຕໍ່)</vt:lpstr>
      <vt:lpstr>5. ສະຖິຕິພັນລະນາສໍາລັບຂໍ້ມູນດ້ານປະລິມານ(ຕໍ່)</vt:lpstr>
      <vt:lpstr>5. ສະຖິຕິພັນລະນາສໍາລັບຂໍ້ມູນດ້ານປະລິມານ(ຕໍ່)</vt:lpstr>
      <vt:lpstr>5. ສະຖິຕິພັນລະນາສໍາລັບຂໍ້ມູນດ້ານປະລິມານ(ຕໍ່)</vt:lpstr>
      <vt:lpstr>5. ສະຖິຕິພັນລະນາສໍາລັບຂໍ້ມູນດ້ານປະລິມານ (ຕໍ່)</vt:lpstr>
      <vt:lpstr>5. ສະຖິຕິພັນລະນາສໍາລັບຂໍ້ມູນດ້ານປະລິມານ (ຕໍ່)</vt:lpstr>
      <vt:lpstr> 6. ການສະຫຼຸບຂໍ້ມູນທີ່ເປັນຕົວປ່ຽນຄຸນນະພາບ   2 ຕົວ. </vt:lpstr>
      <vt:lpstr> 7. ການສະຫຼຸບຂໍ້ມູນທີ່ເປັນຕົວປ່ຽນປະລິມານ 2 ຕົວ </vt:lpstr>
      <vt:lpstr>8. ການສະຫຼຸບລັກສະນະຂອງຂໍ້ມູນປະລິມານແຍກຕາມລັກສະນະຂອງຕົວປ່ຽນກຸ່ມ</vt:lpstr>
      <vt:lpstr>8. ການສະຫຼຸບລັກສະນະຂອງຂໍ້ມູນປະລິມານແຍກຕາມລັກສະນະຂອງຕົວປ່ຽນກຸ່ມ (ຕໍ່)</vt:lpstr>
      <vt:lpstr>9. ສະຫຼຸບສະຖິຕິພັນລະນາທີ່ໃຊ້ໃນງານວິໄຈ</vt:lpstr>
      <vt:lpstr>PowerPoint Presentation</vt:lpstr>
      <vt:lpstr>10. ການໃຊ້ SPSS for Windows ໃນການຄໍານວນຄ່າສະຖິຕິພັນລະນາທີ່ໃຊ້ໃນການວິໄຈ</vt:lpstr>
      <vt:lpstr>ບົດຝຶກຫັດ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4</dc:title>
  <dc:creator>DDCOM</dc:creator>
  <cp:lastModifiedBy>DDCOM</cp:lastModifiedBy>
  <cp:revision>45</cp:revision>
  <cp:lastPrinted>2021-09-02T04:23:49Z</cp:lastPrinted>
  <dcterms:created xsi:type="dcterms:W3CDTF">2021-04-23T14:58:29Z</dcterms:created>
  <dcterms:modified xsi:type="dcterms:W3CDTF">2021-09-02T04:24:41Z</dcterms:modified>
</cp:coreProperties>
</file>