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6" r:id="rId9"/>
    <p:sldId id="268" r:id="rId10"/>
    <p:sldId id="269" r:id="rId11"/>
    <p:sldId id="271" r:id="rId12"/>
    <p:sldId id="273" r:id="rId13"/>
    <p:sldId id="276" r:id="rId14"/>
    <p:sldId id="278" r:id="rId15"/>
    <p:sldId id="280" r:id="rId16"/>
    <p:sldId id="282" r:id="rId17"/>
    <p:sldId id="284" r:id="rId18"/>
    <p:sldId id="286" r:id="rId19"/>
    <p:sldId id="288" r:id="rId20"/>
    <p:sldId id="290" r:id="rId21"/>
    <p:sldId id="291" r:id="rId22"/>
    <p:sldId id="293" r:id="rId23"/>
    <p:sldId id="295" r:id="rId24"/>
    <p:sldId id="300" r:id="rId25"/>
    <p:sldId id="29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E0CFE-7393-4C38-AA4C-F807ED7ACAD1}" type="datetimeFigureOut">
              <a:rPr lang="en-US" smtClean="0"/>
              <a:t>20/09/21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007C-4C93-4E7A-BA21-6529B7A1B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2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007C-4C93-4E7A-BA21-6529B7A1B6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80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007C-4C93-4E7A-BA21-6529B7A1B6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80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007C-4C93-4E7A-BA21-6529B7A1B6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67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007C-4C93-4E7A-BA21-6529B7A1B6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67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007C-4C93-4E7A-BA21-6529B7A1B6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45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83ABA97-8DC6-4360-9A3E-96DE37A9B116}" type="datetimeFigureOut">
              <a:rPr lang="en-US" smtClean="0"/>
              <a:t>20/09/21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CDF8459-2FD2-496C-B20C-3F7B5AAAD9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BA97-8DC6-4360-9A3E-96DE37A9B116}" type="datetimeFigureOut">
              <a:rPr lang="en-US" smtClean="0"/>
              <a:t>20/09/21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459-2FD2-496C-B20C-3F7B5AAAD9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BA97-8DC6-4360-9A3E-96DE37A9B116}" type="datetimeFigureOut">
              <a:rPr lang="en-US" smtClean="0"/>
              <a:t>20/09/21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459-2FD2-496C-B20C-3F7B5AAAD9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BA97-8DC6-4360-9A3E-96DE37A9B116}" type="datetimeFigureOut">
              <a:rPr lang="en-US" smtClean="0"/>
              <a:t>20/09/21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459-2FD2-496C-B20C-3F7B5AAAD9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BA97-8DC6-4360-9A3E-96DE37A9B116}" type="datetimeFigureOut">
              <a:rPr lang="en-US" smtClean="0"/>
              <a:t>20/09/21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459-2FD2-496C-B20C-3F7B5AAAD9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BA97-8DC6-4360-9A3E-96DE37A9B116}" type="datetimeFigureOut">
              <a:rPr lang="en-US" smtClean="0"/>
              <a:t>20/09/21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459-2FD2-496C-B20C-3F7B5AAAD9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83ABA97-8DC6-4360-9A3E-96DE37A9B116}" type="datetimeFigureOut">
              <a:rPr lang="en-US" smtClean="0"/>
              <a:t>20/09/21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CDF8459-2FD2-496C-B20C-3F7B5AAAD90E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83ABA97-8DC6-4360-9A3E-96DE37A9B116}" type="datetimeFigureOut">
              <a:rPr lang="en-US" smtClean="0"/>
              <a:t>20/09/21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8CDF8459-2FD2-496C-B20C-3F7B5AAAD9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BA97-8DC6-4360-9A3E-96DE37A9B116}" type="datetimeFigureOut">
              <a:rPr lang="en-US" smtClean="0"/>
              <a:t>20/09/21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459-2FD2-496C-B20C-3F7B5AAAD9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BA97-8DC6-4360-9A3E-96DE37A9B116}" type="datetimeFigureOut">
              <a:rPr lang="en-US" smtClean="0"/>
              <a:t>20/09/21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459-2FD2-496C-B20C-3F7B5AAAD9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BA97-8DC6-4360-9A3E-96DE37A9B116}" type="datetimeFigureOut">
              <a:rPr lang="en-US" smtClean="0"/>
              <a:t>20/09/21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459-2FD2-496C-B20C-3F7B5AAAD9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83ABA97-8DC6-4360-9A3E-96DE37A9B116}" type="datetimeFigureOut">
              <a:rPr lang="en-US" smtClean="0"/>
              <a:t>20/09/21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8CDF8459-2FD2-496C-B20C-3F7B5AAAD90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1"/>
            <a:ext cx="7175351" cy="1752600"/>
          </a:xfrm>
          <a:effectLst/>
        </p:spPr>
        <p:txBody>
          <a:bodyPr/>
          <a:lstStyle/>
          <a:p>
            <a:pPr marL="182880" indent="0" algn="ctr">
              <a:buNone/>
            </a:pPr>
            <a:r>
              <a:rPr lang="en-US" sz="4000" dirty="0" smtClean="0">
                <a:effectLst/>
                <a:latin typeface="Saysettha OT" pitchFamily="34" charset="-34"/>
                <a:cs typeface="Saysettha OT" pitchFamily="34" charset="-34"/>
              </a:rPr>
              <a:t/>
            </a:r>
            <a:br>
              <a:rPr lang="en-US" sz="4000" dirty="0" smtClean="0">
                <a:effectLst/>
                <a:latin typeface="Saysettha OT" pitchFamily="34" charset="-34"/>
                <a:cs typeface="Saysettha OT" pitchFamily="34" charset="-34"/>
              </a:rPr>
            </a:br>
            <a:r>
              <a:rPr lang="lo-LA" sz="4000" dirty="0" smtClean="0">
                <a:effectLst/>
                <a:latin typeface="Saysettha OT" pitchFamily="34" charset="-34"/>
                <a:cs typeface="Saysettha OT" pitchFamily="34" charset="-34"/>
              </a:rPr>
              <a:t>ບົດທີ 5</a:t>
            </a:r>
            <a:endParaRPr lang="en-US" sz="4000" dirty="0">
              <a:effectLst/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3657600"/>
            <a:ext cx="5637010" cy="2277065"/>
          </a:xfrm>
        </p:spPr>
        <p:txBody>
          <a:bodyPr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3600" b="1" dirty="0" err="1">
                <a:latin typeface="Saysettha OT" pitchFamily="34" charset="-34"/>
                <a:ea typeface="Calibri"/>
                <a:cs typeface="Saysettha OT" pitchFamily="34" charset="-34"/>
              </a:rPr>
              <a:t>ການທົດສອບສົ</a:t>
            </a:r>
            <a:r>
              <a:rPr lang="lo-LA" sz="3600" b="1" dirty="0">
                <a:latin typeface="Saysettha OT" pitchFamily="34" charset="-34"/>
                <a:ea typeface="Calibri"/>
                <a:cs typeface="Saysettha OT" pitchFamily="34" charset="-34"/>
              </a:rPr>
              <a:t>ມ</a:t>
            </a:r>
            <a:r>
              <a:rPr lang="en-US" sz="3600" b="1" dirty="0" err="1">
                <a:latin typeface="Saysettha OT" pitchFamily="34" charset="-34"/>
                <a:ea typeface="Calibri"/>
                <a:cs typeface="Saysettha OT" pitchFamily="34" charset="-34"/>
              </a:rPr>
              <a:t>ມຸດຖານກັບການວິໄຈ</a:t>
            </a:r>
            <a:endParaRPr lang="en-US" sz="3600" dirty="0">
              <a:latin typeface="Saysettha OT" pitchFamily="34" charset="-34"/>
              <a:ea typeface="Calibri"/>
              <a:cs typeface="Saysettha OT" pitchFamily="34" charset="-34"/>
            </a:endParaRPr>
          </a:p>
          <a:p>
            <a:endParaRPr lang="en-US" sz="3600" dirty="0">
              <a:latin typeface="Saysettha OT" pitchFamily="34" charset="-34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2228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  <a:tabLst>
                <a:tab pos="540385" algn="l"/>
              </a:tabLst>
            </a:pPr>
            <a:r>
              <a:rPr lang="en-US" b="1" dirty="0" smtClean="0">
                <a:latin typeface="Saysettha OT" pitchFamily="34" charset="-34"/>
                <a:ea typeface="Calibri"/>
                <a:cs typeface="Saysettha OT" pitchFamily="34" charset="-34"/>
              </a:rPr>
              <a:t/>
            </a:r>
            <a:br>
              <a:rPr lang="en-US" b="1" dirty="0" smtClean="0">
                <a:latin typeface="Saysettha OT" pitchFamily="34" charset="-34"/>
                <a:ea typeface="Calibri"/>
                <a:cs typeface="Saysettha OT" pitchFamily="34" charset="-34"/>
              </a:rPr>
            </a:br>
            <a:r>
              <a:rPr lang="en-US" b="1" dirty="0" smtClean="0">
                <a:latin typeface="Saysettha OT" pitchFamily="34" charset="-34"/>
                <a:ea typeface="Calibri"/>
                <a:cs typeface="Saysettha OT" pitchFamily="34" charset="-34"/>
              </a:rPr>
              <a:t>5.</a:t>
            </a:r>
            <a:r>
              <a:rPr lang="en-US" b="1" dirty="0">
                <a:latin typeface="Saysettha OT" pitchFamily="34" charset="-34"/>
                <a:ea typeface="Calibri"/>
                <a:cs typeface="Saysettha OT" pitchFamily="34" charset="-34"/>
              </a:rPr>
              <a:t>	</a:t>
            </a:r>
            <a:r>
              <a:rPr lang="en-US" b="1" dirty="0" err="1">
                <a:latin typeface="Saysettha OT" pitchFamily="34" charset="-34"/>
                <a:ea typeface="Calibri"/>
                <a:cs typeface="Saysettha OT" pitchFamily="34" charset="-34"/>
              </a:rPr>
              <a:t>ການກຳນົດລະດັບຄວາມສຳຄັນ</a:t>
            </a:r>
            <a:r>
              <a:rPr lang="en-US" b="1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ຫຼືຄວາມຜິດພາດ</a:t>
            </a:r>
            <a:r>
              <a:rPr lang="en-US" b="1" dirty="0" err="1">
                <a:latin typeface="Saysettha OT" pitchFamily="34" charset="-34"/>
                <a:ea typeface="Calibri"/>
                <a:cs typeface="Saysettha OT" pitchFamily="34" charset="-34"/>
              </a:rPr>
              <a:t>ຂອງການທົດສອບ</a:t>
            </a:r>
            <a:r>
              <a:rPr lang="en-US" dirty="0">
                <a:latin typeface="Saysettha OT" pitchFamily="34" charset="-34"/>
                <a:ea typeface="Calibri"/>
                <a:cs typeface="Saysettha OT" pitchFamily="34" charset="-34"/>
              </a:rPr>
              <a:t/>
            </a:r>
            <a:br>
              <a:rPr lang="en-US" dirty="0">
                <a:latin typeface="Saysettha OT" pitchFamily="34" charset="-34"/>
                <a:ea typeface="Calibri"/>
                <a:cs typeface="Saysettha OT" pitchFamily="34" charset="-34"/>
              </a:rPr>
            </a:br>
            <a:endParaRPr lang="en-US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dirty="0" smtClean="0">
                <a:latin typeface="Saysettha OT" pitchFamily="34" charset="-34"/>
                <a:ea typeface="Calibri"/>
                <a:cs typeface="Saysettha OT" pitchFamily="34" charset="-34"/>
              </a:rPr>
              <a:t>	</a:t>
            </a:r>
            <a:r>
              <a:rPr lang="en-US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ການ</a:t>
            </a:r>
            <a:r>
              <a:rPr lang="en-US" dirty="0" err="1">
                <a:latin typeface="Saysettha OT" pitchFamily="34" charset="-34"/>
                <a:ea typeface="Calibri"/>
                <a:cs typeface="Saysettha OT" pitchFamily="34" charset="-34"/>
              </a:rPr>
              <a:t>ທົດສອບສົມມຸດຖານເພື່ອຊອກຫາຄວາມສຳພັນຫຼືສາເຫດ</a:t>
            </a:r>
            <a:r>
              <a:rPr lang="en-US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dirty="0" err="1">
                <a:latin typeface="Saysettha OT" pitchFamily="34" charset="-34"/>
                <a:ea typeface="Calibri"/>
                <a:cs typeface="Saysettha OT" pitchFamily="34" charset="-34"/>
              </a:rPr>
              <a:t>ຫຼື</a:t>
            </a:r>
            <a:r>
              <a:rPr lang="en-US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ເພື່ອ</a:t>
            </a:r>
            <a:r>
              <a:rPr lang="en-US" dirty="0" err="1">
                <a:latin typeface="Saysettha OT" pitchFamily="34" charset="-34"/>
                <a:ea typeface="Calibri"/>
                <a:cs typeface="Saysettha OT" pitchFamily="34" charset="-34"/>
              </a:rPr>
              <a:t>ກວດສອບວ່າ</a:t>
            </a:r>
            <a:r>
              <a:rPr lang="en-US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dirty="0" err="1">
                <a:latin typeface="Saysettha OT" pitchFamily="34" charset="-34"/>
                <a:ea typeface="Calibri"/>
                <a:cs typeface="Saysettha OT" pitchFamily="34" charset="-34"/>
              </a:rPr>
              <a:t>ສິ່ງທີ່ຜູ້ວິໄຈຄາດໄວ້ເປັນຈິງຫຼືບໍ່ນັ້ນ</a:t>
            </a:r>
            <a:r>
              <a:rPr lang="en-US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dirty="0" err="1">
                <a:latin typeface="Saysettha OT" pitchFamily="34" charset="-34"/>
                <a:ea typeface="Calibri"/>
                <a:cs typeface="Saysettha OT" pitchFamily="34" charset="-34"/>
              </a:rPr>
              <a:t>ການທົດ</a:t>
            </a:r>
            <a:r>
              <a:rPr lang="en-US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ສອບ</a:t>
            </a:r>
            <a:r>
              <a:rPr lang="en-US" dirty="0" smtClean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ອາດ</a:t>
            </a:r>
            <a:r>
              <a:rPr lang="en-US" dirty="0" err="1">
                <a:latin typeface="Saysettha OT" pitchFamily="34" charset="-34"/>
                <a:ea typeface="Calibri"/>
                <a:cs typeface="Saysettha OT" pitchFamily="34" charset="-34"/>
              </a:rPr>
              <a:t>ຈະເກີດຄວາມຜິດພາດໃນການສະຫຼຸບເກີດຂຶ້ນ</a:t>
            </a:r>
            <a:r>
              <a:rPr lang="en-US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pc="-30" dirty="0" smtClean="0">
                <a:latin typeface="Saysettha OT" pitchFamily="34" charset="-34"/>
                <a:ea typeface="Calibri"/>
                <a:cs typeface="Saysettha OT" pitchFamily="34" charset="-34"/>
              </a:rPr>
              <a:t>ໂດຍສະເພາະ</a:t>
            </a:r>
            <a:r>
              <a:rPr lang="en-US" spc="-30" dirty="0">
                <a:latin typeface="Saysettha OT" pitchFamily="34" charset="-34"/>
                <a:ea typeface="Calibri"/>
                <a:cs typeface="Saysettha OT" pitchFamily="34" charset="-34"/>
              </a:rPr>
              <a:t>ຢ່າງຍິ່ງຂໍ້ມູນຕົວຢ່າງທີ່ເອົາມາໃຊ້ໃນການທົດສອບບໍ່ມີຄຸນນະພາບພຽງພໍ. </a:t>
            </a:r>
            <a:r>
              <a:rPr lang="en-US" spc="-30" dirty="0" err="1">
                <a:latin typeface="Saysettha OT" pitchFamily="34" charset="-34"/>
                <a:ea typeface="Calibri"/>
                <a:cs typeface="Saysettha OT" pitchFamily="34" charset="-34"/>
              </a:rPr>
              <a:t>ຄວາມຜິດພາດ</a:t>
            </a:r>
            <a:r>
              <a:rPr lang="en-US" dirty="0" err="1">
                <a:latin typeface="Saysettha OT" pitchFamily="34" charset="-34"/>
                <a:ea typeface="Calibri"/>
                <a:cs typeface="Saysettha OT" pitchFamily="34" charset="-34"/>
              </a:rPr>
              <a:t>ໃນ</a:t>
            </a:r>
            <a:r>
              <a:rPr lang="en-US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ການທົດ</a:t>
            </a:r>
            <a:r>
              <a:rPr lang="en-US" dirty="0" err="1">
                <a:latin typeface="Saysettha OT" pitchFamily="34" charset="-34"/>
                <a:ea typeface="Calibri"/>
                <a:cs typeface="Saysettha OT" pitchFamily="34" charset="-34"/>
              </a:rPr>
              <a:t>ສອບແບ່ງເປັນ</a:t>
            </a:r>
            <a:r>
              <a:rPr lang="en-US" dirty="0">
                <a:latin typeface="Saysettha OT" pitchFamily="34" charset="-34"/>
                <a:ea typeface="Calibri"/>
                <a:cs typeface="Saysettha OT" pitchFamily="34" charset="-34"/>
              </a:rPr>
              <a:t> 2 </a:t>
            </a:r>
            <a:r>
              <a:rPr lang="en-US" dirty="0" err="1">
                <a:latin typeface="Saysettha OT" pitchFamily="34" charset="-34"/>
                <a:ea typeface="Calibri"/>
                <a:cs typeface="Saysettha OT" pitchFamily="34" charset="-34"/>
              </a:rPr>
              <a:t>ປະເພດ</a:t>
            </a:r>
            <a:r>
              <a:rPr lang="en-US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dirty="0" err="1">
                <a:latin typeface="Saysettha OT" pitchFamily="34" charset="-34"/>
                <a:ea typeface="Calibri"/>
                <a:cs typeface="Saysettha OT" pitchFamily="34" charset="-34"/>
              </a:rPr>
              <a:t>ຄື</a:t>
            </a:r>
            <a:r>
              <a:rPr lang="en-US" dirty="0">
                <a:latin typeface="Saysettha OT" pitchFamily="34" charset="-34"/>
                <a:ea typeface="Calibri"/>
                <a:cs typeface="Saysettha OT" pitchFamily="34" charset="-34"/>
              </a:rPr>
              <a:t>:</a:t>
            </a:r>
          </a:p>
          <a:p>
            <a:pPr marL="109728" indent="0">
              <a:lnSpc>
                <a:spcPct val="150000"/>
              </a:lnSpc>
              <a:buNone/>
            </a:pPr>
            <a:endParaRPr lang="en-US" dirty="0">
              <a:latin typeface="Saysettha OT" pitchFamily="34" charset="-34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314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  <a:spcAft>
                <a:spcPts val="0"/>
              </a:spcAft>
              <a:tabLst>
                <a:tab pos="540385" algn="l"/>
              </a:tabLst>
            </a:pPr>
            <a:r>
              <a:rPr lang="en-US" b="1" dirty="0" smtClean="0">
                <a:latin typeface="Saysettha OT" pitchFamily="34" charset="-34"/>
                <a:ea typeface="Calibri"/>
                <a:cs typeface="Saysettha OT" pitchFamily="34" charset="-34"/>
              </a:rPr>
              <a:t/>
            </a:r>
            <a:br>
              <a:rPr lang="en-US" b="1" dirty="0" smtClean="0">
                <a:latin typeface="Saysettha OT" pitchFamily="34" charset="-34"/>
                <a:ea typeface="Calibri"/>
                <a:cs typeface="Saysettha OT" pitchFamily="34" charset="-34"/>
              </a:rPr>
            </a:br>
            <a:r>
              <a:rPr lang="en-US" b="1" dirty="0" smtClean="0">
                <a:latin typeface="Saysettha OT" pitchFamily="34" charset="-34"/>
                <a:ea typeface="Calibri"/>
                <a:cs typeface="Saysettha OT" pitchFamily="34" charset="-34"/>
              </a:rPr>
              <a:t>5.</a:t>
            </a:r>
            <a:r>
              <a:rPr lang="en-US" b="1" dirty="0">
                <a:latin typeface="Saysettha OT" pitchFamily="34" charset="-34"/>
                <a:ea typeface="Calibri"/>
                <a:cs typeface="Saysettha OT" pitchFamily="34" charset="-34"/>
              </a:rPr>
              <a:t>	</a:t>
            </a:r>
            <a:r>
              <a:rPr lang="en-US" b="1" dirty="0" err="1">
                <a:latin typeface="Saysettha OT" pitchFamily="34" charset="-34"/>
                <a:ea typeface="Calibri"/>
                <a:cs typeface="Saysettha OT" pitchFamily="34" charset="-34"/>
              </a:rPr>
              <a:t>ການກຳນົດລະດັບຄວາມສຳຄັນຫຼືຄວາມຜິດພາດຂອງການທົດ</a:t>
            </a:r>
            <a:r>
              <a:rPr lang="en-US" b="1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ສອບ</a:t>
            </a:r>
            <a:r>
              <a:rPr lang="en-US" b="1" dirty="0" smtClean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lo-LA" b="1" dirty="0" smtClean="0">
                <a:latin typeface="Saysettha OT" pitchFamily="34" charset="-34"/>
                <a:ea typeface="Calibri"/>
                <a:cs typeface="Saysettha OT" pitchFamily="34" charset="-34"/>
              </a:rPr>
              <a:t>(ຕໍ່)</a:t>
            </a:r>
            <a:r>
              <a:rPr lang="en-US" dirty="0">
                <a:latin typeface="Saysettha OT" pitchFamily="34" charset="-34"/>
                <a:ea typeface="Calibri"/>
                <a:cs typeface="Saysettha OT" pitchFamily="34" charset="-34"/>
              </a:rPr>
              <a:t/>
            </a:r>
            <a:br>
              <a:rPr lang="en-US" dirty="0">
                <a:latin typeface="Saysettha OT" pitchFamily="34" charset="-34"/>
                <a:ea typeface="Calibri"/>
                <a:cs typeface="Saysettha OT" pitchFamily="34" charset="-34"/>
              </a:rPr>
            </a:br>
            <a:endParaRPr lang="en-US" dirty="0">
              <a:latin typeface="Saysettha OT" pitchFamily="34" charset="-34"/>
              <a:cs typeface="Saysettha OT" pitchFamily="34" charset="-34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38400"/>
            <a:ext cx="80772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12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  <a:spcAft>
                <a:spcPts val="0"/>
              </a:spcAft>
              <a:tabLst>
                <a:tab pos="540385" algn="l"/>
              </a:tabLst>
            </a:pPr>
            <a:r>
              <a:rPr lang="en-US" b="1" dirty="0" smtClean="0">
                <a:latin typeface="Saysettha OT" pitchFamily="34" charset="-34"/>
                <a:ea typeface="Calibri"/>
                <a:cs typeface="Saysettha OT" pitchFamily="34" charset="-34"/>
              </a:rPr>
              <a:t/>
            </a:r>
            <a:br>
              <a:rPr lang="en-US" b="1" dirty="0" smtClean="0">
                <a:latin typeface="Saysettha OT" pitchFamily="34" charset="-34"/>
                <a:ea typeface="Calibri"/>
                <a:cs typeface="Saysettha OT" pitchFamily="34" charset="-34"/>
              </a:rPr>
            </a:br>
            <a:r>
              <a:rPr lang="en-US" b="1" dirty="0" smtClean="0">
                <a:latin typeface="Saysettha OT" pitchFamily="34" charset="-34"/>
                <a:ea typeface="Calibri"/>
                <a:cs typeface="Saysettha OT" pitchFamily="34" charset="-34"/>
              </a:rPr>
              <a:t>5.</a:t>
            </a:r>
            <a:r>
              <a:rPr lang="en-US" b="1" dirty="0">
                <a:latin typeface="Saysettha OT" pitchFamily="34" charset="-34"/>
                <a:ea typeface="Calibri"/>
                <a:cs typeface="Saysettha OT" pitchFamily="34" charset="-34"/>
              </a:rPr>
              <a:t>	</a:t>
            </a:r>
            <a:r>
              <a:rPr lang="en-US" b="1" dirty="0" err="1">
                <a:latin typeface="Saysettha OT" pitchFamily="34" charset="-34"/>
                <a:ea typeface="Calibri"/>
                <a:cs typeface="Saysettha OT" pitchFamily="34" charset="-34"/>
              </a:rPr>
              <a:t>ການກຳນົດລະດັບຄວາມສຳຄັນຫຼືຄວາມຜິດພາດຂອງການທົດ</a:t>
            </a:r>
            <a:r>
              <a:rPr lang="en-US" b="1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ສອບ</a:t>
            </a:r>
            <a:r>
              <a:rPr lang="en-US" b="1" dirty="0" smtClean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lo-LA" b="1" dirty="0" smtClean="0">
                <a:latin typeface="Saysettha OT" pitchFamily="34" charset="-34"/>
                <a:ea typeface="Calibri"/>
                <a:cs typeface="Saysettha OT" pitchFamily="34" charset="-34"/>
              </a:rPr>
              <a:t>(ຕໍ່)</a:t>
            </a:r>
            <a:r>
              <a:rPr lang="en-US" dirty="0">
                <a:latin typeface="Saysettha OT" pitchFamily="34" charset="-34"/>
                <a:ea typeface="Calibri"/>
                <a:cs typeface="Saysettha OT" pitchFamily="34" charset="-34"/>
              </a:rPr>
              <a:t/>
            </a:r>
            <a:br>
              <a:rPr lang="en-US" dirty="0">
                <a:latin typeface="Saysettha OT" pitchFamily="34" charset="-34"/>
                <a:ea typeface="Calibri"/>
                <a:cs typeface="Saysettha OT" pitchFamily="34" charset="-34"/>
              </a:rPr>
            </a:br>
            <a:endParaRPr lang="en-US" dirty="0">
              <a:latin typeface="Saysettha OT" pitchFamily="34" charset="-34"/>
              <a:cs typeface="Saysettha OT" pitchFamily="34" charset="-34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14600"/>
            <a:ext cx="8077199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453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latin typeface="Saysettha OT" pitchFamily="34" charset="-34"/>
                <a:ea typeface="Calibri"/>
                <a:cs typeface="Saysettha OT" pitchFamily="34" charset="-34"/>
              </a:rPr>
              <a:t/>
            </a:r>
            <a:br>
              <a:rPr lang="en-US" b="1" dirty="0">
                <a:latin typeface="Saysettha OT" pitchFamily="34" charset="-34"/>
                <a:ea typeface="Calibri"/>
                <a:cs typeface="Saysettha OT" pitchFamily="34" charset="-34"/>
              </a:rPr>
            </a:br>
            <a:r>
              <a:rPr lang="en-US" b="1" dirty="0" smtClean="0">
                <a:latin typeface="Saysettha OT" pitchFamily="34" charset="-34"/>
                <a:ea typeface="Calibri"/>
                <a:cs typeface="Saysettha OT" pitchFamily="34" charset="-34"/>
              </a:rPr>
              <a:t>6.  </a:t>
            </a:r>
            <a:r>
              <a:rPr lang="en-US" b="1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ການ</a:t>
            </a:r>
            <a:r>
              <a:rPr lang="en-US" b="1" dirty="0" err="1">
                <a:latin typeface="Saysettha OT" pitchFamily="34" charset="-34"/>
                <a:ea typeface="Calibri"/>
                <a:cs typeface="Saysettha OT" pitchFamily="34" charset="-34"/>
              </a:rPr>
              <a:t>ເລືອກສະຖິຕິໃນການທົດ</a:t>
            </a:r>
            <a:r>
              <a:rPr lang="en-US" b="1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ສອບ</a:t>
            </a:r>
            <a:r>
              <a:rPr lang="en-US" dirty="0">
                <a:latin typeface="Saysettha OT" pitchFamily="34" charset="-34"/>
                <a:ea typeface="Calibri"/>
                <a:cs typeface="Saysettha OT" pitchFamily="34" charset="-34"/>
              </a:rPr>
              <a:t/>
            </a:r>
            <a:br>
              <a:rPr lang="en-US" dirty="0">
                <a:latin typeface="Saysettha OT" pitchFamily="34" charset="-34"/>
                <a:ea typeface="Calibri"/>
                <a:cs typeface="Saysettha OT" pitchFamily="34" charset="-34"/>
              </a:rPr>
            </a:br>
            <a:endParaRPr lang="en-US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lo-LA" spc="-20" dirty="0" smtClean="0">
                <a:latin typeface="Saysettha OT" pitchFamily="34" charset="-34"/>
                <a:ea typeface="Calibri"/>
                <a:cs typeface="Saysettha OT" pitchFamily="34" charset="-34"/>
              </a:rPr>
              <a:t>	ກ</a:t>
            </a:r>
            <a:r>
              <a:rPr lang="en-US" spc="-2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ານ</a:t>
            </a:r>
            <a:r>
              <a:rPr lang="en-US" spc="-20" dirty="0" err="1">
                <a:latin typeface="Saysettha OT" pitchFamily="34" charset="-34"/>
                <a:ea typeface="Calibri"/>
                <a:cs typeface="Saysettha OT" pitchFamily="34" charset="-34"/>
              </a:rPr>
              <a:t>ຕັດສິນໃຈວ່າຄວນເລືອກສະຖິຕິຕົວໃດເພື່ອໃຊ້ໃນການທົດສອບ</a:t>
            </a:r>
            <a:r>
              <a:rPr lang="en-US" spc="-2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pc="-20" dirty="0" err="1">
                <a:latin typeface="Saysettha OT" pitchFamily="34" charset="-34"/>
                <a:ea typeface="Calibri"/>
                <a:cs typeface="Saysettha OT" pitchFamily="34" charset="-34"/>
              </a:rPr>
              <a:t>ຂຶ້ນກັບຈຸດປະສົງຂອງການວິໄຈ</a:t>
            </a:r>
            <a:r>
              <a:rPr lang="en-US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dirty="0" err="1">
                <a:latin typeface="Saysettha OT" pitchFamily="34" charset="-34"/>
                <a:ea typeface="Calibri"/>
                <a:cs typeface="Saysettha OT" pitchFamily="34" charset="-34"/>
              </a:rPr>
              <a:t>ແລະ</a:t>
            </a:r>
            <a:r>
              <a:rPr lang="en-US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dirty="0" err="1">
                <a:latin typeface="Saysettha OT" pitchFamily="34" charset="-34"/>
                <a:ea typeface="Calibri"/>
                <a:cs typeface="Saysettha OT" pitchFamily="34" charset="-34"/>
              </a:rPr>
              <a:t>ຊະນິດຂອງຂໍ້ມູນທີ່ເອົາມາທົດສອບ</a:t>
            </a:r>
            <a:r>
              <a:rPr lang="en-US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lo-LA" dirty="0" smtClean="0">
                <a:latin typeface="Saysettha OT" pitchFamily="34" charset="-34"/>
                <a:ea typeface="Calibri"/>
                <a:cs typeface="Saysettha OT" pitchFamily="34" charset="-34"/>
              </a:rPr>
              <a:t>ມີລາຍລະອຽດ</a:t>
            </a:r>
            <a:r>
              <a:rPr lang="en-US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ດັ່ງນີ</a:t>
            </a:r>
            <a:r>
              <a:rPr lang="en-US" dirty="0" smtClean="0">
                <a:latin typeface="Saysettha OT" pitchFamily="34" charset="-34"/>
                <a:ea typeface="Calibri"/>
                <a:cs typeface="Saysettha OT" pitchFamily="34" charset="-34"/>
              </a:rPr>
              <a:t>້:</a:t>
            </a:r>
            <a:endParaRPr lang="en-US" dirty="0">
              <a:latin typeface="Saysettha OT" pitchFamily="34" charset="-34"/>
              <a:ea typeface="Calibri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0258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latin typeface="Saysettha OT" pitchFamily="34" charset="-34"/>
                <a:ea typeface="Calibri"/>
                <a:cs typeface="Saysettha OT" pitchFamily="34" charset="-34"/>
              </a:rPr>
              <a:t/>
            </a:r>
            <a:br>
              <a:rPr lang="en-US" b="1" dirty="0">
                <a:latin typeface="Saysettha OT" pitchFamily="34" charset="-34"/>
                <a:ea typeface="Calibri"/>
                <a:cs typeface="Saysettha OT" pitchFamily="34" charset="-34"/>
              </a:rPr>
            </a:br>
            <a:r>
              <a:rPr lang="en-US" b="1" dirty="0" smtClean="0">
                <a:latin typeface="Saysettha OT" pitchFamily="34" charset="-34"/>
                <a:ea typeface="Calibri"/>
                <a:cs typeface="Saysettha OT" pitchFamily="34" charset="-34"/>
              </a:rPr>
              <a:t>6.  </a:t>
            </a:r>
            <a:r>
              <a:rPr lang="en-US" b="1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ການ</a:t>
            </a:r>
            <a:r>
              <a:rPr lang="en-US" b="1" dirty="0" err="1">
                <a:latin typeface="Saysettha OT" pitchFamily="34" charset="-34"/>
                <a:ea typeface="Calibri"/>
                <a:cs typeface="Saysettha OT" pitchFamily="34" charset="-34"/>
              </a:rPr>
              <a:t>ເລືອກສະຖິຕິໃນການທົດ</a:t>
            </a:r>
            <a:r>
              <a:rPr lang="en-US" b="1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ສອບ</a:t>
            </a:r>
            <a:r>
              <a:rPr lang="en-US" b="1" dirty="0" smtClean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lo-LA" b="1" dirty="0" smtClean="0">
                <a:latin typeface="Saysettha OT" pitchFamily="34" charset="-34"/>
                <a:ea typeface="Calibri"/>
                <a:cs typeface="Saysettha OT" pitchFamily="34" charset="-34"/>
              </a:rPr>
              <a:t>(ຕໍ່)</a:t>
            </a:r>
            <a:r>
              <a:rPr lang="en-US" dirty="0">
                <a:latin typeface="Saysettha OT" pitchFamily="34" charset="-34"/>
                <a:ea typeface="Calibri"/>
                <a:cs typeface="Saysettha OT" pitchFamily="34" charset="-34"/>
              </a:rPr>
              <a:t/>
            </a:r>
            <a:br>
              <a:rPr lang="en-US" dirty="0">
                <a:latin typeface="Saysettha OT" pitchFamily="34" charset="-34"/>
                <a:ea typeface="Calibri"/>
                <a:cs typeface="Saysettha OT" pitchFamily="34" charset="-34"/>
              </a:rPr>
            </a:br>
            <a:endParaRPr lang="en-US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lvl="0" indent="-514350">
              <a:lnSpc>
                <a:spcPct val="150000"/>
              </a:lnSpc>
              <a:buClr>
                <a:srgbClr val="A04DA3"/>
              </a:buClr>
              <a:buFont typeface="+mj-lt"/>
              <a:buAutoNum type="arabicParenR"/>
            </a:pPr>
            <a:r>
              <a:rPr lang="en-US" b="1" dirty="0" err="1">
                <a:solidFill>
                  <a:prstClr val="black"/>
                </a:solidFill>
                <a:latin typeface="Saysettha OT" pitchFamily="34" charset="-34"/>
                <a:cs typeface="Saysettha OT" pitchFamily="34" charset="-34"/>
              </a:rPr>
              <a:t>ການທົດສອບກ່ຽວກັບຕົວປ່ຽນ</a:t>
            </a:r>
            <a:r>
              <a:rPr lang="en-US" b="1" dirty="0">
                <a:solidFill>
                  <a:prstClr val="black"/>
                </a:solidFill>
                <a:latin typeface="Saysettha OT" pitchFamily="34" charset="-34"/>
                <a:cs typeface="Saysettha OT" pitchFamily="34" charset="-34"/>
              </a:rPr>
              <a:t> 1 </a:t>
            </a:r>
            <a:r>
              <a:rPr lang="en-US" b="1" dirty="0" err="1">
                <a:solidFill>
                  <a:prstClr val="black"/>
                </a:solidFill>
                <a:latin typeface="Saysettha OT" pitchFamily="34" charset="-34"/>
                <a:cs typeface="Saysettha OT" pitchFamily="34" charset="-34"/>
              </a:rPr>
              <a:t>ຕົວ</a:t>
            </a:r>
            <a:endParaRPr lang="en-US" dirty="0">
              <a:solidFill>
                <a:prstClr val="black"/>
              </a:solidFill>
              <a:latin typeface="Saysettha OT" pitchFamily="34" charset="-34"/>
              <a:cs typeface="Saysettha OT" pitchFamily="34" charset="-34"/>
            </a:endParaRPr>
          </a:p>
          <a:p>
            <a:pPr marL="109728" lvl="0" indent="0" algn="just">
              <a:lnSpc>
                <a:spcPct val="150000"/>
              </a:lnSpc>
              <a:buClr>
                <a:srgbClr val="A04DA3"/>
              </a:buClr>
              <a:buNone/>
            </a:pPr>
            <a:r>
              <a:rPr lang="lo-LA" dirty="0">
                <a:solidFill>
                  <a:prstClr val="black"/>
                </a:solidFill>
                <a:latin typeface="Saysettha OT" pitchFamily="34" charset="-34"/>
                <a:cs typeface="Saysettha OT" pitchFamily="34" charset="-34"/>
              </a:rPr>
              <a:t>	ແບ່ງອອກເປັນ 2 ກໍລະນີ ຄື:</a:t>
            </a:r>
            <a:r>
              <a:rPr lang="en-US" dirty="0">
                <a:solidFill>
                  <a:prstClr val="black"/>
                </a:solidFill>
                <a:latin typeface="Saysettha OT" pitchFamily="34" charset="-34"/>
                <a:cs typeface="Saysettha OT" pitchFamily="34" charset="-34"/>
              </a:rPr>
              <a:t>	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lo-LA" spc="-20" dirty="0" smtClean="0">
                <a:latin typeface="Saysettha OT" pitchFamily="34" charset="-34"/>
                <a:ea typeface="Calibri"/>
                <a:cs typeface="Saysettha OT" pitchFamily="34" charset="-34"/>
              </a:rPr>
              <a:t>ກ) ການທົດສອບຄ່າສະເລັ່ຍຂອງຕົວປ່ຽນປະລິມານ 1 ຕົວ. ຖ້າຂໍ້ມູນມີການແຈກຢາຍແບບປົກກະຕິຈະໃຊ້ </a:t>
            </a:r>
            <a:r>
              <a:rPr lang="en-US" spc="-20" dirty="0" smtClean="0">
                <a:latin typeface="Saysettha OT" pitchFamily="34" charset="-34"/>
                <a:ea typeface="Calibri"/>
                <a:cs typeface="Saysettha OT" pitchFamily="34" charset="-34"/>
              </a:rPr>
              <a:t>Z </a:t>
            </a:r>
            <a:r>
              <a:rPr lang="lo-LA" spc="-20" dirty="0" smtClean="0">
                <a:latin typeface="Saysettha OT" pitchFamily="34" charset="-34"/>
                <a:ea typeface="Calibri"/>
                <a:cs typeface="Saysettha OT" pitchFamily="34" charset="-34"/>
              </a:rPr>
              <a:t>ຫຼື</a:t>
            </a:r>
            <a:r>
              <a:rPr lang="en-US" spc="-20" dirty="0" smtClean="0">
                <a:latin typeface="Saysettha OT" pitchFamily="34" charset="-34"/>
                <a:ea typeface="Calibri"/>
                <a:cs typeface="Saysettha OT" pitchFamily="34" charset="-34"/>
              </a:rPr>
              <a:t> t</a:t>
            </a:r>
            <a:endParaRPr lang="lo-LA" spc="-20" dirty="0" smtClean="0">
              <a:latin typeface="Saysettha OT" pitchFamily="34" charset="-34"/>
              <a:ea typeface="Calibri"/>
              <a:cs typeface="Saysettha OT" pitchFamily="34" charset="-34"/>
            </a:endParaRPr>
          </a:p>
          <a:p>
            <a:pPr marL="109728" indent="0">
              <a:lnSpc>
                <a:spcPct val="150000"/>
              </a:lnSpc>
              <a:buNone/>
            </a:pPr>
            <a:r>
              <a:rPr lang="lo-LA" spc="-20" dirty="0" smtClean="0">
                <a:latin typeface="Saysettha OT" pitchFamily="34" charset="-34"/>
                <a:cs typeface="Saysettha OT" pitchFamily="34" charset="-34"/>
              </a:rPr>
              <a:t>ຂ)</a:t>
            </a:r>
            <a:r>
              <a:rPr lang="en-US" spc="-20" dirty="0" smtClean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pc="-20" dirty="0" smtClean="0">
                <a:latin typeface="Saysettha OT" pitchFamily="34" charset="-34"/>
                <a:cs typeface="Saysettha OT" pitchFamily="34" charset="-34"/>
              </a:rPr>
              <a:t>ການທົດສອບອັດຕາສ່ວນຂອງຕົວປ່ຽນຄຸນນະພາບ 1 ຕົວ ຈະໃຊ້ </a:t>
            </a:r>
            <a:r>
              <a:rPr lang="en-US" spc="-20" dirty="0">
                <a:solidFill>
                  <a:prstClr val="black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Z </a:t>
            </a:r>
            <a:r>
              <a:rPr lang="lo-LA" spc="-20" dirty="0">
                <a:solidFill>
                  <a:prstClr val="black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ຫຼື</a:t>
            </a:r>
            <a:r>
              <a:rPr lang="en-US" spc="-20" dirty="0">
                <a:solidFill>
                  <a:prstClr val="black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pc="-20" dirty="0" smtClean="0">
                <a:solidFill>
                  <a:prstClr val="black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Binomial </a:t>
            </a:r>
            <a:endParaRPr lang="en-US" dirty="0">
              <a:latin typeface="Saysettha OT" pitchFamily="34" charset="-34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1622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914400"/>
          </a:xfrm>
        </p:spPr>
        <p:txBody>
          <a:bodyPr>
            <a:normAutofit fontScale="90000"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latin typeface="Saysettha OT" pitchFamily="34" charset="-34"/>
                <a:ea typeface="Calibri"/>
                <a:cs typeface="Saysettha OT" pitchFamily="34" charset="-34"/>
              </a:rPr>
              <a:t/>
            </a:r>
            <a:br>
              <a:rPr lang="en-US" b="1" dirty="0">
                <a:latin typeface="Saysettha OT" pitchFamily="34" charset="-34"/>
                <a:ea typeface="Calibri"/>
                <a:cs typeface="Saysettha OT" pitchFamily="34" charset="-34"/>
              </a:rPr>
            </a:br>
            <a:r>
              <a:rPr lang="en-US" b="1" dirty="0" smtClean="0">
                <a:latin typeface="Saysettha OT" pitchFamily="34" charset="-34"/>
                <a:ea typeface="Calibri"/>
                <a:cs typeface="Saysettha OT" pitchFamily="34" charset="-34"/>
              </a:rPr>
              <a:t>6.  </a:t>
            </a:r>
            <a:r>
              <a:rPr lang="en-US" b="1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ການ</a:t>
            </a:r>
            <a:r>
              <a:rPr lang="en-US" b="1" dirty="0" err="1">
                <a:latin typeface="Saysettha OT" pitchFamily="34" charset="-34"/>
                <a:ea typeface="Calibri"/>
                <a:cs typeface="Saysettha OT" pitchFamily="34" charset="-34"/>
              </a:rPr>
              <a:t>ເລືອກສະຖິຕິໃນການທົດ</a:t>
            </a:r>
            <a:r>
              <a:rPr lang="en-US" b="1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ສອບ</a:t>
            </a:r>
            <a:r>
              <a:rPr lang="en-US" b="1" dirty="0" smtClean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lo-LA" b="1" dirty="0" smtClean="0">
                <a:latin typeface="Saysettha OT" pitchFamily="34" charset="-34"/>
                <a:ea typeface="Calibri"/>
                <a:cs typeface="Saysettha OT" pitchFamily="34" charset="-34"/>
              </a:rPr>
              <a:t>(ຕໍ່)</a:t>
            </a:r>
            <a:r>
              <a:rPr lang="en-US" dirty="0">
                <a:latin typeface="Saysettha OT" pitchFamily="34" charset="-34"/>
                <a:ea typeface="Calibri"/>
                <a:cs typeface="Saysettha OT" pitchFamily="34" charset="-34"/>
              </a:rPr>
              <a:t/>
            </a:r>
            <a:br>
              <a:rPr lang="en-US" dirty="0">
                <a:latin typeface="Saysettha OT" pitchFamily="34" charset="-34"/>
                <a:ea typeface="Calibri"/>
                <a:cs typeface="Saysettha OT" pitchFamily="34" charset="-34"/>
              </a:rPr>
            </a:br>
            <a:endParaRPr lang="en-US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17136"/>
          </a:xfrm>
        </p:spPr>
        <p:txBody>
          <a:bodyPr>
            <a:normAutofit/>
          </a:bodyPr>
          <a:lstStyle/>
          <a:p>
            <a:pPr marL="109728" lvl="0" indent="0" algn="just">
              <a:lnSpc>
                <a:spcPct val="150000"/>
              </a:lnSpc>
              <a:buClr>
                <a:srgbClr val="A04DA3"/>
              </a:buClr>
              <a:buNone/>
            </a:pPr>
            <a:r>
              <a:rPr lang="en-US" dirty="0" smtClean="0">
                <a:solidFill>
                  <a:prstClr val="black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b="1" dirty="0" smtClean="0">
                <a:solidFill>
                  <a:schemeClr val="accent3"/>
                </a:solidFill>
                <a:latin typeface="Saysettha OT" pitchFamily="34" charset="-34"/>
                <a:cs typeface="Saysettha OT" pitchFamily="34" charset="-34"/>
              </a:rPr>
              <a:t>2)</a:t>
            </a:r>
            <a:r>
              <a:rPr lang="lo-LA" b="1" dirty="0">
                <a:solidFill>
                  <a:prstClr val="black"/>
                </a:solidFill>
                <a:latin typeface="Saysettha OT" pitchFamily="34" charset="-34"/>
                <a:cs typeface="Saysettha OT" pitchFamily="34" charset="-34"/>
              </a:rPr>
              <a:t>	</a:t>
            </a:r>
            <a:r>
              <a:rPr lang="lo-LA" b="1" dirty="0" smtClean="0">
                <a:solidFill>
                  <a:prstClr val="black"/>
                </a:solidFill>
                <a:latin typeface="Saysettha OT" pitchFamily="34" charset="-34"/>
                <a:cs typeface="Saysettha OT" pitchFamily="34" charset="-34"/>
              </a:rPr>
              <a:t>ການທົດສອບຄວາມສໍາພັນຂອງຕົວປ່ຽນ 2 ຕົວ</a:t>
            </a:r>
            <a:r>
              <a:rPr lang="en-US" dirty="0">
                <a:solidFill>
                  <a:prstClr val="black"/>
                </a:solidFill>
                <a:latin typeface="Saysettha OT" pitchFamily="34" charset="-34"/>
                <a:cs typeface="Saysettha OT" pitchFamily="34" charset="-34"/>
              </a:rPr>
              <a:t>	</a:t>
            </a:r>
            <a:endParaRPr lang="en-US" dirty="0" smtClean="0">
              <a:solidFill>
                <a:prstClr val="black"/>
              </a:solidFill>
              <a:latin typeface="Saysettha OT" pitchFamily="34" charset="-34"/>
              <a:cs typeface="Saysettha OT" pitchFamily="34" charset="-34"/>
            </a:endParaRPr>
          </a:p>
          <a:p>
            <a:pPr marL="109728" lvl="0" indent="0" algn="just">
              <a:lnSpc>
                <a:spcPct val="150000"/>
              </a:lnSpc>
              <a:buClr>
                <a:srgbClr val="A04DA3"/>
              </a:buClr>
              <a:buNone/>
            </a:pPr>
            <a:r>
              <a:rPr lang="en-US" dirty="0">
                <a:solidFill>
                  <a:prstClr val="black"/>
                </a:solidFill>
                <a:latin typeface="Saysettha OT" pitchFamily="34" charset="-34"/>
                <a:cs typeface="Saysettha OT" pitchFamily="34" charset="-34"/>
              </a:rPr>
              <a:t>	</a:t>
            </a:r>
            <a:r>
              <a:rPr lang="lo-LA" dirty="0">
                <a:solidFill>
                  <a:prstClr val="black"/>
                </a:solidFill>
                <a:latin typeface="Saysettha OT" pitchFamily="34" charset="-34"/>
                <a:cs typeface="Saysettha OT" pitchFamily="34" charset="-34"/>
              </a:rPr>
              <a:t>	</a:t>
            </a:r>
            <a:r>
              <a:rPr lang="lo-LA" dirty="0" smtClean="0">
                <a:solidFill>
                  <a:prstClr val="black"/>
                </a:solidFill>
                <a:latin typeface="Saysettha OT" pitchFamily="34" charset="-34"/>
                <a:cs typeface="Saysettha OT" pitchFamily="34" charset="-34"/>
              </a:rPr>
              <a:t>ແບ່ງອອກເປັນ </a:t>
            </a:r>
            <a:r>
              <a:rPr lang="en-US" dirty="0" smtClean="0">
                <a:solidFill>
                  <a:prstClr val="black"/>
                </a:solidFill>
                <a:latin typeface="Saysettha OT" pitchFamily="34" charset="-34"/>
                <a:cs typeface="Saysettha OT" pitchFamily="34" charset="-34"/>
              </a:rPr>
              <a:t>3</a:t>
            </a:r>
            <a:r>
              <a:rPr lang="lo-LA" dirty="0" smtClean="0">
                <a:solidFill>
                  <a:prstClr val="black"/>
                </a:solidFill>
                <a:latin typeface="Saysettha OT" pitchFamily="34" charset="-34"/>
                <a:cs typeface="Saysettha OT" pitchFamily="34" charset="-34"/>
              </a:rPr>
              <a:t> ກໍລະນີຄື:</a:t>
            </a:r>
          </a:p>
          <a:p>
            <a:pPr marL="109728" lvl="0" indent="0" algn="just">
              <a:lnSpc>
                <a:spcPct val="150000"/>
              </a:lnSpc>
              <a:buClr>
                <a:srgbClr val="A04DA3"/>
              </a:buClr>
              <a:buNone/>
            </a:pPr>
            <a:endParaRPr lang="en-US" dirty="0">
              <a:solidFill>
                <a:prstClr val="black"/>
              </a:solidFill>
              <a:latin typeface="Saysettha OT" pitchFamily="34" charset="-34"/>
              <a:cs typeface="Saysettha OT" pitchFamily="34" charset="-34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57600"/>
            <a:ext cx="8229600" cy="294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119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latin typeface="Saysettha OT" pitchFamily="34" charset="-34"/>
                <a:ea typeface="Calibri"/>
                <a:cs typeface="Saysettha OT" pitchFamily="34" charset="-34"/>
              </a:rPr>
              <a:t/>
            </a:r>
            <a:br>
              <a:rPr lang="en-US" b="1" dirty="0">
                <a:latin typeface="Saysettha OT" pitchFamily="34" charset="-34"/>
                <a:ea typeface="Calibri"/>
                <a:cs typeface="Saysettha OT" pitchFamily="34" charset="-34"/>
              </a:rPr>
            </a:br>
            <a:r>
              <a:rPr lang="en-US" b="1" dirty="0" smtClean="0">
                <a:latin typeface="Saysettha OT" pitchFamily="34" charset="-34"/>
                <a:ea typeface="Calibri"/>
                <a:cs typeface="Saysettha OT" pitchFamily="34" charset="-34"/>
              </a:rPr>
              <a:t>6.  </a:t>
            </a:r>
            <a:r>
              <a:rPr lang="en-US" b="1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ການ</a:t>
            </a:r>
            <a:r>
              <a:rPr lang="en-US" b="1" dirty="0" err="1">
                <a:latin typeface="Saysettha OT" pitchFamily="34" charset="-34"/>
                <a:ea typeface="Calibri"/>
                <a:cs typeface="Saysettha OT" pitchFamily="34" charset="-34"/>
              </a:rPr>
              <a:t>ເລືອກສະຖິຕິໃນການທົດ</a:t>
            </a:r>
            <a:r>
              <a:rPr lang="en-US" b="1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ສອບ</a:t>
            </a:r>
            <a:r>
              <a:rPr lang="en-US" b="1" dirty="0" smtClean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lo-LA" b="1" dirty="0" smtClean="0">
                <a:latin typeface="Saysettha OT" pitchFamily="34" charset="-34"/>
                <a:ea typeface="Calibri"/>
                <a:cs typeface="Saysettha OT" pitchFamily="34" charset="-34"/>
              </a:rPr>
              <a:t>(ຕໍ່)</a:t>
            </a:r>
            <a:r>
              <a:rPr lang="en-US" dirty="0">
                <a:latin typeface="Saysettha OT" pitchFamily="34" charset="-34"/>
                <a:ea typeface="Calibri"/>
                <a:cs typeface="Saysettha OT" pitchFamily="34" charset="-34"/>
              </a:rPr>
              <a:t/>
            </a:r>
            <a:br>
              <a:rPr lang="en-US" dirty="0">
                <a:latin typeface="Saysettha OT" pitchFamily="34" charset="-34"/>
                <a:ea typeface="Calibri"/>
                <a:cs typeface="Saysettha OT" pitchFamily="34" charset="-34"/>
              </a:rPr>
            </a:br>
            <a:endParaRPr lang="en-US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lvl="0" indent="0" algn="just">
              <a:lnSpc>
                <a:spcPct val="150000"/>
              </a:lnSpc>
              <a:buClr>
                <a:srgbClr val="A04DA3"/>
              </a:buClr>
              <a:buNone/>
            </a:pPr>
            <a:r>
              <a:rPr lang="en-US" dirty="0" smtClean="0">
                <a:solidFill>
                  <a:prstClr val="black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b="1" dirty="0" smtClean="0">
                <a:solidFill>
                  <a:schemeClr val="accent3"/>
                </a:solidFill>
                <a:latin typeface="Saysettha OT" pitchFamily="34" charset="-34"/>
                <a:cs typeface="Saysettha OT" pitchFamily="34" charset="-34"/>
              </a:rPr>
              <a:t>3)</a:t>
            </a:r>
            <a:r>
              <a:rPr lang="lo-LA" b="1" dirty="0">
                <a:solidFill>
                  <a:prstClr val="black"/>
                </a:solidFill>
                <a:latin typeface="Saysettha OT" pitchFamily="34" charset="-34"/>
                <a:cs typeface="Saysettha OT" pitchFamily="34" charset="-34"/>
              </a:rPr>
              <a:t>	</a:t>
            </a:r>
            <a:r>
              <a:rPr lang="lo-LA" b="1" dirty="0" smtClean="0">
                <a:solidFill>
                  <a:prstClr val="black"/>
                </a:solidFill>
                <a:latin typeface="Saysettha OT" pitchFamily="34" charset="-34"/>
                <a:cs typeface="Saysettha OT" pitchFamily="34" charset="-34"/>
              </a:rPr>
              <a:t>ການທົດສອບຄວາມສໍາພັນຂອງຕົວປ່ຽນຫຼາຍຕົວ</a:t>
            </a:r>
            <a:r>
              <a:rPr lang="en-US" dirty="0">
                <a:solidFill>
                  <a:prstClr val="black"/>
                </a:solidFill>
                <a:latin typeface="Saysettha OT" pitchFamily="34" charset="-34"/>
                <a:cs typeface="Saysettha OT" pitchFamily="34" charset="-34"/>
              </a:rPr>
              <a:t>	</a:t>
            </a:r>
            <a:endParaRPr lang="en-US" dirty="0" smtClean="0">
              <a:solidFill>
                <a:prstClr val="black"/>
              </a:solidFill>
              <a:latin typeface="Saysettha OT" pitchFamily="34" charset="-34"/>
              <a:cs typeface="Saysettha OT" pitchFamily="34" charset="-34"/>
            </a:endParaRPr>
          </a:p>
          <a:p>
            <a:pPr marL="109728" lvl="0" indent="0" algn="just">
              <a:lnSpc>
                <a:spcPct val="150000"/>
              </a:lnSpc>
              <a:buClr>
                <a:srgbClr val="A04DA3"/>
              </a:buClr>
              <a:buNone/>
            </a:pPr>
            <a:r>
              <a:rPr lang="en-US" dirty="0">
                <a:solidFill>
                  <a:prstClr val="black"/>
                </a:solidFill>
                <a:latin typeface="Saysettha OT" pitchFamily="34" charset="-34"/>
                <a:cs typeface="Saysettha OT" pitchFamily="34" charset="-34"/>
              </a:rPr>
              <a:t>	</a:t>
            </a:r>
            <a:r>
              <a:rPr lang="lo-LA" dirty="0">
                <a:solidFill>
                  <a:prstClr val="black"/>
                </a:solidFill>
                <a:latin typeface="Saysettha OT" pitchFamily="34" charset="-34"/>
                <a:cs typeface="Saysettha OT" pitchFamily="34" charset="-34"/>
              </a:rPr>
              <a:t>	</a:t>
            </a:r>
            <a:r>
              <a:rPr lang="lo-LA" dirty="0" smtClean="0">
                <a:solidFill>
                  <a:prstClr val="black"/>
                </a:solidFill>
                <a:latin typeface="Saysettha OT" pitchFamily="34" charset="-34"/>
                <a:cs typeface="Saysettha OT" pitchFamily="34" charset="-34"/>
              </a:rPr>
              <a:t>ແບ່ງອອກເປັນ 4 ກໍລະນີຄື:</a:t>
            </a:r>
          </a:p>
          <a:p>
            <a:pPr marL="109728" lvl="0" indent="0" algn="just">
              <a:lnSpc>
                <a:spcPct val="150000"/>
              </a:lnSpc>
              <a:buClr>
                <a:srgbClr val="A04DA3"/>
              </a:buClr>
              <a:buNone/>
            </a:pPr>
            <a:r>
              <a:rPr lang="en-US" dirty="0" smtClean="0">
                <a:solidFill>
                  <a:prstClr val="black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dirty="0" smtClean="0">
                <a:solidFill>
                  <a:srgbClr val="0070C0"/>
                </a:solidFill>
                <a:latin typeface="Saysettha OT" pitchFamily="34" charset="-34"/>
                <a:cs typeface="Saysettha OT" pitchFamily="34" charset="-34"/>
              </a:rPr>
              <a:t>ກ. </a:t>
            </a:r>
            <a:endParaRPr lang="en-US" dirty="0">
              <a:solidFill>
                <a:srgbClr val="0070C0"/>
              </a:solidFill>
              <a:latin typeface="Saysettha OT" pitchFamily="34" charset="-34"/>
              <a:cs typeface="Saysettha OT" pitchFamily="34" charset="-34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733800"/>
            <a:ext cx="694387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641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latin typeface="Saysettha OT" pitchFamily="34" charset="-34"/>
                <a:ea typeface="Calibri"/>
                <a:cs typeface="Saysettha OT" pitchFamily="34" charset="-34"/>
              </a:rPr>
              <a:t/>
            </a:r>
            <a:br>
              <a:rPr lang="en-US" b="1" dirty="0">
                <a:latin typeface="Saysettha OT" pitchFamily="34" charset="-34"/>
                <a:ea typeface="Calibri"/>
                <a:cs typeface="Saysettha OT" pitchFamily="34" charset="-34"/>
              </a:rPr>
            </a:br>
            <a:r>
              <a:rPr lang="en-US" b="1" dirty="0" smtClean="0">
                <a:latin typeface="Saysettha OT" pitchFamily="34" charset="-34"/>
                <a:ea typeface="Calibri"/>
                <a:cs typeface="Saysettha OT" pitchFamily="34" charset="-34"/>
              </a:rPr>
              <a:t>6.  </a:t>
            </a:r>
            <a:r>
              <a:rPr lang="en-US" b="1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ການ</a:t>
            </a:r>
            <a:r>
              <a:rPr lang="en-US" b="1" dirty="0" err="1">
                <a:latin typeface="Saysettha OT" pitchFamily="34" charset="-34"/>
                <a:ea typeface="Calibri"/>
                <a:cs typeface="Saysettha OT" pitchFamily="34" charset="-34"/>
              </a:rPr>
              <a:t>ເລືອກສະຖິຕິໃນການທົດ</a:t>
            </a:r>
            <a:r>
              <a:rPr lang="en-US" b="1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ສອບ</a:t>
            </a:r>
            <a:r>
              <a:rPr lang="en-US" b="1" dirty="0" smtClean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lo-LA" b="1" dirty="0" smtClean="0">
                <a:latin typeface="Saysettha OT" pitchFamily="34" charset="-34"/>
                <a:ea typeface="Calibri"/>
                <a:cs typeface="Saysettha OT" pitchFamily="34" charset="-34"/>
              </a:rPr>
              <a:t>(ຕໍ່)</a:t>
            </a:r>
            <a:r>
              <a:rPr lang="en-US" dirty="0">
                <a:latin typeface="Saysettha OT" pitchFamily="34" charset="-34"/>
                <a:ea typeface="Calibri"/>
                <a:cs typeface="Saysettha OT" pitchFamily="34" charset="-34"/>
              </a:rPr>
              <a:t/>
            </a:r>
            <a:br>
              <a:rPr lang="en-US" dirty="0">
                <a:latin typeface="Saysettha OT" pitchFamily="34" charset="-34"/>
                <a:ea typeface="Calibri"/>
                <a:cs typeface="Saysettha OT" pitchFamily="34" charset="-34"/>
              </a:rPr>
            </a:br>
            <a:endParaRPr lang="en-US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lvl="0" indent="0" algn="just">
              <a:lnSpc>
                <a:spcPct val="150000"/>
              </a:lnSpc>
              <a:buClr>
                <a:srgbClr val="A04DA3"/>
              </a:buClr>
              <a:buNone/>
            </a:pPr>
            <a:r>
              <a:rPr lang="en-US" dirty="0" smtClean="0">
                <a:solidFill>
                  <a:prstClr val="black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b="1" dirty="0" smtClean="0">
                <a:solidFill>
                  <a:schemeClr val="accent3"/>
                </a:solidFill>
                <a:latin typeface="Saysettha OT" pitchFamily="34" charset="-34"/>
                <a:cs typeface="Saysettha OT" pitchFamily="34" charset="-34"/>
              </a:rPr>
              <a:t>3)</a:t>
            </a:r>
            <a:r>
              <a:rPr lang="lo-LA" b="1" dirty="0">
                <a:solidFill>
                  <a:prstClr val="black"/>
                </a:solidFill>
                <a:latin typeface="Saysettha OT" pitchFamily="34" charset="-34"/>
                <a:cs typeface="Saysettha OT" pitchFamily="34" charset="-34"/>
              </a:rPr>
              <a:t>	</a:t>
            </a:r>
            <a:r>
              <a:rPr lang="lo-LA" b="1" dirty="0" smtClean="0">
                <a:solidFill>
                  <a:prstClr val="black"/>
                </a:solidFill>
                <a:latin typeface="Saysettha OT" pitchFamily="34" charset="-34"/>
                <a:cs typeface="Saysettha OT" pitchFamily="34" charset="-34"/>
              </a:rPr>
              <a:t>ການທົດສອບຄວາມສໍາພັນຂອງຕົວປ່ຽນຫຼາຍຕົວ</a:t>
            </a:r>
            <a:r>
              <a:rPr lang="en-US" dirty="0">
                <a:solidFill>
                  <a:prstClr val="black"/>
                </a:solidFill>
                <a:latin typeface="Saysettha OT" pitchFamily="34" charset="-34"/>
                <a:cs typeface="Saysettha OT" pitchFamily="34" charset="-34"/>
              </a:rPr>
              <a:t>	</a:t>
            </a:r>
            <a:r>
              <a:rPr lang="en-US" dirty="0" smtClean="0">
                <a:solidFill>
                  <a:prstClr val="black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dirty="0" smtClean="0">
                <a:solidFill>
                  <a:prstClr val="black"/>
                </a:solidFill>
                <a:latin typeface="Saysettha OT" pitchFamily="34" charset="-34"/>
                <a:cs typeface="Saysettha OT" pitchFamily="34" charset="-34"/>
              </a:rPr>
              <a:t>(ຕໍ່)</a:t>
            </a:r>
            <a:endParaRPr lang="en-US" dirty="0" smtClean="0">
              <a:solidFill>
                <a:prstClr val="black"/>
              </a:solidFill>
              <a:latin typeface="Saysettha OT" pitchFamily="34" charset="-34"/>
              <a:cs typeface="Saysettha OT" pitchFamily="34" charset="-34"/>
            </a:endParaRPr>
          </a:p>
          <a:p>
            <a:pPr marL="109728" lvl="0" indent="0" algn="just">
              <a:lnSpc>
                <a:spcPct val="150000"/>
              </a:lnSpc>
              <a:buClr>
                <a:srgbClr val="A04DA3"/>
              </a:buClr>
              <a:buNone/>
            </a:pPr>
            <a:r>
              <a:rPr lang="lo-LA" dirty="0" smtClean="0">
                <a:solidFill>
                  <a:prstClr val="black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endParaRPr lang="en-US" dirty="0">
              <a:solidFill>
                <a:prstClr val="black"/>
              </a:solidFill>
              <a:latin typeface="Saysettha OT" pitchFamily="34" charset="-34"/>
              <a:cs typeface="Saysettha OT" pitchFamily="34" charset="-34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330" y="3087756"/>
            <a:ext cx="7256498" cy="3465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048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latin typeface="Saysettha OT" pitchFamily="34" charset="-34"/>
                <a:ea typeface="Calibri"/>
                <a:cs typeface="Saysettha OT" pitchFamily="34" charset="-34"/>
              </a:rPr>
              <a:t/>
            </a:r>
            <a:br>
              <a:rPr lang="en-US" b="1" dirty="0">
                <a:latin typeface="Saysettha OT" pitchFamily="34" charset="-34"/>
                <a:ea typeface="Calibri"/>
                <a:cs typeface="Saysettha OT" pitchFamily="34" charset="-34"/>
              </a:rPr>
            </a:br>
            <a:r>
              <a:rPr lang="en-US" b="1" dirty="0" smtClean="0">
                <a:latin typeface="Saysettha OT" pitchFamily="34" charset="-34"/>
                <a:ea typeface="Calibri"/>
                <a:cs typeface="Saysettha OT" pitchFamily="34" charset="-34"/>
              </a:rPr>
              <a:t>6.  </a:t>
            </a:r>
            <a:r>
              <a:rPr lang="en-US" b="1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ການ</a:t>
            </a:r>
            <a:r>
              <a:rPr lang="en-US" b="1" dirty="0" err="1">
                <a:latin typeface="Saysettha OT" pitchFamily="34" charset="-34"/>
                <a:ea typeface="Calibri"/>
                <a:cs typeface="Saysettha OT" pitchFamily="34" charset="-34"/>
              </a:rPr>
              <a:t>ເລືອກສະຖິຕິໃນການທົດ</a:t>
            </a:r>
            <a:r>
              <a:rPr lang="en-US" b="1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ສອບ</a:t>
            </a:r>
            <a:r>
              <a:rPr lang="en-US" b="1" dirty="0" smtClean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lo-LA" b="1" dirty="0" smtClean="0">
                <a:latin typeface="Saysettha OT" pitchFamily="34" charset="-34"/>
                <a:ea typeface="Calibri"/>
                <a:cs typeface="Saysettha OT" pitchFamily="34" charset="-34"/>
              </a:rPr>
              <a:t>(ຕໍ່)</a:t>
            </a:r>
            <a:r>
              <a:rPr lang="en-US" dirty="0">
                <a:latin typeface="Saysettha OT" pitchFamily="34" charset="-34"/>
                <a:ea typeface="Calibri"/>
                <a:cs typeface="Saysettha OT" pitchFamily="34" charset="-34"/>
              </a:rPr>
              <a:t/>
            </a:r>
            <a:br>
              <a:rPr lang="en-US" dirty="0">
                <a:latin typeface="Saysettha OT" pitchFamily="34" charset="-34"/>
                <a:ea typeface="Calibri"/>
                <a:cs typeface="Saysettha OT" pitchFamily="34" charset="-34"/>
              </a:rPr>
            </a:br>
            <a:endParaRPr lang="en-US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8229600" cy="4325112"/>
          </a:xfrm>
        </p:spPr>
        <p:txBody>
          <a:bodyPr>
            <a:normAutofit/>
          </a:bodyPr>
          <a:lstStyle/>
          <a:p>
            <a:pPr marL="109728" lvl="0" indent="0" algn="just">
              <a:lnSpc>
                <a:spcPct val="150000"/>
              </a:lnSpc>
              <a:buClr>
                <a:srgbClr val="A04DA3"/>
              </a:buClr>
              <a:buNone/>
            </a:pPr>
            <a:r>
              <a:rPr lang="en-US" dirty="0" smtClean="0">
                <a:solidFill>
                  <a:prstClr val="black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b="1" dirty="0" smtClean="0">
                <a:solidFill>
                  <a:schemeClr val="accent3"/>
                </a:solidFill>
                <a:latin typeface="Saysettha OT" pitchFamily="34" charset="-34"/>
                <a:cs typeface="Saysettha OT" pitchFamily="34" charset="-34"/>
              </a:rPr>
              <a:t>3)</a:t>
            </a:r>
            <a:r>
              <a:rPr lang="lo-LA" b="1" dirty="0">
                <a:solidFill>
                  <a:prstClr val="black"/>
                </a:solidFill>
                <a:latin typeface="Saysettha OT" pitchFamily="34" charset="-34"/>
                <a:cs typeface="Saysettha OT" pitchFamily="34" charset="-34"/>
              </a:rPr>
              <a:t>	</a:t>
            </a:r>
            <a:r>
              <a:rPr lang="lo-LA" b="1" dirty="0" smtClean="0">
                <a:solidFill>
                  <a:prstClr val="black"/>
                </a:solidFill>
                <a:latin typeface="Saysettha OT" pitchFamily="34" charset="-34"/>
                <a:cs typeface="Saysettha OT" pitchFamily="34" charset="-34"/>
              </a:rPr>
              <a:t>ການທົດສອບຄວາມສໍາພັນຂອງຕົວປ່ຽນຫຼາຍຕົວ</a:t>
            </a:r>
            <a:r>
              <a:rPr lang="en-US" dirty="0">
                <a:solidFill>
                  <a:prstClr val="black"/>
                </a:solidFill>
                <a:latin typeface="Saysettha OT" pitchFamily="34" charset="-34"/>
                <a:cs typeface="Saysettha OT" pitchFamily="34" charset="-34"/>
              </a:rPr>
              <a:t>	</a:t>
            </a:r>
            <a:r>
              <a:rPr lang="en-US" dirty="0" smtClean="0">
                <a:solidFill>
                  <a:prstClr val="black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dirty="0" smtClean="0">
                <a:solidFill>
                  <a:prstClr val="black"/>
                </a:solidFill>
                <a:latin typeface="Saysettha OT" pitchFamily="34" charset="-34"/>
                <a:cs typeface="Saysettha OT" pitchFamily="34" charset="-34"/>
              </a:rPr>
              <a:t>(ຕໍ່)</a:t>
            </a:r>
            <a:endParaRPr lang="en-US" dirty="0" smtClean="0">
              <a:solidFill>
                <a:prstClr val="black"/>
              </a:solidFill>
              <a:latin typeface="Saysettha OT" pitchFamily="34" charset="-34"/>
              <a:cs typeface="Saysettha OT" pitchFamily="34" charset="-34"/>
            </a:endParaRPr>
          </a:p>
          <a:p>
            <a:pPr marL="109728" indent="0" algn="just">
              <a:lnSpc>
                <a:spcPct val="150000"/>
              </a:lnSpc>
              <a:buClr>
                <a:srgbClr val="A04DA3"/>
              </a:buClr>
              <a:buNone/>
            </a:pPr>
            <a:r>
              <a:rPr lang="lo-LA" dirty="0" smtClean="0">
                <a:solidFill>
                  <a:prstClr val="black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dirty="0" smtClean="0">
                <a:solidFill>
                  <a:srgbClr val="0070C0"/>
                </a:solidFill>
                <a:latin typeface="Saysettha OT" pitchFamily="34" charset="-34"/>
                <a:cs typeface="Saysettha OT" pitchFamily="34" charset="-34"/>
              </a:rPr>
              <a:t>ຂ.</a:t>
            </a:r>
            <a:r>
              <a:rPr lang="lo-LA" dirty="0" smtClean="0">
                <a:solidFill>
                  <a:prstClr val="black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dirty="0" err="1">
                <a:latin typeface="Saysettha OT" pitchFamily="34" charset="-34"/>
                <a:cs typeface="Saysettha OT" pitchFamily="34" charset="-34"/>
              </a:rPr>
              <a:t>ຕົວປ່ຽນຕາມເປັນຕົວປ່ຽນປະລິມານ</a:t>
            </a:r>
            <a:r>
              <a:rPr lang="en-US" dirty="0">
                <a:latin typeface="Saysettha OT" pitchFamily="34" charset="-34"/>
                <a:cs typeface="Saysettha OT" pitchFamily="34" charset="-34"/>
              </a:rPr>
              <a:t> 1 </a:t>
            </a:r>
            <a:r>
              <a:rPr lang="en-US" dirty="0" err="1">
                <a:latin typeface="Saysettha OT" pitchFamily="34" charset="-34"/>
                <a:cs typeface="Saysettha OT" pitchFamily="34" charset="-34"/>
              </a:rPr>
              <a:t>ຕົວ</a:t>
            </a:r>
            <a:r>
              <a:rPr lang="en-US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dirty="0" err="1">
                <a:latin typeface="Saysettha OT" pitchFamily="34" charset="-34"/>
                <a:cs typeface="Saysettha OT" pitchFamily="34" charset="-34"/>
              </a:rPr>
              <a:t>ແລະ</a:t>
            </a:r>
            <a:r>
              <a:rPr lang="en-US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dirty="0" err="1">
                <a:latin typeface="Saysettha OT" pitchFamily="34" charset="-34"/>
                <a:cs typeface="Saysettha OT" pitchFamily="34" charset="-34"/>
              </a:rPr>
              <a:t>ມີຕົວປ່ຽນເອກະລາດຢ່າງໜ້ອຍ</a:t>
            </a:r>
            <a:r>
              <a:rPr lang="en-US" dirty="0">
                <a:latin typeface="Saysettha OT" pitchFamily="34" charset="-34"/>
                <a:cs typeface="Saysettha OT" pitchFamily="34" charset="-34"/>
              </a:rPr>
              <a:t> 2 </a:t>
            </a:r>
            <a:r>
              <a:rPr lang="en-US" dirty="0" err="1">
                <a:latin typeface="Saysettha OT" pitchFamily="34" charset="-34"/>
                <a:cs typeface="Saysettha OT" pitchFamily="34" charset="-34"/>
              </a:rPr>
              <a:t>ຕົວ</a:t>
            </a:r>
            <a:endParaRPr lang="en-US" dirty="0">
              <a:latin typeface="Saysettha OT" pitchFamily="34" charset="-34"/>
              <a:cs typeface="Saysettha OT" pitchFamily="34" charset="-34"/>
            </a:endParaRPr>
          </a:p>
          <a:p>
            <a:pPr marL="109728" lvl="0" indent="0" algn="just">
              <a:lnSpc>
                <a:spcPct val="150000"/>
              </a:lnSpc>
              <a:buClr>
                <a:srgbClr val="A04DA3"/>
              </a:buClr>
              <a:buNone/>
            </a:pPr>
            <a:endParaRPr lang="en-US" dirty="0">
              <a:solidFill>
                <a:prstClr val="black"/>
              </a:solidFill>
              <a:latin typeface="Saysettha OT" pitchFamily="34" charset="-34"/>
              <a:cs typeface="Saysettha OT" pitchFamily="34" charset="-34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22578"/>
            <a:ext cx="7657758" cy="2330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932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latin typeface="Saysettha OT" pitchFamily="34" charset="-34"/>
                <a:ea typeface="Calibri"/>
                <a:cs typeface="Saysettha OT" pitchFamily="34" charset="-34"/>
              </a:rPr>
              <a:t/>
            </a:r>
            <a:br>
              <a:rPr lang="en-US" b="1" dirty="0">
                <a:latin typeface="Saysettha OT" pitchFamily="34" charset="-34"/>
                <a:ea typeface="Calibri"/>
                <a:cs typeface="Saysettha OT" pitchFamily="34" charset="-34"/>
              </a:rPr>
            </a:br>
            <a:r>
              <a:rPr lang="en-US" b="1" dirty="0" smtClean="0">
                <a:latin typeface="Saysettha OT" pitchFamily="34" charset="-34"/>
                <a:ea typeface="Calibri"/>
                <a:cs typeface="Saysettha OT" pitchFamily="34" charset="-34"/>
              </a:rPr>
              <a:t>6.  </a:t>
            </a:r>
            <a:r>
              <a:rPr lang="en-US" b="1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ການ</a:t>
            </a:r>
            <a:r>
              <a:rPr lang="en-US" b="1" dirty="0" err="1">
                <a:latin typeface="Saysettha OT" pitchFamily="34" charset="-34"/>
                <a:ea typeface="Calibri"/>
                <a:cs typeface="Saysettha OT" pitchFamily="34" charset="-34"/>
              </a:rPr>
              <a:t>ເລືອກສະຖິຕິໃນການທົດ</a:t>
            </a:r>
            <a:r>
              <a:rPr lang="en-US" b="1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ສອບ</a:t>
            </a:r>
            <a:r>
              <a:rPr lang="en-US" b="1" dirty="0" smtClean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lo-LA" b="1" dirty="0" smtClean="0">
                <a:latin typeface="Saysettha OT" pitchFamily="34" charset="-34"/>
                <a:ea typeface="Calibri"/>
                <a:cs typeface="Saysettha OT" pitchFamily="34" charset="-34"/>
              </a:rPr>
              <a:t>(ຕໍ່)</a:t>
            </a:r>
            <a:r>
              <a:rPr lang="en-US" dirty="0">
                <a:latin typeface="Saysettha OT" pitchFamily="34" charset="-34"/>
                <a:ea typeface="Calibri"/>
                <a:cs typeface="Saysettha OT" pitchFamily="34" charset="-34"/>
              </a:rPr>
              <a:t/>
            </a:r>
            <a:br>
              <a:rPr lang="en-US" dirty="0">
                <a:latin typeface="Saysettha OT" pitchFamily="34" charset="-34"/>
                <a:ea typeface="Calibri"/>
                <a:cs typeface="Saysettha OT" pitchFamily="34" charset="-34"/>
              </a:rPr>
            </a:br>
            <a:endParaRPr lang="en-US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8229600" cy="4325112"/>
          </a:xfrm>
        </p:spPr>
        <p:txBody>
          <a:bodyPr>
            <a:normAutofit/>
          </a:bodyPr>
          <a:lstStyle/>
          <a:p>
            <a:pPr marL="109728" lvl="0" indent="0" algn="just">
              <a:lnSpc>
                <a:spcPct val="150000"/>
              </a:lnSpc>
              <a:buClr>
                <a:srgbClr val="A04DA3"/>
              </a:buClr>
              <a:buNone/>
            </a:pPr>
            <a:r>
              <a:rPr lang="en-US" dirty="0" smtClean="0">
                <a:solidFill>
                  <a:prstClr val="black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b="1" dirty="0" smtClean="0">
                <a:solidFill>
                  <a:schemeClr val="accent3"/>
                </a:solidFill>
                <a:latin typeface="Saysettha OT" pitchFamily="34" charset="-34"/>
                <a:cs typeface="Saysettha OT" pitchFamily="34" charset="-34"/>
              </a:rPr>
              <a:t>3)</a:t>
            </a:r>
            <a:r>
              <a:rPr lang="lo-LA" b="1" dirty="0">
                <a:solidFill>
                  <a:prstClr val="black"/>
                </a:solidFill>
                <a:latin typeface="Saysettha OT" pitchFamily="34" charset="-34"/>
                <a:cs typeface="Saysettha OT" pitchFamily="34" charset="-34"/>
              </a:rPr>
              <a:t>	</a:t>
            </a:r>
            <a:r>
              <a:rPr lang="lo-LA" b="1" dirty="0" smtClean="0">
                <a:solidFill>
                  <a:prstClr val="black"/>
                </a:solidFill>
                <a:latin typeface="Saysettha OT" pitchFamily="34" charset="-34"/>
                <a:cs typeface="Saysettha OT" pitchFamily="34" charset="-34"/>
              </a:rPr>
              <a:t>ການທົດສອບຄວາມສໍາພັນຂອງຕົວປ່ຽນຫຼາຍຕົວ</a:t>
            </a:r>
            <a:r>
              <a:rPr lang="en-US" dirty="0">
                <a:solidFill>
                  <a:prstClr val="black"/>
                </a:solidFill>
                <a:latin typeface="Saysettha OT" pitchFamily="34" charset="-34"/>
                <a:cs typeface="Saysettha OT" pitchFamily="34" charset="-34"/>
              </a:rPr>
              <a:t>	</a:t>
            </a:r>
            <a:r>
              <a:rPr lang="en-US" dirty="0" smtClean="0">
                <a:solidFill>
                  <a:prstClr val="black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dirty="0" smtClean="0">
                <a:solidFill>
                  <a:prstClr val="black"/>
                </a:solidFill>
                <a:latin typeface="Saysettha OT" pitchFamily="34" charset="-34"/>
                <a:cs typeface="Saysettha OT" pitchFamily="34" charset="-34"/>
              </a:rPr>
              <a:t>(ຕໍ່)</a:t>
            </a:r>
            <a:endParaRPr lang="en-US" dirty="0" smtClean="0">
              <a:solidFill>
                <a:prstClr val="black"/>
              </a:solidFill>
              <a:latin typeface="Saysettha OT" pitchFamily="34" charset="-34"/>
              <a:cs typeface="Saysettha OT" pitchFamily="34" charset="-34"/>
            </a:endParaRPr>
          </a:p>
          <a:p>
            <a:pPr marL="109728" indent="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lo-LA" dirty="0" smtClean="0">
                <a:solidFill>
                  <a:prstClr val="black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dirty="0" smtClean="0">
                <a:solidFill>
                  <a:srgbClr val="0070C0"/>
                </a:solidFill>
                <a:latin typeface="Saysettha OT" pitchFamily="34" charset="-34"/>
                <a:cs typeface="Saysettha OT" pitchFamily="34" charset="-34"/>
              </a:rPr>
              <a:t>ຄ.</a:t>
            </a:r>
            <a:r>
              <a:rPr lang="lo-LA" dirty="0" smtClean="0">
                <a:solidFill>
                  <a:prstClr val="black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400" dirty="0" err="1">
                <a:latin typeface="Saysettha OT" pitchFamily="34" charset="-34"/>
                <a:ea typeface="Calibri"/>
                <a:cs typeface="Saysettha OT" pitchFamily="34" charset="-34"/>
              </a:rPr>
              <a:t>ຕົວປ່ຽນຕາມເປັນຕົວປ່ຽນກຸ່ມ</a:t>
            </a:r>
            <a:r>
              <a:rPr lang="en-US" sz="2400" dirty="0">
                <a:latin typeface="Saysettha OT" pitchFamily="34" charset="-34"/>
                <a:ea typeface="Calibri"/>
                <a:cs typeface="Saysettha OT" pitchFamily="34" charset="-34"/>
              </a:rPr>
              <a:t> 1 </a:t>
            </a:r>
            <a:r>
              <a:rPr lang="en-US" sz="2400" dirty="0" err="1">
                <a:latin typeface="Saysettha OT" pitchFamily="34" charset="-34"/>
                <a:ea typeface="Calibri"/>
                <a:cs typeface="Saysettha OT" pitchFamily="34" charset="-34"/>
              </a:rPr>
              <a:t>ຕົວ</a:t>
            </a:r>
            <a:r>
              <a:rPr lang="en-US" sz="2400" dirty="0">
                <a:latin typeface="Saysettha OT" pitchFamily="34" charset="-34"/>
                <a:ea typeface="Calibri"/>
                <a:cs typeface="Saysettha OT" pitchFamily="34" charset="-34"/>
              </a:rPr>
              <a:t> ​</a:t>
            </a:r>
            <a:r>
              <a:rPr lang="en-US" sz="2400" dirty="0" err="1">
                <a:latin typeface="Saysettha OT" pitchFamily="34" charset="-34"/>
                <a:ea typeface="Calibri"/>
                <a:cs typeface="Saysettha OT" pitchFamily="34" charset="-34"/>
              </a:rPr>
              <a:t>ແລະ</a:t>
            </a:r>
            <a:r>
              <a:rPr lang="en-US" sz="24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400" dirty="0" err="1">
                <a:latin typeface="Saysettha OT" pitchFamily="34" charset="-34"/>
                <a:ea typeface="Calibri"/>
                <a:cs typeface="Saysettha OT" pitchFamily="34" charset="-34"/>
              </a:rPr>
              <a:t>ຕົວປ່ຽນເອກະລາດເປັນຕົວປ່ຽນປະລິມານທັງໝົດ</a:t>
            </a:r>
            <a:r>
              <a:rPr lang="en-US" sz="24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400" dirty="0" err="1">
                <a:latin typeface="Saysettha OT" pitchFamily="34" charset="-34"/>
                <a:ea typeface="Calibri"/>
                <a:cs typeface="Saysettha OT" pitchFamily="34" charset="-34"/>
              </a:rPr>
              <a:t>ຫຼື</a:t>
            </a:r>
            <a:r>
              <a:rPr lang="en-US" sz="24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400" dirty="0" err="1">
                <a:latin typeface="Saysettha OT" pitchFamily="34" charset="-34"/>
                <a:ea typeface="Calibri"/>
                <a:cs typeface="Saysettha OT" pitchFamily="34" charset="-34"/>
              </a:rPr>
              <a:t>ມີທັງຕົວປ່ຽນປະລິມານ</a:t>
            </a:r>
            <a:r>
              <a:rPr lang="en-US" sz="24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400" dirty="0" err="1">
                <a:latin typeface="Saysettha OT" pitchFamily="34" charset="-34"/>
                <a:ea typeface="Calibri"/>
                <a:cs typeface="Saysettha OT" pitchFamily="34" charset="-34"/>
              </a:rPr>
              <a:t>ແລະ</a:t>
            </a:r>
            <a:r>
              <a:rPr lang="en-US" sz="24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400" dirty="0" err="1">
                <a:latin typeface="Saysettha OT" pitchFamily="34" charset="-34"/>
                <a:ea typeface="Calibri"/>
                <a:cs typeface="Saysettha OT" pitchFamily="34" charset="-34"/>
              </a:rPr>
              <a:t>ຕົວປ່ຽນ</a:t>
            </a:r>
            <a:r>
              <a:rPr lang="en-US" sz="24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ກຸ່ມ</a:t>
            </a:r>
            <a:r>
              <a:rPr lang="en-US" sz="2400" dirty="0" smtClean="0">
                <a:latin typeface="Saysettha OT" pitchFamily="34" charset="-34"/>
                <a:ea typeface="Calibri"/>
                <a:cs typeface="Saysettha OT" pitchFamily="34" charset="-34"/>
              </a:rPr>
              <a:t>.</a:t>
            </a:r>
            <a:endParaRPr lang="en-US" sz="2400" dirty="0">
              <a:latin typeface="Saysettha OT" pitchFamily="34" charset="-34"/>
              <a:ea typeface="Calibri"/>
              <a:cs typeface="Saysettha OT" pitchFamily="34" charset="-34"/>
            </a:endParaRPr>
          </a:p>
          <a:p>
            <a:pPr marL="109728" lvl="0" indent="0" algn="just">
              <a:lnSpc>
                <a:spcPct val="150000"/>
              </a:lnSpc>
              <a:buClr>
                <a:srgbClr val="A04DA3"/>
              </a:buClr>
              <a:buNone/>
            </a:pPr>
            <a:endParaRPr lang="en-US" dirty="0">
              <a:solidFill>
                <a:prstClr val="black"/>
              </a:solidFill>
              <a:latin typeface="Saysettha OT" pitchFamily="34" charset="-34"/>
              <a:cs typeface="Saysettha OT" pitchFamily="34" charset="-34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19600"/>
            <a:ext cx="7543800" cy="2257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666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latin typeface="Saysettha OT" pitchFamily="34" charset="-34"/>
                <a:cs typeface="Saysettha OT" pitchFamily="34" charset="-34"/>
              </a:rPr>
              <a:t/>
            </a:r>
            <a:br>
              <a:rPr lang="en-US" sz="3600" dirty="0" smtClean="0">
                <a:latin typeface="Saysettha OT" pitchFamily="34" charset="-34"/>
                <a:cs typeface="Saysettha OT" pitchFamily="34" charset="-34"/>
              </a:rPr>
            </a:br>
            <a:r>
              <a:rPr lang="lo-LA" sz="3600" b="1" dirty="0" smtClean="0">
                <a:latin typeface="Saysettha OT" pitchFamily="34" charset="-34"/>
                <a:cs typeface="Saysettha OT" pitchFamily="34" charset="-34"/>
              </a:rPr>
              <a:t>1</a:t>
            </a:r>
            <a:r>
              <a:rPr lang="en-US" sz="3600" b="1" dirty="0" smtClean="0">
                <a:latin typeface="Saysettha OT" pitchFamily="34" charset="-34"/>
                <a:cs typeface="Saysettha OT" pitchFamily="34" charset="-34"/>
              </a:rPr>
              <a:t>. </a:t>
            </a:r>
            <a:r>
              <a:rPr lang="en-US" sz="3600" b="1" dirty="0" err="1" smtClean="0">
                <a:latin typeface="Saysettha OT" pitchFamily="34" charset="-34"/>
                <a:cs typeface="Saysettha OT" pitchFamily="34" charset="-34"/>
              </a:rPr>
              <a:t>ຄວາມ</a:t>
            </a:r>
            <a:r>
              <a:rPr lang="en-US" sz="3600" b="1" dirty="0" err="1">
                <a:latin typeface="Saysettha OT" pitchFamily="34" charset="-34"/>
                <a:cs typeface="Saysettha OT" pitchFamily="34" charset="-34"/>
              </a:rPr>
              <a:t>ໝາຍຂອງການທົດສອບສົມມຸດ</a:t>
            </a:r>
            <a:r>
              <a:rPr lang="en-US" sz="3600" b="1" dirty="0" err="1" smtClean="0">
                <a:latin typeface="Saysettha OT" pitchFamily="34" charset="-34"/>
                <a:cs typeface="Saysettha OT" pitchFamily="34" charset="-34"/>
              </a:rPr>
              <a:t>ຖານ</a:t>
            </a:r>
            <a:r>
              <a:rPr lang="lo-LA" sz="3600" b="1" dirty="0" smtClean="0">
                <a:latin typeface="Saysettha OT" pitchFamily="34" charset="-34"/>
                <a:cs typeface="Saysettha OT" pitchFamily="34" charset="-34"/>
              </a:rPr>
              <a:t>ຂອງການວິໄຈ</a:t>
            </a:r>
            <a:r>
              <a:rPr lang="en-US" sz="3600" dirty="0">
                <a:latin typeface="Saysettha OT" pitchFamily="34" charset="-34"/>
                <a:cs typeface="Saysettha OT" pitchFamily="34" charset="-34"/>
              </a:rPr>
              <a:t/>
            </a:r>
            <a:br>
              <a:rPr lang="en-US" sz="3600" dirty="0">
                <a:latin typeface="Saysettha OT" pitchFamily="34" charset="-34"/>
                <a:cs typeface="Saysettha OT" pitchFamily="34" charset="-34"/>
              </a:rPr>
            </a:br>
            <a:endParaRPr lang="en-US" sz="3600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dirty="0" smtClean="0">
                <a:latin typeface="Saysettha OT"/>
                <a:ea typeface="Calibri"/>
                <a:cs typeface="Saysettha OT"/>
              </a:rPr>
              <a:t>	</a:t>
            </a:r>
            <a:r>
              <a:rPr lang="lo-LA" b="1" dirty="0" smtClean="0">
                <a:latin typeface="Saysettha OT"/>
                <a:ea typeface="Calibri"/>
                <a:cs typeface="Saysettha OT"/>
              </a:rPr>
              <a:t>ການ</a:t>
            </a:r>
            <a:r>
              <a:rPr lang="lo-LA" b="1" dirty="0">
                <a:latin typeface="Saysettha OT"/>
                <a:ea typeface="Calibri"/>
                <a:cs typeface="Saysettha OT"/>
              </a:rPr>
              <a:t>ທົດສອບສົມມຸດ</a:t>
            </a:r>
            <a:r>
              <a:rPr lang="lo-LA" b="1" dirty="0" smtClean="0">
                <a:latin typeface="Saysettha OT"/>
                <a:ea typeface="Calibri"/>
                <a:cs typeface="Saysettha OT"/>
              </a:rPr>
              <a:t>ຖານຂອງ</a:t>
            </a:r>
            <a:r>
              <a:rPr lang="lo-LA" b="1" dirty="0">
                <a:latin typeface="Saysettha OT"/>
                <a:ea typeface="Calibri"/>
                <a:cs typeface="Saysettha OT"/>
              </a:rPr>
              <a:t>ການວິໄຈ </a:t>
            </a:r>
            <a:r>
              <a:rPr lang="lo-LA" dirty="0">
                <a:latin typeface="Saysettha OT"/>
                <a:ea typeface="Calibri"/>
                <a:cs typeface="Saysettha OT"/>
              </a:rPr>
              <a:t>ເປັນການທົດສອບຄວາມເຊື່ອຂອງນັກວິໄຈວ່າເປັນຈິງຫຼື</a:t>
            </a:r>
            <a:r>
              <a:rPr lang="lo-LA" dirty="0" smtClean="0">
                <a:latin typeface="Saysettha OT"/>
                <a:ea typeface="Calibri"/>
                <a:cs typeface="Saysettha OT"/>
              </a:rPr>
              <a:t>ບໍ່</a:t>
            </a:r>
            <a:r>
              <a:rPr lang="en-US" dirty="0" smtClean="0">
                <a:latin typeface="Saysettha OT"/>
                <a:ea typeface="Calibri"/>
                <a:cs typeface="Saysettha OT"/>
              </a:rPr>
              <a:t> </a:t>
            </a:r>
            <a:r>
              <a:rPr lang="lo-LA" dirty="0" smtClean="0">
                <a:latin typeface="Saysettha OT"/>
                <a:ea typeface="Calibri"/>
                <a:cs typeface="Saysettha OT"/>
              </a:rPr>
              <a:t>ໂດຍ</a:t>
            </a:r>
            <a:r>
              <a:rPr lang="lo-LA" dirty="0">
                <a:latin typeface="Saysettha OT"/>
                <a:ea typeface="Calibri"/>
                <a:cs typeface="Saysettha OT"/>
              </a:rPr>
              <a:t>ການເກັບລວບລວມຂໍ້ມູນຈິງ ເພື່ອນໍາມາທົດສອບຄວາມເຊື່ອດັ່ງກ່າວ.</a:t>
            </a:r>
            <a:endParaRPr lang="en-US" dirty="0">
              <a:latin typeface="Saysettha OT"/>
              <a:ea typeface="Calibri"/>
              <a:cs typeface="DokChampa"/>
            </a:endParaRPr>
          </a:p>
          <a:p>
            <a:pPr marL="109728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39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>
            <a:normAutofit fontScale="90000"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latin typeface="Saysettha OT" pitchFamily="34" charset="-34"/>
                <a:ea typeface="Calibri"/>
                <a:cs typeface="Saysettha OT" pitchFamily="34" charset="-34"/>
              </a:rPr>
              <a:t/>
            </a:r>
            <a:br>
              <a:rPr lang="en-US" b="1" dirty="0">
                <a:latin typeface="Saysettha OT" pitchFamily="34" charset="-34"/>
                <a:ea typeface="Calibri"/>
                <a:cs typeface="Saysettha OT" pitchFamily="34" charset="-34"/>
              </a:rPr>
            </a:br>
            <a:r>
              <a:rPr lang="en-US" b="1" dirty="0" smtClean="0">
                <a:latin typeface="Saysettha OT" pitchFamily="34" charset="-34"/>
                <a:ea typeface="Calibri"/>
                <a:cs typeface="Saysettha OT" pitchFamily="34" charset="-34"/>
              </a:rPr>
              <a:t>6.  </a:t>
            </a:r>
            <a:r>
              <a:rPr lang="en-US" b="1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ການ</a:t>
            </a:r>
            <a:r>
              <a:rPr lang="en-US" b="1" dirty="0" err="1">
                <a:latin typeface="Saysettha OT" pitchFamily="34" charset="-34"/>
                <a:ea typeface="Calibri"/>
                <a:cs typeface="Saysettha OT" pitchFamily="34" charset="-34"/>
              </a:rPr>
              <a:t>ເລືອກສະຖິຕິໃນການທົດ</a:t>
            </a:r>
            <a:r>
              <a:rPr lang="en-US" b="1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ສອບ</a:t>
            </a:r>
            <a:r>
              <a:rPr lang="en-US" b="1" dirty="0" smtClean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lo-LA" b="1" dirty="0" smtClean="0">
                <a:latin typeface="Saysettha OT" pitchFamily="34" charset="-34"/>
                <a:ea typeface="Calibri"/>
                <a:cs typeface="Saysettha OT" pitchFamily="34" charset="-34"/>
              </a:rPr>
              <a:t>(ຕໍ່)</a:t>
            </a:r>
            <a:r>
              <a:rPr lang="en-US" dirty="0">
                <a:latin typeface="Saysettha OT" pitchFamily="34" charset="-34"/>
                <a:ea typeface="Calibri"/>
                <a:cs typeface="Saysettha OT" pitchFamily="34" charset="-34"/>
              </a:rPr>
              <a:t/>
            </a:r>
            <a:br>
              <a:rPr lang="en-US" dirty="0">
                <a:latin typeface="Saysettha OT" pitchFamily="34" charset="-34"/>
                <a:ea typeface="Calibri"/>
                <a:cs typeface="Saysettha OT" pitchFamily="34" charset="-34"/>
              </a:rPr>
            </a:br>
            <a:endParaRPr lang="en-US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8229600" cy="4477512"/>
          </a:xfrm>
        </p:spPr>
        <p:txBody>
          <a:bodyPr>
            <a:normAutofit/>
          </a:bodyPr>
          <a:lstStyle/>
          <a:p>
            <a:pPr marL="109728" lvl="0" indent="0" algn="just">
              <a:lnSpc>
                <a:spcPct val="150000"/>
              </a:lnSpc>
              <a:buClr>
                <a:srgbClr val="A04DA3"/>
              </a:buClr>
              <a:buNone/>
            </a:pPr>
            <a:r>
              <a:rPr lang="en-US" dirty="0" smtClean="0">
                <a:solidFill>
                  <a:prstClr val="black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b="1" dirty="0" smtClean="0">
                <a:solidFill>
                  <a:schemeClr val="accent3"/>
                </a:solidFill>
                <a:latin typeface="Saysettha OT" pitchFamily="34" charset="-34"/>
                <a:cs typeface="Saysettha OT" pitchFamily="34" charset="-34"/>
              </a:rPr>
              <a:t>3)</a:t>
            </a:r>
            <a:r>
              <a:rPr lang="lo-LA" b="1" dirty="0">
                <a:solidFill>
                  <a:prstClr val="black"/>
                </a:solidFill>
                <a:latin typeface="Saysettha OT" pitchFamily="34" charset="-34"/>
                <a:cs typeface="Saysettha OT" pitchFamily="34" charset="-34"/>
              </a:rPr>
              <a:t>	</a:t>
            </a:r>
            <a:r>
              <a:rPr lang="lo-LA" b="1" dirty="0" smtClean="0">
                <a:solidFill>
                  <a:prstClr val="black"/>
                </a:solidFill>
                <a:latin typeface="Saysettha OT" pitchFamily="34" charset="-34"/>
                <a:cs typeface="Saysettha OT" pitchFamily="34" charset="-34"/>
              </a:rPr>
              <a:t>ການທົດສອບຄວາມສໍາພັນຂອງຕົວປ່ຽນຫຼາຍຕົວ</a:t>
            </a:r>
            <a:r>
              <a:rPr lang="en-US" dirty="0">
                <a:solidFill>
                  <a:prstClr val="black"/>
                </a:solidFill>
                <a:latin typeface="Saysettha OT" pitchFamily="34" charset="-34"/>
                <a:cs typeface="Saysettha OT" pitchFamily="34" charset="-34"/>
              </a:rPr>
              <a:t>	</a:t>
            </a:r>
            <a:r>
              <a:rPr lang="en-US" dirty="0" smtClean="0">
                <a:solidFill>
                  <a:prstClr val="black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dirty="0" smtClean="0">
                <a:solidFill>
                  <a:prstClr val="black"/>
                </a:solidFill>
                <a:latin typeface="Saysettha OT" pitchFamily="34" charset="-34"/>
                <a:cs typeface="Saysettha OT" pitchFamily="34" charset="-34"/>
              </a:rPr>
              <a:t>(ຕໍ່)</a:t>
            </a:r>
            <a:endParaRPr lang="en-US" dirty="0" smtClean="0">
              <a:solidFill>
                <a:prstClr val="black"/>
              </a:solidFill>
              <a:latin typeface="Saysettha OT" pitchFamily="34" charset="-34"/>
              <a:cs typeface="Saysettha OT" pitchFamily="34" charset="-34"/>
            </a:endParaRPr>
          </a:p>
          <a:p>
            <a:pPr marL="109728" indent="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lo-LA" dirty="0" smtClean="0">
                <a:solidFill>
                  <a:prstClr val="black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dirty="0" smtClean="0">
                <a:solidFill>
                  <a:srgbClr val="0070C0"/>
                </a:solidFill>
                <a:latin typeface="Saysettha OT" pitchFamily="34" charset="-34"/>
                <a:cs typeface="Saysettha OT" pitchFamily="34" charset="-34"/>
              </a:rPr>
              <a:t>ງ.</a:t>
            </a:r>
            <a:r>
              <a:rPr lang="lo-LA" dirty="0" smtClean="0">
                <a:solidFill>
                  <a:prstClr val="black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400" spc="-80" dirty="0" err="1">
                <a:latin typeface="Saysettha OT" pitchFamily="34" charset="-34"/>
                <a:ea typeface="Calibri"/>
                <a:cs typeface="Saysettha OT" pitchFamily="34" charset="-34"/>
              </a:rPr>
              <a:t>ຕົວປ່ຽນຕາມເປັນຕົວປ່ຽນປະລິມານຫຼາຍຕົວ</a:t>
            </a:r>
            <a:r>
              <a:rPr lang="en-US" sz="2400" spc="-80" dirty="0">
                <a:latin typeface="Saysettha OT" pitchFamily="34" charset="-34"/>
                <a:ea typeface="Calibri"/>
                <a:cs typeface="Saysettha OT" pitchFamily="34" charset="-34"/>
              </a:rPr>
              <a:t> ​</a:t>
            </a:r>
            <a:r>
              <a:rPr lang="en-US" sz="2400" spc="-80" dirty="0" err="1">
                <a:latin typeface="Saysettha OT" pitchFamily="34" charset="-34"/>
                <a:ea typeface="Calibri"/>
                <a:cs typeface="Saysettha OT" pitchFamily="34" charset="-34"/>
              </a:rPr>
              <a:t>ແລະ</a:t>
            </a:r>
            <a:r>
              <a:rPr lang="en-US" sz="2400" spc="-8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400" spc="-80" dirty="0" err="1">
                <a:latin typeface="Saysettha OT" pitchFamily="34" charset="-34"/>
                <a:ea typeface="Calibri"/>
                <a:cs typeface="Saysettha OT" pitchFamily="34" charset="-34"/>
              </a:rPr>
              <a:t>ຕົວ</a:t>
            </a:r>
            <a:r>
              <a:rPr lang="en-US" sz="2400" spc="-8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ປ່ຽນ</a:t>
            </a:r>
            <a:r>
              <a:rPr lang="en-US" sz="2400" spc="-80" dirty="0" smtClean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400" spc="-8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ເອກະລາດ</a:t>
            </a:r>
            <a:r>
              <a:rPr lang="en-US" sz="2400" spc="-80" dirty="0" err="1">
                <a:latin typeface="Saysettha OT" pitchFamily="34" charset="-34"/>
                <a:ea typeface="Calibri"/>
                <a:cs typeface="Saysettha OT" pitchFamily="34" charset="-34"/>
              </a:rPr>
              <a:t>ເປັນຕົວປ່ຽນກຸ່ມຢ່າງໜ້ອຍ</a:t>
            </a:r>
            <a:r>
              <a:rPr lang="en-US" sz="2400" spc="-80" dirty="0">
                <a:latin typeface="Saysettha OT" pitchFamily="34" charset="-34"/>
                <a:ea typeface="Calibri"/>
                <a:cs typeface="Saysettha OT" pitchFamily="34" charset="-34"/>
              </a:rPr>
              <a:t> 1 </a:t>
            </a:r>
            <a:r>
              <a:rPr lang="en-US" sz="2400" spc="-8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ຕົວ</a:t>
            </a:r>
            <a:endParaRPr lang="en-US" sz="2400" spc="-80" dirty="0" smtClean="0">
              <a:latin typeface="Saysettha OT" pitchFamily="34" charset="-34"/>
              <a:ea typeface="Calibri"/>
              <a:cs typeface="Saysettha OT" pitchFamily="34" charset="-34"/>
            </a:endParaRPr>
          </a:p>
          <a:p>
            <a:pPr marL="109728" indent="0" algn="just">
              <a:lnSpc>
                <a:spcPct val="115000"/>
              </a:lnSpc>
              <a:spcAft>
                <a:spcPts val="0"/>
              </a:spcAft>
              <a:buNone/>
            </a:pPr>
            <a:endParaRPr lang="en-US" dirty="0">
              <a:solidFill>
                <a:prstClr val="black"/>
              </a:solidFill>
              <a:latin typeface="Saysettha OT" pitchFamily="34" charset="-34"/>
              <a:cs typeface="Saysettha OT" pitchFamily="34" charset="-34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038600"/>
            <a:ext cx="6705600" cy="2637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610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o-LA" b="1" dirty="0" smtClean="0">
                <a:latin typeface="Saysettha OT" pitchFamily="34" charset="-34"/>
                <a:cs typeface="Saysettha OT" pitchFamily="34" charset="-34"/>
              </a:rPr>
              <a:t/>
            </a:r>
            <a:br>
              <a:rPr lang="lo-LA" b="1" dirty="0" smtClean="0">
                <a:latin typeface="Saysettha OT" pitchFamily="34" charset="-34"/>
                <a:cs typeface="Saysettha OT" pitchFamily="34" charset="-34"/>
              </a:rPr>
            </a:br>
            <a:r>
              <a:rPr lang="lo-LA" b="1" dirty="0" smtClean="0">
                <a:latin typeface="Saysettha OT" pitchFamily="34" charset="-34"/>
                <a:cs typeface="Saysettha OT" pitchFamily="34" charset="-34"/>
              </a:rPr>
              <a:t>7. </a:t>
            </a:r>
            <a:r>
              <a:rPr lang="en-US" b="1" dirty="0" err="1" smtClean="0">
                <a:latin typeface="Saysettha OT" pitchFamily="34" charset="-34"/>
                <a:cs typeface="Saysettha OT" pitchFamily="34" charset="-34"/>
              </a:rPr>
              <a:t>ຕາຕະລາງ</a:t>
            </a:r>
            <a:r>
              <a:rPr lang="en-US" b="1" dirty="0" err="1">
                <a:latin typeface="Saysettha OT" pitchFamily="34" charset="-34"/>
                <a:cs typeface="Saysettha OT" pitchFamily="34" charset="-34"/>
              </a:rPr>
              <a:t>ສະຫຼຸບການທົດສອບສົມມຸດຖານທີ່ໃຊ້ໃນງານວິໄຈ</a:t>
            </a:r>
            <a:r>
              <a:rPr lang="en-US" dirty="0">
                <a:latin typeface="Saysettha OT" pitchFamily="34" charset="-34"/>
                <a:cs typeface="Saysettha OT" pitchFamily="34" charset="-34"/>
              </a:rPr>
              <a:t/>
            </a:r>
            <a:br>
              <a:rPr lang="en-US" dirty="0">
                <a:latin typeface="Saysettha OT" pitchFamily="34" charset="-34"/>
                <a:cs typeface="Saysettha OT" pitchFamily="34" charset="-34"/>
              </a:rPr>
            </a:br>
            <a:endParaRPr lang="en-US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 smtClean="0">
                <a:latin typeface="Saysettha OT" pitchFamily="34" charset="-34"/>
                <a:cs typeface="Saysettha OT" pitchFamily="34" charset="-34"/>
              </a:rPr>
              <a:t>1. </a:t>
            </a:r>
            <a:r>
              <a:rPr lang="en-US" b="1" dirty="0" err="1">
                <a:latin typeface="Saysettha OT" pitchFamily="34" charset="-34"/>
                <a:cs typeface="Saysettha OT" pitchFamily="34" charset="-34"/>
              </a:rPr>
              <a:t>ສະຫຼຸບການທົດສອບສົມມຸດຖານຂອງຕົວປ່ຽນ</a:t>
            </a:r>
            <a:r>
              <a:rPr lang="en-US" b="1" dirty="0">
                <a:latin typeface="Saysettha OT" pitchFamily="34" charset="-34"/>
                <a:cs typeface="Saysettha OT" pitchFamily="34" charset="-34"/>
              </a:rPr>
              <a:t> 1 </a:t>
            </a:r>
            <a:r>
              <a:rPr lang="en-US" b="1" dirty="0" err="1">
                <a:latin typeface="Saysettha OT" pitchFamily="34" charset="-34"/>
                <a:cs typeface="Saysettha OT" pitchFamily="34" charset="-34"/>
              </a:rPr>
              <a:t>ຕົວ</a:t>
            </a:r>
            <a:endParaRPr lang="en-US" dirty="0">
              <a:latin typeface="Saysettha OT" pitchFamily="34" charset="-34"/>
              <a:cs typeface="Saysettha OT" pitchFamily="34" charset="-34"/>
            </a:endParaRPr>
          </a:p>
          <a:p>
            <a:pPr marL="109728" indent="0">
              <a:buNone/>
            </a:pPr>
            <a:endParaRPr lang="en-US" dirty="0">
              <a:latin typeface="Saysettha OT" pitchFamily="34" charset="-34"/>
              <a:cs typeface="Saysettha OT" pitchFamily="34" charset="-34"/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19039"/>
            <a:ext cx="7924800" cy="2343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503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o-LA" b="1" dirty="0" smtClean="0">
                <a:latin typeface="Saysettha OT" pitchFamily="34" charset="-34"/>
                <a:cs typeface="Saysettha OT" pitchFamily="34" charset="-34"/>
              </a:rPr>
              <a:t/>
            </a:r>
            <a:br>
              <a:rPr lang="lo-LA" b="1" dirty="0" smtClean="0">
                <a:latin typeface="Saysettha OT" pitchFamily="34" charset="-34"/>
                <a:cs typeface="Saysettha OT" pitchFamily="34" charset="-34"/>
              </a:rPr>
            </a:br>
            <a:r>
              <a:rPr lang="lo-LA" b="1" dirty="0" smtClean="0">
                <a:latin typeface="Saysettha OT" pitchFamily="34" charset="-34"/>
                <a:cs typeface="Saysettha OT" pitchFamily="34" charset="-34"/>
              </a:rPr>
              <a:t>7. </a:t>
            </a:r>
            <a:r>
              <a:rPr lang="en-US" b="1" dirty="0" err="1" smtClean="0">
                <a:latin typeface="Saysettha OT" pitchFamily="34" charset="-34"/>
                <a:cs typeface="Saysettha OT" pitchFamily="34" charset="-34"/>
              </a:rPr>
              <a:t>ຕາຕະລາງ</a:t>
            </a:r>
            <a:r>
              <a:rPr lang="en-US" b="1" dirty="0" err="1">
                <a:latin typeface="Saysettha OT" pitchFamily="34" charset="-34"/>
                <a:cs typeface="Saysettha OT" pitchFamily="34" charset="-34"/>
              </a:rPr>
              <a:t>ສະຫຼຸບການທົດສອບສົມມຸດຖານທີ່ໃຊ້ໃນງານ</a:t>
            </a:r>
            <a:r>
              <a:rPr lang="en-US" b="1" dirty="0" err="1" smtClean="0">
                <a:latin typeface="Saysettha OT" pitchFamily="34" charset="-34"/>
                <a:cs typeface="Saysettha OT" pitchFamily="34" charset="-34"/>
              </a:rPr>
              <a:t>ວິໄຈ</a:t>
            </a:r>
            <a:r>
              <a:rPr lang="en-US" b="1" dirty="0" smtClean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b="1" dirty="0" smtClean="0">
                <a:latin typeface="Saysettha OT" pitchFamily="34" charset="-34"/>
                <a:cs typeface="Saysettha OT" pitchFamily="34" charset="-34"/>
              </a:rPr>
              <a:t>(ຕໍ່)</a:t>
            </a:r>
            <a:r>
              <a:rPr lang="en-US" dirty="0">
                <a:latin typeface="Saysettha OT" pitchFamily="34" charset="-34"/>
                <a:cs typeface="Saysettha OT" pitchFamily="34" charset="-34"/>
              </a:rPr>
              <a:t/>
            </a:r>
            <a:br>
              <a:rPr lang="en-US" dirty="0">
                <a:latin typeface="Saysettha OT" pitchFamily="34" charset="-34"/>
                <a:cs typeface="Saysettha OT" pitchFamily="34" charset="-34"/>
              </a:rPr>
            </a:br>
            <a:endParaRPr lang="en-US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 smtClean="0">
                <a:latin typeface="Saysettha OT" pitchFamily="34" charset="-34"/>
                <a:cs typeface="Saysettha OT" pitchFamily="34" charset="-34"/>
              </a:rPr>
              <a:t>2. </a:t>
            </a:r>
            <a:r>
              <a:rPr lang="en-US" b="1" dirty="0" err="1">
                <a:latin typeface="Saysettha OT" pitchFamily="34" charset="-34"/>
                <a:cs typeface="Saysettha OT" pitchFamily="34" charset="-34"/>
              </a:rPr>
              <a:t>ສະຫຼຸບການທົດສອບສົມມຸດຖານຂອງຕົວປ່ຽນ</a:t>
            </a:r>
            <a:r>
              <a:rPr lang="en-US" b="1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b="1" dirty="0" smtClean="0">
                <a:latin typeface="Saysettha OT" pitchFamily="34" charset="-34"/>
                <a:cs typeface="Saysettha OT" pitchFamily="34" charset="-34"/>
              </a:rPr>
              <a:t>2 </a:t>
            </a:r>
            <a:r>
              <a:rPr lang="en-US" b="1" dirty="0" err="1">
                <a:latin typeface="Saysettha OT" pitchFamily="34" charset="-34"/>
                <a:cs typeface="Saysettha OT" pitchFamily="34" charset="-34"/>
              </a:rPr>
              <a:t>ຕົວ</a:t>
            </a:r>
            <a:endParaRPr lang="en-US" dirty="0">
              <a:latin typeface="Saysettha OT" pitchFamily="34" charset="-34"/>
              <a:cs typeface="Saysettha OT" pitchFamily="34" charset="-34"/>
            </a:endParaRPr>
          </a:p>
          <a:p>
            <a:pPr marL="109728" indent="0">
              <a:buNone/>
            </a:pPr>
            <a:endParaRPr lang="en-US" dirty="0">
              <a:latin typeface="Saysettha OT" pitchFamily="34" charset="-34"/>
              <a:cs typeface="Saysettha OT" pitchFamily="34" charset="-34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19400"/>
            <a:ext cx="7959917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609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o-LA" b="1" dirty="0" smtClean="0">
                <a:latin typeface="Saysettha OT" pitchFamily="34" charset="-34"/>
                <a:cs typeface="Saysettha OT" pitchFamily="34" charset="-34"/>
              </a:rPr>
              <a:t/>
            </a:r>
            <a:br>
              <a:rPr lang="lo-LA" b="1" dirty="0" smtClean="0">
                <a:latin typeface="Saysettha OT" pitchFamily="34" charset="-34"/>
                <a:cs typeface="Saysettha OT" pitchFamily="34" charset="-34"/>
              </a:rPr>
            </a:br>
            <a:r>
              <a:rPr lang="lo-LA" b="1" dirty="0" smtClean="0">
                <a:latin typeface="Saysettha OT" pitchFamily="34" charset="-34"/>
                <a:cs typeface="Saysettha OT" pitchFamily="34" charset="-34"/>
              </a:rPr>
              <a:t>7. </a:t>
            </a:r>
            <a:r>
              <a:rPr lang="en-US" b="1" dirty="0" err="1" smtClean="0">
                <a:latin typeface="Saysettha OT" pitchFamily="34" charset="-34"/>
                <a:cs typeface="Saysettha OT" pitchFamily="34" charset="-34"/>
              </a:rPr>
              <a:t>ຕາຕະລາງ</a:t>
            </a:r>
            <a:r>
              <a:rPr lang="en-US" b="1" dirty="0" err="1">
                <a:latin typeface="Saysettha OT" pitchFamily="34" charset="-34"/>
                <a:cs typeface="Saysettha OT" pitchFamily="34" charset="-34"/>
              </a:rPr>
              <a:t>ສະຫຼຸບການທົດສອບສົມມຸດຖານທີ່ໃຊ້ໃນງານ</a:t>
            </a:r>
            <a:r>
              <a:rPr lang="en-US" b="1" dirty="0" err="1" smtClean="0">
                <a:latin typeface="Saysettha OT" pitchFamily="34" charset="-34"/>
                <a:cs typeface="Saysettha OT" pitchFamily="34" charset="-34"/>
              </a:rPr>
              <a:t>ວິໄຈ</a:t>
            </a:r>
            <a:r>
              <a:rPr lang="en-US" b="1" dirty="0" smtClean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b="1" dirty="0" smtClean="0">
                <a:latin typeface="Saysettha OT" pitchFamily="34" charset="-34"/>
                <a:cs typeface="Saysettha OT" pitchFamily="34" charset="-34"/>
              </a:rPr>
              <a:t>(ຕໍ່)</a:t>
            </a:r>
            <a:r>
              <a:rPr lang="en-US" dirty="0">
                <a:latin typeface="Saysettha OT" pitchFamily="34" charset="-34"/>
                <a:cs typeface="Saysettha OT" pitchFamily="34" charset="-34"/>
              </a:rPr>
              <a:t/>
            </a:r>
            <a:br>
              <a:rPr lang="en-US" dirty="0">
                <a:latin typeface="Saysettha OT" pitchFamily="34" charset="-34"/>
                <a:cs typeface="Saysettha OT" pitchFamily="34" charset="-34"/>
              </a:rPr>
            </a:br>
            <a:endParaRPr lang="en-US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b="1" dirty="0" smtClean="0">
                <a:latin typeface="Saysettha OT" pitchFamily="34" charset="-34"/>
                <a:cs typeface="Saysettha OT" pitchFamily="34" charset="-34"/>
              </a:rPr>
              <a:t>3. </a:t>
            </a:r>
            <a:r>
              <a:rPr lang="en-US" b="1" dirty="0">
                <a:latin typeface="Saysettha OT" pitchFamily="34" charset="-34"/>
                <a:ea typeface="Calibri"/>
                <a:cs typeface="Saysettha OT" pitchFamily="34" charset="-34"/>
              </a:rPr>
              <a:t>	</a:t>
            </a:r>
            <a:r>
              <a:rPr lang="en-US" dirty="0" err="1">
                <a:latin typeface="Saysettha OT" pitchFamily="34" charset="-34"/>
                <a:ea typeface="Calibri"/>
                <a:cs typeface="Saysettha OT" pitchFamily="34" charset="-34"/>
              </a:rPr>
              <a:t>ສະຫຼຸບການຊອກຫາຄວາມສຳພັນຂອງຕົວປ່ຽນ</a:t>
            </a:r>
            <a:r>
              <a:rPr lang="en-US" dirty="0">
                <a:latin typeface="Saysettha OT" pitchFamily="34" charset="-34"/>
                <a:ea typeface="Calibri"/>
                <a:cs typeface="Saysettha OT" pitchFamily="34" charset="-34"/>
              </a:rPr>
              <a:t> 2 </a:t>
            </a:r>
            <a:r>
              <a:rPr lang="en-US" dirty="0" err="1">
                <a:latin typeface="Saysettha OT" pitchFamily="34" charset="-34"/>
                <a:ea typeface="Calibri"/>
                <a:cs typeface="Saysettha OT" pitchFamily="34" charset="-34"/>
              </a:rPr>
              <a:t>ຕົວ</a:t>
            </a:r>
            <a:r>
              <a:rPr lang="en-US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dirty="0" err="1">
                <a:latin typeface="Saysettha OT" pitchFamily="34" charset="-34"/>
                <a:ea typeface="Calibri"/>
                <a:cs typeface="Saysettha OT" pitchFamily="34" charset="-34"/>
              </a:rPr>
              <a:t>ຊຶ່ງບໍ່ມີການແບ່ງວ່າຕົວປ່ຽນໃດ</a:t>
            </a:r>
            <a:r>
              <a:rPr lang="en-US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dirty="0" err="1">
                <a:latin typeface="Saysettha OT" pitchFamily="34" charset="-34"/>
                <a:ea typeface="Calibri"/>
                <a:cs typeface="Saysettha OT" pitchFamily="34" charset="-34"/>
              </a:rPr>
              <a:t>ເປັນຕົວປ່ຽນເອກະລາດ</a:t>
            </a:r>
            <a:r>
              <a:rPr lang="en-US" dirty="0">
                <a:latin typeface="Saysettha OT" pitchFamily="34" charset="-34"/>
                <a:ea typeface="Calibri"/>
                <a:cs typeface="Saysettha OT" pitchFamily="34" charset="-34"/>
              </a:rPr>
              <a:t> ​</a:t>
            </a:r>
            <a:r>
              <a:rPr lang="en-US" dirty="0" err="1">
                <a:latin typeface="Saysettha OT" pitchFamily="34" charset="-34"/>
                <a:ea typeface="Calibri"/>
                <a:cs typeface="Saysettha OT" pitchFamily="34" charset="-34"/>
              </a:rPr>
              <a:t>ແລະ</a:t>
            </a:r>
            <a:r>
              <a:rPr lang="en-US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dirty="0" err="1">
                <a:latin typeface="Saysettha OT" pitchFamily="34" charset="-34"/>
                <a:ea typeface="Calibri"/>
                <a:cs typeface="Saysettha OT" pitchFamily="34" charset="-34"/>
              </a:rPr>
              <a:t>ຕົວປ່ຽນໃດເປັນຕົວປ່ຽນ</a:t>
            </a:r>
            <a:r>
              <a:rPr lang="en-US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ຕາມ</a:t>
            </a:r>
            <a:r>
              <a:rPr lang="en-US" dirty="0" smtClean="0">
                <a:latin typeface="Saysettha OT" pitchFamily="34" charset="-34"/>
                <a:ea typeface="Calibri"/>
                <a:cs typeface="Saysettha OT" pitchFamily="34" charset="-34"/>
              </a:rPr>
              <a:t>.</a:t>
            </a:r>
          </a:p>
          <a:p>
            <a:pPr marL="109728" indent="0" algn="just">
              <a:lnSpc>
                <a:spcPct val="150000"/>
              </a:lnSpc>
              <a:spcAft>
                <a:spcPts val="0"/>
              </a:spcAft>
              <a:buNone/>
            </a:pPr>
            <a:endParaRPr lang="en-US" dirty="0" smtClean="0">
              <a:latin typeface="Saysettha OT" pitchFamily="34" charset="-34"/>
              <a:ea typeface="Calibri"/>
              <a:cs typeface="Saysettha OT" pitchFamily="34" charset="-34"/>
            </a:endParaRPr>
          </a:p>
          <a:p>
            <a:pPr marL="109728" indent="0">
              <a:lnSpc>
                <a:spcPct val="150000"/>
              </a:lnSpc>
              <a:buNone/>
            </a:pPr>
            <a:endParaRPr lang="en-US" dirty="0">
              <a:latin typeface="Saysettha OT" pitchFamily="34" charset="-34"/>
              <a:cs typeface="Saysettha OT" pitchFamily="34" charset="-34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436993"/>
            <a:ext cx="785177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087834"/>
            <a:ext cx="1524000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722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lo-LA" sz="3600" dirty="0" smtClean="0">
                <a:latin typeface="Saysettha OT" pitchFamily="34" charset="-34"/>
                <a:cs typeface="Saysettha OT" pitchFamily="34" charset="-34"/>
              </a:rPr>
              <a:t>ບົດຝຶກຫັດ</a:t>
            </a:r>
            <a:endParaRPr lang="en-US" sz="3600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69536"/>
          </a:xfrm>
        </p:spPr>
        <p:txBody>
          <a:bodyPr>
            <a:noAutofit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1. </a:t>
            </a:r>
            <a:r>
              <a:rPr lang="lo-LA" sz="2000" dirty="0" smtClean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ຄວາມໝາຍ</a:t>
            </a:r>
            <a:r>
              <a:rPr lang="lo-LA" sz="2000" dirty="0" smtClean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ຂອງ</a:t>
            </a:r>
            <a:r>
              <a:rPr lang="en-US" sz="2000" dirty="0" err="1" smtClean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ການ</a:t>
            </a:r>
            <a:r>
              <a:rPr lang="en-US" sz="20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ທົດສອບສົມມຸດຖານ</a:t>
            </a:r>
            <a:r>
              <a:rPr lang="lo-LA" sz="20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ຂອງການ</a:t>
            </a:r>
            <a:r>
              <a:rPr lang="lo-LA" sz="2000" dirty="0" smtClean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ວິໄຈແມ່ນແນວໃດ?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lo-LA" sz="2000" dirty="0" smtClean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2. ການທົດສອບສົມມຸດຖານ</a:t>
            </a:r>
            <a:r>
              <a:rPr lang="lo-LA" sz="2000" dirty="0" smtClean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ມີຈັກຂັ້ນຕອນ? ຄື ຂັ້ນ</a:t>
            </a:r>
            <a:r>
              <a:rPr lang="lo-LA" sz="2000" dirty="0" smtClean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ຕອນໃດແດ່?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lo-LA" sz="2000" dirty="0" smtClean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3. ການຕັ້ງສົມມຸດຖານເພື່ອການທົດສອບຂອງການວິໄຈແມ່ນແນວໃດ? ແລະ ຫຼັກເກນການຕັ້ງສົມມຸດຖານແມ່ນແນວໃດ?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lo-LA" sz="2000" dirty="0" smtClean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4. ປະເພດຂອງການທົດສອບສົມມຸດຖານມີຈັກປະເພດ? ຄືແນວໃດແດ່?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lo-LA" sz="2000" dirty="0" smtClean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5. ການທົດສອບກ່ຽວກັບ 1 ຕົວປ່ຽນມີການທົດສອບກ່ຽວກັບຫຍັງແດ່ ແລະ ໃຊ້ສະຖິຕິຫຍັງໃນການທົດສອບ?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lo-LA" sz="2000" dirty="0" smtClean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6. ການທົດສອບຄວາມສໍາພັນຂອງ 2 ຕົວປ່ຽນມີກໍລະນີໃດແດ່?</a:t>
            </a:r>
            <a:r>
              <a:rPr lang="en-US" sz="20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/>
            </a:r>
            <a:br>
              <a:rPr lang="en-US" sz="20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</a:br>
            <a:endParaRPr lang="en-US" sz="2000" dirty="0">
              <a:solidFill>
                <a:srgbClr val="002060"/>
              </a:solidFill>
              <a:latin typeface="Saysettha OT" pitchFamily="34" charset="-34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9255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315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lo-LA" sz="4000" dirty="0" smtClean="0">
              <a:latin typeface="Saysettha OT" pitchFamily="34" charset="-34"/>
              <a:cs typeface="Saysettha OT" pitchFamily="34" charset="-34"/>
            </a:endParaRPr>
          </a:p>
          <a:p>
            <a:pPr marL="109728" indent="0">
              <a:buNone/>
            </a:pPr>
            <a:endParaRPr lang="lo-LA" sz="4000" dirty="0">
              <a:latin typeface="Saysettha OT" pitchFamily="34" charset="-34"/>
              <a:cs typeface="Saysettha OT" pitchFamily="34" charset="-34"/>
            </a:endParaRPr>
          </a:p>
          <a:p>
            <a:pPr marL="109728" indent="0">
              <a:buNone/>
            </a:pPr>
            <a:endParaRPr lang="lo-LA" sz="4000" dirty="0" smtClean="0">
              <a:latin typeface="Saysettha OT" pitchFamily="34" charset="-34"/>
              <a:cs typeface="Saysettha OT" pitchFamily="34" charset="-34"/>
            </a:endParaRPr>
          </a:p>
          <a:p>
            <a:pPr marL="109728" indent="0">
              <a:buNone/>
            </a:pPr>
            <a:endParaRPr lang="lo-LA" sz="4000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96889" y="2967335"/>
            <a:ext cx="31502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lo-LA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Saysettha OT" pitchFamily="34" charset="-34"/>
                <a:cs typeface="Saysettha OT" pitchFamily="34" charset="-34"/>
              </a:rPr>
              <a:t>ຈົບບົດທີ 5</a:t>
            </a:r>
            <a:endParaRPr lang="en-US" sz="5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755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 smtClean="0">
                <a:latin typeface="Saysettha OT" pitchFamily="34" charset="-34"/>
                <a:ea typeface="Calibri"/>
                <a:cs typeface="Saysettha OT" pitchFamily="34" charset="-34"/>
              </a:rPr>
              <a:t/>
            </a:r>
            <a:br>
              <a:rPr lang="en-US" b="1" dirty="0" smtClean="0">
                <a:latin typeface="Saysettha OT" pitchFamily="34" charset="-34"/>
                <a:ea typeface="Calibri"/>
                <a:cs typeface="Saysettha OT" pitchFamily="34" charset="-34"/>
              </a:rPr>
            </a:br>
            <a:r>
              <a:rPr lang="en-US" b="1" dirty="0" smtClean="0">
                <a:latin typeface="Saysettha OT" pitchFamily="34" charset="-34"/>
                <a:ea typeface="Calibri"/>
                <a:cs typeface="Saysettha OT" pitchFamily="34" charset="-34"/>
              </a:rPr>
              <a:t>2. </a:t>
            </a:r>
            <a:r>
              <a:rPr lang="en-US" b="1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ຂັ້ນ</a:t>
            </a:r>
            <a:r>
              <a:rPr lang="en-US" b="1" dirty="0" err="1">
                <a:latin typeface="Saysettha OT" pitchFamily="34" charset="-34"/>
                <a:ea typeface="Calibri"/>
                <a:cs typeface="Saysettha OT" pitchFamily="34" charset="-34"/>
              </a:rPr>
              <a:t>ຕອນໃນການທົດສອບສົມມຸດຖານ</a:t>
            </a:r>
            <a:r>
              <a:rPr lang="en-US" dirty="0">
                <a:latin typeface="Saysettha OT" pitchFamily="34" charset="-34"/>
                <a:ea typeface="Calibri"/>
                <a:cs typeface="Saysettha OT" pitchFamily="34" charset="-34"/>
              </a:rPr>
              <a:t/>
            </a:r>
            <a:br>
              <a:rPr lang="en-US" dirty="0">
                <a:latin typeface="Saysettha OT" pitchFamily="34" charset="-34"/>
                <a:ea typeface="Calibri"/>
                <a:cs typeface="Saysettha OT" pitchFamily="34" charset="-34"/>
              </a:rPr>
            </a:br>
            <a:endParaRPr lang="en-US" dirty="0">
              <a:latin typeface="Saysettha OT" pitchFamily="34" charset="-34"/>
              <a:cs typeface="Saysettha OT" pitchFamily="34" charset="-34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20" y="2209800"/>
            <a:ext cx="777896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90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3600" b="1" dirty="0" smtClean="0">
                <a:latin typeface="Saysettha OT" pitchFamily="34" charset="-34"/>
                <a:ea typeface="Calibri"/>
                <a:cs typeface="Saysettha OT" pitchFamily="34" charset="-34"/>
              </a:rPr>
              <a:t/>
            </a:r>
            <a:br>
              <a:rPr lang="en-US" sz="3600" b="1" dirty="0" smtClean="0">
                <a:latin typeface="Saysettha OT" pitchFamily="34" charset="-34"/>
                <a:ea typeface="Calibri"/>
                <a:cs typeface="Saysettha OT" pitchFamily="34" charset="-34"/>
              </a:rPr>
            </a:br>
            <a:r>
              <a:rPr lang="en-US" sz="3600" b="1" dirty="0" smtClean="0">
                <a:latin typeface="Saysettha OT" pitchFamily="34" charset="-34"/>
                <a:ea typeface="Calibri"/>
                <a:cs typeface="Saysettha OT" pitchFamily="34" charset="-34"/>
              </a:rPr>
              <a:t>3. </a:t>
            </a:r>
            <a:r>
              <a:rPr lang="en-US" sz="3600" b="1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ການ</a:t>
            </a:r>
            <a:r>
              <a:rPr lang="en-US" sz="3600" b="1" dirty="0" err="1">
                <a:latin typeface="Saysettha OT" pitchFamily="34" charset="-34"/>
                <a:ea typeface="Calibri"/>
                <a:cs typeface="Saysettha OT" pitchFamily="34" charset="-34"/>
              </a:rPr>
              <a:t>ຕັ້ງສົມມຸດຖານເພື່ອການທົດສອບຂອງການວິໄຈ</a:t>
            </a:r>
            <a:r>
              <a:rPr lang="en-US" sz="3600" dirty="0">
                <a:latin typeface="Saysettha OT" pitchFamily="34" charset="-34"/>
                <a:ea typeface="Calibri"/>
                <a:cs typeface="Saysettha OT" pitchFamily="34" charset="-34"/>
              </a:rPr>
              <a:t/>
            </a:r>
            <a:br>
              <a:rPr lang="en-US" sz="3600" dirty="0">
                <a:latin typeface="Saysettha OT" pitchFamily="34" charset="-34"/>
                <a:ea typeface="Calibri"/>
                <a:cs typeface="Saysettha OT" pitchFamily="34" charset="-34"/>
              </a:rPr>
            </a:br>
            <a:endParaRPr lang="en-US" sz="3600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dirty="0" smtClean="0">
                <a:latin typeface="Saysettha OT" pitchFamily="34" charset="-34"/>
                <a:ea typeface="Calibri"/>
                <a:cs typeface="Saysettha OT" pitchFamily="34" charset="-34"/>
              </a:rPr>
              <a:t>	</a:t>
            </a:r>
            <a:r>
              <a:rPr lang="en-US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ໃນ</a:t>
            </a:r>
            <a:r>
              <a:rPr lang="en-US" dirty="0" err="1">
                <a:latin typeface="Saysettha OT" pitchFamily="34" charset="-34"/>
                <a:ea typeface="Calibri"/>
                <a:cs typeface="Saysettha OT" pitchFamily="34" charset="-34"/>
              </a:rPr>
              <a:t>ການທົດສອບສົມມຸດຖານທາງສະຖິຕິ</a:t>
            </a:r>
            <a:r>
              <a:rPr lang="en-US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dirty="0" err="1">
                <a:latin typeface="Saysettha OT" pitchFamily="34" charset="-34"/>
                <a:ea typeface="Calibri"/>
                <a:cs typeface="Saysettha OT" pitchFamily="34" charset="-34"/>
              </a:rPr>
              <a:t>ຈະຕ້ອງຕັ້ງສົມມຸດຖານ</a:t>
            </a:r>
            <a:r>
              <a:rPr lang="en-US" dirty="0">
                <a:latin typeface="Saysettha OT" pitchFamily="34" charset="-34"/>
                <a:ea typeface="Calibri"/>
                <a:cs typeface="Saysettha OT" pitchFamily="34" charset="-34"/>
              </a:rPr>
              <a:t> 2 </a:t>
            </a:r>
            <a:r>
              <a:rPr lang="en-US" dirty="0" err="1">
                <a:latin typeface="Saysettha OT" pitchFamily="34" charset="-34"/>
                <a:ea typeface="Calibri"/>
                <a:cs typeface="Saysettha OT" pitchFamily="34" charset="-34"/>
              </a:rPr>
              <a:t>ຊະນິດຄູ່ກັນທຸກຄັ້ງ</a:t>
            </a:r>
            <a:r>
              <a:rPr lang="en-US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dirty="0" err="1">
                <a:latin typeface="Saysettha OT" pitchFamily="34" charset="-34"/>
                <a:ea typeface="Calibri"/>
                <a:cs typeface="Saysettha OT" pitchFamily="34" charset="-34"/>
              </a:rPr>
              <a:t>ຄື</a:t>
            </a:r>
            <a:r>
              <a:rPr lang="en-US" dirty="0">
                <a:latin typeface="Saysettha OT" pitchFamily="34" charset="-34"/>
                <a:ea typeface="Calibri"/>
                <a:cs typeface="Saysettha OT" pitchFamily="34" charset="-34"/>
              </a:rPr>
              <a:t>: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v"/>
            </a:pPr>
            <a:r>
              <a:rPr lang="en-US" dirty="0">
                <a:latin typeface="Saysettha OT" pitchFamily="34" charset="-34"/>
                <a:ea typeface="Calibri"/>
                <a:cs typeface="Saysettha OT" pitchFamily="34" charset="-34"/>
              </a:rPr>
              <a:t>	</a:t>
            </a:r>
            <a:r>
              <a:rPr lang="en-US" dirty="0" err="1">
                <a:latin typeface="Saysettha OT" pitchFamily="34" charset="-34"/>
                <a:ea typeface="Calibri"/>
                <a:cs typeface="Saysettha OT" pitchFamily="34" charset="-34"/>
              </a:rPr>
              <a:t>ສົມຖານຫຼັກ</a:t>
            </a:r>
            <a:r>
              <a:rPr lang="en-US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ສັນຍ</a:t>
            </a:r>
            <a:r>
              <a:rPr lang="lo-LA" dirty="0" smtClean="0">
                <a:latin typeface="Saysettha OT" pitchFamily="34" charset="-34"/>
                <a:ea typeface="Calibri"/>
                <a:cs typeface="Saysettha OT" pitchFamily="34" charset="-34"/>
              </a:rPr>
              <a:t>າ</a:t>
            </a:r>
            <a:r>
              <a:rPr lang="en-US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ລັກ</a:t>
            </a:r>
            <a:r>
              <a:rPr lang="en-US" dirty="0" err="1">
                <a:latin typeface="Saysettha OT" pitchFamily="34" charset="-34"/>
                <a:ea typeface="Calibri"/>
                <a:cs typeface="Saysettha OT" pitchFamily="34" charset="-34"/>
              </a:rPr>
              <a:t>ດ້ວຍ</a:t>
            </a:r>
            <a:r>
              <a:rPr lang="en-US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v"/>
            </a:pPr>
            <a:r>
              <a:rPr lang="en-US" dirty="0">
                <a:latin typeface="Saysettha OT" pitchFamily="34" charset="-34"/>
                <a:ea typeface="Calibri"/>
                <a:cs typeface="Saysettha OT" pitchFamily="34" charset="-34"/>
              </a:rPr>
              <a:t>	</a:t>
            </a:r>
            <a:r>
              <a:rPr lang="en-US" dirty="0" err="1">
                <a:latin typeface="Saysettha OT" pitchFamily="34" charset="-34"/>
                <a:ea typeface="Calibri"/>
                <a:cs typeface="Saysettha OT" pitchFamily="34" charset="-34"/>
              </a:rPr>
              <a:t>ສົມມຸດຖານເລືອກ</a:t>
            </a:r>
            <a:r>
              <a:rPr lang="en-US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ສັນຍ</a:t>
            </a:r>
            <a:r>
              <a:rPr lang="lo-LA" dirty="0" smtClean="0">
                <a:latin typeface="Saysettha OT" pitchFamily="34" charset="-34"/>
                <a:ea typeface="Calibri"/>
                <a:cs typeface="Saysettha OT" pitchFamily="34" charset="-34"/>
              </a:rPr>
              <a:t>າ</a:t>
            </a:r>
            <a:r>
              <a:rPr lang="en-US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ລັກ</a:t>
            </a:r>
            <a:r>
              <a:rPr lang="en-US" dirty="0" err="1">
                <a:latin typeface="Saysettha OT" pitchFamily="34" charset="-34"/>
                <a:ea typeface="Calibri"/>
                <a:cs typeface="Saysettha OT" pitchFamily="34" charset="-34"/>
              </a:rPr>
              <a:t>ດ້ວຍ</a:t>
            </a:r>
            <a:r>
              <a:rPr lang="en-US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</a:p>
          <a:p>
            <a:pPr marL="109728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dirty="0" smtClean="0">
                <a:latin typeface="Saysettha OT" pitchFamily="34" charset="-34"/>
                <a:ea typeface="Calibri"/>
                <a:cs typeface="Saysettha OT" pitchFamily="34" charset="-34"/>
              </a:rPr>
              <a:t>	</a:t>
            </a:r>
            <a:r>
              <a:rPr lang="en-US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ສົມມຸດ</a:t>
            </a:r>
            <a:r>
              <a:rPr lang="en-US" dirty="0" err="1">
                <a:latin typeface="Saysettha OT" pitchFamily="34" charset="-34"/>
                <a:ea typeface="Calibri"/>
                <a:cs typeface="Saysettha OT" pitchFamily="34" charset="-34"/>
              </a:rPr>
              <a:t>ຖານຫຼັກ</a:t>
            </a:r>
            <a:r>
              <a:rPr lang="en-US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dirty="0" err="1">
                <a:latin typeface="Saysettha OT" pitchFamily="34" charset="-34"/>
                <a:ea typeface="Calibri"/>
                <a:cs typeface="Saysettha OT" pitchFamily="34" charset="-34"/>
              </a:rPr>
              <a:t>ແລະ</a:t>
            </a:r>
            <a:r>
              <a:rPr lang="en-US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dirty="0" err="1">
                <a:latin typeface="Saysettha OT" pitchFamily="34" charset="-34"/>
                <a:ea typeface="Calibri"/>
                <a:cs typeface="Saysettha OT" pitchFamily="34" charset="-34"/>
              </a:rPr>
              <a:t>ສົມມຸດຖານເລືອກຕ້ອງກົງກັນຂ້າມກັນສະເໝີ</a:t>
            </a:r>
            <a:r>
              <a:rPr lang="en-US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dirty="0" err="1">
                <a:latin typeface="Saysettha OT" pitchFamily="34" charset="-34"/>
                <a:ea typeface="Calibri"/>
                <a:cs typeface="Saysettha OT" pitchFamily="34" charset="-34"/>
              </a:rPr>
              <a:t>ເຊັ່ນ</a:t>
            </a:r>
            <a:r>
              <a:rPr lang="en-US" dirty="0">
                <a:latin typeface="Saysettha OT" pitchFamily="34" charset="-34"/>
                <a:ea typeface="Calibri"/>
                <a:cs typeface="Saysettha OT" pitchFamily="34" charset="-34"/>
              </a:rPr>
              <a:t>:</a:t>
            </a:r>
          </a:p>
          <a:p>
            <a:pPr marL="109728" indent="0">
              <a:lnSpc>
                <a:spcPct val="150000"/>
              </a:lnSpc>
              <a:buNone/>
            </a:pPr>
            <a:endParaRPr lang="en-US" dirty="0">
              <a:latin typeface="Saysettha OT" pitchFamily="34" charset="-34"/>
              <a:cs typeface="Saysettha OT" pitchFamily="34" charset="-34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068" y="3750365"/>
            <a:ext cx="457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299" y="4467450"/>
            <a:ext cx="397902" cy="473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377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600" b="1" dirty="0" smtClean="0">
                <a:latin typeface="Saysettha OT" pitchFamily="34" charset="-34"/>
                <a:ea typeface="Calibri"/>
                <a:cs typeface="Saysettha OT" pitchFamily="34" charset="-34"/>
              </a:rPr>
              <a:t/>
            </a:r>
            <a:br>
              <a:rPr lang="en-US" sz="3600" b="1" dirty="0" smtClean="0">
                <a:latin typeface="Saysettha OT" pitchFamily="34" charset="-34"/>
                <a:ea typeface="Calibri"/>
                <a:cs typeface="Saysettha OT" pitchFamily="34" charset="-34"/>
              </a:rPr>
            </a:br>
            <a:r>
              <a:rPr lang="en-US" sz="3600" b="1" dirty="0" smtClean="0">
                <a:latin typeface="Saysettha OT" pitchFamily="34" charset="-34"/>
                <a:ea typeface="Calibri"/>
                <a:cs typeface="Saysettha OT" pitchFamily="34" charset="-34"/>
              </a:rPr>
              <a:t>3. </a:t>
            </a:r>
            <a:r>
              <a:rPr lang="en-US" sz="3600" b="1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ການ</a:t>
            </a:r>
            <a:r>
              <a:rPr lang="en-US" sz="3600" b="1" dirty="0" err="1">
                <a:latin typeface="Saysettha OT" pitchFamily="34" charset="-34"/>
                <a:ea typeface="Calibri"/>
                <a:cs typeface="Saysettha OT" pitchFamily="34" charset="-34"/>
              </a:rPr>
              <a:t>ຕັ້ງສົມມຸດຖານເພື່ອການທົດສອບຂອງການ</a:t>
            </a:r>
            <a:r>
              <a:rPr lang="en-US" sz="3600" b="1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ວິໄຈ</a:t>
            </a:r>
            <a:r>
              <a:rPr lang="en-US" sz="3600" b="1" dirty="0" smtClean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lo-LA" sz="3600" b="1" dirty="0" smtClean="0">
                <a:latin typeface="Saysettha OT" pitchFamily="34" charset="-34"/>
                <a:ea typeface="Calibri"/>
                <a:cs typeface="Saysettha OT" pitchFamily="34" charset="-34"/>
              </a:rPr>
              <a:t>(ຕໍ່)</a:t>
            </a:r>
            <a:r>
              <a:rPr lang="en-US" sz="3600" dirty="0">
                <a:latin typeface="Saysettha OT" pitchFamily="34" charset="-34"/>
                <a:ea typeface="Calibri"/>
                <a:cs typeface="Saysettha OT" pitchFamily="34" charset="-34"/>
              </a:rPr>
              <a:t/>
            </a:r>
            <a:br>
              <a:rPr lang="en-US" sz="3600" dirty="0">
                <a:latin typeface="Saysettha OT" pitchFamily="34" charset="-34"/>
                <a:ea typeface="Calibri"/>
                <a:cs typeface="Saysettha OT" pitchFamily="34" charset="-34"/>
              </a:rPr>
            </a:br>
            <a:endParaRPr lang="en-US" sz="3600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just">
              <a:lnSpc>
                <a:spcPct val="115000"/>
              </a:lnSpc>
              <a:spcAft>
                <a:spcPts val="0"/>
              </a:spcAft>
              <a:buNone/>
            </a:pPr>
            <a:endParaRPr lang="en-US" dirty="0">
              <a:latin typeface="Saysettha OT" pitchFamily="34" charset="-34"/>
              <a:cs typeface="Saysettha OT" pitchFamily="34" charset="-34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0"/>
            <a:ext cx="8202706" cy="3670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819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600" b="1" dirty="0" smtClean="0">
                <a:latin typeface="Saysettha OT" pitchFamily="34" charset="-34"/>
                <a:ea typeface="Calibri"/>
                <a:cs typeface="Saysettha OT" pitchFamily="34" charset="-34"/>
              </a:rPr>
              <a:t/>
            </a:r>
            <a:br>
              <a:rPr lang="en-US" sz="3600" b="1" dirty="0" smtClean="0">
                <a:latin typeface="Saysettha OT" pitchFamily="34" charset="-34"/>
                <a:ea typeface="Calibri"/>
                <a:cs typeface="Saysettha OT" pitchFamily="34" charset="-34"/>
              </a:rPr>
            </a:br>
            <a:r>
              <a:rPr lang="en-US" sz="3600" b="1" dirty="0" smtClean="0">
                <a:latin typeface="Saysettha OT" pitchFamily="34" charset="-34"/>
                <a:ea typeface="Calibri"/>
                <a:cs typeface="Saysettha OT" pitchFamily="34" charset="-34"/>
              </a:rPr>
              <a:t>3. </a:t>
            </a:r>
            <a:r>
              <a:rPr lang="en-US" sz="3600" b="1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ການ</a:t>
            </a:r>
            <a:r>
              <a:rPr lang="en-US" sz="3600" b="1" dirty="0" err="1">
                <a:latin typeface="Saysettha OT" pitchFamily="34" charset="-34"/>
                <a:ea typeface="Calibri"/>
                <a:cs typeface="Saysettha OT" pitchFamily="34" charset="-34"/>
              </a:rPr>
              <a:t>ຕັ້ງສົມມຸດຖານເພື່ອການທົດສອບຂອງການ</a:t>
            </a:r>
            <a:r>
              <a:rPr lang="en-US" sz="3600" b="1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ວິໄຈ</a:t>
            </a:r>
            <a:r>
              <a:rPr lang="en-US" sz="3600" b="1" dirty="0" smtClean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lo-LA" sz="3600" b="1" dirty="0" smtClean="0">
                <a:latin typeface="Saysettha OT" pitchFamily="34" charset="-34"/>
                <a:ea typeface="Calibri"/>
                <a:cs typeface="Saysettha OT" pitchFamily="34" charset="-34"/>
              </a:rPr>
              <a:t>(ຕໍ່)</a:t>
            </a:r>
            <a:r>
              <a:rPr lang="en-US" sz="3600" dirty="0">
                <a:latin typeface="Saysettha OT" pitchFamily="34" charset="-34"/>
                <a:ea typeface="Calibri"/>
                <a:cs typeface="Saysettha OT" pitchFamily="34" charset="-34"/>
              </a:rPr>
              <a:t/>
            </a:r>
            <a:br>
              <a:rPr lang="en-US" sz="3600" dirty="0">
                <a:latin typeface="Saysettha OT" pitchFamily="34" charset="-34"/>
                <a:ea typeface="Calibri"/>
                <a:cs typeface="Saysettha OT" pitchFamily="34" charset="-34"/>
              </a:rPr>
            </a:br>
            <a:endParaRPr lang="en-US" sz="3600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lo-LA" dirty="0" smtClean="0">
                <a:latin typeface="Saysettha OT" pitchFamily="34" charset="-34"/>
                <a:cs typeface="Saysettha OT" pitchFamily="34" charset="-34"/>
              </a:rPr>
              <a:t>ຫຼັກເກນການຕັ້ງສົມມຸດຖານ: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v"/>
            </a:pPr>
            <a:r>
              <a:rPr lang="en-US" dirty="0" smtClean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dirty="0" smtClean="0">
                <a:latin typeface="Saysettha OT" pitchFamily="34" charset="-34"/>
                <a:cs typeface="Saysettha OT" pitchFamily="34" charset="-34"/>
              </a:rPr>
              <a:t>ຖ້າສິ່ງທີ່ຄາດໄວ້ລວມເຄື່ອງໝາຍ</a:t>
            </a:r>
            <a:r>
              <a:rPr lang="lo-LA" dirty="0">
                <a:latin typeface="Saysettha OT" pitchFamily="34" charset="-34"/>
                <a:cs typeface="Saysettha OT" pitchFamily="34" charset="-34"/>
              </a:rPr>
              <a:t>ເທົ່າກັບ</a:t>
            </a:r>
            <a:r>
              <a:rPr lang="en-US" dirty="0" smtClean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dirty="0" smtClean="0">
                <a:latin typeface="Saysettha OT" pitchFamily="34" charset="-34"/>
                <a:cs typeface="Saysettha OT" pitchFamily="34" charset="-34"/>
              </a:rPr>
              <a:t>(=)</a:t>
            </a:r>
            <a:r>
              <a:rPr lang="lo-LA" dirty="0" smtClean="0">
                <a:latin typeface="Saysettha OT" pitchFamily="34" charset="-34"/>
                <a:cs typeface="Saysettha OT" pitchFamily="34" charset="-34"/>
              </a:rPr>
              <a:t>, </a:t>
            </a:r>
            <a:r>
              <a:rPr lang="en-US" dirty="0" smtClean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dirty="0" smtClean="0">
                <a:latin typeface="Saysettha OT" pitchFamily="34" charset="-34"/>
                <a:cs typeface="Saysettha OT" pitchFamily="34" charset="-34"/>
              </a:rPr>
              <a:t>ຢູ່ນໍາໃຫ້ຕັ້ງໄວ້ຢູ່ </a:t>
            </a:r>
            <a:endParaRPr lang="en-US" dirty="0" smtClean="0">
              <a:latin typeface="Saysettha OT" pitchFamily="34" charset="-34"/>
              <a:cs typeface="Saysettha OT" pitchFamily="34" charset="-3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v"/>
            </a:pPr>
            <a:r>
              <a:rPr lang="en-US" dirty="0" smtClean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dirty="0" smtClean="0">
                <a:latin typeface="Saysettha OT" pitchFamily="34" charset="-34"/>
                <a:cs typeface="Saysettha OT" pitchFamily="34" charset="-34"/>
              </a:rPr>
              <a:t>ແຕ່ຖ້າສິ່ງທີ່ຄາດໄວ້ບໍ່ລວມເຄື່ອງໝາຍເທົ່າກັບຢູ່ນໍາຄືເປັນເຄື່ອງໝາຍ </a:t>
            </a:r>
            <a:r>
              <a:rPr lang="en-US" dirty="0" smtClean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dirty="0" smtClean="0">
                <a:latin typeface="Saysettha OT" pitchFamily="34" charset="-34"/>
                <a:cs typeface="Saysettha OT" pitchFamily="34" charset="-34"/>
              </a:rPr>
              <a:t>  ຫຼື </a:t>
            </a:r>
            <a:r>
              <a:rPr lang="en-US" dirty="0" smtClean="0">
                <a:latin typeface="Saysettha OT" pitchFamily="34" charset="-34"/>
                <a:cs typeface="Saysettha OT" pitchFamily="34" charset="-34"/>
              </a:rPr>
              <a:t>(&lt;) </a:t>
            </a:r>
            <a:r>
              <a:rPr lang="lo-LA" dirty="0" smtClean="0">
                <a:latin typeface="Saysettha OT" pitchFamily="34" charset="-34"/>
                <a:cs typeface="Saysettha OT" pitchFamily="34" charset="-34"/>
              </a:rPr>
              <a:t>ຫຼື </a:t>
            </a:r>
            <a:r>
              <a:rPr lang="en-US" dirty="0" smtClean="0">
                <a:latin typeface="Saysettha OT" pitchFamily="34" charset="-34"/>
                <a:cs typeface="Saysettha OT" pitchFamily="34" charset="-34"/>
              </a:rPr>
              <a:t>(&gt;) </a:t>
            </a:r>
            <a:r>
              <a:rPr lang="lo-LA" dirty="0" smtClean="0">
                <a:latin typeface="Saysettha OT" pitchFamily="34" charset="-34"/>
                <a:cs typeface="Saysettha OT" pitchFamily="34" charset="-34"/>
              </a:rPr>
              <a:t>ໃຫ້ຕັ້ງໄວ້ຢູ່  </a:t>
            </a:r>
            <a:endParaRPr lang="en-US" dirty="0">
              <a:latin typeface="Saysettha OT" pitchFamily="34" charset="-34"/>
              <a:cs typeface="Saysettha OT" pitchFamily="34" charset="-34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661" y="3733800"/>
            <a:ext cx="457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080966"/>
            <a:ext cx="3968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052391"/>
            <a:ext cx="533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079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 smtClean="0">
                <a:latin typeface="Saysettha OT" pitchFamily="34" charset="-34"/>
                <a:ea typeface="Calibri"/>
                <a:cs typeface="Saysettha OT" pitchFamily="34" charset="-34"/>
              </a:rPr>
              <a:t/>
            </a:r>
            <a:br>
              <a:rPr lang="en-US" b="1" dirty="0" smtClean="0">
                <a:latin typeface="Saysettha OT" pitchFamily="34" charset="-34"/>
                <a:ea typeface="Calibri"/>
                <a:cs typeface="Saysettha OT" pitchFamily="34" charset="-34"/>
              </a:rPr>
            </a:br>
            <a:r>
              <a:rPr lang="en-US" b="1" dirty="0" smtClean="0">
                <a:latin typeface="Saysettha OT" pitchFamily="34" charset="-34"/>
                <a:ea typeface="Calibri"/>
                <a:cs typeface="Saysettha OT" pitchFamily="34" charset="-34"/>
              </a:rPr>
              <a:t>4. </a:t>
            </a:r>
            <a:r>
              <a:rPr lang="en-US" b="1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ປະເພດ</a:t>
            </a:r>
            <a:r>
              <a:rPr lang="en-US" b="1" dirty="0" err="1">
                <a:latin typeface="Saysettha OT" pitchFamily="34" charset="-34"/>
                <a:ea typeface="Calibri"/>
                <a:cs typeface="Saysettha OT" pitchFamily="34" charset="-34"/>
              </a:rPr>
              <a:t>ຂອງການທົດສອບສົມມຸດຖານ</a:t>
            </a:r>
            <a:r>
              <a:rPr lang="en-US" dirty="0">
                <a:latin typeface="Saysettha OT" pitchFamily="34" charset="-34"/>
                <a:ea typeface="Calibri"/>
                <a:cs typeface="Saysettha OT" pitchFamily="34" charset="-34"/>
              </a:rPr>
              <a:t/>
            </a:r>
            <a:br>
              <a:rPr lang="en-US" dirty="0">
                <a:latin typeface="Saysettha OT" pitchFamily="34" charset="-34"/>
                <a:ea typeface="Calibri"/>
                <a:cs typeface="Saysettha OT" pitchFamily="34" charset="-34"/>
              </a:rPr>
            </a:br>
            <a:endParaRPr lang="en-US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ການ</a:t>
            </a:r>
            <a:r>
              <a:rPr lang="en-US" dirty="0" err="1">
                <a:latin typeface="Saysettha OT" pitchFamily="34" charset="-34"/>
                <a:ea typeface="Calibri"/>
                <a:cs typeface="Saysettha OT" pitchFamily="34" charset="-34"/>
              </a:rPr>
              <a:t>ທົດສອບສົມມຸດຖານທາງສະຖິຕິແບ່ງເປັນ</a:t>
            </a:r>
            <a:r>
              <a:rPr lang="en-US" dirty="0">
                <a:latin typeface="Saysettha OT" pitchFamily="34" charset="-34"/>
                <a:ea typeface="Calibri"/>
                <a:cs typeface="Saysettha OT" pitchFamily="34" charset="-34"/>
              </a:rPr>
              <a:t> 2 </a:t>
            </a:r>
            <a:r>
              <a:rPr lang="en-US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ປະເພດ</a:t>
            </a:r>
            <a:r>
              <a:rPr lang="en-US" dirty="0" smtClean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dirty="0" err="1">
                <a:latin typeface="Saysettha OT" pitchFamily="34" charset="-34"/>
                <a:ea typeface="Calibri"/>
                <a:cs typeface="Saysettha OT" pitchFamily="34" charset="-34"/>
              </a:rPr>
              <a:t>ຄື</a:t>
            </a:r>
            <a:r>
              <a:rPr lang="en-US" dirty="0" smtClean="0">
                <a:latin typeface="Saysettha OT" pitchFamily="34" charset="-34"/>
                <a:ea typeface="Calibri"/>
                <a:cs typeface="Saysettha OT" pitchFamily="34" charset="-34"/>
              </a:rPr>
              <a:t>: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v"/>
            </a:pPr>
            <a:r>
              <a:rPr lang="en-US" b="1" dirty="0" smtClean="0">
                <a:latin typeface="Saysettha OT" pitchFamily="34" charset="-34"/>
                <a:cs typeface="Saysettha OT" pitchFamily="34" charset="-34"/>
              </a:rPr>
              <a:t>   </a:t>
            </a:r>
            <a:r>
              <a:rPr lang="en-US" b="1" dirty="0" err="1" smtClean="0">
                <a:latin typeface="Saysettha OT" pitchFamily="34" charset="-34"/>
                <a:cs typeface="Saysettha OT" pitchFamily="34" charset="-34"/>
              </a:rPr>
              <a:t>ການ</a:t>
            </a:r>
            <a:r>
              <a:rPr lang="en-US" b="1" dirty="0" err="1">
                <a:latin typeface="Saysettha OT" pitchFamily="34" charset="-34"/>
                <a:cs typeface="Saysettha OT" pitchFamily="34" charset="-34"/>
              </a:rPr>
              <a:t>ທົດສອບສົມມຸດຖານແບບ</a:t>
            </a:r>
            <a:r>
              <a:rPr lang="en-US" b="1" dirty="0">
                <a:latin typeface="Saysettha OT" pitchFamily="34" charset="-34"/>
                <a:cs typeface="Saysettha OT" pitchFamily="34" charset="-34"/>
              </a:rPr>
              <a:t> 2 </a:t>
            </a:r>
            <a:r>
              <a:rPr lang="en-US" b="1" dirty="0" err="1" smtClean="0">
                <a:latin typeface="Saysettha OT" pitchFamily="34" charset="-34"/>
                <a:cs typeface="Saysettha OT" pitchFamily="34" charset="-34"/>
              </a:rPr>
              <a:t>ທາງ</a:t>
            </a:r>
            <a:endParaRPr lang="en-US" b="1" dirty="0" smtClean="0">
              <a:latin typeface="Saysettha OT" pitchFamily="34" charset="-34"/>
              <a:cs typeface="Saysettha OT" pitchFamily="34" charset="-3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v"/>
            </a:pPr>
            <a:r>
              <a:rPr lang="en-US" b="1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b="1" dirty="0" smtClean="0">
                <a:latin typeface="Saysettha OT" pitchFamily="34" charset="-34"/>
                <a:cs typeface="Saysettha OT" pitchFamily="34" charset="-34"/>
              </a:rPr>
              <a:t>  </a:t>
            </a:r>
            <a:r>
              <a:rPr lang="en-US" b="1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ການ</a:t>
            </a:r>
            <a:r>
              <a:rPr lang="en-US" b="1" dirty="0" err="1">
                <a:latin typeface="Saysettha OT" pitchFamily="34" charset="-34"/>
                <a:ea typeface="Calibri"/>
                <a:cs typeface="Saysettha OT" pitchFamily="34" charset="-34"/>
              </a:rPr>
              <a:t>ທົດສອບສົມມຸດຖານແບບທາງດຽວ</a:t>
            </a:r>
            <a:r>
              <a:rPr lang="en-US" b="1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endParaRPr lang="en-US" dirty="0">
              <a:latin typeface="Saysettha OT" pitchFamily="34" charset="-34"/>
              <a:ea typeface="Calibri"/>
              <a:cs typeface="Saysettha OT" pitchFamily="34" charset="-34"/>
            </a:endParaRPr>
          </a:p>
          <a:p>
            <a:pPr>
              <a:lnSpc>
                <a:spcPct val="150000"/>
              </a:lnSpc>
            </a:pPr>
            <a:endParaRPr lang="en-US" dirty="0">
              <a:latin typeface="Saysettha OT" pitchFamily="34" charset="-34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8266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 smtClean="0">
                <a:latin typeface="Saysettha OT" pitchFamily="34" charset="-34"/>
                <a:ea typeface="Calibri"/>
                <a:cs typeface="Saysettha OT" pitchFamily="34" charset="-34"/>
              </a:rPr>
              <a:t/>
            </a:r>
            <a:br>
              <a:rPr lang="en-US" b="1" dirty="0" smtClean="0">
                <a:latin typeface="Saysettha OT" pitchFamily="34" charset="-34"/>
                <a:ea typeface="Calibri"/>
                <a:cs typeface="Saysettha OT" pitchFamily="34" charset="-34"/>
              </a:rPr>
            </a:br>
            <a:r>
              <a:rPr lang="en-US" b="1" dirty="0" smtClean="0">
                <a:latin typeface="Saysettha OT" pitchFamily="34" charset="-34"/>
                <a:ea typeface="Calibri"/>
                <a:cs typeface="Saysettha OT" pitchFamily="34" charset="-34"/>
              </a:rPr>
              <a:t>4. </a:t>
            </a:r>
            <a:r>
              <a:rPr lang="en-US" b="1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ປະເພດ</a:t>
            </a:r>
            <a:r>
              <a:rPr lang="en-US" b="1" dirty="0" err="1">
                <a:latin typeface="Saysettha OT" pitchFamily="34" charset="-34"/>
                <a:ea typeface="Calibri"/>
                <a:cs typeface="Saysettha OT" pitchFamily="34" charset="-34"/>
              </a:rPr>
              <a:t>ຂອງການທົດສອບສົມມຸດ</a:t>
            </a:r>
            <a:r>
              <a:rPr lang="en-US" b="1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ຖານ</a:t>
            </a:r>
            <a:r>
              <a:rPr lang="en-US" b="1" dirty="0" smtClean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lo-LA" b="1" dirty="0" smtClean="0">
                <a:latin typeface="Saysettha OT" pitchFamily="34" charset="-34"/>
                <a:ea typeface="Calibri"/>
                <a:cs typeface="Saysettha OT" pitchFamily="34" charset="-34"/>
              </a:rPr>
              <a:t>(ຕໍ່)</a:t>
            </a:r>
            <a:r>
              <a:rPr lang="en-US" dirty="0">
                <a:latin typeface="Saysettha OT" pitchFamily="34" charset="-34"/>
                <a:ea typeface="Calibri"/>
                <a:cs typeface="Saysettha OT" pitchFamily="34" charset="-34"/>
              </a:rPr>
              <a:t/>
            </a:r>
            <a:br>
              <a:rPr lang="en-US" dirty="0">
                <a:latin typeface="Saysettha OT" pitchFamily="34" charset="-34"/>
                <a:ea typeface="Calibri"/>
                <a:cs typeface="Saysettha OT" pitchFamily="34" charset="-34"/>
              </a:rPr>
            </a:br>
            <a:endParaRPr lang="en-US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lvl="0" indent="-514350" algn="just">
              <a:lnSpc>
                <a:spcPct val="150000"/>
              </a:lnSpc>
              <a:buClr>
                <a:srgbClr val="A04DA3"/>
              </a:buClr>
              <a:buAutoNum type="arabicParenR"/>
            </a:pPr>
            <a:r>
              <a:rPr lang="en-US" b="1" dirty="0" err="1" smtClean="0">
                <a:solidFill>
                  <a:prstClr val="black"/>
                </a:solidFill>
                <a:latin typeface="Saysettha OT" pitchFamily="34" charset="-34"/>
                <a:cs typeface="Saysettha OT" pitchFamily="34" charset="-34"/>
              </a:rPr>
              <a:t>ການ</a:t>
            </a:r>
            <a:r>
              <a:rPr lang="en-US" b="1" dirty="0" err="1">
                <a:solidFill>
                  <a:prstClr val="black"/>
                </a:solidFill>
                <a:latin typeface="Saysettha OT" pitchFamily="34" charset="-34"/>
                <a:cs typeface="Saysettha OT" pitchFamily="34" charset="-34"/>
              </a:rPr>
              <a:t>ທົດສອບສົມມຸດຖານແບບ</a:t>
            </a:r>
            <a:r>
              <a:rPr lang="en-US" b="1" dirty="0">
                <a:solidFill>
                  <a:prstClr val="black"/>
                </a:solidFill>
                <a:latin typeface="Saysettha OT" pitchFamily="34" charset="-34"/>
                <a:cs typeface="Saysettha OT" pitchFamily="34" charset="-34"/>
              </a:rPr>
              <a:t> 2 </a:t>
            </a:r>
            <a:r>
              <a:rPr lang="en-US" b="1" dirty="0" err="1" smtClean="0">
                <a:solidFill>
                  <a:prstClr val="black"/>
                </a:solidFill>
                <a:latin typeface="Saysettha OT" pitchFamily="34" charset="-34"/>
                <a:cs typeface="Saysettha OT" pitchFamily="34" charset="-34"/>
              </a:rPr>
              <a:t>ທາງ</a:t>
            </a:r>
            <a:endParaRPr lang="en-US" b="1" dirty="0" smtClean="0">
              <a:solidFill>
                <a:prstClr val="black"/>
              </a:solidFill>
              <a:latin typeface="Saysettha OT" pitchFamily="34" charset="-34"/>
              <a:cs typeface="Saysettha OT" pitchFamily="34" charset="-34"/>
            </a:endParaRPr>
          </a:p>
          <a:p>
            <a:pPr marL="109728" lvl="0" indent="0" algn="just">
              <a:lnSpc>
                <a:spcPct val="150000"/>
              </a:lnSpc>
              <a:buClr>
                <a:srgbClr val="A04DA3"/>
              </a:buClr>
              <a:buNone/>
            </a:pPr>
            <a:r>
              <a:rPr lang="en-US" b="1" dirty="0">
                <a:solidFill>
                  <a:prstClr val="black"/>
                </a:solidFill>
                <a:latin typeface="Saysettha OT" pitchFamily="34" charset="-34"/>
                <a:cs typeface="Saysettha OT" pitchFamily="34" charset="-34"/>
              </a:rPr>
              <a:t>	</a:t>
            </a:r>
          </a:p>
          <a:p>
            <a:pPr marL="109728" indent="0">
              <a:lnSpc>
                <a:spcPct val="150000"/>
              </a:lnSpc>
              <a:buNone/>
            </a:pPr>
            <a:endParaRPr lang="en-US" dirty="0">
              <a:latin typeface="Saysettha OT" pitchFamily="34" charset="-34"/>
              <a:cs typeface="Saysettha OT" pitchFamily="34" charset="-34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24200"/>
            <a:ext cx="7696200" cy="315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27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 smtClean="0">
                <a:latin typeface="Saysettha OT" pitchFamily="34" charset="-34"/>
                <a:ea typeface="Calibri"/>
                <a:cs typeface="Saysettha OT" pitchFamily="34" charset="-34"/>
              </a:rPr>
              <a:t/>
            </a:r>
            <a:br>
              <a:rPr lang="en-US" b="1" dirty="0" smtClean="0">
                <a:latin typeface="Saysettha OT" pitchFamily="34" charset="-34"/>
                <a:ea typeface="Calibri"/>
                <a:cs typeface="Saysettha OT" pitchFamily="34" charset="-34"/>
              </a:rPr>
            </a:br>
            <a:r>
              <a:rPr lang="en-US" b="1" dirty="0" smtClean="0">
                <a:latin typeface="Saysettha OT" pitchFamily="34" charset="-34"/>
                <a:ea typeface="Calibri"/>
                <a:cs typeface="Saysettha OT" pitchFamily="34" charset="-34"/>
              </a:rPr>
              <a:t>4. </a:t>
            </a:r>
            <a:r>
              <a:rPr lang="en-US" b="1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ປະເພດ</a:t>
            </a:r>
            <a:r>
              <a:rPr lang="en-US" b="1" dirty="0" err="1">
                <a:latin typeface="Saysettha OT" pitchFamily="34" charset="-34"/>
                <a:ea typeface="Calibri"/>
                <a:cs typeface="Saysettha OT" pitchFamily="34" charset="-34"/>
              </a:rPr>
              <a:t>ຂອງການທົດສອບສົມມຸດ</a:t>
            </a:r>
            <a:r>
              <a:rPr lang="en-US" b="1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ຖານ</a:t>
            </a:r>
            <a:r>
              <a:rPr lang="en-US" b="1" dirty="0" smtClean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lo-LA" b="1" dirty="0" smtClean="0">
                <a:latin typeface="Saysettha OT" pitchFamily="34" charset="-34"/>
                <a:ea typeface="Calibri"/>
                <a:cs typeface="Saysettha OT" pitchFamily="34" charset="-34"/>
              </a:rPr>
              <a:t>(ຕໍ່)</a:t>
            </a:r>
            <a:r>
              <a:rPr lang="en-US" dirty="0">
                <a:latin typeface="Saysettha OT" pitchFamily="34" charset="-34"/>
                <a:ea typeface="Calibri"/>
                <a:cs typeface="Saysettha OT" pitchFamily="34" charset="-34"/>
              </a:rPr>
              <a:t/>
            </a:r>
            <a:br>
              <a:rPr lang="en-US" dirty="0">
                <a:latin typeface="Saysettha OT" pitchFamily="34" charset="-34"/>
                <a:ea typeface="Calibri"/>
                <a:cs typeface="Saysettha OT" pitchFamily="34" charset="-34"/>
              </a:rPr>
            </a:br>
            <a:endParaRPr lang="en-US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lvl="0" indent="0" algn="just">
              <a:lnSpc>
                <a:spcPct val="150000"/>
              </a:lnSpc>
              <a:buClr>
                <a:srgbClr val="A04DA3"/>
              </a:buClr>
              <a:buNone/>
            </a:pPr>
            <a:r>
              <a:rPr lang="en-US" b="1" dirty="0" smtClean="0">
                <a:solidFill>
                  <a:schemeClr val="accent3"/>
                </a:solidFill>
                <a:latin typeface="Saysettha OT" pitchFamily="34" charset="-34"/>
                <a:cs typeface="Saysettha OT" pitchFamily="34" charset="-34"/>
              </a:rPr>
              <a:t>2) </a:t>
            </a:r>
            <a:r>
              <a:rPr lang="en-US" b="1" dirty="0" err="1" smtClean="0">
                <a:solidFill>
                  <a:prstClr val="black"/>
                </a:solidFill>
                <a:latin typeface="Saysettha OT" pitchFamily="34" charset="-34"/>
                <a:cs typeface="Saysettha OT" pitchFamily="34" charset="-34"/>
              </a:rPr>
              <a:t>ການ</a:t>
            </a:r>
            <a:r>
              <a:rPr lang="en-US" b="1" dirty="0" err="1">
                <a:solidFill>
                  <a:prstClr val="black"/>
                </a:solidFill>
                <a:latin typeface="Saysettha OT" pitchFamily="34" charset="-34"/>
                <a:cs typeface="Saysettha OT" pitchFamily="34" charset="-34"/>
              </a:rPr>
              <a:t>ທົດສອບສົມມຸດຖານ</a:t>
            </a:r>
            <a:r>
              <a:rPr lang="en-US" b="1" dirty="0" err="1" smtClean="0">
                <a:solidFill>
                  <a:prstClr val="black"/>
                </a:solidFill>
                <a:latin typeface="Saysettha OT" pitchFamily="34" charset="-34"/>
                <a:cs typeface="Saysettha OT" pitchFamily="34" charset="-34"/>
              </a:rPr>
              <a:t>ແບບທາງ</a:t>
            </a:r>
            <a:r>
              <a:rPr lang="lo-LA" b="1" dirty="0" smtClean="0">
                <a:solidFill>
                  <a:prstClr val="black"/>
                </a:solidFill>
                <a:latin typeface="Saysettha OT" pitchFamily="34" charset="-34"/>
                <a:cs typeface="Saysettha OT" pitchFamily="34" charset="-34"/>
              </a:rPr>
              <a:t>ດຽວ</a:t>
            </a:r>
            <a:endParaRPr lang="en-US" b="1" dirty="0" smtClean="0">
              <a:solidFill>
                <a:prstClr val="black"/>
              </a:solidFill>
              <a:latin typeface="Saysettha OT" pitchFamily="34" charset="-34"/>
              <a:cs typeface="Saysettha OT" pitchFamily="34" charset="-34"/>
            </a:endParaRPr>
          </a:p>
          <a:p>
            <a:pPr marL="109728" lvl="0" indent="0" algn="just">
              <a:lnSpc>
                <a:spcPct val="150000"/>
              </a:lnSpc>
              <a:buClr>
                <a:srgbClr val="A04DA3"/>
              </a:buClr>
              <a:buNone/>
            </a:pPr>
            <a:r>
              <a:rPr lang="en-US" b="1" dirty="0">
                <a:solidFill>
                  <a:prstClr val="black"/>
                </a:solidFill>
                <a:latin typeface="Saysettha OT" pitchFamily="34" charset="-34"/>
                <a:cs typeface="Saysettha OT" pitchFamily="34" charset="-34"/>
              </a:rPr>
              <a:t>	</a:t>
            </a:r>
          </a:p>
          <a:p>
            <a:pPr marL="109728" indent="0">
              <a:lnSpc>
                <a:spcPct val="150000"/>
              </a:lnSpc>
              <a:buNone/>
            </a:pPr>
            <a:endParaRPr lang="en-US" dirty="0">
              <a:latin typeface="Saysettha OT" pitchFamily="34" charset="-34"/>
              <a:cs typeface="Saysettha OT" pitchFamily="34" charset="-34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41" y="3124200"/>
            <a:ext cx="8110359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149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830</TotalTime>
  <Words>301</Words>
  <Application>Microsoft Office PowerPoint</Application>
  <PresentationFormat>On-screen Show (4:3)</PresentationFormat>
  <Paragraphs>76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Calibri</vt:lpstr>
      <vt:lpstr>DokChampa</vt:lpstr>
      <vt:lpstr>Georgia</vt:lpstr>
      <vt:lpstr>Saysettha OT</vt:lpstr>
      <vt:lpstr>Trebuchet MS</vt:lpstr>
      <vt:lpstr>Wingdings</vt:lpstr>
      <vt:lpstr>Wingdings 2</vt:lpstr>
      <vt:lpstr>Urban</vt:lpstr>
      <vt:lpstr> ບົດທີ 5</vt:lpstr>
      <vt:lpstr> 1. ຄວາມໝາຍຂອງການທົດສອບສົມມຸດຖານຂອງການວິໄຈ </vt:lpstr>
      <vt:lpstr> 2. ຂັ້ນຕອນໃນການທົດສອບສົມມຸດຖານ </vt:lpstr>
      <vt:lpstr> 3. ການຕັ້ງສົມມຸດຖານເພື່ອການທົດສອບຂອງການວິໄຈ </vt:lpstr>
      <vt:lpstr> 3. ການຕັ້ງສົມມຸດຖານເພື່ອການທົດສອບຂອງການວິໄຈ (ຕໍ່) </vt:lpstr>
      <vt:lpstr> 3. ການຕັ້ງສົມມຸດຖານເພື່ອການທົດສອບຂອງການວິໄຈ (ຕໍ່) </vt:lpstr>
      <vt:lpstr> 4. ປະເພດຂອງການທົດສອບສົມມຸດຖານ </vt:lpstr>
      <vt:lpstr> 4. ປະເພດຂອງການທົດສອບສົມມຸດຖານ (ຕໍ່) </vt:lpstr>
      <vt:lpstr> 4. ປະເພດຂອງການທົດສອບສົມມຸດຖານ (ຕໍ່) </vt:lpstr>
      <vt:lpstr> 5. ການກຳນົດລະດັບຄວາມສຳຄັນຫຼືຄວາມຜິດພາດຂອງການທົດສອບ </vt:lpstr>
      <vt:lpstr> 5. ການກຳນົດລະດັບຄວາມສຳຄັນຫຼືຄວາມຜິດພາດຂອງການທົດສອບ (ຕໍ່) </vt:lpstr>
      <vt:lpstr> 5. ການກຳນົດລະດັບຄວາມສຳຄັນຫຼືຄວາມຜິດພາດຂອງການທົດສອບ (ຕໍ່) </vt:lpstr>
      <vt:lpstr> 6.  ການເລືອກສະຖິຕິໃນການທົດສອບ </vt:lpstr>
      <vt:lpstr> 6.  ການເລືອກສະຖິຕິໃນການທົດສອບ (ຕໍ່) </vt:lpstr>
      <vt:lpstr> 6.  ການເລືອກສະຖິຕິໃນການທົດສອບ (ຕໍ່) </vt:lpstr>
      <vt:lpstr> 6.  ການເລືອກສະຖິຕິໃນການທົດສອບ (ຕໍ່) </vt:lpstr>
      <vt:lpstr> 6.  ການເລືອກສະຖິຕິໃນການທົດສອບ (ຕໍ່) </vt:lpstr>
      <vt:lpstr> 6.  ການເລືອກສະຖິຕິໃນການທົດສອບ (ຕໍ່) </vt:lpstr>
      <vt:lpstr> 6.  ການເລືອກສະຖິຕິໃນການທົດສອບ (ຕໍ່) </vt:lpstr>
      <vt:lpstr> 6.  ການເລືອກສະຖິຕິໃນການທົດສອບ (ຕໍ່) </vt:lpstr>
      <vt:lpstr> 7. ຕາຕະລາງສະຫຼຸບການທົດສອບສົມມຸດຖານທີ່ໃຊ້ໃນງານວິໄຈ </vt:lpstr>
      <vt:lpstr> 7. ຕາຕະລາງສະຫຼຸບການທົດສອບສົມມຸດຖານທີ່ໃຊ້ໃນງານວິໄຈ (ຕໍ່) </vt:lpstr>
      <vt:lpstr> 7. ຕາຕະລາງສະຫຼຸບການທົດສອບສົມມຸດຖານທີ່ໃຊ້ໃນງານວິໄຈ (ຕໍ່) </vt:lpstr>
      <vt:lpstr>ບົດຝຶກຫັດ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ບົດທີ 5</dc:title>
  <dc:creator>DDCOM</dc:creator>
  <cp:lastModifiedBy>Microsoft account</cp:lastModifiedBy>
  <cp:revision>42</cp:revision>
  <dcterms:created xsi:type="dcterms:W3CDTF">2021-04-29T14:39:11Z</dcterms:created>
  <dcterms:modified xsi:type="dcterms:W3CDTF">2021-09-20T07:05:08Z</dcterms:modified>
</cp:coreProperties>
</file>