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2" r:id="rId24"/>
    <p:sldId id="289" r:id="rId25"/>
    <p:sldId id="284" r:id="rId26"/>
    <p:sldId id="286" r:id="rId27"/>
    <p:sldId id="287" r:id="rId28"/>
    <p:sldId id="291" r:id="rId29"/>
    <p:sldId id="293" r:id="rId30"/>
    <p:sldId id="295" r:id="rId31"/>
    <p:sldId id="297" r:id="rId32"/>
    <p:sldId id="299" r:id="rId33"/>
    <p:sldId id="301" r:id="rId34"/>
    <p:sldId id="303" r:id="rId35"/>
    <p:sldId id="304" r:id="rId36"/>
    <p:sldId id="306" r:id="rId37"/>
    <p:sldId id="308" r:id="rId38"/>
    <p:sldId id="31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9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8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908B-06D6-4DFF-9831-D5B379E94295}" type="datetimeFigureOut">
              <a:rPr lang="en-US" smtClean="0"/>
              <a:t>28/09/21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FC6B7-C22F-432D-9517-ECDD0119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340"/>
            <a:ext cx="9144000" cy="2387600"/>
          </a:xfrm>
        </p:spPr>
        <p:txBody>
          <a:bodyPr>
            <a:normAutofit/>
          </a:bodyPr>
          <a:lstStyle/>
          <a:p>
            <a:r>
              <a:rPr lang="lo-LA" sz="4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ບົດທີ 7</a:t>
            </a:r>
            <a:endParaRPr lang="en-US" sz="4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ການວິເຄາະຄວາມສໍາພັນຂອງຕົວປ່ຽນ 2 ຕົວ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24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968" y="1690688"/>
            <a:ext cx="9576103" cy="44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606" y="1801906"/>
            <a:ext cx="9844788" cy="29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5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73" y="1586753"/>
            <a:ext cx="9566089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911" y="1090805"/>
            <a:ext cx="8834717" cy="57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917" y="1404464"/>
            <a:ext cx="8606117" cy="55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7"/>
            <a:ext cx="10515600" cy="49113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2.4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	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ຊອກຫາຄວາມສຳພັນຂອງຕົວປ່ຽນຄຸນນະພາບ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ຂັ້ນ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ທີ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1.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ການກວດສອບຄວາມເປັນເອກະລາດກັນຂອງຕົວປ່ຽນ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  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ໂດຍ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ຕັ້ງສົມມຸດຖານ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ເພື່ອການ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ທົດສອບ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ດັ່ງນີ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້: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     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ຕົວປ່ຽນກຸ່ມທັງ 2 ຕົວເປັນເອກະລາດກັນ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     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ຕົວປ່ຽນກຸ່ມທັງ 2 ຕົວບໍ່ເປັນເອກະລາດກັນ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116211"/>
              </p:ext>
            </p:extLst>
          </p:nvPr>
        </p:nvGraphicFramePr>
        <p:xfrm>
          <a:off x="2133226" y="4039252"/>
          <a:ext cx="571874" cy="447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291960" imgH="228600" progId="Equation.3">
                  <p:embed/>
                </p:oleObj>
              </mc:Choice>
              <mc:Fallback>
                <p:oleObj name="Equation" r:id="rId3" imgW="291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226" y="4039252"/>
                        <a:ext cx="571874" cy="447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361845"/>
              </p:ext>
            </p:extLst>
          </p:nvPr>
        </p:nvGraphicFramePr>
        <p:xfrm>
          <a:off x="2108200" y="4810192"/>
          <a:ext cx="546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5" imgW="279360" imgH="215640" progId="Equation.3">
                  <p:embed/>
                </p:oleObj>
              </mc:Choice>
              <mc:Fallback>
                <p:oleObj name="Equation" r:id="rId5" imgW="2793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8200" y="4810192"/>
                        <a:ext cx="546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792" y="5289959"/>
            <a:ext cx="5328672" cy="8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ສະຫຼຸບ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ຜົນການທົດສອບ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514350" indent="-514350">
              <a:buAutoNum type="arabicParenR"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ຈະຍອມຮັບ 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- ຖ້າຄ່າ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       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ຈາກຕາຕະລາງ ໄຄສະແຄ</a:t>
            </a:r>
          </a:p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ຫຼື  ຜົນຈາກ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SPSS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ຄ່າ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Significance(2-Sided) &gt; 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ທີ່ກໍານົດ.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endParaRPr lang="lo-LA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buNone/>
            </a:pP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ສະຫຼຸບໄດ້ວ່າຕົວປ່ຽນກຸ່ມທັງ 2 ຕົວ ເປັນເອກະລາດກັນດ້ວຍ   ທີ່ກໍານົດ.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endParaRPr lang="lo-LA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2) ຈະປະຕິເສດ </a:t>
            </a:r>
          </a:p>
          <a:p>
            <a:pPr marL="0" indent="0">
              <a:buNone/>
            </a:pP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- ຖ້າຄ່າ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       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ຈາກຕາຕະລາງ ໄຄສະແຄ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ຫຼື ຜົນຈາກ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SPSS</a:t>
            </a:r>
            <a:endParaRPr lang="lo-LA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ຄ່າ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Significance(2-Sided)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&lt;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ທີ່ກໍານົດ.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ສະຫຼຸບວ່າບໍ່ເອກະລາດກັນ.</a:t>
            </a:r>
          </a:p>
          <a:p>
            <a:pPr marL="0" indent="0">
              <a:buNone/>
            </a:pP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413748"/>
              </p:ext>
            </p:extLst>
          </p:nvPr>
        </p:nvGraphicFramePr>
        <p:xfrm>
          <a:off x="3043144" y="2210454"/>
          <a:ext cx="439644" cy="43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3" imgW="215640" imgH="228600" progId="Equation.3">
                  <p:embed/>
                </p:oleObj>
              </mc:Choice>
              <mc:Fallback>
                <p:oleObj name="Equation" r:id="rId3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3144" y="2210454"/>
                        <a:ext cx="439644" cy="438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957072"/>
              </p:ext>
            </p:extLst>
          </p:nvPr>
        </p:nvGraphicFramePr>
        <p:xfrm>
          <a:off x="2785035" y="2649070"/>
          <a:ext cx="1835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5" imgW="901440" imgH="253800" progId="Equation.3">
                  <p:embed/>
                </p:oleObj>
              </mc:Choice>
              <mc:Fallback>
                <p:oleObj name="Equation" r:id="rId5" imgW="9014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5035" y="2649070"/>
                        <a:ext cx="18351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728588"/>
              </p:ext>
            </p:extLst>
          </p:nvPr>
        </p:nvGraphicFramePr>
        <p:xfrm>
          <a:off x="8905969" y="3209177"/>
          <a:ext cx="412512" cy="38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7" imgW="139680" imgH="139680" progId="Equation.3">
                  <p:embed/>
                </p:oleObj>
              </mc:Choice>
              <mc:Fallback>
                <p:oleObj name="Equation" r:id="rId7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5969" y="3209177"/>
                        <a:ext cx="412512" cy="387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279888"/>
              </p:ext>
            </p:extLst>
          </p:nvPr>
        </p:nvGraphicFramePr>
        <p:xfrm>
          <a:off x="3262966" y="4219763"/>
          <a:ext cx="439644" cy="438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9" imgW="215640" imgH="228600" progId="Equation.3">
                  <p:embed/>
                </p:oleObj>
              </mc:Choice>
              <mc:Fallback>
                <p:oleObj name="Equation" r:id="rId9" imgW="215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2966" y="4219763"/>
                        <a:ext cx="439644" cy="438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27703"/>
              </p:ext>
            </p:extLst>
          </p:nvPr>
        </p:nvGraphicFramePr>
        <p:xfrm>
          <a:off x="2785035" y="4658379"/>
          <a:ext cx="1835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11" imgW="901440" imgH="253800" progId="Equation.3">
                  <p:embed/>
                </p:oleObj>
              </mc:Choice>
              <mc:Fallback>
                <p:oleObj name="Equation" r:id="rId11" imgW="9014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85035" y="4658379"/>
                        <a:ext cx="18351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888244"/>
              </p:ext>
            </p:extLst>
          </p:nvPr>
        </p:nvGraphicFramePr>
        <p:xfrm>
          <a:off x="5687640" y="5277805"/>
          <a:ext cx="408360" cy="3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13" imgW="139680" imgH="139680" progId="Equation.3">
                  <p:embed/>
                </p:oleObj>
              </mc:Choice>
              <mc:Fallback>
                <p:oleObj name="Equation" r:id="rId13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87640" y="5277805"/>
                        <a:ext cx="408360" cy="383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13405"/>
              </p:ext>
            </p:extLst>
          </p:nvPr>
        </p:nvGraphicFramePr>
        <p:xfrm>
          <a:off x="9475228" y="3766834"/>
          <a:ext cx="412512" cy="38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15" imgW="139680" imgH="139680" progId="Equation.3">
                  <p:embed/>
                </p:oleObj>
              </mc:Choice>
              <mc:Fallback>
                <p:oleObj name="Equation" r:id="rId15" imgW="13968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75228" y="3766834"/>
                        <a:ext cx="412512" cy="387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27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ຖ້າໃນຂັ້ນທີ 1 ສະຫຼຸບວ່າຕົວປ່ຽນກຸ່ມທັງ 2 ຕົວ ບໍ່ເອກະລາດກັນຈະຕ້ອງເຮັດຕໍ່ໃນຂັ້ນທີ 2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ເພື່ອຊອກຫາຄວາມສຳພັນ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ຫຼື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ວັດລະດັບ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ທິດທາງຄວາມສຳພັນ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ໂດຍແບ່ງເປັນ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ກຸ່ມຍ່ອຍ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ດັ່ງນີ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້: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ທີ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 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ປ່ຽນທັງ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ເປັນມາດ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ວັດ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ແບ່ງກຸ່ມ 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ຫຼື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ປ່ຽນຕົວໜຶ່ງເປັນມາດ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ວັດ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ແບ່ງກຸ່ມ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ສ່ວນ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ຕົວປ່ຽນອີກຕົວໜຶ່ງເປັນມາດວັດລຽນລຳດັບ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ກໍລະນີນີ້ຈະໃຊ້ຄ່າ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C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ຫຼື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V 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ວັດ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ລະດັບຄວາມສຳພັນ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ໂດຍ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ທີ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່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     ,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08116"/>
              </p:ext>
            </p:extLst>
          </p:nvPr>
        </p:nvGraphicFramePr>
        <p:xfrm>
          <a:off x="3536576" y="5149105"/>
          <a:ext cx="891752" cy="28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r:id="rId3" imgW="571004" imgH="177646" progId="Equation.DSMT4">
                  <p:embed/>
                </p:oleObj>
              </mc:Choice>
              <mc:Fallback>
                <p:oleObj r:id="rId3" imgW="571004" imgH="1776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576" y="5149105"/>
                        <a:ext cx="891752" cy="282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28657"/>
              </p:ext>
            </p:extLst>
          </p:nvPr>
        </p:nvGraphicFramePr>
        <p:xfrm>
          <a:off x="4787152" y="5108763"/>
          <a:ext cx="1036133" cy="32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r:id="rId5" imgW="583693" imgH="177646" progId="Equation.DSMT4">
                  <p:embed/>
                </p:oleObj>
              </mc:Choice>
              <mc:Fallback>
                <p:oleObj r:id="rId5" imgW="583693" imgH="17764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152" y="5108763"/>
                        <a:ext cx="1036133" cy="322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819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60363" algn="l"/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0363" algn="l"/>
                <a:tab pos="720725" algn="l"/>
              </a:tabLst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4" y="1536700"/>
            <a:ext cx="10766612" cy="4351338"/>
          </a:xfrm>
        </p:spPr>
        <p:txBody>
          <a:bodyPr/>
          <a:lstStyle/>
          <a:p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ກຸ່ມທີ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ຕົວປ່ຽນທັງ 2 ເປັນມາດວັດລຽນລໍາດັບ. </a:t>
            </a:r>
          </a:p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ສະຖິຕິທີ່ໃຊ້ວັດລະດັບ ແລະ ທິດທາງຄວາມສໍາພັນ ມີດັ່ງນີ້:</a:t>
            </a:r>
          </a:p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- ສະຖິຕິແກມມາ (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       )</a:t>
            </a:r>
          </a:p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- ສະຖິຕິ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Kendall’s tau,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ໂດຍມີການປັບຄ່າຂໍ້ມູນທີ່ເທົ່າກັນໃຊ້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Kendall’s tau-c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ເມື່ອ</a:t>
            </a:r>
            <a:r>
              <a:rPr lang="lo-LA" dirty="0"/>
              <a:t>         </a:t>
            </a:r>
            <a:r>
              <a:rPr lang="lo-LA" dirty="0" smtClean="0"/>
              <a:t>,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ກໍລະນີ</a:t>
            </a:r>
            <a:r>
              <a:rPr lang="lo-LA" dirty="0" smtClean="0"/>
              <a:t>         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ໃຊ້</a:t>
            </a:r>
            <a:r>
              <a:rPr lang="lo-LA" dirty="0" smtClean="0"/>
              <a:t>  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Kendall’s tau-b.</a:t>
            </a:r>
          </a:p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                     ,   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-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ສໍາປະສິດສະຫະສໍາພັນແບບລໍາດັບທີ່ຂອງສະເພຍແມນ                </a:t>
            </a:r>
            <a:endParaRPr lang="lo-LA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33615"/>
              </p:ext>
            </p:extLst>
          </p:nvPr>
        </p:nvGraphicFramePr>
        <p:xfrm>
          <a:off x="3231311" y="2647320"/>
          <a:ext cx="1839439" cy="26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3" imgW="1231560" imgH="177480" progId="Equation.3">
                  <p:embed/>
                </p:oleObj>
              </mc:Choice>
              <mc:Fallback>
                <p:oleObj name="Equation" r:id="rId3" imgW="12315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1311" y="2647320"/>
                        <a:ext cx="1839439" cy="265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18656"/>
              </p:ext>
            </p:extLst>
          </p:nvPr>
        </p:nvGraphicFramePr>
        <p:xfrm>
          <a:off x="2555874" y="3485614"/>
          <a:ext cx="6445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5" imgW="330120" imgH="190440" progId="Equation.3">
                  <p:embed/>
                </p:oleObj>
              </mc:Choice>
              <mc:Fallback>
                <p:oleObj name="Equation" r:id="rId5" imgW="3301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4" y="3485614"/>
                        <a:ext cx="6445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96553"/>
              </p:ext>
            </p:extLst>
          </p:nvPr>
        </p:nvGraphicFramePr>
        <p:xfrm>
          <a:off x="4607719" y="3535620"/>
          <a:ext cx="6207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7" imgW="317160" imgH="139680" progId="Equation.3">
                  <p:embed/>
                </p:oleObj>
              </mc:Choice>
              <mc:Fallback>
                <p:oleObj name="Equation" r:id="rId7" imgW="31716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7719" y="3535620"/>
                        <a:ext cx="620712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32150"/>
              </p:ext>
            </p:extLst>
          </p:nvPr>
        </p:nvGraphicFramePr>
        <p:xfrm>
          <a:off x="990875" y="4062320"/>
          <a:ext cx="40798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9" imgW="2209680" imgH="177480" progId="Equation.3">
                  <p:embed/>
                </p:oleObj>
              </mc:Choice>
              <mc:Fallback>
                <p:oleObj name="Equation" r:id="rId9" imgW="22096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875" y="4062320"/>
                        <a:ext cx="407987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49351"/>
              </p:ext>
            </p:extLst>
          </p:nvPr>
        </p:nvGraphicFramePr>
        <p:xfrm>
          <a:off x="4286997" y="4016679"/>
          <a:ext cx="4102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11" imgW="2222280" imgH="177480" progId="Equation.3">
                  <p:embed/>
                </p:oleObj>
              </mc:Choice>
              <mc:Fallback>
                <p:oleObj name="Equation" r:id="rId11" imgW="222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6997" y="4016679"/>
                        <a:ext cx="41021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44904"/>
              </p:ext>
            </p:extLst>
          </p:nvPr>
        </p:nvGraphicFramePr>
        <p:xfrm>
          <a:off x="7729725" y="4447533"/>
          <a:ext cx="18145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Equation" r:id="rId13" imgW="1409400" imgH="228600" progId="Equation.3">
                  <p:embed/>
                </p:oleObj>
              </mc:Choice>
              <mc:Fallback>
                <p:oleObj name="Equation" r:id="rId13" imgW="1409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29725" y="4447533"/>
                        <a:ext cx="1814512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3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ຕົວປ່ຽນຕາມເປັນຕົວປ່ຽນປະລິມານສ່ວນຕົວປ່ຽນເອກະລາດເປັນຕົວປ່ຽນກຸ່ມພຽງ 2 ກຸ່ມຍ່ອຍ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ສຶກສາຄວາມສຳພັນຂອງຕົວປ່ຽນຕາມ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ຕົວປ່ຽນເອກະລາດ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ຫຼື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ອາດຈະກ່າວ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ໄດ້ວ່າເປັນການປຽບທຽບຄ່າສະເລ່ຍຂອງ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ປະຊາກອນ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ຫຼື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endParaRPr lang="lo-LA" sz="24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>
              <a:lnSpc>
                <a:spcPct val="150000"/>
              </a:lnSpc>
            </a:pP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25" y="3016251"/>
            <a:ext cx="7224360" cy="35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ໝາຍ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ຈຸດປະສົງ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87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ກ. </a:t>
            </a:r>
            <a:r>
              <a:rPr lang="en-US" sz="24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ໝາຍ</a:t>
            </a: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ຂອງການວິເຄາະຄວາມສໍາພັນຂອງຕົວປ່ຽນ 2 ຕົວ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ຊອກ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ສຳພັນ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ໂດຍ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ທີ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່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1) 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ດ້ານ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​ບ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ຫຼື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ກຸ່ມ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ເຊັ່ນ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ເພດກັບ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ສີ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ລົດ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ທີ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່​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ມັກ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2) 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ໜຶ່ງ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ດ້ານ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​ບ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ສ່ວນ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ອີກ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ໜຶ່ງ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ດ້ານ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ປະລິມານ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ເຊັ່ນ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ອາ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ຊີບ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ກັບ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ຄະ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ແນນ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ເພິ່ງ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ພໍ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ໃຈ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3) 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 2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ປະລິມານ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ເຊັ່ນ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ອາຍຸ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ກັບ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ຄະ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ແນນ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ເພິ່ງ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ພໍ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ໃຈ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,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ລາຍ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ໄດ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້​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ກັບ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ມຖີ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່​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ໃນ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ໄປ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ເບິ່ງ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ຮູບ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ເງົາ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24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ຕົວປ່ຽນຕາມເປັນຕົວປ່ຽນປະລິມານສ່ວນຕົວປ່ຽນເອກະລາດເປັນຕົວປ່ຽນກຸ່ມພຽງ 2 ກຸ່ມຍ່ອຍ (ຕໍ່)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10" y="1690688"/>
            <a:ext cx="9995726" cy="44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5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ຕົວປ່ຽນຕາມເປັນຕົວປ່ຽນປະລິມານສ່ວນຕົວປ່ຽນເອກະລາດເປັນຕົວປ່ຽນກຸ່ມພຽງ 2 ກຸ່ມຍ່ອຍ (ຕໍ່)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794" y="1325563"/>
            <a:ext cx="8370088" cy="51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ຕົວປ່ຽນຕາມເປັນຕົວປ່ຽນປະລິມານສ່ວນຕົວປ່ຽນເອກະລາດເປັນຕົວປ່ຽນກຸ່ມພຽງ 2 ກຸ່ມຍ່ອຍ (ຕໍ່)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399" y="1690687"/>
            <a:ext cx="8730977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ຕົວປ່ຽນຕາມເປັນຕົວປ່ຽນປະລິມານສ່ວນຕົວປ່ຽນເອກະລາດເປັນຕົວປ່ຽນ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ກຸ່ມຢ່າງໜ້ອຍ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62" y="1842246"/>
            <a:ext cx="10196999" cy="3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ຕົວປ່ຽນຕາມເປັນຕົວປ່ຽນປະລິມານສ່ວນຕົວປ່ຽນເອກະລາດເປັນຕົວປ່ຽນ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ກຸ່ມຢ່າງໜ້ອຍ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906"/>
            <a:ext cx="949997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2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59" y="1801906"/>
            <a:ext cx="10557600" cy="34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7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953"/>
            <a:ext cx="9705715" cy="24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8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001" y="2001805"/>
            <a:ext cx="8484939" cy="40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4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05" y="1855693"/>
            <a:ext cx="8649913" cy="43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317" y="1435193"/>
            <a:ext cx="9246669" cy="47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2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3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ໝາຍ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ຈຸດປະສົງ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(ຕໍ່)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872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ຂ. </a:t>
            </a:r>
            <a:r>
              <a:rPr lang="lo-LA" sz="24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ຈຸດປະສົງຂອງການວິເຄາະຄວາມສໍາພັນຂອງຕົວປ່ຽນ 2 ຕົວ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ສ່ວນ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ຫຼາຍ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ຜູ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້​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ວິ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ໄຈ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ຈະ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ສຶກສາ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ສຳພັນ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ຊອກ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ເຫດ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ຜົນ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ເຊັ່ນ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: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ສຶກສາ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ປັດ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ໄຈ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ທີ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່​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ມີ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ຜົນ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ຕໍ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່​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ພຶດຕິ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ກຳ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ໃຊ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້​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ເຄື່ອງ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ສຳອາງ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ແມ່ຍິງ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ລາວ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,​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ສຶກສາ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ຊອກ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ເຫດ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ວ່າ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ປັດ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ໄຈ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ໃດ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ປັດ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ໄຈ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ສຳຄັນ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ທີ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່​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ເຮັດ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ໃຫ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້​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ພຶດຕິ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ກຳ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ໃຊ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້​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ເຄື່ອງ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ສຳອາງ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ແມ່ຍິງ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ລາວ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ແຕກ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ຕ່າງ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ກັນ</a:t>
            </a:r>
            <a:r>
              <a:rPr lang="lo-LA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ດັ່ງ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ນັ້ນ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,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ສຶກສາ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ສຳພັນ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ຈຶ່ງ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ສິ່ງ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ທີ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່​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ສຳຄັນ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ຫຼາຍ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ໃນ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ວິ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ໄຈ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ຜູ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້​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ວິ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ໄຈ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ສ່ວນ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ຫຼາຍ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ຈຶ່ງ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ຈຳ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ຕ້ອງ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ໃຊ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້​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ສະຖິຕິ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ວັດຄວາມ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ສຳພັນ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ຖ້າ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ກວດ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ສອບ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ແລ້ວ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ພົບ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ວ່າ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ມີ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ສຳພັນ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ຕ້ອງ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ວັດ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ລະດັບ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 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ແລະ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ທິດ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ທາງ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ສຳພັນ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2400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ດ້ວຍ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19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96" y="1640542"/>
            <a:ext cx="1007157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4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94" y="1586753"/>
            <a:ext cx="9585063" cy="435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57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77" y="1301378"/>
            <a:ext cx="8982635" cy="52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30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9858"/>
            <a:ext cx="9717741" cy="37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7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4</a:t>
            </a:r>
            <a:r>
              <a:rPr lang="lo-LA" sz="36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ຕົວປ່ຽນຕາມເປັນຕົວປ່ຽນປະລິມານສ່ວນຕົວປ່ຽນເອກະລາດເປັນຕົວປ່ຽນກຸ່ມຢ່າງໜ້ອຍ 2 </a:t>
            </a:r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 (ຕໍ່)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42" y="1429714"/>
            <a:ext cx="8767482" cy="51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88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5. ຕົວ​ປ່ຽນ​ທັງ 2 ຕົວ​ເປັນ​ຕົວ​ປ່ຽນ​ດ້ານ​ປະ​ລິ​ມານ (ຕໍ່)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20" y="1690688"/>
            <a:ext cx="9863952" cy="28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70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5. ຕົວ​ປ່ຽນ​ທັງ 2 ຕົວ​ເປັນ​ຕົວ​ປ່ຽນ​ດ້ານ​ປະ​ລິ​ມານ (ຕໍ່)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395" y="1690688"/>
            <a:ext cx="8943433" cy="37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38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1"/>
            <a:ext cx="10515600" cy="1325563"/>
          </a:xfrm>
        </p:spPr>
        <p:txBody>
          <a:bodyPr>
            <a:normAutofit/>
          </a:bodyPr>
          <a:lstStyle/>
          <a:p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5. ຕົວ​ປ່ຽນ​ທັງ 2 ຕົວ​ເປັນ​ຕົວ​ປ່ຽນ​ດ້ານ​ປະ​ລິ​ມານ (ຕໍ່)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23" y="1398148"/>
            <a:ext cx="9018493" cy="52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20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1"/>
            <a:ext cx="10515600" cy="1325563"/>
          </a:xfrm>
        </p:spPr>
        <p:txBody>
          <a:bodyPr>
            <a:normAutofit/>
          </a:bodyPr>
          <a:lstStyle/>
          <a:p>
            <a:r>
              <a:rPr lang="lo-LA" sz="36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5. ຕົວ​ປ່ຽນ​ທັງ 2 ຕົວ​ເປັນ​ຕົວ​ປ່ຽນ​ດ້ານ​ປະ​ລິ​ມານ (ຕໍ່)</a:t>
            </a:r>
            <a:endParaRPr lang="en-US" sz="36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70" y="1450789"/>
            <a:ext cx="10475295" cy="36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9035" cy="4351338"/>
          </a:xfrm>
        </p:spPr>
        <p:txBody>
          <a:bodyPr/>
          <a:lstStyle/>
          <a:p>
            <a:pPr marL="0" indent="0" algn="thaiDi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ໃນ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ສຶກສາ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ສຳພັນ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ເຊັ່ນ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: 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ເພດ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ກັ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ຄິດ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ເຫັນ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,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ອາຊີບ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ກັບ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ພຶດຕິ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ກຳ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​,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ໜັງ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ສືພິມ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ທີ່ອ່ານ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ປະຈຳ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ກັບ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ລະດັບ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ການ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ສຶກສາ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ຕົ້ນ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ສົມມຸດ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ຖານ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ເພື່ອການ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ທົດ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ສອບ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</a:p>
          <a:p>
            <a:pPr marL="0" indent="0" algn="thaiDi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 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ດ້ານ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ບທັງ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 2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ບໍ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່​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ມີ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ສຳພັນ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ກັນ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indent="0" algn="thaiDi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	     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ດ້ານ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ບທັງ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 2 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ມີ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ຄວາມ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ສຳພັນ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ກັນ</a:t>
            </a:r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ສະຖິຕິທີ່ໃຊ້ທົດສອບ: ເພຍສັນໄຄສະແຄ </a:t>
            </a:r>
            <a:r>
              <a:rPr lang="en-US" dirty="0"/>
              <a:t>(Pearson Chi-Square).</a:t>
            </a:r>
          </a:p>
          <a:p>
            <a:endParaRPr lang="en-US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90749"/>
              </p:ext>
            </p:extLst>
          </p:nvPr>
        </p:nvGraphicFramePr>
        <p:xfrm>
          <a:off x="2031999" y="4116388"/>
          <a:ext cx="619259" cy="42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330120" imgH="228600" progId="Equation.3">
                  <p:embed/>
                </p:oleObj>
              </mc:Choice>
              <mc:Fallback>
                <p:oleObj name="Equation" r:id="rId3" imgW="330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1999" y="4116388"/>
                        <a:ext cx="619259" cy="428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7856"/>
              </p:ext>
            </p:extLst>
          </p:nvPr>
        </p:nvGraphicFramePr>
        <p:xfrm>
          <a:off x="2031999" y="4862091"/>
          <a:ext cx="571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5" imgW="304560" imgH="215640" progId="Equation.3">
                  <p:embed/>
                </p:oleObj>
              </mc:Choice>
              <mc:Fallback>
                <p:oleObj name="Equation" r:id="rId5" imgW="304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1999" y="4862091"/>
                        <a:ext cx="571500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91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6218"/>
            <a:ext cx="9516035" cy="42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58" y="1976718"/>
            <a:ext cx="9815393" cy="41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1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ເປັນ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883" y="1446353"/>
            <a:ext cx="7368988" cy="48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7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47" y="2898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388" y="1615462"/>
            <a:ext cx="6414248" cy="51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3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2.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ທັງ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2 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ຕົວເປັນ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ຕົວ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ປ່ຽນ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ຄຸນ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</a:t>
            </a:r>
            <a:r>
              <a:rPr lang="en-US" sz="4000" b="1" dirty="0" err="1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ນະພາ</a:t>
            </a:r>
            <a:r>
              <a:rPr lang="en-US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​ບ</a:t>
            </a:r>
            <a:r>
              <a:rPr lang="lo-LA" sz="40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(ຕໍ່)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471" y="1690688"/>
            <a:ext cx="7752106" cy="35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863</Words>
  <Application>Microsoft Office PowerPoint</Application>
  <PresentationFormat>Widescreen</PresentationFormat>
  <Paragraphs>75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DokChampa</vt:lpstr>
      <vt:lpstr>Saysettha OT</vt:lpstr>
      <vt:lpstr>Office Theme</vt:lpstr>
      <vt:lpstr>Equation</vt:lpstr>
      <vt:lpstr>Equation.DSMT4</vt:lpstr>
      <vt:lpstr>ບົດທີ 7</vt:lpstr>
      <vt:lpstr> 1. ຄວາມ​ໝາຍ ​ແລະ ຈຸດປະສົງ </vt:lpstr>
      <vt:lpstr> 1. ຄວາມ​ໝາຍ ​ແລະ ຈຸດປະສົງ (ຕໍ່) </vt:lpstr>
      <vt:lpstr> 2. ຕົວ​ປ່ຽນ​ທັງ 2 ຕົວ ​ເປັນ​ຕົວ​ປ່ຽນ​ຄຸນ​ນະພາ​ບ </vt:lpstr>
      <vt:lpstr> 2. ຕົວ​ປ່ຽນ​ທັງ 2 ຕົວ ​ເປັນ​ຕົວ​ປ່ຽນ​ຄຸນ​ນະພາ​ບ (ຕໍ່) </vt:lpstr>
      <vt:lpstr> 2. ຕົວ​ປ່ຽນ​ທັງ 2 ຕົວ ​ເປັນ​ຕົວ​ປ່ຽນ​ຄຸນ​ນະພາ​ບ (ຕໍ່) </vt:lpstr>
      <vt:lpstr> 2. ຕົວ​ປ່ຽນ​ທັງ 2 ຕົວ ​ເປັນ​ຕົວ​ປ່ຽນ​ຄຸນ​ນະພາ​ບ (ຕໍ່) 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2. ຕົວ​ປ່ຽນ​ທັງ 2 ຕົວເປັນ​ຕົວ​ປ່ຽນ​ຄຸນ​ນະພາ​ບ (ຕໍ່)</vt:lpstr>
      <vt:lpstr>3. ຕົວປ່ຽນຕາມເປັນຕົວປ່ຽນປະລິມານສ່ວນຕົວປ່ຽນເອກະລາດເປັນຕົວປ່ຽນກຸ່ມພຽງ 2 ກຸ່ມຍ່ອຍ</vt:lpstr>
      <vt:lpstr>3. ຕົວປ່ຽນຕາມເປັນຕົວປ່ຽນປະລິມານສ່ວນຕົວປ່ຽນເອກະລາດເປັນຕົວປ່ຽນກຸ່ມພຽງ 2 ກຸ່ມຍ່ອຍ (ຕໍ່)</vt:lpstr>
      <vt:lpstr>3. ຕົວປ່ຽນຕາມເປັນຕົວປ່ຽນປະລິມານສ່ວນຕົວປ່ຽນເອກະລາດເປັນຕົວປ່ຽນກຸ່ມພຽງ 2 ກຸ່ມຍ່ອຍ (ຕໍ່)</vt:lpstr>
      <vt:lpstr>3. ຕົວປ່ຽນຕາມເປັນຕົວປ່ຽນປະລິມານສ່ວນຕົວປ່ຽນເອກະລາດເປັນຕົວປ່ຽນກຸ່ມພຽງ 2 ກຸ່ມຍ່ອຍ (ຕໍ່)</vt:lpstr>
      <vt:lpstr>4. ຕົວປ່ຽນຕາມເປັນຕົວປ່ຽນປະລິມານສ່ວນຕົວປ່ຽນເອກະລາດເປັນຕົວປ່ຽນກຸ່ມຢ່າງໜ້ອຍ 2 ກຸ່ມ</vt:lpstr>
      <vt:lpstr>4. ຕົວປ່ຽນຕາມເປັນຕົວປ່ຽນປະລິມານສ່ວນຕົວປ່ຽນເອກະລາດເປັນຕົວປ່ຽນກຸ່ມຢ່າງໜ້ອຍ 2 ກຸ່ມ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4. ຕົວປ່ຽນຕາມເປັນຕົວປ່ຽນປະລິມານສ່ວນຕົວປ່ຽນເອກະລາດເປັນຕົວປ່ຽນກຸ່ມຢ່າງໜ້ອຍ 2 ກຸ່ມ (ຕໍ່)</vt:lpstr>
      <vt:lpstr>5. ຕົວ​ປ່ຽນ​ທັງ 2 ຕົວ​ເປັນ​ຕົວ​ປ່ຽນ​ດ້ານ​ປະ​ລິ​ມານ (ຕໍ່)</vt:lpstr>
      <vt:lpstr>5. ຕົວ​ປ່ຽນ​ທັງ 2 ຕົວ​ເປັນ​ຕົວ​ປ່ຽນ​ດ້ານ​ປະ​ລິ​ມານ (ຕໍ່)</vt:lpstr>
      <vt:lpstr>5. ຕົວ​ປ່ຽນ​ທັງ 2 ຕົວ​ເປັນ​ຕົວ​ປ່ຽນ​ດ້ານ​ປະ​ລິ​ມານ (ຕໍ່)</vt:lpstr>
      <vt:lpstr>5. ຕົວ​ປ່ຽນ​ທັງ 2 ຕົວ​ເປັນ​ຕົວ​ປ່ຽນ​ດ້ານ​ປະ​ລິ​ມານ (ຕໍ່)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7</dc:title>
  <dc:creator>Microsoft account</dc:creator>
  <cp:lastModifiedBy>Microsoft account</cp:lastModifiedBy>
  <cp:revision>42</cp:revision>
  <dcterms:created xsi:type="dcterms:W3CDTF">2021-09-26T15:36:21Z</dcterms:created>
  <dcterms:modified xsi:type="dcterms:W3CDTF">2021-09-28T10:46:22Z</dcterms:modified>
</cp:coreProperties>
</file>