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2"/>
  </p:notesMasterIdLst>
  <p:sldIdLst>
    <p:sldId id="256" r:id="rId2"/>
    <p:sldId id="293" r:id="rId3"/>
    <p:sldId id="295" r:id="rId4"/>
    <p:sldId id="257" r:id="rId5"/>
    <p:sldId id="258" r:id="rId6"/>
    <p:sldId id="259" r:id="rId7"/>
    <p:sldId id="266" r:id="rId8"/>
    <p:sldId id="260" r:id="rId9"/>
    <p:sldId id="261" r:id="rId10"/>
    <p:sldId id="326" r:id="rId11"/>
    <p:sldId id="319" r:id="rId12"/>
    <p:sldId id="262" r:id="rId13"/>
    <p:sldId id="263" r:id="rId14"/>
    <p:sldId id="264" r:id="rId15"/>
    <p:sldId id="325" r:id="rId16"/>
    <p:sldId id="267" r:id="rId17"/>
    <p:sldId id="268" r:id="rId18"/>
    <p:sldId id="270" r:id="rId19"/>
    <p:sldId id="32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321" r:id="rId35"/>
    <p:sldId id="285" r:id="rId36"/>
    <p:sldId id="286" r:id="rId37"/>
    <p:sldId id="287" r:id="rId38"/>
    <p:sldId id="288" r:id="rId39"/>
    <p:sldId id="289" r:id="rId40"/>
    <p:sldId id="322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23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8" r:id="rId60"/>
    <p:sldId id="324" r:id="rId61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51"/>
    <p:restoredTop sz="94580"/>
  </p:normalViewPr>
  <p:slideViewPr>
    <p:cSldViewPr>
      <p:cViewPr varScale="1">
        <p:scale>
          <a:sx n="92" d="100"/>
          <a:sy n="92" d="100"/>
        </p:scale>
        <p:origin x="1013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C79C8E-31D1-4D33-ADCF-3E828D759DA4}" type="datetimeFigureOut">
              <a:rPr lang="th-TH" smtClean="0"/>
              <a:t>05/04/65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F9C4A-57DE-4A79-A844-51A82E80399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97984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F9C4A-57DE-4A79-A844-51A82E803990}" type="slidenum">
              <a:rPr lang="th-TH" smtClean="0"/>
              <a:t>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29346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F9C4A-57DE-4A79-A844-51A82E803990}" type="slidenum">
              <a:rPr lang="th-TH" smtClean="0"/>
              <a:t>14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80471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F9C4A-57DE-4A79-A844-51A82E803990}" type="slidenum">
              <a:rPr lang="th-TH" smtClean="0"/>
              <a:t>20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83411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F9C4A-57DE-4A79-A844-51A82E803990}" type="slidenum">
              <a:rPr lang="th-TH" smtClean="0"/>
              <a:t>28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53070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F9C4A-57DE-4A79-A844-51A82E803990}" type="slidenum">
              <a:rPr lang="th-TH" smtClean="0"/>
              <a:t>31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60333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B3111-7692-4DA7-A1C0-B6230AB1BDF2}" type="datetimeFigureOut">
              <a:rPr lang="th-TH" smtClean="0"/>
              <a:t>05/04/65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B8ACD-F5A6-4B24-80CE-E1763320F2A2}" type="slidenum">
              <a:rPr lang="th-TH" smtClean="0"/>
              <a:t>‹#›</a:t>
            </a:fld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B3111-7692-4DA7-A1C0-B6230AB1BDF2}" type="datetimeFigureOut">
              <a:rPr lang="th-TH" smtClean="0"/>
              <a:t>05/04/65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B8ACD-F5A6-4B24-80CE-E1763320F2A2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B3111-7692-4DA7-A1C0-B6230AB1BDF2}" type="datetimeFigureOut">
              <a:rPr lang="th-TH" smtClean="0"/>
              <a:t>05/04/65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B8ACD-F5A6-4B24-80CE-E1763320F2A2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B3111-7692-4DA7-A1C0-B6230AB1BDF2}" type="datetimeFigureOut">
              <a:rPr lang="th-TH" smtClean="0"/>
              <a:t>05/04/65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B8ACD-F5A6-4B24-80CE-E1763320F2A2}" type="slidenum">
              <a:rPr lang="th-TH" smtClean="0"/>
              <a:t>‹#›</a:t>
            </a:fld>
            <a:endParaRPr lang="th-TH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B3111-7692-4DA7-A1C0-B6230AB1BDF2}" type="datetimeFigureOut">
              <a:rPr lang="th-TH" smtClean="0"/>
              <a:t>05/04/65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B8ACD-F5A6-4B24-80CE-E1763320F2A2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B3111-7692-4DA7-A1C0-B6230AB1BDF2}" type="datetimeFigureOut">
              <a:rPr lang="th-TH" smtClean="0"/>
              <a:t>05/04/65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B8ACD-F5A6-4B24-80CE-E1763320F2A2}" type="slidenum">
              <a:rPr lang="th-TH" smtClean="0"/>
              <a:t>‹#›</a:t>
            </a:fld>
            <a:endParaRPr lang="th-TH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B3111-7692-4DA7-A1C0-B6230AB1BDF2}" type="datetimeFigureOut">
              <a:rPr lang="th-TH" smtClean="0"/>
              <a:t>05/04/65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B8ACD-F5A6-4B24-80CE-E1763320F2A2}" type="slidenum">
              <a:rPr lang="th-TH" smtClean="0"/>
              <a:t>‹#›</a:t>
            </a:fld>
            <a:endParaRPr lang="th-TH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B3111-7692-4DA7-A1C0-B6230AB1BDF2}" type="datetimeFigureOut">
              <a:rPr lang="th-TH" smtClean="0"/>
              <a:t>05/04/65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B8ACD-F5A6-4B24-80CE-E1763320F2A2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B3111-7692-4DA7-A1C0-B6230AB1BDF2}" type="datetimeFigureOut">
              <a:rPr lang="th-TH" smtClean="0"/>
              <a:t>05/04/65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B8ACD-F5A6-4B24-80CE-E1763320F2A2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B3111-7692-4DA7-A1C0-B6230AB1BDF2}" type="datetimeFigureOut">
              <a:rPr lang="th-TH" smtClean="0"/>
              <a:t>05/04/65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B8ACD-F5A6-4B24-80CE-E1763320F2A2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B3111-7692-4DA7-A1C0-B6230AB1BDF2}" type="datetimeFigureOut">
              <a:rPr lang="th-TH" smtClean="0"/>
              <a:t>05/04/65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B8ACD-F5A6-4B24-80CE-E1763320F2A2}" type="slidenum">
              <a:rPr lang="th-TH" smtClean="0"/>
              <a:t>‹#›</a:t>
            </a:fld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43B3111-7692-4DA7-A1C0-B6230AB1BDF2}" type="datetimeFigureOut">
              <a:rPr lang="th-TH" smtClean="0"/>
              <a:t>05/04/65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72B8ACD-F5A6-4B24-80CE-E1763320F2A2}" type="slidenum">
              <a:rPr lang="th-TH" smtClean="0"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3140968"/>
            <a:ext cx="8712968" cy="2664296"/>
          </a:xfrm>
        </p:spPr>
        <p:txBody>
          <a:bodyPr>
            <a:normAutofit/>
          </a:bodyPr>
          <a:lstStyle/>
          <a:p>
            <a:pPr algn="ctr"/>
            <a:r>
              <a:rPr lang="lo-LA" sz="4300" b="1" dirty="0">
                <a:solidFill>
                  <a:schemeClr val="tx2">
                    <a:lumMod val="50000"/>
                  </a:schemeClr>
                </a:solidFill>
                <a:latin typeface="Saysettha OT" pitchFamily="34" charset="-34"/>
                <a:cs typeface="Saysettha OT" pitchFamily="34" charset="-34"/>
              </a:rPr>
              <a:t>ສອນໂດຍ: ອຈ. ຈັນດາວັນ ສີສຸລາດ</a:t>
            </a:r>
          </a:p>
          <a:p>
            <a:pPr algn="ctr">
              <a:lnSpc>
                <a:spcPct val="150000"/>
              </a:lnSpc>
            </a:pPr>
            <a:r>
              <a:rPr lang="lo-LA" sz="3000">
                <a:latin typeface="Saysettha OT" pitchFamily="34" charset="-34"/>
                <a:cs typeface="Saysettha OT" pitchFamily="34" charset="-34"/>
              </a:rPr>
              <a:t>ຄະນະວິທະຍາສາດສັງຄົມ </a:t>
            </a:r>
            <a:r>
              <a:rPr lang="lo-LA" sz="3000">
                <a:solidFill>
                  <a:schemeClr val="tx2"/>
                </a:solidFill>
                <a:latin typeface="Saysettha OT" pitchFamily="34" charset="-34"/>
                <a:cs typeface="Saysettha OT" pitchFamily="34" charset="-34"/>
              </a:rPr>
              <a:t>ມະຫາວິທະຍາໄລແຫ່ງຊາດ  </a:t>
            </a:r>
            <a:r>
              <a:rPr lang="lo-LA">
                <a:solidFill>
                  <a:srgbClr val="C00000"/>
                </a:solidFill>
                <a:latin typeface="Saysettha OT" pitchFamily="34" charset="-34"/>
                <a:cs typeface="Saysettha OT" pitchFamily="34" charset="-34"/>
              </a:rPr>
              <a:t>ໂທ</a:t>
            </a:r>
            <a:r>
              <a:rPr lang="lo-LA" dirty="0">
                <a:solidFill>
                  <a:srgbClr val="C00000"/>
                </a:solidFill>
                <a:latin typeface="Saysettha OT" pitchFamily="34" charset="-34"/>
                <a:cs typeface="Saysettha OT" pitchFamily="34" charset="-34"/>
              </a:rPr>
              <a:t>: 020 56987289</a:t>
            </a:r>
          </a:p>
          <a:p>
            <a:pPr algn="ctr">
              <a:lnSpc>
                <a:spcPct val="110000"/>
              </a:lnSpc>
            </a:pPr>
            <a:r>
              <a:rPr lang="lo-LA" dirty="0">
                <a:solidFill>
                  <a:schemeClr val="accent6">
                    <a:lumMod val="50000"/>
                  </a:schemeClr>
                </a:solidFill>
                <a:latin typeface="Saysettha OT" pitchFamily="34" charset="-34"/>
                <a:cs typeface="Saysettha OT" pitchFamily="34" charset="-34"/>
              </a:rPr>
              <a:t>ອີເມວ: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sisoulath_chandavanh@yahoo.com</a:t>
            </a:r>
            <a:endParaRPr lang="th-TH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8032" y="980728"/>
            <a:ext cx="7772400" cy="1470025"/>
          </a:xfrm>
        </p:spPr>
        <p:txBody>
          <a:bodyPr>
            <a:normAutofit/>
          </a:bodyPr>
          <a:lstStyle/>
          <a:p>
            <a:pPr marL="182880" indent="0" algn="ctr">
              <a:buNone/>
            </a:pPr>
            <a:r>
              <a:rPr lang="lo-LA" sz="8800" b="1" dirty="0">
                <a:solidFill>
                  <a:schemeClr val="accent4">
                    <a:lumMod val="50000"/>
                  </a:schemeClr>
                </a:solidFill>
                <a:latin typeface="Saysettha OT" pitchFamily="34" charset="-34"/>
                <a:cs typeface="Saysettha OT" pitchFamily="34" charset="-34"/>
              </a:rPr>
              <a:t>ມະນຸດສຳພັນ</a:t>
            </a:r>
            <a:endParaRPr lang="th-TH" sz="8800" b="1" dirty="0">
              <a:solidFill>
                <a:schemeClr val="accent4">
                  <a:lumMod val="50000"/>
                </a:schemeClr>
              </a:solidFill>
              <a:latin typeface="Saysettha OT" pitchFamily="34" charset="-34"/>
              <a:cs typeface="Saysettha OT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4277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79512" y="476672"/>
            <a:ext cx="8856984" cy="6048672"/>
          </a:xfrm>
        </p:spPr>
        <p:txBody>
          <a:bodyPr>
            <a:normAutofit/>
          </a:bodyPr>
          <a:lstStyle/>
          <a:p>
            <a:pPr marL="45720" indent="0" algn="ctr">
              <a:lnSpc>
                <a:spcPct val="200000"/>
              </a:lnSpc>
              <a:buNone/>
            </a:pPr>
            <a:r>
              <a:rPr lang="lo-LA" sz="3200" b="1" dirty="0">
                <a:solidFill>
                  <a:schemeClr val="accent5">
                    <a:lumMod val="75000"/>
                  </a:schemeClr>
                </a:solidFill>
                <a:latin typeface="Saysettha OT" pitchFamily="34" charset="-34"/>
                <a:cs typeface="Saysettha OT" pitchFamily="34" charset="-34"/>
                <a:sym typeface="Wingdings"/>
              </a:rPr>
              <a:t> </a:t>
            </a:r>
            <a:r>
              <a:rPr lang="lo-LA" sz="3200" b="1" dirty="0">
                <a:solidFill>
                  <a:schemeClr val="accent5">
                    <a:lumMod val="75000"/>
                  </a:schemeClr>
                </a:solidFill>
                <a:latin typeface="Saysettha OT" pitchFamily="34" charset="-34"/>
                <a:cs typeface="Saysettha OT" pitchFamily="34" charset="-34"/>
              </a:rPr>
              <a:t>ຢູ່ໃຫ້ສ້າງຄວາມດີ ໜີໃຫ້ເພິ່ນຄິດຮອດ </a:t>
            </a:r>
            <a:r>
              <a:rPr lang="lo-LA" sz="3200" b="1" dirty="0">
                <a:solidFill>
                  <a:schemeClr val="accent5">
                    <a:lumMod val="75000"/>
                  </a:schemeClr>
                </a:solidFill>
                <a:latin typeface="Saysettha OT" pitchFamily="34" charset="-34"/>
                <a:cs typeface="Saysettha OT" pitchFamily="34" charset="-34"/>
                <a:sym typeface="Wingdings"/>
              </a:rPr>
              <a:t></a:t>
            </a:r>
          </a:p>
          <a:p>
            <a:pPr algn="ctr">
              <a:lnSpc>
                <a:spcPct val="200000"/>
              </a:lnSpc>
              <a:buFont typeface="Wingdings" pitchFamily="2" charset="2"/>
              <a:buChar char=""/>
            </a:pPr>
            <a:r>
              <a:rPr lang="lo-LA" sz="3600" b="1" dirty="0">
                <a:solidFill>
                  <a:schemeClr val="accent5">
                    <a:lumMod val="75000"/>
                  </a:schemeClr>
                </a:solidFill>
                <a:latin typeface="Saysettha OT" pitchFamily="34" charset="-34"/>
                <a:cs typeface="Saysettha OT" pitchFamily="34" charset="-34"/>
              </a:rPr>
              <a:t>  </a:t>
            </a:r>
            <a:r>
              <a:rPr lang="lo-LA" sz="3600" b="1" dirty="0">
                <a:solidFill>
                  <a:schemeClr val="accent4">
                    <a:lumMod val="75000"/>
                  </a:schemeClr>
                </a:solidFill>
                <a:latin typeface="Saysettha OT" pitchFamily="34" charset="-34"/>
                <a:cs typeface="Saysettha OT" pitchFamily="34" charset="-34"/>
              </a:rPr>
              <a:t>ເປັນໄປບໍ່ໄດ້ທີ່ຈະໃຫ້ທຸກຄົນຮັັກເຮົາ </a:t>
            </a:r>
          </a:p>
          <a:p>
            <a:pPr marL="45720" indent="0" algn="ctr">
              <a:lnSpc>
                <a:spcPct val="200000"/>
              </a:lnSpc>
              <a:buNone/>
            </a:pPr>
            <a:r>
              <a:rPr lang="lo-LA" sz="3600" b="1" dirty="0">
                <a:solidFill>
                  <a:schemeClr val="accent4">
                    <a:lumMod val="75000"/>
                  </a:schemeClr>
                </a:solidFill>
                <a:latin typeface="Saysettha OT" pitchFamily="34" charset="-34"/>
                <a:cs typeface="Saysettha OT" pitchFamily="34" charset="-34"/>
              </a:rPr>
              <a:t>ແຕ່ເຮົາສາມາດຮັກທຸກຄົນໄດ້ </a:t>
            </a:r>
            <a:r>
              <a:rPr lang="lo-LA" sz="3600" b="1" dirty="0">
                <a:solidFill>
                  <a:schemeClr val="accent5">
                    <a:lumMod val="75000"/>
                  </a:schemeClr>
                </a:solidFill>
                <a:latin typeface="Saysettha OT" pitchFamily="34" charset="-34"/>
                <a:cs typeface="Saysettha OT" pitchFamily="34" charset="-34"/>
                <a:sym typeface="Wingdings"/>
              </a:rPr>
              <a:t></a:t>
            </a:r>
          </a:p>
          <a:p>
            <a:pPr marL="45720" indent="0" algn="ctr">
              <a:lnSpc>
                <a:spcPct val="200000"/>
              </a:lnSpc>
              <a:buNone/>
            </a:pPr>
            <a:r>
              <a:rPr lang="lo-LA" sz="3200" b="1" dirty="0">
                <a:solidFill>
                  <a:schemeClr val="accent5">
                    <a:lumMod val="75000"/>
                  </a:schemeClr>
                </a:solidFill>
                <a:latin typeface="Saysettha OT" pitchFamily="34" charset="-34"/>
                <a:cs typeface="Saysettha OT" pitchFamily="34" charset="-34"/>
                <a:sym typeface="Wingdings"/>
              </a:rPr>
              <a:t> </a:t>
            </a:r>
            <a:r>
              <a:rPr lang="lo-LA" sz="3200" b="1" dirty="0">
                <a:solidFill>
                  <a:schemeClr val="accent1">
                    <a:lumMod val="75000"/>
                  </a:schemeClr>
                </a:solidFill>
                <a:latin typeface="Saysettha OT" pitchFamily="34" charset="-34"/>
                <a:cs typeface="Saysettha OT" pitchFamily="34" charset="-34"/>
              </a:rPr>
              <a:t>ເຄັດລັບຂອງຄວາມຈື່ຈຳກໍ່ຄືຄວາມສົນໃຈ</a:t>
            </a:r>
            <a:r>
              <a:rPr lang="lo-LA" sz="3200" b="1" dirty="0">
                <a:solidFill>
                  <a:schemeClr val="accent5">
                    <a:lumMod val="75000"/>
                  </a:schemeClr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3200" b="1" dirty="0">
                <a:solidFill>
                  <a:schemeClr val="accent5">
                    <a:lumMod val="75000"/>
                  </a:schemeClr>
                </a:solidFill>
                <a:latin typeface="Saysettha OT" pitchFamily="34" charset="-34"/>
                <a:cs typeface="Saysettha OT" pitchFamily="34" charset="-34"/>
                <a:sym typeface="Wingdings"/>
              </a:rPr>
              <a:t></a:t>
            </a:r>
          </a:p>
          <a:p>
            <a:pPr marL="45720" indent="0" algn="ctr">
              <a:lnSpc>
                <a:spcPct val="200000"/>
              </a:lnSpc>
              <a:buNone/>
            </a:pPr>
            <a:r>
              <a:rPr lang="lo-LA" sz="3200" b="1" dirty="0">
                <a:solidFill>
                  <a:schemeClr val="accent5">
                    <a:lumMod val="75000"/>
                  </a:schemeClr>
                </a:solidFill>
                <a:latin typeface="Saysettha OT" pitchFamily="34" charset="-34"/>
                <a:cs typeface="Saysettha OT" pitchFamily="34" charset="-34"/>
                <a:sym typeface="Wingdings"/>
              </a:rPr>
              <a:t> </a:t>
            </a:r>
            <a:r>
              <a:rPr lang="lo-LA" sz="2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Saysettha OT" pitchFamily="34" charset="-34"/>
                <a:cs typeface="Saysettha OT" pitchFamily="34" charset="-34"/>
              </a:rPr>
              <a:t>ຮັກທຸກຄົນ ໄວ້ໃຈບາງຄົນ ແຕ່ຢ່າຜິດໃຈທຸກໆຄົນ </a:t>
            </a:r>
            <a:r>
              <a:rPr lang="lo-LA" sz="3200" b="1" dirty="0">
                <a:solidFill>
                  <a:schemeClr val="accent5">
                    <a:lumMod val="75000"/>
                  </a:schemeClr>
                </a:solidFill>
                <a:latin typeface="Saysettha OT" pitchFamily="34" charset="-34"/>
                <a:cs typeface="Saysettha OT" pitchFamily="34" charset="-34"/>
                <a:sym typeface="Wingdings"/>
              </a:rPr>
              <a:t></a:t>
            </a:r>
          </a:p>
          <a:p>
            <a:pPr marL="45720" indent="0" algn="ctr">
              <a:buNone/>
            </a:pPr>
            <a:endParaRPr lang="th-TH" sz="3200" b="1" dirty="0">
              <a:solidFill>
                <a:schemeClr val="accent5">
                  <a:lumMod val="75000"/>
                </a:schemeClr>
              </a:solidFill>
              <a:latin typeface="Saysettha OT" pitchFamily="34" charset="-34"/>
              <a:cs typeface="Saysettha OT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92583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759" y="260648"/>
            <a:ext cx="4464497" cy="64807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r>
              <a:rPr lang="lo-LA" sz="3600" dirty="0">
                <a:solidFill>
                  <a:schemeClr val="accent1">
                    <a:lumMod val="50000"/>
                  </a:schemeClr>
                </a:solidFill>
                <a:latin typeface="Saysettha OT" pitchFamily="34" charset="-34"/>
                <a:cs typeface="Saysettha OT" pitchFamily="34" charset="-34"/>
              </a:rPr>
              <a:t>ວາຈາສອນໃຈ</a:t>
            </a:r>
            <a:endParaRPr lang="th-TH" sz="3600" dirty="0">
              <a:solidFill>
                <a:schemeClr val="accent1">
                  <a:lumMod val="50000"/>
                </a:schemeClr>
              </a:solidFill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51520" y="1052736"/>
            <a:ext cx="8568952" cy="5472608"/>
          </a:xfrm>
        </p:spPr>
        <p:txBody>
          <a:bodyPr>
            <a:normAutofit fontScale="77500" lnSpcReduction="20000"/>
          </a:bodyPr>
          <a:lstStyle/>
          <a:p>
            <a:pPr marL="45720" indent="0" algn="ctr">
              <a:lnSpc>
                <a:spcPct val="160000"/>
              </a:lnSpc>
              <a:buNone/>
            </a:pPr>
            <a:r>
              <a:rPr lang="lo-LA" sz="3100" b="1" dirty="0">
                <a:solidFill>
                  <a:schemeClr val="accent6"/>
                </a:solidFill>
                <a:latin typeface="Saysettha OT" pitchFamily="34" charset="-34"/>
                <a:cs typeface="Saysettha OT" pitchFamily="34" charset="-34"/>
                <a:sym typeface="Wingdings"/>
              </a:rPr>
              <a:t></a:t>
            </a:r>
            <a:r>
              <a:rPr lang="lo-LA" sz="3100" b="1" dirty="0">
                <a:solidFill>
                  <a:srgbClr val="7030A0"/>
                </a:solidFill>
                <a:latin typeface="Saysettha OT" pitchFamily="34" charset="-34"/>
                <a:cs typeface="Saysettha OT" pitchFamily="34" charset="-34"/>
                <a:sym typeface="Wingdings"/>
              </a:rPr>
              <a:t> </a:t>
            </a:r>
            <a:r>
              <a:rPr lang="lo-LA" sz="3100" b="1" dirty="0">
                <a:solidFill>
                  <a:srgbClr val="7030A0"/>
                </a:solidFill>
                <a:latin typeface="Saysettha OT" pitchFamily="34" charset="-34"/>
                <a:cs typeface="Saysettha OT" pitchFamily="34" charset="-34"/>
              </a:rPr>
              <a:t>ຢ່າຮຽນແບບຈາກຜູ້ໃດ ແຕ່ໃຫ້ຮຽນຮູ້ຈາກທຸກຄົນ </a:t>
            </a:r>
            <a:r>
              <a:rPr lang="lo-LA" sz="3100" b="1" dirty="0">
                <a:solidFill>
                  <a:schemeClr val="accent6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3100" b="1" dirty="0">
                <a:solidFill>
                  <a:schemeClr val="accent6"/>
                </a:solidFill>
                <a:latin typeface="Saysettha OT" pitchFamily="34" charset="-34"/>
                <a:cs typeface="Saysettha OT" pitchFamily="34" charset="-34"/>
                <a:sym typeface="Wingdings"/>
              </a:rPr>
              <a:t></a:t>
            </a:r>
            <a:endParaRPr lang="lo-LA" sz="3100" b="1" dirty="0">
              <a:solidFill>
                <a:schemeClr val="accent6"/>
              </a:solidFill>
              <a:latin typeface="Saysettha OT" pitchFamily="34" charset="-34"/>
              <a:cs typeface="Saysettha OT" pitchFamily="34" charset="-34"/>
            </a:endParaRPr>
          </a:p>
          <a:p>
            <a:pPr marL="45720" indent="0" algn="ctr">
              <a:lnSpc>
                <a:spcPct val="160000"/>
              </a:lnSpc>
              <a:buNone/>
            </a:pPr>
            <a:r>
              <a:rPr lang="lo-LA" sz="3100" b="1" dirty="0">
                <a:solidFill>
                  <a:schemeClr val="accent6"/>
                </a:solidFill>
                <a:latin typeface="Saysettha OT" pitchFamily="34" charset="-34"/>
                <a:cs typeface="Saysettha OT" pitchFamily="34" charset="-34"/>
                <a:sym typeface="Wingdings"/>
              </a:rPr>
              <a:t></a:t>
            </a:r>
            <a:r>
              <a:rPr lang="lo-LA" sz="3100" b="1" dirty="0">
                <a:solidFill>
                  <a:srgbClr val="7030A0"/>
                </a:solidFill>
                <a:latin typeface="Saysettha OT" pitchFamily="34" charset="-34"/>
                <a:cs typeface="Saysettha OT" pitchFamily="34" charset="-34"/>
                <a:sym typeface="Wingdings"/>
              </a:rPr>
              <a:t> </a:t>
            </a:r>
            <a:r>
              <a:rPr lang="lo-LA" sz="3100" b="1" dirty="0">
                <a:solidFill>
                  <a:schemeClr val="accent5">
                    <a:lumMod val="50000"/>
                  </a:schemeClr>
                </a:solidFill>
                <a:latin typeface="Saysettha OT" pitchFamily="34" charset="-34"/>
                <a:cs typeface="Saysettha OT" pitchFamily="34" charset="-34"/>
              </a:rPr>
              <a:t>ຮັກທຸກຄົນ ໄວ້ໃຈບາງຄົນ ແຕ່ຢ່າຜິດໃຈທຸກໆຄົນ  </a:t>
            </a:r>
            <a:r>
              <a:rPr lang="lo-LA" sz="3100" b="1" dirty="0">
                <a:solidFill>
                  <a:schemeClr val="accent6"/>
                </a:solidFill>
                <a:latin typeface="Saysettha OT" pitchFamily="34" charset="-34"/>
                <a:cs typeface="Saysettha OT" pitchFamily="34" charset="-34"/>
                <a:sym typeface="Wingdings"/>
              </a:rPr>
              <a:t></a:t>
            </a:r>
            <a:endParaRPr lang="lo-LA" sz="3100" b="1" dirty="0">
              <a:solidFill>
                <a:schemeClr val="accent6"/>
              </a:solidFill>
              <a:latin typeface="Saysettha OT" pitchFamily="34" charset="-34"/>
              <a:cs typeface="Saysettha OT" pitchFamily="34" charset="-34"/>
            </a:endParaRPr>
          </a:p>
          <a:p>
            <a:pPr marL="45720" indent="0" algn="ctr">
              <a:lnSpc>
                <a:spcPct val="160000"/>
              </a:lnSpc>
              <a:buNone/>
            </a:pPr>
            <a:r>
              <a:rPr lang="lo-LA" sz="3100" b="1" dirty="0">
                <a:solidFill>
                  <a:schemeClr val="accent6"/>
                </a:solidFill>
                <a:latin typeface="Saysettha OT" pitchFamily="34" charset="-34"/>
                <a:cs typeface="Saysettha OT" pitchFamily="34" charset="-34"/>
                <a:sym typeface="Wingdings"/>
              </a:rPr>
              <a:t></a:t>
            </a:r>
            <a:r>
              <a:rPr lang="lo-LA" sz="3100" b="1" dirty="0">
                <a:solidFill>
                  <a:srgbClr val="7030A0"/>
                </a:solidFill>
                <a:latin typeface="Saysettha OT" pitchFamily="34" charset="-34"/>
                <a:cs typeface="Saysettha OT" pitchFamily="34" charset="-34"/>
                <a:sym typeface="Wingdings"/>
              </a:rPr>
              <a:t> </a:t>
            </a:r>
            <a:r>
              <a:rPr lang="lo-LA" sz="3100" b="1" dirty="0">
                <a:solidFill>
                  <a:schemeClr val="accent1">
                    <a:lumMod val="75000"/>
                  </a:schemeClr>
                </a:solidFill>
                <a:latin typeface="Saysettha OT" pitchFamily="34" charset="-34"/>
                <a:cs typeface="Saysettha OT" pitchFamily="34" charset="-34"/>
              </a:rPr>
              <a:t>ມາລະຍາດ ແລະ ບຸກຄະລິກທີ່ທ່ານສະແດງອອກບົ່ງບອກໃຫ້ຮູ້ລະດັບການສຶກສາຂອງທ່ານ </a:t>
            </a:r>
            <a:r>
              <a:rPr lang="lo-LA" sz="3100" b="1" dirty="0">
                <a:solidFill>
                  <a:schemeClr val="accent6"/>
                </a:solidFill>
                <a:latin typeface="Saysettha OT" pitchFamily="34" charset="-34"/>
                <a:cs typeface="Saysettha OT" pitchFamily="34" charset="-34"/>
                <a:sym typeface="Wingdings"/>
              </a:rPr>
              <a:t></a:t>
            </a:r>
            <a:endParaRPr lang="lo-LA" sz="3100" b="1" dirty="0">
              <a:solidFill>
                <a:schemeClr val="accent1">
                  <a:lumMod val="75000"/>
                </a:schemeClr>
              </a:solidFill>
              <a:latin typeface="Saysettha OT" pitchFamily="34" charset="-34"/>
              <a:cs typeface="Saysettha OT" pitchFamily="34" charset="-34"/>
            </a:endParaRPr>
          </a:p>
          <a:p>
            <a:pPr marL="45720" indent="0" algn="ctr">
              <a:lnSpc>
                <a:spcPct val="160000"/>
              </a:lnSpc>
              <a:buNone/>
            </a:pPr>
            <a:r>
              <a:rPr lang="lo-LA" sz="3100" b="1" dirty="0">
                <a:solidFill>
                  <a:schemeClr val="accent6"/>
                </a:solidFill>
                <a:latin typeface="Saysettha OT" pitchFamily="34" charset="-34"/>
                <a:cs typeface="Saysettha OT" pitchFamily="34" charset="-34"/>
                <a:sym typeface="Wingdings"/>
              </a:rPr>
              <a:t></a:t>
            </a:r>
            <a:r>
              <a:rPr lang="lo-LA" sz="3100" b="1" dirty="0">
                <a:solidFill>
                  <a:srgbClr val="7030A0"/>
                </a:solidFill>
                <a:latin typeface="Saysettha OT" pitchFamily="34" charset="-34"/>
                <a:cs typeface="Saysettha OT" pitchFamily="34" charset="-34"/>
                <a:sym typeface="Wingdings"/>
              </a:rPr>
              <a:t> </a:t>
            </a:r>
            <a:r>
              <a:rPr lang="lo-LA" sz="3100" b="1" dirty="0">
                <a:solidFill>
                  <a:schemeClr val="accent4">
                    <a:lumMod val="50000"/>
                  </a:schemeClr>
                </a:solidFill>
                <a:latin typeface="Saysettha OT" pitchFamily="34" charset="-34"/>
                <a:cs typeface="Saysettha OT" pitchFamily="34" charset="-34"/>
              </a:rPr>
              <a:t>ບໍ່ຕ້ອງປ່ຽນແປງຕົນເອງໃຫ້ດີພໍສຳລັບໃຜ ແຕ່ຄວນເປີດໃຈໃຫ້ກັບຄົນທີ່ພໍໃຈໃນສິ່ງທີ່ເຮົາເປັນ </a:t>
            </a:r>
            <a:r>
              <a:rPr lang="lo-LA" sz="3100" b="1" dirty="0">
                <a:solidFill>
                  <a:schemeClr val="accent6"/>
                </a:solidFill>
                <a:latin typeface="Saysettha OT" pitchFamily="34" charset="-34"/>
                <a:cs typeface="Saysettha OT" pitchFamily="34" charset="-34"/>
                <a:sym typeface="Wingdings"/>
              </a:rPr>
              <a:t></a:t>
            </a:r>
            <a:endParaRPr lang="lo-LA" sz="3100" b="1" dirty="0">
              <a:solidFill>
                <a:schemeClr val="accent6"/>
              </a:solidFill>
              <a:latin typeface="Saysettha OT" pitchFamily="34" charset="-34"/>
              <a:cs typeface="Saysettha OT" pitchFamily="34" charset="-34"/>
            </a:endParaRPr>
          </a:p>
          <a:p>
            <a:pPr marL="45720" indent="0" algn="ctr">
              <a:lnSpc>
                <a:spcPct val="160000"/>
              </a:lnSpc>
              <a:buNone/>
            </a:pPr>
            <a:r>
              <a:rPr lang="lo-LA" sz="3100" b="1" dirty="0">
                <a:solidFill>
                  <a:schemeClr val="accent6"/>
                </a:solidFill>
                <a:latin typeface="Saysettha OT" pitchFamily="34" charset="-34"/>
                <a:cs typeface="Saysettha OT" pitchFamily="34" charset="-34"/>
                <a:sym typeface="Wingdings"/>
              </a:rPr>
              <a:t> </a:t>
            </a:r>
            <a:r>
              <a:rPr lang="lo-LA" sz="3100" b="1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  <a:sym typeface="Wingdings"/>
              </a:rPr>
              <a:t>ບຸກຄົນທີ່ເຮົາຄວນຈົດຈຳມີພຽງ 3 ຄົນຄື </a:t>
            </a:r>
          </a:p>
          <a:p>
            <a:pPr marL="45720" indent="0" algn="ctr">
              <a:buNone/>
            </a:pPr>
            <a:r>
              <a:rPr lang="lo-LA" sz="3100" b="1" dirty="0">
                <a:solidFill>
                  <a:schemeClr val="accent4">
                    <a:lumMod val="50000"/>
                  </a:schemeClr>
                </a:solidFill>
                <a:latin typeface="Saysettha OT" pitchFamily="34" charset="-34"/>
                <a:cs typeface="Saysettha OT" pitchFamily="34" charset="-34"/>
                <a:sym typeface="Wingdings"/>
              </a:rPr>
              <a:t>1. ຄົນທີ່ເຮັດໃຫ້ເຮົາລໍາບາກ</a:t>
            </a:r>
          </a:p>
          <a:p>
            <a:pPr marL="45720" indent="0" algn="ctr">
              <a:buNone/>
            </a:pPr>
            <a:r>
              <a:rPr lang="lo-LA" sz="3100" b="1" dirty="0">
                <a:solidFill>
                  <a:schemeClr val="accent5">
                    <a:lumMod val="50000"/>
                  </a:schemeClr>
                </a:solidFill>
                <a:latin typeface="Saysettha OT" pitchFamily="34" charset="-34"/>
                <a:cs typeface="Saysettha OT" pitchFamily="34" charset="-34"/>
                <a:sym typeface="Wingdings"/>
              </a:rPr>
              <a:t>2. ຄົນທີ່ຊ່ວຍເຫຼືອເຮົາຍາມລໍາບາກ</a:t>
            </a:r>
          </a:p>
          <a:p>
            <a:pPr marL="45720" indent="0" algn="ctr">
              <a:buNone/>
            </a:pPr>
            <a:r>
              <a:rPr lang="lo-LA" sz="3100" b="1" dirty="0">
                <a:solidFill>
                  <a:schemeClr val="accent3">
                    <a:lumMod val="50000"/>
                  </a:schemeClr>
                </a:solidFill>
                <a:latin typeface="Saysettha OT" pitchFamily="34" charset="-34"/>
                <a:cs typeface="Saysettha OT" pitchFamily="34" charset="-34"/>
                <a:sym typeface="Wingdings"/>
              </a:rPr>
              <a:t>3. ຄົນທີ່ຖິ້ມເຮົາຍາມລໍາບາກ</a:t>
            </a:r>
            <a:r>
              <a:rPr lang="lo-LA" sz="3100" dirty="0">
                <a:solidFill>
                  <a:schemeClr val="accent4">
                    <a:lumMod val="50000"/>
                  </a:schemeClr>
                </a:solidFill>
                <a:latin typeface="Saysettha OT" pitchFamily="34" charset="-34"/>
                <a:cs typeface="Saysettha OT" pitchFamily="34" charset="-34"/>
              </a:rPr>
              <a:t>  </a:t>
            </a:r>
            <a:r>
              <a:rPr lang="lo-LA" sz="3100" b="1" dirty="0">
                <a:solidFill>
                  <a:schemeClr val="accent6"/>
                </a:solidFill>
                <a:latin typeface="Saysettha OT" pitchFamily="34" charset="-34"/>
                <a:cs typeface="Saysettha OT" pitchFamily="34" charset="-34"/>
                <a:sym typeface="Wingdings"/>
              </a:rPr>
              <a:t></a:t>
            </a:r>
            <a:endParaRPr lang="lo-LA" sz="3100" b="1" dirty="0">
              <a:solidFill>
                <a:schemeClr val="accent6"/>
              </a:solidFill>
              <a:latin typeface="Saysettha OT" pitchFamily="34" charset="-34"/>
              <a:cs typeface="Saysettha OT" pitchFamily="34" charset="-34"/>
            </a:endParaRPr>
          </a:p>
          <a:p>
            <a:pPr marL="45720" indent="0" algn="ctr">
              <a:buNone/>
            </a:pPr>
            <a:endParaRPr lang="lo-LA" sz="2400" dirty="0">
              <a:solidFill>
                <a:schemeClr val="accent4">
                  <a:lumMod val="50000"/>
                </a:schemeClr>
              </a:solidFill>
              <a:latin typeface="Saysettha OT" pitchFamily="34" charset="-34"/>
              <a:cs typeface="Saysettha OT" pitchFamily="34" charset="-34"/>
            </a:endParaRPr>
          </a:p>
          <a:p>
            <a:pPr algn="ctr"/>
            <a:endParaRPr lang="th-TH" sz="2400" dirty="0">
              <a:solidFill>
                <a:srgbClr val="7030A0"/>
              </a:solidFill>
              <a:latin typeface="Saysettha OT" pitchFamily="34" charset="-34"/>
              <a:cs typeface="Saysettha OT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86479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240" y="130622"/>
            <a:ext cx="7355160" cy="1570186"/>
          </a:xfr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lo-LA" sz="3400" b="1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ບົດທີ 2</a:t>
            </a:r>
            <a:br>
              <a:rPr lang="lo-LA" sz="3400" b="1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</a:br>
            <a:r>
              <a:rPr lang="lo-LA" sz="3400" b="1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ແນວຄວາມຄິດ-ທິດສະດີກ່ຽວກັບມະນຸດ</a:t>
            </a:r>
            <a:endParaRPr lang="th-TH" sz="3400" b="1" dirty="0">
              <a:solidFill>
                <a:schemeClr val="tx1"/>
              </a:solidFill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79512" y="1883965"/>
            <a:ext cx="8712968" cy="4785395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lo-LA" sz="2800" b="1" dirty="0">
                <a:latin typeface="Saysettha OT" pitchFamily="34" charset="-34"/>
                <a:cs typeface="Saysettha OT" pitchFamily="34" charset="-34"/>
              </a:rPr>
              <a:t>1. ແນວຄວາມຄິດແບບຈິດຕະວິທະຍາ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lo-LA" sz="2400" b="1" dirty="0">
                <a:latin typeface="Saysettha OT" pitchFamily="34" charset="-34"/>
                <a:cs typeface="Saysettha OT" pitchFamily="34" charset="-34"/>
              </a:rPr>
              <a:t> ກຸ່ມຈິດວິເຄາະ</a:t>
            </a:r>
            <a:r>
              <a:rPr lang="lo-LA" sz="2400" dirty="0">
                <a:latin typeface="Saysettha OT" pitchFamily="34" charset="-34"/>
                <a:cs typeface="Saysettha OT" pitchFamily="34" charset="-34"/>
              </a:rPr>
              <a:t>: ທໍາມະຊາດຂອງມະນຸດມີຄວາມຊົ່ວຕິດຕົວມາແຕ່ເກີດ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lo-LA" sz="2400" b="1" dirty="0">
                <a:latin typeface="Saysettha OT" pitchFamily="34" charset="-34"/>
                <a:cs typeface="Saysettha OT" pitchFamily="34" charset="-34"/>
              </a:rPr>
              <a:t> ກຸ່ມພຶດຕິກໍານິຍົມ</a:t>
            </a:r>
            <a:r>
              <a:rPr lang="lo-LA" sz="2400" dirty="0">
                <a:latin typeface="Saysettha OT" pitchFamily="34" charset="-34"/>
                <a:cs typeface="Saysettha OT" pitchFamily="34" charset="-34"/>
              </a:rPr>
              <a:t>: ມະນຸດເກີດມາບໍ່ດີ-ບໍ່ຊົ່ວ ມະນຸດຈະດີ ຫຼື ຊົ່ວ ແມ່ນຂຶ້ນກັບສິ່ງແວດລ້ອມ, ຖ້າມະນຸດຢູ່ໃນສິ່ງແວດລ້ອມທີ່ດີກໍ່ຈະກາຍເປັນຄົນດີ, ຖ້າມະນຸດຢູ່ໃນສິ່ງແວດລ້ອມທີ່ບໍ່ດີ ກໍ່ຈະກາຍເປັນຄົນຊົ່ວ.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lo-LA" sz="2400" b="1" dirty="0">
                <a:latin typeface="Saysettha OT" pitchFamily="34" charset="-34"/>
                <a:cs typeface="Saysettha OT" pitchFamily="34" charset="-34"/>
              </a:rPr>
              <a:t> ກຸ່ມປັດຊະຍານິຍົມ</a:t>
            </a:r>
            <a:r>
              <a:rPr lang="lo-LA" sz="2400" dirty="0">
                <a:latin typeface="Saysettha OT" pitchFamily="34" charset="-34"/>
                <a:cs typeface="Saysettha OT" pitchFamily="34" charset="-34"/>
              </a:rPr>
              <a:t>: ມະນຸດຈະດີ ຫຼື ຊົ່ວ ແມ່ນຂຶ້ນກັບການປັບຕົວໃນສະພາບແວດລ້ອມເພາະມະນຸດຄືຜນຜະລິດຂອງສັງຄົມ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lo-LA" sz="2400" b="1" dirty="0">
                <a:latin typeface="Saysettha OT" pitchFamily="34" charset="-34"/>
                <a:cs typeface="Saysettha OT" pitchFamily="34" charset="-34"/>
              </a:rPr>
              <a:t> ກຸ່ມມະນຸດນິຍົມ:</a:t>
            </a:r>
            <a:r>
              <a:rPr lang="lo-LA" sz="2400" dirty="0">
                <a:latin typeface="Saysettha OT" pitchFamily="34" charset="-34"/>
                <a:cs typeface="Saysettha OT" pitchFamily="34" charset="-34"/>
              </a:rPr>
              <a:t> ມະນຸດເກີດມາດີໂດຍກໍາເນີດເພາະມະນຸດມີຄວາມຕ້ອງການພື້ນຖານ</a:t>
            </a:r>
            <a:endParaRPr lang="th-TH" sz="2400" dirty="0">
              <a:latin typeface="Saysettha OT" pitchFamily="34" charset="-34"/>
              <a:cs typeface="Saysettha OT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347185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11560" y="116632"/>
            <a:ext cx="8064896" cy="662473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lo-LA" sz="2400" b="1" dirty="0">
                <a:latin typeface="Saysettha OT" pitchFamily="34" charset="-34"/>
                <a:cs typeface="Saysettha OT" pitchFamily="34" charset="-34"/>
              </a:rPr>
              <a:t>2. ແນວຄວາມຄິດແບບສັງຄົມວິທະຍາ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lo-LA" sz="2000" dirty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dirty="0">
                <a:latin typeface="Saysettha OT" pitchFamily="34" charset="-34"/>
                <a:cs typeface="Saysettha OT" pitchFamily="34" charset="-34"/>
              </a:rPr>
              <a:t>ກຸ່ມຍາດພີ່ນ້ອງ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lo-LA" dirty="0">
                <a:latin typeface="Saysettha OT" pitchFamily="34" charset="-34"/>
                <a:cs typeface="Saysettha OT" pitchFamily="34" charset="-34"/>
              </a:rPr>
              <a:t> ກຸ່ມເພື່ອນບ້ານ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lo-LA" dirty="0">
                <a:latin typeface="Saysettha OT" pitchFamily="34" charset="-34"/>
                <a:cs typeface="Saysettha OT" pitchFamily="34" charset="-34"/>
              </a:rPr>
              <a:t> ກຸ່ມເພື່ອຮ່ວມງານ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lo-LA" dirty="0">
                <a:latin typeface="Saysettha OT" pitchFamily="34" charset="-34"/>
                <a:cs typeface="Saysettha OT" pitchFamily="34" charset="-34"/>
              </a:rPr>
              <a:t> ກຸ່ມຄວາມສົນໃຈ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lo-LA" sz="2400" b="1" dirty="0">
                <a:latin typeface="Saysettha OT" pitchFamily="34" charset="-34"/>
                <a:cs typeface="Saysettha OT" pitchFamily="34" charset="-34"/>
              </a:rPr>
              <a:t>3. ທິດສະດີຄວາມຕ້ອງການຂອງມະນຸດ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lo-LA" b="1" dirty="0">
                <a:latin typeface="Saysettha OT" pitchFamily="34" charset="-34"/>
                <a:cs typeface="Saysettha OT" pitchFamily="34" charset="-34"/>
              </a:rPr>
              <a:t>ທ່ານ ມາສໂລ ໄດ້ຕັ້ງສົມມຸດຖານໃນເລື່ອງຄວາມຕ້ອງການຂອງມະນຸດວ່າ:</a:t>
            </a:r>
          </a:p>
          <a:p>
            <a:pPr>
              <a:buFont typeface="Wingdings" pitchFamily="2" charset="2"/>
              <a:buChar char="Ø"/>
            </a:pPr>
            <a:r>
              <a:rPr lang="lo-LA" sz="1800" dirty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dirty="0">
                <a:latin typeface="Saysettha OT" pitchFamily="34" charset="-34"/>
                <a:cs typeface="Saysettha OT" pitchFamily="34" charset="-34"/>
              </a:rPr>
              <a:t>ມະນຸດທຸກຄົນມີຄວາມຕ້ອງການບໍ່ມີບ່ອນສິ້ນສຸດ</a:t>
            </a:r>
          </a:p>
          <a:p>
            <a:pPr>
              <a:buFont typeface="Wingdings" pitchFamily="2" charset="2"/>
              <a:buChar char="Ø"/>
            </a:pPr>
            <a:r>
              <a:rPr lang="lo-LA" dirty="0">
                <a:latin typeface="Saysettha OT" pitchFamily="34" charset="-34"/>
                <a:cs typeface="Saysettha OT" pitchFamily="34" charset="-34"/>
              </a:rPr>
              <a:t> ຄວາມຕ້ອງການຂອງມະນຸດຈະລຽງລໍາດັບຈາກຕໍ່າໄປຫາສູງ ເມື່ອຄວາມຕ້ອງການຂັ້ນຕໍ່າໄດ້ຮັບການຕອບສະໜອງ, ຄວາມຕ້ອງການຂັ້ນສູງຈະເປັນແຮງຈູງໃຈໃຫ້ເກີດພຶດຕິກຳຕໍ່ໄປ</a:t>
            </a:r>
          </a:p>
          <a:p>
            <a:pPr>
              <a:buFont typeface="Wingdings" pitchFamily="2" charset="2"/>
              <a:buChar char="Ø"/>
            </a:pPr>
            <a:r>
              <a:rPr lang="lo-LA" dirty="0">
                <a:latin typeface="Saysettha OT" pitchFamily="34" charset="-34"/>
                <a:cs typeface="Saysettha OT" pitchFamily="34" charset="-34"/>
              </a:rPr>
              <a:t> ເມື່ອຄວາມຕ້ອງການໄດ້ຮັບການຕອບສະໜອງແລ້ວ ກໍ່ຈະບໍ່ເກີດແຮງຈູງໃຈໃນສິ່ງນັ້ນອີກ</a:t>
            </a:r>
          </a:p>
        </p:txBody>
      </p:sp>
    </p:spTree>
    <p:extLst>
      <p:ext uri="{BB962C8B-B14F-4D97-AF65-F5344CB8AC3E}">
        <p14:creationId xmlns:p14="http://schemas.microsoft.com/office/powerpoint/2010/main" val="2452425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20982"/>
            <a:ext cx="3672408" cy="5199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79512" y="332656"/>
            <a:ext cx="8856984" cy="62646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lo-LA" sz="2000" b="1" dirty="0">
                <a:latin typeface="Saysettha OT" pitchFamily="34" charset="-34"/>
                <a:cs typeface="Saysettha OT" pitchFamily="34" charset="-34"/>
              </a:rPr>
              <a:t>ແຜນວາດລະດັບຂັ້ນຄວາມຕ້ອງການຂອງມະນຸດຕາມທິດສະດີຂອງ ມາສໂລ</a:t>
            </a:r>
          </a:p>
          <a:p>
            <a:pPr marL="0" indent="0" algn="just">
              <a:buNone/>
            </a:pPr>
            <a:endParaRPr lang="th-TH" sz="800" b="1" dirty="0"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5493537" y="5517232"/>
            <a:ext cx="3456384" cy="742916"/>
          </a:xfrm>
          <a:prstGeom prst="wedgeRectCallout">
            <a:avLst>
              <a:gd name="adj1" fmla="val -115433"/>
              <a:gd name="adj2" fmla="val 1990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lo-LA" sz="1800" dirty="0">
                <a:latin typeface="Saysettha OT" pitchFamily="34" charset="-34"/>
                <a:cs typeface="Saysettha OT" pitchFamily="34" charset="-34"/>
              </a:rPr>
              <a:t>ຄວາມຕ້ອງການທາງດ້ານຮ່າງກາຍ</a:t>
            </a:r>
            <a:endParaRPr lang="th-TH" sz="1800" dirty="0"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5076056" y="4605358"/>
            <a:ext cx="3744416" cy="767858"/>
          </a:xfrm>
          <a:prstGeom prst="wedgeRectCallout">
            <a:avLst>
              <a:gd name="adj1" fmla="val -114383"/>
              <a:gd name="adj2" fmla="val 5261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lo-LA" sz="1800" dirty="0">
                <a:latin typeface="Saysettha OT" pitchFamily="34" charset="-34"/>
                <a:cs typeface="Saysettha OT" pitchFamily="34" charset="-34"/>
              </a:rPr>
              <a:t>ຄວາມຕ້ອງການຄວາມໝັ້ນຄົງ-ປອດໄພ</a:t>
            </a:r>
            <a:endParaRPr lang="th-TH" sz="1800" dirty="0"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4572000" y="3525238"/>
            <a:ext cx="4248472" cy="767858"/>
          </a:xfrm>
          <a:prstGeom prst="wedgeRectCallout">
            <a:avLst>
              <a:gd name="adj1" fmla="val -94776"/>
              <a:gd name="adj2" fmla="val 97723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lo-LA" sz="1800" dirty="0">
                <a:latin typeface="Saysettha OT" pitchFamily="34" charset="-34"/>
                <a:cs typeface="Saysettha OT" pitchFamily="34" charset="-34"/>
              </a:rPr>
              <a:t>ຕ້ອງການຄວາມຮັກ ແລະ ຄວາມເປັນເຈົ້າຂອງ</a:t>
            </a:r>
            <a:endParaRPr lang="th-TH" sz="1800" dirty="0"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4463988" y="2373110"/>
            <a:ext cx="4356484" cy="767858"/>
          </a:xfrm>
          <a:prstGeom prst="wedgeRectCallout">
            <a:avLst>
              <a:gd name="adj1" fmla="val -94227"/>
              <a:gd name="adj2" fmla="val 148244"/>
            </a:avLst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lo-LA" sz="2000" dirty="0">
                <a:latin typeface="Saysettha OT" pitchFamily="34" charset="-34"/>
                <a:cs typeface="Saysettha OT" pitchFamily="34" charset="-34"/>
              </a:rPr>
              <a:t>ຄວາມຕ້ອງການຄວາມເຄົາລົບ-ນັບຖື</a:t>
            </a:r>
            <a:endParaRPr lang="th-TH" sz="2000" dirty="0"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4211960" y="1220982"/>
            <a:ext cx="4608512" cy="767858"/>
          </a:xfrm>
          <a:prstGeom prst="wedgeRectCallout">
            <a:avLst>
              <a:gd name="adj1" fmla="val -91916"/>
              <a:gd name="adj2" fmla="val 153657"/>
            </a:avLst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lo-LA" sz="2000" dirty="0">
                <a:latin typeface="Saysettha OT" pitchFamily="34" charset="-34"/>
                <a:cs typeface="Saysettha OT" pitchFamily="34" charset="-34"/>
              </a:rPr>
              <a:t>ຄວາມຕ້ອງການຄວາມສຳເລັດໃນຊີວິດ</a:t>
            </a:r>
            <a:endParaRPr lang="th-TH" sz="2000" dirty="0">
              <a:latin typeface="Saysettha OT" pitchFamily="34" charset="-34"/>
              <a:cs typeface="Saysettha OT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0619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496944" cy="576064"/>
          </a:xfrm>
        </p:spPr>
        <p:txBody>
          <a:bodyPr/>
          <a:lstStyle/>
          <a:p>
            <a:pPr marL="0" indent="0" algn="ctr">
              <a:buNone/>
            </a:pPr>
            <a:r>
              <a:rPr lang="lo-LA" sz="2200" dirty="0">
                <a:solidFill>
                  <a:schemeClr val="tx1"/>
                </a:solidFill>
                <a:effectLst/>
                <a:latin typeface="Saysettha OT" pitchFamily="34" charset="-34"/>
                <a:cs typeface="Saysettha OT" pitchFamily="34" charset="-34"/>
              </a:rPr>
              <a:t>ປຽບທຽບທິດສະດີຄວາມຕ້ອງການຂອງ </a:t>
            </a:r>
            <a:r>
              <a:rPr lang="pt-BR" sz="22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Maslow, Lumkins and Herzberg</a:t>
            </a:r>
            <a:endParaRPr lang="th-TH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200678916"/>
              </p:ext>
            </p:extLst>
          </p:nvPr>
        </p:nvGraphicFramePr>
        <p:xfrm>
          <a:off x="107503" y="692696"/>
          <a:ext cx="8928993" cy="6208748"/>
        </p:xfrm>
        <a:graphic>
          <a:graphicData uri="http://schemas.openxmlformats.org/drawingml/2006/table">
            <a:tbl>
              <a:tblPr firstRow="1" firstCol="1" bandRow="1">
                <a:tableStyleId>{22838BEF-8BB2-4498-84A7-C5851F593DF1}</a:tableStyleId>
              </a:tblPr>
              <a:tblGrid>
                <a:gridCol w="297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6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63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50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lo-LA" sz="1600" spc="-10" dirty="0">
                          <a:effectLst/>
                          <a:latin typeface="Saysettha OT" pitchFamily="34" charset="-34"/>
                          <a:cs typeface="Saysettha OT" pitchFamily="34" charset="-34"/>
                        </a:rPr>
                        <a:t>ທິດສະດີ</a:t>
                      </a:r>
                      <a:endParaRPr lang="en-US" sz="1600" dirty="0">
                        <a:effectLst/>
                        <a:latin typeface="Saysettha OT" pitchFamily="34" charset="-34"/>
                        <a:cs typeface="Saysettha OT" pitchFamily="34" charset="-34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lo-LA" sz="1600" spc="-10" dirty="0">
                          <a:effectLst/>
                          <a:latin typeface="Saysettha OT" pitchFamily="34" charset="-34"/>
                          <a:cs typeface="Saysettha OT" pitchFamily="34" charset="-34"/>
                        </a:rPr>
                        <a:t>ຄວາມຕ້ອງການຂອງ</a:t>
                      </a:r>
                      <a:r>
                        <a:rPr lang="pt-BR" sz="1600" spc="-10" dirty="0">
                          <a:effectLst/>
                          <a:latin typeface="Saysettha OT" pitchFamily="34" charset="-34"/>
                          <a:cs typeface="Saysettha OT" pitchFamily="34" charset="-34"/>
                        </a:rPr>
                        <a:t> </a:t>
                      </a:r>
                      <a:r>
                        <a:rPr lang="pt-BR" sz="1600" spc="-1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Lumkins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/>
                        <a:cs typeface="Times New Roman" pitchFamily="18" charset="0"/>
                      </a:endParaRPr>
                    </a:p>
                  </a:txBody>
                  <a:tcPr marL="49158" marR="4915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lo-LA" sz="1600" spc="-10" dirty="0">
                          <a:effectLst/>
                          <a:latin typeface="Saysettha OT" pitchFamily="34" charset="-34"/>
                          <a:cs typeface="Saysettha OT" pitchFamily="34" charset="-34"/>
                        </a:rPr>
                        <a:t>ລຳດັບຂັ້ນ</a:t>
                      </a:r>
                      <a:endParaRPr lang="en-US" sz="1600" dirty="0">
                        <a:effectLst/>
                        <a:latin typeface="Saysettha OT" pitchFamily="34" charset="-34"/>
                        <a:cs typeface="Saysettha OT" pitchFamily="34" charset="-34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lo-LA" sz="1600" spc="-10" dirty="0">
                          <a:effectLst/>
                          <a:latin typeface="Saysettha OT" pitchFamily="34" charset="-34"/>
                          <a:cs typeface="Saysettha OT" pitchFamily="34" charset="-34"/>
                        </a:rPr>
                        <a:t>ຄວາມຕ້ອງການຂອງ</a:t>
                      </a:r>
                      <a:r>
                        <a:rPr lang="pt-BR" sz="1600" spc="-10" dirty="0">
                          <a:effectLst/>
                          <a:latin typeface="Saysettha OT" pitchFamily="34" charset="-34"/>
                          <a:cs typeface="Saysettha OT" pitchFamily="34" charset="-34"/>
                        </a:rPr>
                        <a:t> </a:t>
                      </a:r>
                      <a:r>
                        <a:rPr lang="pt-BR" sz="1600" spc="-1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Maslow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/>
                        <a:cs typeface="Times New Roman" pitchFamily="18" charset="0"/>
                      </a:endParaRPr>
                    </a:p>
                  </a:txBody>
                  <a:tcPr marL="49158" marR="4915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lo-LA" sz="1600" spc="-10" dirty="0">
                          <a:effectLst/>
                          <a:latin typeface="Saysettha OT" pitchFamily="34" charset="-34"/>
                          <a:cs typeface="Saysettha OT" pitchFamily="34" charset="-34"/>
                        </a:rPr>
                        <a:t>ທິດສະດີ</a:t>
                      </a:r>
                      <a:endParaRPr lang="en-US" sz="1600" dirty="0">
                        <a:effectLst/>
                        <a:latin typeface="Saysettha OT" pitchFamily="34" charset="-34"/>
                        <a:cs typeface="Saysettha OT" pitchFamily="34" charset="-34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lo-LA" sz="1600" spc="-10" dirty="0">
                          <a:effectLst/>
                          <a:latin typeface="Saysettha OT" pitchFamily="34" charset="-34"/>
                          <a:cs typeface="Saysettha OT" pitchFamily="34" charset="-34"/>
                        </a:rPr>
                        <a:t>ຄວາມຕ້ອງການຂອງ</a:t>
                      </a:r>
                      <a:r>
                        <a:rPr lang="pt-BR" sz="1600" spc="-10" dirty="0">
                          <a:effectLst/>
                          <a:latin typeface="Saysettha OT" pitchFamily="34" charset="-34"/>
                          <a:cs typeface="Saysettha OT" pitchFamily="34" charset="-34"/>
                        </a:rPr>
                        <a:t> </a:t>
                      </a:r>
                      <a:r>
                        <a:rPr lang="pt-BR" sz="1600" spc="-1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Herzberg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/>
                        <a:cs typeface="Times New Roman" pitchFamily="18" charset="0"/>
                      </a:endParaRPr>
                    </a:p>
                  </a:txBody>
                  <a:tcPr marL="49158" marR="49158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8174"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600"/>
                        </a:spcAft>
                        <a:buFont typeface="Saysettha OT"/>
                        <a:buChar char="-"/>
                      </a:pPr>
                      <a:r>
                        <a:rPr lang="lo-LA" sz="1600" b="0" spc="-10" dirty="0">
                          <a:effectLst/>
                          <a:latin typeface="Saysettha OT" pitchFamily="34" charset="-34"/>
                          <a:cs typeface="Saysettha OT" pitchFamily="34" charset="-34"/>
                        </a:rPr>
                        <a:t>ຄວາມຕ້ອງການຢາກຮູ້ຢາກເຫັນ</a:t>
                      </a:r>
                      <a:endParaRPr lang="en-US" sz="1600" b="0" dirty="0">
                        <a:effectLst/>
                        <a:latin typeface="Saysettha OT" pitchFamily="34" charset="-34"/>
                        <a:cs typeface="Saysettha OT" pitchFamily="34" charset="-34"/>
                      </a:endParaRPr>
                    </a:p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600"/>
                        </a:spcAft>
                        <a:buFont typeface="Saysettha OT"/>
                        <a:buChar char="-"/>
                      </a:pPr>
                      <a:r>
                        <a:rPr lang="lo-LA" sz="1600" b="0" spc="-10" dirty="0">
                          <a:effectLst/>
                          <a:latin typeface="Saysettha OT" pitchFamily="34" charset="-34"/>
                          <a:cs typeface="Saysettha OT" pitchFamily="34" charset="-34"/>
                        </a:rPr>
                        <a:t>ຄວາມຕ້ອງການຄວາມສຳເລັດ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Saysettha OT" pitchFamily="34" charset="-34"/>
                        <a:ea typeface="Times New Roman"/>
                        <a:cs typeface="Saysettha OT" pitchFamily="34" charset="-34"/>
                      </a:endParaRPr>
                    </a:p>
                  </a:txBody>
                  <a:tcPr marL="49158" marR="49158" marT="0" marB="0" anchor="ctr"/>
                </a:tc>
                <a:tc>
                  <a:txBody>
                    <a:bodyPr/>
                    <a:lstStyle/>
                    <a:p>
                      <a:pPr marL="342900" lvl="0" indent="-342900" algn="ctr">
                        <a:lnSpc>
                          <a:spcPct val="115000"/>
                        </a:lnSpc>
                        <a:spcAft>
                          <a:spcPts val="600"/>
                        </a:spcAft>
                        <a:buFont typeface="Saysettha OT"/>
                        <a:buChar char="-"/>
                        <a:tabLst>
                          <a:tab pos="140970" algn="l"/>
                          <a:tab pos="443865" algn="l"/>
                        </a:tabLst>
                      </a:pPr>
                      <a:r>
                        <a:rPr lang="lo-LA" sz="1600" spc="-10" dirty="0">
                          <a:effectLst/>
                          <a:latin typeface="Saysettha OT" pitchFamily="34" charset="-34"/>
                          <a:cs typeface="Saysettha OT" pitchFamily="34" charset="-34"/>
                        </a:rPr>
                        <a:t>ຄວາມຕ້ອງການຄວາມສຳເລັດໃນຊີວິດ</a:t>
                      </a:r>
                      <a:endParaRPr lang="en-US" sz="1600" dirty="0">
                        <a:effectLst/>
                        <a:latin typeface="Saysettha OT" pitchFamily="34" charset="-34"/>
                        <a:ea typeface="Times New Roman"/>
                        <a:cs typeface="Saysettha OT" pitchFamily="34" charset="-34"/>
                      </a:endParaRPr>
                    </a:p>
                  </a:txBody>
                  <a:tcPr marL="49158" marR="49158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600"/>
                        </a:spcAft>
                        <a:buFont typeface="Saysettha OT"/>
                        <a:buChar char="-"/>
                        <a:tabLst>
                          <a:tab pos="191135" algn="l"/>
                        </a:tabLst>
                      </a:pPr>
                      <a:r>
                        <a:rPr lang="lo-LA" sz="1600" spc="-10" dirty="0">
                          <a:effectLst/>
                          <a:latin typeface="Saysettha OT" pitchFamily="34" charset="-34"/>
                          <a:cs typeface="Saysettha OT" pitchFamily="34" charset="-34"/>
                        </a:rPr>
                        <a:t>ຄວາມສຳເລັດຂອງວຽກ</a:t>
                      </a:r>
                      <a:endParaRPr lang="en-US" sz="1600" dirty="0">
                        <a:effectLst/>
                        <a:latin typeface="Saysettha OT" pitchFamily="34" charset="-34"/>
                        <a:cs typeface="Saysettha OT" pitchFamily="34" charset="-34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600"/>
                        </a:spcAft>
                        <a:buFont typeface="Saysettha OT"/>
                        <a:buChar char="-"/>
                        <a:tabLst>
                          <a:tab pos="191135" algn="l"/>
                        </a:tabLst>
                      </a:pPr>
                      <a:r>
                        <a:rPr lang="lo-LA" sz="1600" spc="-10" dirty="0">
                          <a:effectLst/>
                          <a:latin typeface="Saysettha OT" pitchFamily="34" charset="-34"/>
                          <a:cs typeface="Saysettha OT" pitchFamily="34" charset="-34"/>
                        </a:rPr>
                        <a:t>ລັກສະນະຂອງວຽກ</a:t>
                      </a:r>
                      <a:endParaRPr lang="en-US" sz="1600" dirty="0">
                        <a:effectLst/>
                        <a:latin typeface="Saysettha OT" pitchFamily="34" charset="-34"/>
                        <a:cs typeface="Saysettha OT" pitchFamily="34" charset="-34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600"/>
                        </a:spcAft>
                        <a:buFont typeface="Saysettha OT"/>
                        <a:buChar char="-"/>
                        <a:tabLst>
                          <a:tab pos="191135" algn="l"/>
                        </a:tabLst>
                      </a:pPr>
                      <a:r>
                        <a:rPr lang="lo-LA" sz="1600" spc="-10" dirty="0">
                          <a:effectLst/>
                          <a:latin typeface="Saysettha OT" pitchFamily="34" charset="-34"/>
                          <a:cs typeface="Saysettha OT" pitchFamily="34" charset="-34"/>
                        </a:rPr>
                        <a:t>ການໄດ້ມີສ່ວນຮັບຜິດຊອບ</a:t>
                      </a:r>
                      <a:endParaRPr lang="en-US" sz="1600" dirty="0">
                        <a:effectLst/>
                        <a:latin typeface="Saysettha OT" pitchFamily="34" charset="-34"/>
                        <a:cs typeface="Saysettha OT" pitchFamily="34" charset="-34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600"/>
                        </a:spcAft>
                        <a:buFont typeface="Saysettha OT"/>
                        <a:buChar char="-"/>
                        <a:tabLst>
                          <a:tab pos="191135" algn="l"/>
                        </a:tabLst>
                      </a:pPr>
                      <a:r>
                        <a:rPr lang="lo-LA" sz="1600" spc="-10" dirty="0">
                          <a:effectLst/>
                          <a:latin typeface="Saysettha OT" pitchFamily="34" charset="-34"/>
                          <a:cs typeface="Saysettha OT" pitchFamily="34" charset="-34"/>
                        </a:rPr>
                        <a:t>ໂອກາດທີ່ຈະກ້າວໜ້າ</a:t>
                      </a:r>
                      <a:endParaRPr lang="en-US" sz="1600" dirty="0">
                        <a:effectLst/>
                        <a:latin typeface="Saysettha OT" pitchFamily="34" charset="-34"/>
                        <a:ea typeface="Times New Roman"/>
                        <a:cs typeface="Saysettha OT" pitchFamily="34" charset="-34"/>
                      </a:endParaRPr>
                    </a:p>
                  </a:txBody>
                  <a:tcPr marL="49158" marR="4915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4572">
                <a:tc rowSpan="2">
                  <a:txBody>
                    <a:bodyPr/>
                    <a:lstStyle/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600"/>
                        </a:spcAft>
                        <a:buFont typeface="Saysettha OT"/>
                        <a:buChar char="-"/>
                        <a:tabLst>
                          <a:tab pos="180340" algn="l"/>
                        </a:tabLst>
                      </a:pPr>
                      <a:r>
                        <a:rPr lang="lo-LA" sz="1600" b="0" spc="-10" dirty="0">
                          <a:effectLst/>
                          <a:latin typeface="Saysettha OT" pitchFamily="34" charset="-34"/>
                          <a:cs typeface="Saysettha OT" pitchFamily="34" charset="-34"/>
                        </a:rPr>
                        <a:t>ຄວາມຕ້ອງການກຽດສັກສີ</a:t>
                      </a:r>
                      <a:endParaRPr lang="en-US" sz="1600" b="0" dirty="0">
                        <a:effectLst/>
                        <a:latin typeface="Saysettha OT" pitchFamily="34" charset="-34"/>
                        <a:cs typeface="Saysettha OT" pitchFamily="34" charset="-34"/>
                      </a:endParaRPr>
                    </a:p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600"/>
                        </a:spcAft>
                        <a:buFont typeface="Saysettha OT"/>
                        <a:buChar char="-"/>
                      </a:pPr>
                      <a:r>
                        <a:rPr lang="lo-LA" sz="1600" b="0" spc="-10" dirty="0">
                          <a:effectLst/>
                          <a:latin typeface="Saysettha OT" pitchFamily="34" charset="-34"/>
                          <a:cs typeface="Saysettha OT" pitchFamily="34" charset="-34"/>
                        </a:rPr>
                        <a:t>ຄວາມຕ້ອງການການຍອມຮັບຈາກສັງຄົມ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Saysettha OT" pitchFamily="34" charset="-34"/>
                        <a:ea typeface="Times New Roman"/>
                        <a:cs typeface="Saysettha OT" pitchFamily="34" charset="-34"/>
                      </a:endParaRPr>
                    </a:p>
                  </a:txBody>
                  <a:tcPr marL="49158" marR="49158" marT="0" marB="0" anchor="ctr"/>
                </a:tc>
                <a:tc>
                  <a:txBody>
                    <a:bodyPr/>
                    <a:lstStyle/>
                    <a:p>
                      <a:pPr marL="342900" lvl="0" indent="-342900" algn="ctr">
                        <a:lnSpc>
                          <a:spcPct val="115000"/>
                        </a:lnSpc>
                        <a:spcAft>
                          <a:spcPts val="600"/>
                        </a:spcAft>
                        <a:buFont typeface="Saysettha OT"/>
                        <a:buChar char="-"/>
                        <a:tabLst>
                          <a:tab pos="140970" algn="l"/>
                          <a:tab pos="410845" algn="l"/>
                        </a:tabLst>
                      </a:pPr>
                      <a:r>
                        <a:rPr lang="lo-LA" sz="1600" spc="-10">
                          <a:effectLst/>
                          <a:latin typeface="Saysettha OT" pitchFamily="34" charset="-34"/>
                          <a:cs typeface="Saysettha OT" pitchFamily="34" charset="-34"/>
                        </a:rPr>
                        <a:t>ຄວາມຕ້ອງການກຽດຕິຍົດຊື່ສຽງ ແລະ ຄວາມພາກພູມໃຈ</a:t>
                      </a:r>
                      <a:endParaRPr lang="en-US" sz="1600">
                        <a:effectLst/>
                        <a:latin typeface="Saysettha OT" pitchFamily="34" charset="-34"/>
                        <a:ea typeface="Times New Roman"/>
                        <a:cs typeface="Saysettha OT" pitchFamily="34" charset="-34"/>
                      </a:endParaRPr>
                    </a:p>
                  </a:txBody>
                  <a:tcPr marL="49158" marR="49158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600"/>
                        </a:spcAft>
                        <a:buFont typeface="Saysettha OT"/>
                        <a:buChar char="-"/>
                      </a:pPr>
                      <a:r>
                        <a:rPr lang="lo-LA" sz="1600" spc="-10" dirty="0">
                          <a:effectLst/>
                          <a:latin typeface="Saysettha OT" pitchFamily="34" charset="-34"/>
                          <a:cs typeface="Saysettha OT" pitchFamily="34" charset="-34"/>
                        </a:rPr>
                        <a:t>ຄວາມກ້າວໜ້າ</a:t>
                      </a:r>
                      <a:endParaRPr lang="en-US" sz="1600" dirty="0">
                        <a:effectLst/>
                        <a:latin typeface="Saysettha OT" pitchFamily="34" charset="-34"/>
                        <a:cs typeface="Saysettha OT" pitchFamily="34" charset="-34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600"/>
                        </a:spcAft>
                        <a:buFont typeface="Saysettha OT"/>
                        <a:buChar char="-"/>
                        <a:tabLst>
                          <a:tab pos="191135" algn="l"/>
                        </a:tabLst>
                      </a:pPr>
                      <a:r>
                        <a:rPr lang="lo-LA" sz="1600" spc="-10" dirty="0">
                          <a:effectLst/>
                          <a:latin typeface="Saysettha OT" pitchFamily="34" charset="-34"/>
                          <a:cs typeface="Saysettha OT" pitchFamily="34" charset="-34"/>
                        </a:rPr>
                        <a:t>ການໄດ້ຮັບຄຳຍົກຍ້ອງ</a:t>
                      </a:r>
                      <a:endParaRPr lang="en-US" sz="1600" dirty="0">
                        <a:effectLst/>
                        <a:latin typeface="Saysettha OT" pitchFamily="34" charset="-34"/>
                        <a:cs typeface="Saysettha OT" pitchFamily="34" charset="-34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600"/>
                        </a:spcAft>
                        <a:buFont typeface="Saysettha OT"/>
                        <a:buChar char="-"/>
                        <a:tabLst>
                          <a:tab pos="191135" algn="l"/>
                        </a:tabLst>
                      </a:pPr>
                      <a:r>
                        <a:rPr lang="lo-LA" sz="1600" spc="-10" dirty="0">
                          <a:effectLst/>
                          <a:latin typeface="Saysettha OT" pitchFamily="34" charset="-34"/>
                          <a:cs typeface="Saysettha OT" pitchFamily="34" charset="-34"/>
                        </a:rPr>
                        <a:t>ການມີສະຖານະພາບ</a:t>
                      </a:r>
                      <a:endParaRPr lang="en-US" sz="1600" dirty="0">
                        <a:effectLst/>
                        <a:latin typeface="Saysettha OT" pitchFamily="34" charset="-34"/>
                        <a:ea typeface="Times New Roman"/>
                        <a:cs typeface="Saysettha OT" pitchFamily="34" charset="-34"/>
                      </a:endParaRPr>
                    </a:p>
                  </a:txBody>
                  <a:tcPr marL="49158" marR="4915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9566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ctr">
                        <a:lnSpc>
                          <a:spcPct val="115000"/>
                        </a:lnSpc>
                        <a:spcAft>
                          <a:spcPts val="600"/>
                        </a:spcAft>
                        <a:buFont typeface="Saysettha OT"/>
                        <a:buChar char="-"/>
                        <a:tabLst>
                          <a:tab pos="140970" algn="l"/>
                        </a:tabLst>
                      </a:pPr>
                      <a:r>
                        <a:rPr lang="lo-LA" sz="1600" spc="-10" dirty="0">
                          <a:effectLst/>
                          <a:latin typeface="Saysettha OT" pitchFamily="34" charset="-34"/>
                          <a:cs typeface="Saysettha OT" pitchFamily="34" charset="-34"/>
                        </a:rPr>
                        <a:t>ຄວາມຕ້ອງການຄວາມຮັກ ແລະ ຄວາມເປັນເຈົ້າຂອງ</a:t>
                      </a:r>
                      <a:endParaRPr lang="en-US" sz="1600" dirty="0">
                        <a:effectLst/>
                        <a:latin typeface="Saysettha OT" pitchFamily="34" charset="-34"/>
                        <a:ea typeface="Times New Roman"/>
                        <a:cs typeface="Saysettha OT" pitchFamily="34" charset="-34"/>
                      </a:endParaRPr>
                    </a:p>
                  </a:txBody>
                  <a:tcPr marL="49158" marR="49158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600"/>
                        </a:spcAft>
                        <a:buFont typeface="Saysettha OT"/>
                        <a:buChar char="-"/>
                      </a:pPr>
                      <a:r>
                        <a:rPr lang="lo-LA" sz="1600" spc="-10">
                          <a:effectLst/>
                          <a:latin typeface="Saysettha OT" pitchFamily="34" charset="-34"/>
                          <a:cs typeface="Saysettha OT" pitchFamily="34" charset="-34"/>
                        </a:rPr>
                        <a:t>ຄວາມສຳພັນທີ່ດີ</a:t>
                      </a:r>
                      <a:endParaRPr lang="en-US" sz="1600">
                        <a:effectLst/>
                        <a:latin typeface="Saysettha OT" pitchFamily="34" charset="-34"/>
                        <a:cs typeface="Saysettha OT" pitchFamily="34" charset="-34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600"/>
                        </a:spcAft>
                        <a:buFont typeface="Saysettha OT"/>
                        <a:buChar char="-"/>
                      </a:pPr>
                      <a:r>
                        <a:rPr lang="lo-LA" sz="1600" spc="-10">
                          <a:effectLst/>
                          <a:latin typeface="Saysettha OT" pitchFamily="34" charset="-34"/>
                          <a:cs typeface="Saysettha OT" pitchFamily="34" charset="-34"/>
                        </a:rPr>
                        <a:t>ຄວາມສາມາດທາງເຕັກນິກຂອງຫົວໜ້າ</a:t>
                      </a:r>
                      <a:endParaRPr lang="en-US" sz="1600">
                        <a:effectLst/>
                        <a:latin typeface="Saysettha OT" pitchFamily="34" charset="-34"/>
                        <a:ea typeface="Times New Roman"/>
                        <a:cs typeface="Saysettha OT" pitchFamily="34" charset="-34"/>
                      </a:endParaRPr>
                    </a:p>
                  </a:txBody>
                  <a:tcPr marL="49158" marR="4915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0496">
                <a:tc rowSpan="2">
                  <a:txBody>
                    <a:bodyPr/>
                    <a:lstStyle/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600"/>
                        </a:spcAft>
                        <a:buFont typeface="Saysettha OT"/>
                        <a:buChar char="-"/>
                      </a:pPr>
                      <a:r>
                        <a:rPr lang="lo-LA" sz="1600" b="0" spc="-10" dirty="0">
                          <a:effectLst/>
                          <a:latin typeface="Saysettha OT" pitchFamily="34" charset="-34"/>
                          <a:cs typeface="Saysettha OT" pitchFamily="34" charset="-34"/>
                        </a:rPr>
                        <a:t>ຄວາມຕ້ອງການທີ່ຈະມີຊີວິດຢູ່ລອດ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Saysettha OT" pitchFamily="34" charset="-34"/>
                        <a:ea typeface="Times New Roman"/>
                        <a:cs typeface="Saysettha OT" pitchFamily="34" charset="-34"/>
                      </a:endParaRPr>
                    </a:p>
                  </a:txBody>
                  <a:tcPr marL="49158" marR="49158" marT="0" marB="0" anchor="ctr"/>
                </a:tc>
                <a:tc>
                  <a:txBody>
                    <a:bodyPr/>
                    <a:lstStyle/>
                    <a:p>
                      <a:pPr marL="342900" lvl="0" indent="-342900" algn="ctr">
                        <a:lnSpc>
                          <a:spcPct val="115000"/>
                        </a:lnSpc>
                        <a:spcAft>
                          <a:spcPts val="600"/>
                        </a:spcAft>
                        <a:buFont typeface="Saysettha OT"/>
                        <a:buChar char="-"/>
                        <a:tabLst>
                          <a:tab pos="140970" algn="l"/>
                        </a:tabLst>
                      </a:pPr>
                      <a:r>
                        <a:rPr lang="lo-LA" sz="1600" spc="-10" dirty="0">
                          <a:effectLst/>
                          <a:latin typeface="Saysettha OT" pitchFamily="34" charset="-34"/>
                          <a:cs typeface="Saysettha OT" pitchFamily="34" charset="-34"/>
                        </a:rPr>
                        <a:t>ຄວາມຕ້ອງການຄວາມໝັ້ນຄົງ ແລະ ປອດໄພ</a:t>
                      </a:r>
                      <a:endParaRPr lang="en-US" sz="1600" dirty="0">
                        <a:effectLst/>
                        <a:latin typeface="Saysettha OT" pitchFamily="34" charset="-34"/>
                        <a:ea typeface="Times New Roman"/>
                        <a:cs typeface="Saysettha OT" pitchFamily="34" charset="-34"/>
                      </a:endParaRPr>
                    </a:p>
                  </a:txBody>
                  <a:tcPr marL="49158" marR="49158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600"/>
                        </a:spcAft>
                        <a:buFont typeface="Saysettha OT"/>
                        <a:buChar char="-"/>
                      </a:pPr>
                      <a:r>
                        <a:rPr lang="lo-LA" sz="1600" spc="-10" dirty="0">
                          <a:effectLst/>
                          <a:latin typeface="Saysettha OT" pitchFamily="34" charset="-34"/>
                          <a:cs typeface="Saysettha OT" pitchFamily="34" charset="-34"/>
                        </a:rPr>
                        <a:t>ການບໍລິຫານຂອງຫົວໜ້າ</a:t>
                      </a:r>
                      <a:endParaRPr lang="en-US" sz="1600" dirty="0">
                        <a:effectLst/>
                        <a:latin typeface="Saysettha OT" pitchFamily="34" charset="-34"/>
                        <a:cs typeface="Saysettha OT" pitchFamily="34" charset="-34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600"/>
                        </a:spcAft>
                        <a:buFont typeface="Saysettha OT"/>
                        <a:buChar char="-"/>
                      </a:pPr>
                      <a:r>
                        <a:rPr lang="lo-LA" sz="1600" spc="-10" dirty="0">
                          <a:effectLst/>
                          <a:latin typeface="Saysettha OT" pitchFamily="34" charset="-34"/>
                          <a:cs typeface="Saysettha OT" pitchFamily="34" charset="-34"/>
                        </a:rPr>
                        <a:t>ນະໂຍບາຍການບໍລິຫານງານ</a:t>
                      </a:r>
                      <a:endParaRPr lang="en-US" sz="1600" dirty="0">
                        <a:effectLst/>
                        <a:latin typeface="Saysettha OT" pitchFamily="34" charset="-34"/>
                        <a:cs typeface="Saysettha OT" pitchFamily="34" charset="-34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600"/>
                        </a:spcAft>
                        <a:buFont typeface="Saysettha OT"/>
                        <a:buChar char="-"/>
                      </a:pPr>
                      <a:r>
                        <a:rPr lang="lo-LA" sz="1600" spc="-10" dirty="0">
                          <a:effectLst/>
                          <a:latin typeface="Saysettha OT" pitchFamily="34" charset="-34"/>
                          <a:cs typeface="Saysettha OT" pitchFamily="34" charset="-34"/>
                        </a:rPr>
                        <a:t>ຄວາມໝັ້ນຄົງຂອງວຽກງານ</a:t>
                      </a:r>
                      <a:endParaRPr lang="en-US" sz="1600" dirty="0">
                        <a:effectLst/>
                        <a:latin typeface="Saysettha OT" pitchFamily="34" charset="-34"/>
                        <a:ea typeface="Times New Roman"/>
                        <a:cs typeface="Saysettha OT" pitchFamily="34" charset="-34"/>
                      </a:endParaRPr>
                    </a:p>
                  </a:txBody>
                  <a:tcPr marL="49158" marR="4915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69004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ctr">
                        <a:lnSpc>
                          <a:spcPct val="115000"/>
                        </a:lnSpc>
                        <a:spcAft>
                          <a:spcPts val="600"/>
                        </a:spcAft>
                        <a:buFont typeface="Saysettha OT"/>
                        <a:buChar char="-"/>
                        <a:tabLst>
                          <a:tab pos="140970" algn="l"/>
                        </a:tabLst>
                      </a:pPr>
                      <a:r>
                        <a:rPr lang="lo-LA" sz="1600" spc="-10" dirty="0">
                          <a:effectLst/>
                          <a:latin typeface="Saysettha OT" pitchFamily="34" charset="-34"/>
                          <a:cs typeface="Saysettha OT" pitchFamily="34" charset="-34"/>
                        </a:rPr>
                        <a:t>ຄວາມຕ້ອງການດ້ານສະລີລະ</a:t>
                      </a:r>
                      <a:endParaRPr lang="en-US" sz="1600" dirty="0">
                        <a:effectLst/>
                        <a:latin typeface="Saysettha OT" pitchFamily="34" charset="-34"/>
                        <a:ea typeface="Times New Roman"/>
                        <a:cs typeface="Saysettha OT" pitchFamily="34" charset="-34"/>
                      </a:endParaRPr>
                    </a:p>
                  </a:txBody>
                  <a:tcPr marL="49158" marR="49158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600"/>
                        </a:spcAft>
                        <a:buFont typeface="Saysettha OT"/>
                        <a:buChar char="-"/>
                      </a:pPr>
                      <a:r>
                        <a:rPr lang="lo-LA" sz="1600" spc="-10" dirty="0">
                          <a:effectLst/>
                          <a:latin typeface="Saysettha OT" pitchFamily="34" charset="-34"/>
                          <a:cs typeface="Saysettha OT" pitchFamily="34" charset="-34"/>
                        </a:rPr>
                        <a:t>ສະພາບການເຮັດວຽກທີ່ດີ</a:t>
                      </a:r>
                      <a:endParaRPr lang="en-US" sz="1600" dirty="0">
                        <a:effectLst/>
                        <a:latin typeface="Saysettha OT" pitchFamily="34" charset="-34"/>
                        <a:cs typeface="Saysettha OT" pitchFamily="34" charset="-34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600"/>
                        </a:spcAft>
                        <a:buFont typeface="Saysettha OT"/>
                        <a:buChar char="-"/>
                      </a:pPr>
                      <a:r>
                        <a:rPr lang="lo-LA" sz="1600" spc="-10" dirty="0">
                          <a:effectLst/>
                          <a:latin typeface="Saysettha OT" pitchFamily="34" charset="-34"/>
                          <a:cs typeface="Saysettha OT" pitchFamily="34" charset="-34"/>
                        </a:rPr>
                        <a:t>ເງິນເດືອນດີ</a:t>
                      </a:r>
                      <a:endParaRPr lang="en-US" sz="1600" dirty="0">
                        <a:effectLst/>
                        <a:latin typeface="Saysettha OT" pitchFamily="34" charset="-34"/>
                        <a:cs typeface="Saysettha OT" pitchFamily="34" charset="-34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600"/>
                        </a:spcAft>
                        <a:buFont typeface="Saysettha OT"/>
                        <a:buChar char="-"/>
                      </a:pPr>
                      <a:r>
                        <a:rPr lang="lo-LA" sz="1600" spc="-10" dirty="0">
                          <a:effectLst/>
                          <a:latin typeface="Saysettha OT" pitchFamily="34" charset="-34"/>
                          <a:cs typeface="Saysettha OT" pitchFamily="34" charset="-34"/>
                        </a:rPr>
                        <a:t>ຄວາມໝັ້ນຄົງຂອງຊີວິດ</a:t>
                      </a:r>
                      <a:endParaRPr lang="en-US" sz="1600" dirty="0">
                        <a:effectLst/>
                        <a:latin typeface="Saysettha OT" pitchFamily="34" charset="-34"/>
                        <a:ea typeface="Times New Roman"/>
                        <a:cs typeface="Saysettha OT" pitchFamily="34" charset="-34"/>
                      </a:endParaRPr>
                    </a:p>
                  </a:txBody>
                  <a:tcPr marL="49158" marR="4915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7646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2670"/>
            <a:ext cx="8229600" cy="70609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lo-LA" sz="3600" b="1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4. ອົງປະກອບສໍາຄັນຂອງມະນຸດ</a:t>
            </a:r>
            <a:endParaRPr lang="th-TH" sz="3600" b="1" dirty="0">
              <a:solidFill>
                <a:schemeClr val="tx1"/>
              </a:solidFill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23528" y="1556792"/>
            <a:ext cx="8507288" cy="496855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lo-LA" sz="2800" b="1" dirty="0">
                <a:latin typeface="Saysettha OT" pitchFamily="34" charset="-34"/>
                <a:cs typeface="Saysettha OT" pitchFamily="34" charset="-34"/>
              </a:rPr>
              <a:t> ນິໄສ </a:t>
            </a:r>
          </a:p>
          <a:p>
            <a:pPr marL="0" indent="0">
              <a:buNone/>
            </a:pPr>
            <a:r>
              <a:rPr lang="lo-LA" sz="2800" b="1" spc="-10" dirty="0">
                <a:latin typeface="Saysettha OT" pitchFamily="34" charset="-34"/>
                <a:ea typeface="SimSun"/>
                <a:cs typeface="Saysettha OT" pitchFamily="34" charset="-34"/>
              </a:rPr>
              <a:t>	</a:t>
            </a:r>
            <a:r>
              <a:rPr lang="lo-LA" sz="2400" spc="-10" dirty="0">
                <a:ea typeface="SimSun"/>
                <a:cs typeface="Saysettha OT"/>
              </a:rPr>
              <a:t>ໝາຍເຖິງຄວາມຊິນເຄີຍຂອງຄົນທີ່ຕິດພັນ ຫຼື ຄຸ້ນເຄີຍກັບສິ່ງໃດໜຶ່ງ ແລະ ໄດ້ຮັບການປະຕິບັດຢູ່ເລື້ອຍໆຈົນກາຍເປັນລັກສະນະທຳມະດາຂອງຄົນໆນັ້ນ. </a:t>
            </a:r>
          </a:p>
          <a:p>
            <a:pPr>
              <a:buFont typeface="Wingdings" pitchFamily="2" charset="2"/>
              <a:buChar char="Ø"/>
            </a:pPr>
            <a:r>
              <a:rPr lang="lo-LA" sz="2800" b="1" spc="-10" dirty="0">
                <a:latin typeface="Saysettha OT" pitchFamily="34" charset="-34"/>
                <a:ea typeface="SimSun"/>
                <a:cs typeface="Saysettha OT"/>
              </a:rPr>
              <a:t> ອຸປະນິໄສ</a:t>
            </a:r>
          </a:p>
          <a:p>
            <a:pPr marL="0" indent="0">
              <a:buNone/>
            </a:pPr>
            <a:r>
              <a:rPr lang="lo-LA" sz="2800" b="1" spc="-10" dirty="0">
                <a:latin typeface="Saysettha OT" pitchFamily="34" charset="-34"/>
                <a:ea typeface="SimSun"/>
                <a:cs typeface="Saysettha OT"/>
              </a:rPr>
              <a:t>	</a:t>
            </a:r>
            <a:r>
              <a:rPr lang="lo-LA" sz="2400" spc="-10" dirty="0">
                <a:ea typeface="SimSun"/>
                <a:cs typeface="Saysettha OT"/>
              </a:rPr>
              <a:t>ໝາຍເຖິງນິໄສທີ່ບົ່ມຊ້ອນຢູ່ໃນໃຈມາດົນນານແລ້ວ ຫຼື ເອີ້ນວ່າແວວຂອງຈິດໃຈກໍ່ວ່າໄດ້</a:t>
            </a:r>
          </a:p>
          <a:p>
            <a:pPr>
              <a:buFont typeface="Wingdings" pitchFamily="2" charset="2"/>
              <a:buChar char="Ø"/>
            </a:pPr>
            <a:r>
              <a:rPr lang="lo-LA" sz="2800" b="1" spc="-10" dirty="0">
                <a:ea typeface="SimSun"/>
                <a:cs typeface="Saysettha OT"/>
              </a:rPr>
              <a:t> ອັດທະຍາໄສ</a:t>
            </a:r>
          </a:p>
          <a:p>
            <a:pPr marL="0" indent="0">
              <a:buNone/>
            </a:pPr>
            <a:r>
              <a:rPr lang="lo-LA" sz="2800" b="1" spc="-10" dirty="0">
                <a:ea typeface="SimSun"/>
                <a:cs typeface="Saysettha OT"/>
              </a:rPr>
              <a:t>	</a:t>
            </a:r>
            <a:r>
              <a:rPr lang="lo-LA" sz="2400" spc="-10" dirty="0">
                <a:ea typeface="SimSun"/>
                <a:cs typeface="Saysettha OT"/>
              </a:rPr>
              <a:t>ໝາຍເຖິງພື້ນຖານຂອງຈິດໃຈ, ທາດແທ້ ຫຼື ເນື້ອແທ້ຂອງຈິດໃຈທີ່ຖືກອົບຮົມບົ່ມສອນມາຈົນກາຍເປັນລັກສະນະປະຈຳຕົວຂອງຄົນໆນັ້ນ. </a:t>
            </a:r>
            <a:endParaRPr lang="th-TH" sz="2400" dirty="0">
              <a:latin typeface="Saysettha OT" pitchFamily="34" charset="-34"/>
              <a:cs typeface="Saysettha OT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6704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864096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lo-LA" sz="3200" b="1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5. ອະໄວຍະວະທີ່ກ່ຽວຂ້ອງກັບມະນຸດສໍາພັນ</a:t>
            </a:r>
            <a:endParaRPr lang="th-TH" sz="3200" b="1" dirty="0">
              <a:solidFill>
                <a:schemeClr val="tx1"/>
              </a:solidFill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79512" y="1124744"/>
            <a:ext cx="8640960" cy="5544616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lo-LA" sz="2400" b="1" spc="-10" dirty="0">
                <a:ea typeface="SimSun"/>
                <a:cs typeface="Saysettha OT"/>
              </a:rPr>
              <a:t> </a:t>
            </a:r>
            <a:r>
              <a:rPr lang="lo-LA" sz="2400" b="1" spc="-10" dirty="0">
                <a:solidFill>
                  <a:schemeClr val="tx1"/>
                </a:solidFill>
                <a:ea typeface="SimSun"/>
                <a:cs typeface="Saysettha OT"/>
              </a:rPr>
              <a:t>ຕາ: </a:t>
            </a:r>
            <a:r>
              <a:rPr lang="lo-LA" spc="-10" dirty="0">
                <a:solidFill>
                  <a:schemeClr val="tx1"/>
                </a:solidFill>
                <a:ea typeface="SimSun"/>
                <a:cs typeface="Saysettha OT"/>
              </a:rPr>
              <a:t>ມີໜ້າທີ່ເປັນທັງເຄື່ອງຮັບ ແລະ ເຄື່ອງສົ່ງ, ເຮົາສາມາດສົ່ງຄວາມຮູ້ສຶກ ຫຼື ຄວາມໝາຍທາງຈິດໃຈ ໂດຍຜ່ານທາງສາຍຕາ ແລະ ໃນຄະນະດຽວກັນກໍ່ສາມາດຮັບຮູ້ຄວາມຮູ້ສຶກຂອງຜູ້ອື່ນໄດ້ດ້ວຍການແນມເບິ່ງແວວຕາຂອງເຂົາ.</a:t>
            </a:r>
          </a:p>
          <a:p>
            <a:pPr>
              <a:buFont typeface="Wingdings" pitchFamily="2" charset="2"/>
              <a:buChar char="Ø"/>
            </a:pPr>
            <a:r>
              <a:rPr lang="lo-LA" b="1" spc="-10" dirty="0">
                <a:solidFill>
                  <a:schemeClr val="tx1"/>
                </a:solidFill>
                <a:ea typeface="SimSun"/>
                <a:cs typeface="Saysettha OT"/>
              </a:rPr>
              <a:t> ຫູ: </a:t>
            </a:r>
            <a:r>
              <a:rPr lang="lo-LA" spc="-10" dirty="0">
                <a:solidFill>
                  <a:schemeClr val="tx1"/>
                </a:solidFill>
                <a:ea typeface="SimSun"/>
                <a:cs typeface="Saysettha OT"/>
              </a:rPr>
              <a:t>ມີໜ້າທີ່ເປັນເຄື່ອງຮັບຢ່າງດຽວ ໂດຍໃຊ້ເຂົ້າໃນການພົວພັນກັບຄົນໃນສັງຄົມ ຄືການເປັນຜູ້ຟັງທີ່ດີ</a:t>
            </a:r>
          </a:p>
          <a:p>
            <a:pPr>
              <a:buFont typeface="Wingdings" pitchFamily="2" charset="2"/>
              <a:buChar char="Ø"/>
            </a:pPr>
            <a:r>
              <a:rPr lang="lo-LA" b="1" spc="-10" dirty="0">
                <a:solidFill>
                  <a:schemeClr val="tx1"/>
                </a:solidFill>
                <a:latin typeface="Saysettha OT" pitchFamily="34" charset="-34"/>
                <a:ea typeface="SimSun"/>
                <a:cs typeface="Saysettha OT"/>
              </a:rPr>
              <a:t> ດັງ: </a:t>
            </a:r>
            <a:r>
              <a:rPr lang="lo-LA" spc="-10" dirty="0">
                <a:solidFill>
                  <a:schemeClr val="tx1"/>
                </a:solidFill>
                <a:latin typeface="Saysettha OT" pitchFamily="34" charset="-34"/>
                <a:ea typeface="SimSun"/>
                <a:cs typeface="Saysettha OT"/>
              </a:rPr>
              <a:t>ເປັນອະໄວຍະວະໜຶ່ງທີ່ໃຊ້ໃນການສ້າງມະນຸດສຳພັນ ເພາະທຳມະຊາດຂອງດັງມັກດົມແຕ່ກິ່ນຫອມ</a:t>
            </a:r>
          </a:p>
          <a:p>
            <a:pPr>
              <a:buFont typeface="Wingdings" pitchFamily="2" charset="2"/>
              <a:buChar char="Ø"/>
            </a:pPr>
            <a:r>
              <a:rPr lang="lo-LA" b="1" spc="-10" dirty="0">
                <a:solidFill>
                  <a:schemeClr val="tx1"/>
                </a:solidFill>
                <a:latin typeface="Saysettha OT" pitchFamily="34" charset="-34"/>
                <a:ea typeface="SimSun"/>
                <a:cs typeface="Saysettha OT"/>
              </a:rPr>
              <a:t> ປາກ: </a:t>
            </a:r>
            <a:r>
              <a:rPr lang="lo-LA" spc="-10" dirty="0">
                <a:solidFill>
                  <a:schemeClr val="tx1"/>
                </a:solidFill>
                <a:ea typeface="SimSun"/>
                <a:cs typeface="Saysettha OT"/>
              </a:rPr>
              <a:t>ເປັນເຄື່ອງມືສື່ສານທີ່ດີທີ່ສຸດໃນການສ້າງມະນຸດສຳພັນ. ການສ້າງມະນຸດສຳພັນສ່ວນໃຫຍ່ແມ່ນການພົວພັນໂດຍໃຊ້ການສື່ສານດ້ວຍສຽງເວົ້າ. ສະນັ້ນ, ຄວນຕ້ອງໄດ້ເອົາໃຈໃສ່ທີ່ສຸດໃນເລື່ອງການໃຊ້ຖ້ອຍຄຳ, ນໍ້າສຽງ ໃຫ້ຖືກກັບກາລະ-ເທສະ ແລະ ບຸກຄົນທີ່ເຮົາເວົ້ານຳອີກດ້ວຍ.</a:t>
            </a:r>
          </a:p>
          <a:p>
            <a:pPr>
              <a:buFont typeface="Wingdings" pitchFamily="2" charset="2"/>
              <a:buChar char="Ø"/>
            </a:pPr>
            <a:r>
              <a:rPr lang="lo-LA" b="1" spc="-10" dirty="0">
                <a:solidFill>
                  <a:schemeClr val="tx1"/>
                </a:solidFill>
                <a:ea typeface="SimSun"/>
                <a:cs typeface="Saysettha OT"/>
              </a:rPr>
              <a:t> ກາຍ: </a:t>
            </a:r>
            <a:r>
              <a:rPr lang="lo-LA" spc="-10" dirty="0">
                <a:solidFill>
                  <a:schemeClr val="tx1"/>
                </a:solidFill>
                <a:ea typeface="SimSun"/>
                <a:cs typeface="Saysettha OT"/>
              </a:rPr>
              <a:t>ການຮັກສາຄວາມສະອາດທາງກາຍ ແລະ ສຸຂະພາບກາຍໃຫ້ດີກໍ່ສາມາດເຮັດໃຫ້ຮ່າງກາຍຂອງຄົນເຮົາດູດີຂຶ້ນ, ອາລົມຂອງເຮົາກໍ່ດີຂຶ້ນ, ການພົວພັນກັບຜູ້ອື່ນກໍ່ດີຂຶ້ນ, ຊຶ່ງເປັນຜົນດີຕໍ່ການສ້າງມະນຸດສຳພັນເປັນຢ່າງຍິ່ງ.</a:t>
            </a:r>
          </a:p>
          <a:p>
            <a:pPr>
              <a:buFont typeface="Wingdings" pitchFamily="2" charset="2"/>
              <a:buChar char="Ø"/>
            </a:pPr>
            <a:r>
              <a:rPr lang="lo-LA" b="1" spc="-10" dirty="0">
                <a:solidFill>
                  <a:schemeClr val="tx1"/>
                </a:solidFill>
                <a:ea typeface="SimSun"/>
                <a:cs typeface="Saysettha OT"/>
              </a:rPr>
              <a:t> ໃຈ: </a:t>
            </a:r>
            <a:r>
              <a:rPr lang="lo-LA" spc="-10" dirty="0">
                <a:solidFill>
                  <a:schemeClr val="tx1"/>
                </a:solidFill>
                <a:latin typeface="Times New Roman"/>
                <a:ea typeface="SimSun"/>
                <a:cs typeface="Saysettha OT"/>
              </a:rPr>
              <a:t>ທຳມະຊາດຂອງໃຈໃນທາງມະນຸດສຳພັນ ມີທັງຄວາມມັກ, ບໍ່ມັກ, ດີໃຈ, ສຸກໃຈ, ອີ່ມໃຈ,  ສົມຫວັງ. ແຕ່ໃຈບໍ່ມັກຄວາມເຈັບໃຈ, ເສຍໃຈ, ທຸກໃຈ, ເສົ້າໃຈ, ຜິດຫວັງ, ຄວາມບໍ່ຍຸດຕິທຳ, ຄວາມອັບໂຊກ ແລະ ອື່ນໆ. </a:t>
            </a:r>
            <a:endParaRPr lang="en-US" dirty="0">
              <a:solidFill>
                <a:schemeClr val="tx1"/>
              </a:solidFill>
              <a:latin typeface="Times New Roman"/>
              <a:ea typeface="SimSun"/>
              <a:cs typeface="Angsana New"/>
            </a:endParaRPr>
          </a:p>
          <a:p>
            <a:pPr>
              <a:buFont typeface="Wingdings" pitchFamily="2" charset="2"/>
              <a:buChar char="Ø"/>
            </a:pPr>
            <a:endParaRPr lang="lo-LA" sz="2400" b="1" spc="-10" dirty="0">
              <a:ea typeface="SimSun"/>
              <a:cs typeface="Saysettha OT"/>
            </a:endParaRPr>
          </a:p>
          <a:p>
            <a:pPr>
              <a:buFont typeface="Wingdings" pitchFamily="2" charset="2"/>
              <a:buChar char="Ø"/>
            </a:pPr>
            <a:endParaRPr lang="th-TH" sz="2200" b="1" dirty="0">
              <a:latin typeface="Saysettha OT" pitchFamily="34" charset="-34"/>
              <a:cs typeface="Saysettha OT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1290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776" y="548680"/>
            <a:ext cx="6512511" cy="864096"/>
          </a:xfrm>
        </p:spPr>
        <p:txBody>
          <a:bodyPr/>
          <a:lstStyle/>
          <a:p>
            <a:pPr marL="0" indent="0" algn="ctr">
              <a:buNone/>
            </a:pPr>
            <a:r>
              <a:rPr lang="lo-LA" sz="4400" b="1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ຄວາມແຕກຕ່າງຂອງໃຈ</a:t>
            </a:r>
            <a:endParaRPr lang="th-TH" sz="4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9512" y="1628800"/>
            <a:ext cx="4320480" cy="46805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115000"/>
              </a:lnSpc>
              <a:spcBef>
                <a:spcPct val="20000"/>
              </a:spcBef>
            </a:pPr>
            <a:r>
              <a:rPr lang="lo-LA" b="1" spc="-10" dirty="0">
                <a:solidFill>
                  <a:prstClr val="black"/>
                </a:solidFill>
                <a:latin typeface="Times New Roman"/>
                <a:ea typeface="SimSun"/>
                <a:cs typeface="Saysettha OT"/>
              </a:rPr>
              <a:t>ດ້ານດີຂອງໃຈຄົນ</a:t>
            </a:r>
          </a:p>
          <a:p>
            <a:pPr lvl="0" algn="ctr">
              <a:lnSpc>
                <a:spcPct val="115000"/>
              </a:lnSpc>
              <a:spcBef>
                <a:spcPct val="20000"/>
              </a:spcBef>
            </a:pPr>
            <a:endParaRPr lang="lo-LA" sz="800" b="1" spc="-10" dirty="0">
              <a:solidFill>
                <a:prstClr val="black"/>
              </a:solidFill>
              <a:latin typeface="Times New Roman"/>
              <a:ea typeface="SimSun"/>
              <a:cs typeface="Saysettha OT"/>
            </a:endParaRPr>
          </a:p>
          <a:p>
            <a:pPr lvl="0">
              <a:lnSpc>
                <a:spcPct val="115000"/>
              </a:lnSpc>
              <a:spcBef>
                <a:spcPct val="20000"/>
              </a:spcBef>
            </a:pPr>
            <a:r>
              <a:rPr lang="lo-LA" sz="2200" spc="-10" dirty="0">
                <a:solidFill>
                  <a:prstClr val="black"/>
                </a:solidFill>
                <a:latin typeface="Times New Roman"/>
                <a:ea typeface="SimSun"/>
                <a:cs typeface="Saysettha OT"/>
              </a:rPr>
              <a:t>  ໃຈດີ      = ດີໃຈ</a:t>
            </a:r>
            <a:endParaRPr lang="lo-LA" sz="2200" dirty="0">
              <a:solidFill>
                <a:prstClr val="black"/>
              </a:solidFill>
              <a:latin typeface="Times New Roman"/>
              <a:ea typeface="SimSun"/>
              <a:cs typeface="Saysettha OT"/>
            </a:endParaRPr>
          </a:p>
          <a:p>
            <a:pPr lvl="0">
              <a:lnSpc>
                <a:spcPct val="115000"/>
              </a:lnSpc>
              <a:spcBef>
                <a:spcPct val="20000"/>
              </a:spcBef>
            </a:pPr>
            <a:r>
              <a:rPr lang="lo-LA" sz="2200" spc="-10" dirty="0">
                <a:solidFill>
                  <a:prstClr val="black"/>
                </a:solidFill>
                <a:latin typeface="Times New Roman"/>
                <a:ea typeface="SimSun"/>
                <a:cs typeface="Saysettha OT"/>
              </a:rPr>
              <a:t>  ໃຈເຢັນ    = ເຢັນໃຈ, ສຸກໃຈ</a:t>
            </a:r>
            <a:endParaRPr lang="lo-LA" sz="2200" dirty="0">
              <a:solidFill>
                <a:prstClr val="black"/>
              </a:solidFill>
              <a:latin typeface="Times New Roman"/>
              <a:ea typeface="SimSun"/>
              <a:cs typeface="Saysettha OT"/>
            </a:endParaRPr>
          </a:p>
          <a:p>
            <a:pPr lvl="0">
              <a:lnSpc>
                <a:spcPct val="115000"/>
              </a:lnSpc>
              <a:spcBef>
                <a:spcPct val="20000"/>
              </a:spcBef>
            </a:pPr>
            <a:r>
              <a:rPr lang="lo-LA" sz="2200" spc="-10" dirty="0">
                <a:solidFill>
                  <a:prstClr val="black"/>
                </a:solidFill>
                <a:latin typeface="Times New Roman"/>
                <a:ea typeface="SimSun"/>
                <a:cs typeface="Saysettha OT"/>
              </a:rPr>
              <a:t>  ໃຈພະ     = ສະບາຍໃຈ</a:t>
            </a:r>
            <a:endParaRPr lang="lo-LA" sz="2200" dirty="0">
              <a:solidFill>
                <a:prstClr val="black"/>
              </a:solidFill>
              <a:latin typeface="Times New Roman"/>
              <a:ea typeface="SimSun"/>
              <a:cs typeface="Saysettha OT"/>
            </a:endParaRPr>
          </a:p>
          <a:p>
            <a:pPr lvl="0">
              <a:lnSpc>
                <a:spcPct val="115000"/>
              </a:lnSpc>
              <a:spcBef>
                <a:spcPct val="20000"/>
              </a:spcBef>
            </a:pPr>
            <a:r>
              <a:rPr lang="lo-LA" sz="2200" spc="-10" dirty="0">
                <a:solidFill>
                  <a:prstClr val="black"/>
                </a:solidFill>
                <a:latin typeface="Times New Roman"/>
                <a:ea typeface="SimSun"/>
                <a:cs typeface="Saysettha OT"/>
              </a:rPr>
              <a:t>  ໃຈເປັນທໍາ  = ພໍໃຈ, ອີ່ມໃຈ   </a:t>
            </a:r>
          </a:p>
          <a:p>
            <a:pPr lvl="0">
              <a:lnSpc>
                <a:spcPct val="115000"/>
              </a:lnSpc>
              <a:spcBef>
                <a:spcPct val="20000"/>
              </a:spcBef>
            </a:pPr>
            <a:r>
              <a:rPr lang="lo-LA" sz="2200" spc="-10" dirty="0">
                <a:solidFill>
                  <a:prstClr val="black"/>
                </a:solidFill>
                <a:latin typeface="Times New Roman"/>
                <a:ea typeface="SimSun"/>
                <a:cs typeface="Saysettha OT"/>
              </a:rPr>
              <a:t>  ໃຈຊື່      = ສະບາຍໃຈ</a:t>
            </a:r>
          </a:p>
          <a:p>
            <a:pPr lvl="0">
              <a:lnSpc>
                <a:spcPct val="115000"/>
              </a:lnSpc>
              <a:spcBef>
                <a:spcPct val="20000"/>
              </a:spcBef>
            </a:pPr>
            <a:r>
              <a:rPr lang="lo-LA" sz="2200" spc="-10" dirty="0">
                <a:solidFill>
                  <a:prstClr val="black"/>
                </a:solidFill>
                <a:latin typeface="Times New Roman"/>
                <a:ea typeface="SimSun"/>
                <a:cs typeface="Saysettha OT"/>
              </a:rPr>
              <a:t>  ໃຈກ້ວາງ   = ສະບາຍໃຈ, ສຸກໃຈ</a:t>
            </a:r>
            <a:endParaRPr lang="lo-LA" sz="2200" dirty="0">
              <a:solidFill>
                <a:prstClr val="black"/>
              </a:solidFill>
              <a:latin typeface="Times New Roman"/>
              <a:ea typeface="SimSun"/>
              <a:cs typeface="Saysettha OT"/>
            </a:endParaRPr>
          </a:p>
          <a:p>
            <a:pPr lvl="0">
              <a:lnSpc>
                <a:spcPct val="115000"/>
              </a:lnSpc>
              <a:spcBef>
                <a:spcPct val="20000"/>
              </a:spcBef>
            </a:pPr>
            <a:r>
              <a:rPr lang="lo-LA" sz="2200" spc="-10" dirty="0">
                <a:solidFill>
                  <a:prstClr val="black"/>
                </a:solidFill>
                <a:latin typeface="Times New Roman"/>
                <a:ea typeface="SimSun"/>
                <a:cs typeface="Saysettha OT"/>
              </a:rPr>
              <a:t>  ໃຈສູງ     = ສະບາຍໃຈ, ໝັ້ນໃຈ</a:t>
            </a:r>
            <a:endParaRPr lang="en-US" sz="2200" dirty="0">
              <a:solidFill>
                <a:prstClr val="black"/>
              </a:solidFill>
              <a:latin typeface="Times New Roman"/>
              <a:ea typeface="SimSun"/>
              <a:cs typeface="Angsana New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44008" y="1628800"/>
            <a:ext cx="4320480" cy="466247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115000"/>
              </a:lnSpc>
              <a:spcBef>
                <a:spcPct val="20000"/>
              </a:spcBef>
            </a:pPr>
            <a:endParaRPr lang="lo-LA" sz="2400" b="1" spc="-10" dirty="0">
              <a:solidFill>
                <a:prstClr val="black"/>
              </a:solidFill>
              <a:latin typeface="Times New Roman"/>
              <a:ea typeface="SimSun"/>
              <a:cs typeface="Saysettha OT"/>
            </a:endParaRPr>
          </a:p>
          <a:p>
            <a:pPr lvl="0" algn="ctr">
              <a:lnSpc>
                <a:spcPct val="115000"/>
              </a:lnSpc>
              <a:spcBef>
                <a:spcPct val="20000"/>
              </a:spcBef>
            </a:pPr>
            <a:endParaRPr lang="lo-LA" b="1" spc="-10" dirty="0">
              <a:solidFill>
                <a:prstClr val="black"/>
              </a:solidFill>
              <a:latin typeface="Times New Roman"/>
              <a:ea typeface="SimSun"/>
              <a:cs typeface="Saysettha OT"/>
            </a:endParaRPr>
          </a:p>
          <a:p>
            <a:pPr lvl="0" algn="ctr">
              <a:lnSpc>
                <a:spcPct val="115000"/>
              </a:lnSpc>
              <a:spcBef>
                <a:spcPct val="20000"/>
              </a:spcBef>
            </a:pPr>
            <a:r>
              <a:rPr lang="lo-LA" b="1" spc="-10" dirty="0">
                <a:solidFill>
                  <a:prstClr val="black"/>
                </a:solidFill>
                <a:latin typeface="Times New Roman"/>
                <a:ea typeface="SimSun"/>
                <a:cs typeface="Saysettha OT"/>
              </a:rPr>
              <a:t>ດ້ານບໍ່ດີຂອງໃຈຄົນ</a:t>
            </a:r>
          </a:p>
          <a:p>
            <a:pPr lvl="0" algn="ctr">
              <a:lnSpc>
                <a:spcPct val="115000"/>
              </a:lnSpc>
              <a:spcBef>
                <a:spcPct val="20000"/>
              </a:spcBef>
            </a:pPr>
            <a:endParaRPr lang="lo-LA" sz="800" b="1" spc="-10" dirty="0">
              <a:solidFill>
                <a:prstClr val="black"/>
              </a:solidFill>
              <a:latin typeface="Times New Roman"/>
              <a:ea typeface="SimSun"/>
              <a:cs typeface="Saysettha OT"/>
            </a:endParaRPr>
          </a:p>
          <a:p>
            <a:pPr lvl="0">
              <a:lnSpc>
                <a:spcPct val="115000"/>
              </a:lnSpc>
              <a:spcBef>
                <a:spcPct val="20000"/>
              </a:spcBef>
            </a:pPr>
            <a:r>
              <a:rPr lang="lo-LA" sz="2200" spc="-10" dirty="0">
                <a:solidFill>
                  <a:prstClr val="black"/>
                </a:solidFill>
                <a:latin typeface="Times New Roman"/>
                <a:ea typeface="SimSun"/>
                <a:cs typeface="Saysettha OT"/>
              </a:rPr>
              <a:t>    ໃຈຮ້າຍ     =   ຊ້ໍາໃຈ</a:t>
            </a:r>
          </a:p>
          <a:p>
            <a:pPr lvl="0">
              <a:lnSpc>
                <a:spcPct val="115000"/>
              </a:lnSpc>
              <a:spcBef>
                <a:spcPct val="20000"/>
              </a:spcBef>
            </a:pPr>
            <a:r>
              <a:rPr lang="lo-LA" sz="2200" spc="-10" dirty="0">
                <a:solidFill>
                  <a:prstClr val="black"/>
                </a:solidFill>
                <a:latin typeface="Times New Roman"/>
                <a:ea typeface="SimSun"/>
                <a:cs typeface="Saysettha OT"/>
              </a:rPr>
              <a:t>    ໃຈອໍາມະຫິດ =   ເສຍໃຈ</a:t>
            </a:r>
          </a:p>
          <a:p>
            <a:pPr lvl="0">
              <a:lnSpc>
                <a:spcPct val="115000"/>
              </a:lnSpc>
              <a:spcBef>
                <a:spcPct val="20000"/>
              </a:spcBef>
            </a:pPr>
            <a:r>
              <a:rPr lang="lo-LA" sz="2200" spc="-10" dirty="0">
                <a:solidFill>
                  <a:prstClr val="black"/>
                </a:solidFill>
                <a:latin typeface="Times New Roman"/>
                <a:ea typeface="SimSun"/>
                <a:cs typeface="Saysettha OT"/>
              </a:rPr>
              <a:t>    ໃຈສັດ      =   ເສົ້າໃຈ</a:t>
            </a:r>
          </a:p>
          <a:p>
            <a:pPr lvl="0">
              <a:lnSpc>
                <a:spcPct val="115000"/>
              </a:lnSpc>
              <a:spcBef>
                <a:spcPct val="20000"/>
              </a:spcBef>
            </a:pPr>
            <a:r>
              <a:rPr lang="lo-LA" sz="2200" spc="-10" dirty="0">
                <a:solidFill>
                  <a:prstClr val="black"/>
                </a:solidFill>
                <a:latin typeface="Times New Roman"/>
                <a:ea typeface="SimSun"/>
                <a:cs typeface="Saysettha OT"/>
              </a:rPr>
              <a:t>    ໃຈດໍາ      =   ຂົມຂື່ນໃຈ</a:t>
            </a:r>
          </a:p>
          <a:p>
            <a:pPr lvl="0">
              <a:lnSpc>
                <a:spcPct val="115000"/>
              </a:lnSpc>
              <a:spcBef>
                <a:spcPct val="20000"/>
              </a:spcBef>
            </a:pPr>
            <a:r>
              <a:rPr lang="lo-LA" sz="2200" spc="-10" dirty="0">
                <a:solidFill>
                  <a:prstClr val="black"/>
                </a:solidFill>
                <a:latin typeface="Times New Roman"/>
                <a:ea typeface="SimSun"/>
                <a:cs typeface="Saysettha OT"/>
              </a:rPr>
              <a:t>    ໃຈຈືດ 	 =   ບໍ່ມັກໃຈ</a:t>
            </a:r>
          </a:p>
          <a:p>
            <a:pPr lvl="0">
              <a:lnSpc>
                <a:spcPct val="115000"/>
              </a:lnSpc>
              <a:spcBef>
                <a:spcPct val="20000"/>
              </a:spcBef>
            </a:pPr>
            <a:r>
              <a:rPr lang="lo-LA" sz="2200" spc="-10" dirty="0">
                <a:solidFill>
                  <a:prstClr val="black"/>
                </a:solidFill>
                <a:latin typeface="Times New Roman"/>
                <a:ea typeface="SimSun"/>
                <a:cs typeface="Saysettha OT"/>
              </a:rPr>
              <a:t>    ໃຈບາບ    =   ທໍລະມານໃຈ</a:t>
            </a:r>
          </a:p>
          <a:p>
            <a:pPr lvl="0">
              <a:lnSpc>
                <a:spcPct val="115000"/>
              </a:lnSpc>
              <a:spcBef>
                <a:spcPct val="20000"/>
              </a:spcBef>
            </a:pPr>
            <a:r>
              <a:rPr lang="lo-LA" sz="2200" spc="-10" dirty="0">
                <a:solidFill>
                  <a:prstClr val="black"/>
                </a:solidFill>
                <a:latin typeface="Times New Roman"/>
                <a:ea typeface="SimSun"/>
                <a:cs typeface="Saysettha OT"/>
              </a:rPr>
              <a:t>    ໃຈຄົດ     =   ເຈັບໃຈ</a:t>
            </a:r>
          </a:p>
          <a:p>
            <a:pPr lvl="0" algn="ctr">
              <a:lnSpc>
                <a:spcPct val="115000"/>
              </a:lnSpc>
              <a:spcBef>
                <a:spcPct val="20000"/>
              </a:spcBef>
            </a:pPr>
            <a:endParaRPr lang="lo-LA" sz="2100" b="1" spc="-10" dirty="0">
              <a:solidFill>
                <a:prstClr val="black"/>
              </a:solidFill>
              <a:latin typeface="Times New Roman"/>
              <a:ea typeface="SimSun"/>
              <a:cs typeface="Saysettha OT"/>
            </a:endParaRPr>
          </a:p>
          <a:p>
            <a:pPr lvl="0" algn="ctr">
              <a:lnSpc>
                <a:spcPct val="115000"/>
              </a:lnSpc>
              <a:spcBef>
                <a:spcPct val="20000"/>
              </a:spcBef>
            </a:pPr>
            <a:endParaRPr lang="lo-LA" sz="2100" b="1" spc="-10" dirty="0">
              <a:solidFill>
                <a:prstClr val="black"/>
              </a:solidFill>
              <a:latin typeface="Times New Roman"/>
              <a:ea typeface="SimSun"/>
              <a:cs typeface="Saysettha OT"/>
            </a:endParaRPr>
          </a:p>
          <a:p>
            <a:pPr lvl="0" algn="ctr">
              <a:lnSpc>
                <a:spcPct val="115000"/>
              </a:lnSpc>
              <a:spcBef>
                <a:spcPct val="20000"/>
              </a:spcBef>
            </a:pPr>
            <a:endParaRPr lang="lo-LA" b="1" spc="-10" dirty="0">
              <a:solidFill>
                <a:prstClr val="black"/>
              </a:solidFill>
              <a:latin typeface="Times New Roman"/>
              <a:ea typeface="SimSun"/>
              <a:cs typeface="Saysettha OT"/>
            </a:endParaRPr>
          </a:p>
        </p:txBody>
      </p:sp>
    </p:spTree>
    <p:extLst>
      <p:ext uri="{BB962C8B-B14F-4D97-AF65-F5344CB8AC3E}">
        <p14:creationId xmlns:p14="http://schemas.microsoft.com/office/powerpoint/2010/main" val="1223529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95536" y="1412776"/>
            <a:ext cx="8424936" cy="5184576"/>
          </a:xfrm>
        </p:spPr>
        <p:txBody>
          <a:bodyPr>
            <a:normAutofit fontScale="85000" lnSpcReduction="10000"/>
          </a:bodyPr>
          <a:lstStyle/>
          <a:p>
            <a:pPr marL="45720" indent="0" algn="ctr">
              <a:lnSpc>
                <a:spcPct val="160000"/>
              </a:lnSpc>
              <a:buNone/>
            </a:pPr>
            <a:r>
              <a:rPr lang="lo-LA" sz="2400" b="1" dirty="0">
                <a:solidFill>
                  <a:schemeClr val="accent6"/>
                </a:solidFill>
                <a:latin typeface="Saysettha OT" pitchFamily="34" charset="-34"/>
                <a:cs typeface="Saysettha OT" pitchFamily="34" charset="-34"/>
                <a:sym typeface="Wingdings"/>
              </a:rPr>
              <a:t> </a:t>
            </a:r>
            <a:r>
              <a:rPr lang="lo-LA" sz="2400" b="1" dirty="0">
                <a:solidFill>
                  <a:srgbClr val="7030A0"/>
                </a:solidFill>
                <a:latin typeface="Saysettha OT" pitchFamily="34" charset="-34"/>
                <a:cs typeface="Saysettha OT" pitchFamily="34" charset="-34"/>
                <a:sym typeface="Wingdings"/>
              </a:rPr>
              <a:t>ສອງຢ່າງທີ່ບໍ່ເຄີຍລໍຖ້າເຮົາກໍ່ຄື: </a:t>
            </a:r>
            <a:r>
              <a:rPr lang="lo-LA" sz="2400" b="1" dirty="0">
                <a:solidFill>
                  <a:schemeClr val="accent6">
                    <a:lumMod val="50000"/>
                  </a:schemeClr>
                </a:solidFill>
                <a:latin typeface="Saysettha OT" pitchFamily="34" charset="-34"/>
                <a:cs typeface="Saysettha OT" pitchFamily="34" charset="-34"/>
                <a:sym typeface="Wingdings"/>
              </a:rPr>
              <a:t>ເວລາ</a:t>
            </a:r>
            <a:r>
              <a:rPr lang="lo-LA" sz="2400" b="1" dirty="0">
                <a:solidFill>
                  <a:srgbClr val="7030A0"/>
                </a:solidFill>
                <a:latin typeface="Saysettha OT" pitchFamily="34" charset="-34"/>
                <a:cs typeface="Saysettha OT" pitchFamily="34" charset="-34"/>
                <a:sym typeface="Wingdings"/>
              </a:rPr>
              <a:t> ແລະ </a:t>
            </a:r>
            <a:r>
              <a:rPr lang="lo-LA" sz="2400" b="1" dirty="0">
                <a:solidFill>
                  <a:schemeClr val="accent6">
                    <a:lumMod val="75000"/>
                  </a:schemeClr>
                </a:solidFill>
                <a:latin typeface="Saysettha OT" pitchFamily="34" charset="-34"/>
                <a:cs typeface="Saysettha OT" pitchFamily="34" charset="-34"/>
                <a:sym typeface="Wingdings"/>
              </a:rPr>
              <a:t>ໂອກາດ</a:t>
            </a:r>
            <a:r>
              <a:rPr lang="lo-LA" sz="2400" b="1" dirty="0">
                <a:solidFill>
                  <a:srgbClr val="7030A0"/>
                </a:solidFill>
                <a:latin typeface="Saysettha OT" pitchFamily="34" charset="-34"/>
                <a:cs typeface="Saysettha OT" pitchFamily="34" charset="-34"/>
                <a:sym typeface="Wingdings"/>
              </a:rPr>
              <a:t>. ເພາະສະນັ້ນ, ຖ້າມັນມາຮອດແລ້ວບໍ່ຮີບຍາດເອົາໄວ້ ຈະເປັນການຍາກທີ່ຈະໄດ້ພົບມັນອີກຄັ້ງ </a:t>
            </a:r>
            <a:r>
              <a:rPr lang="lo-LA" b="1" dirty="0">
                <a:solidFill>
                  <a:schemeClr val="accent6"/>
                </a:solidFill>
                <a:latin typeface="Saysettha OT" pitchFamily="34" charset="-34"/>
                <a:cs typeface="Saysettha OT" pitchFamily="34" charset="-34"/>
                <a:sym typeface="Wingdings"/>
              </a:rPr>
              <a:t></a:t>
            </a:r>
            <a:endParaRPr lang="lo-LA" b="1" dirty="0">
              <a:solidFill>
                <a:schemeClr val="accent6"/>
              </a:solidFill>
              <a:latin typeface="Saysettha OT" pitchFamily="34" charset="-34"/>
              <a:cs typeface="Saysettha OT" pitchFamily="34" charset="-34"/>
            </a:endParaRPr>
          </a:p>
          <a:p>
            <a:pPr marL="45720" indent="0" algn="ctr">
              <a:lnSpc>
                <a:spcPct val="160000"/>
              </a:lnSpc>
              <a:buNone/>
            </a:pPr>
            <a:r>
              <a:rPr lang="lo-LA" sz="2400" b="1" dirty="0">
                <a:solidFill>
                  <a:schemeClr val="accent6"/>
                </a:solidFill>
                <a:latin typeface="Saysettha OT" pitchFamily="34" charset="-34"/>
                <a:cs typeface="Saysettha OT" pitchFamily="34" charset="-34"/>
                <a:sym typeface="Wingdings"/>
              </a:rPr>
              <a:t> </a:t>
            </a:r>
            <a:r>
              <a:rPr lang="lo-LA" sz="2400" b="1" dirty="0">
                <a:solidFill>
                  <a:schemeClr val="accent6">
                    <a:lumMod val="50000"/>
                  </a:schemeClr>
                </a:solidFill>
                <a:latin typeface="Saysettha OT" pitchFamily="34" charset="-34"/>
                <a:cs typeface="Saysettha OT" pitchFamily="34" charset="-34"/>
                <a:sym typeface="Wingdings"/>
              </a:rPr>
              <a:t>ຄິດສະເໝີໃນສິ່ງທີ່ຈະເວົ້າ ແຕ່ຢ່າເວົ້າທຸກສິ່ງທຸກຢ່າງທີ່ທ່ານຄິດ</a:t>
            </a:r>
            <a:r>
              <a:rPr lang="lo-LA" sz="2400" b="1" dirty="0">
                <a:solidFill>
                  <a:schemeClr val="accent6"/>
                </a:solidFill>
                <a:latin typeface="Saysettha OT" pitchFamily="34" charset="-34"/>
                <a:cs typeface="Saysettha OT" pitchFamily="34" charset="-34"/>
                <a:sym typeface="Wingdings"/>
              </a:rPr>
              <a:t> </a:t>
            </a:r>
            <a:endParaRPr lang="lo-LA" sz="2400" b="1" dirty="0">
              <a:solidFill>
                <a:schemeClr val="accent6"/>
              </a:solidFill>
              <a:latin typeface="Saysettha OT" pitchFamily="34" charset="-34"/>
              <a:cs typeface="Saysettha OT" pitchFamily="34" charset="-34"/>
            </a:endParaRPr>
          </a:p>
          <a:p>
            <a:pPr marL="45720" indent="0" algn="ctr">
              <a:lnSpc>
                <a:spcPct val="160000"/>
              </a:lnSpc>
              <a:buNone/>
            </a:pPr>
            <a:r>
              <a:rPr lang="lo-LA" sz="2400" b="1" dirty="0">
                <a:solidFill>
                  <a:schemeClr val="accent6"/>
                </a:solidFill>
                <a:latin typeface="Saysettha OT" pitchFamily="34" charset="-34"/>
                <a:cs typeface="Saysettha OT" pitchFamily="34" charset="-34"/>
                <a:sym typeface="Wingdings"/>
              </a:rPr>
              <a:t> </a:t>
            </a:r>
            <a:r>
              <a:rPr lang="lo-LA" sz="2600" b="1" dirty="0">
                <a:solidFill>
                  <a:schemeClr val="accent6">
                    <a:lumMod val="50000"/>
                  </a:schemeClr>
                </a:solidFill>
                <a:latin typeface="Saysettha OT" pitchFamily="34" charset="-34"/>
                <a:cs typeface="Saysettha OT" pitchFamily="34" charset="-34"/>
                <a:sym typeface="Wingdings"/>
              </a:rPr>
              <a:t>ສາທຸຊົນຕ້ອງມີຄວາມຄິດ 9 ປະການຄື</a:t>
            </a:r>
          </a:p>
          <a:p>
            <a:pPr marL="45720" indent="0" algn="just">
              <a:lnSpc>
                <a:spcPct val="160000"/>
              </a:lnSpc>
              <a:buNone/>
            </a:pPr>
            <a:r>
              <a:rPr lang="lo-LA" sz="2400" b="1" dirty="0">
                <a:solidFill>
                  <a:schemeClr val="accent1">
                    <a:lumMod val="75000"/>
                  </a:schemeClr>
                </a:solidFill>
                <a:latin typeface="Saysettha OT" pitchFamily="34" charset="-34"/>
                <a:cs typeface="Saysettha OT" pitchFamily="34" charset="-34"/>
                <a:sym typeface="Wingdings"/>
              </a:rPr>
              <a:t>1.​ເຫັນແລ້ວຕ້ອງຄິດໃຫ້ກະຈ່າງແຈ້ງ</a:t>
            </a:r>
            <a:r>
              <a:rPr lang="lo-LA" sz="2400" b="1" dirty="0">
                <a:solidFill>
                  <a:schemeClr val="accent1">
                    <a:lumMod val="50000"/>
                  </a:schemeClr>
                </a:solidFill>
                <a:latin typeface="Saysettha OT" pitchFamily="34" charset="-34"/>
                <a:cs typeface="Saysettha OT" pitchFamily="34" charset="-34"/>
                <a:sym typeface="Wingdings"/>
              </a:rPr>
              <a:t>		</a:t>
            </a:r>
            <a:r>
              <a:rPr lang="lo-LA" sz="2400" b="1" dirty="0">
                <a:solidFill>
                  <a:schemeClr val="accent1">
                    <a:lumMod val="75000"/>
                  </a:schemeClr>
                </a:solidFill>
                <a:latin typeface="Saysettha OT" pitchFamily="34" charset="-34"/>
                <a:cs typeface="Saysettha OT" pitchFamily="34" charset="-34"/>
                <a:sym typeface="Wingdings"/>
              </a:rPr>
              <a:t>2. ຟັງແລ້ວຕ້ອງຄິດໃຫ້ສະຫຼາດ</a:t>
            </a:r>
          </a:p>
          <a:p>
            <a:pPr marL="45720" indent="0" algn="just">
              <a:lnSpc>
                <a:spcPct val="160000"/>
              </a:lnSpc>
              <a:buNone/>
            </a:pPr>
            <a:r>
              <a:rPr lang="lo-LA" sz="2400" b="1" dirty="0">
                <a:solidFill>
                  <a:schemeClr val="accent1">
                    <a:lumMod val="75000"/>
                  </a:schemeClr>
                </a:solidFill>
                <a:latin typeface="Saysettha OT" pitchFamily="34" charset="-34"/>
                <a:cs typeface="Saysettha OT" pitchFamily="34" charset="-34"/>
                <a:sym typeface="Wingdings"/>
              </a:rPr>
              <a:t>3. ກາມ-ລາຄະຕ້ອງຄິດພຽງພໍອຸ່ນ		4. ມາລະຍາດຕ້ອງນອບນ້ອມ</a:t>
            </a:r>
          </a:p>
          <a:p>
            <a:pPr marL="45720" indent="0" algn="just">
              <a:lnSpc>
                <a:spcPct val="160000"/>
              </a:lnSpc>
              <a:buNone/>
            </a:pPr>
            <a:r>
              <a:rPr lang="lo-LA" sz="2400" b="1" dirty="0">
                <a:solidFill>
                  <a:schemeClr val="accent1">
                    <a:lumMod val="75000"/>
                  </a:schemeClr>
                </a:solidFill>
                <a:latin typeface="Saysettha OT" pitchFamily="34" charset="-34"/>
                <a:cs typeface="Saysettha OT" pitchFamily="34" charset="-34"/>
                <a:sym typeface="Wingdings"/>
              </a:rPr>
              <a:t>5. ຄຳເວົ້າຕ້ອງມີສັດຈະ			6. ການງານຕ້ອງສັດທາ</a:t>
            </a:r>
          </a:p>
          <a:p>
            <a:pPr marL="45720" indent="0" algn="just">
              <a:lnSpc>
                <a:spcPct val="160000"/>
              </a:lnSpc>
              <a:buNone/>
            </a:pPr>
            <a:r>
              <a:rPr lang="lo-LA" sz="2400" b="1" dirty="0">
                <a:solidFill>
                  <a:schemeClr val="accent1">
                    <a:lumMod val="75000"/>
                  </a:schemeClr>
                </a:solidFill>
                <a:latin typeface="Saysettha OT" pitchFamily="34" charset="-34"/>
                <a:cs typeface="Saysettha OT" pitchFamily="34" charset="-34"/>
                <a:sym typeface="Wingdings"/>
              </a:rPr>
              <a:t>7. ເມື່ອຂ້ອງໃຈຕ້ອງສອບຖາມ	   8. ເມື່ອຮ້າຍຕ້ອງຄໍານຶງເຖິງຄວາມຫຍຸ້ງຍາກ</a:t>
            </a:r>
          </a:p>
          <a:p>
            <a:pPr marL="45720" indent="0" algn="just">
              <a:lnSpc>
                <a:spcPct val="160000"/>
              </a:lnSpc>
              <a:buNone/>
            </a:pPr>
            <a:r>
              <a:rPr lang="lo-LA" sz="2400" b="1" dirty="0">
                <a:solidFill>
                  <a:schemeClr val="accent1">
                    <a:lumMod val="75000"/>
                  </a:schemeClr>
                </a:solidFill>
                <a:latin typeface="Saysettha OT" pitchFamily="34" charset="-34"/>
                <a:cs typeface="Saysettha OT" pitchFamily="34" charset="-34"/>
                <a:sym typeface="Wingdings"/>
              </a:rPr>
              <a:t>		9. ເມື່ອເຫັນຜົນປະໂຫຍດຕ້ອງຄໍານຶງເຖິງຄຸນນະທໍາ</a:t>
            </a:r>
            <a:r>
              <a:rPr lang="lo-LA" sz="2400" b="1" dirty="0">
                <a:solidFill>
                  <a:schemeClr val="accent1">
                    <a:lumMod val="50000"/>
                  </a:schemeClr>
                </a:solidFill>
                <a:latin typeface="Saysettha OT" pitchFamily="34" charset="-34"/>
                <a:cs typeface="Saysettha OT" pitchFamily="34" charset="-34"/>
                <a:sym typeface="Wingdings"/>
              </a:rPr>
              <a:t> </a:t>
            </a:r>
            <a:r>
              <a:rPr lang="lo-LA" sz="2400" b="1" dirty="0">
                <a:solidFill>
                  <a:schemeClr val="accent6"/>
                </a:solidFill>
                <a:latin typeface="Saysettha OT" pitchFamily="34" charset="-34"/>
                <a:cs typeface="Saysettha OT" pitchFamily="34" charset="-34"/>
                <a:sym typeface="Wingdings"/>
              </a:rPr>
              <a:t></a:t>
            </a:r>
            <a:endParaRPr lang="lo-LA" sz="2400" b="1" dirty="0">
              <a:solidFill>
                <a:schemeClr val="accent6"/>
              </a:solidFill>
              <a:latin typeface="Saysettha OT" pitchFamily="34" charset="-34"/>
              <a:cs typeface="Saysettha OT" pitchFamily="34" charset="-34"/>
            </a:endParaRPr>
          </a:p>
          <a:p>
            <a:pPr marL="45720" indent="0" algn="ctr">
              <a:buNone/>
            </a:pPr>
            <a:endParaRPr lang="lo-LA" sz="2400" b="1" dirty="0">
              <a:solidFill>
                <a:schemeClr val="accent6"/>
              </a:solidFill>
              <a:latin typeface="Saysettha OT" pitchFamily="34" charset="-34"/>
              <a:cs typeface="Saysettha OT" pitchFamily="34" charset="-34"/>
            </a:endParaRPr>
          </a:p>
          <a:p>
            <a:pPr marL="45720" indent="0" algn="ctr">
              <a:buNone/>
            </a:pPr>
            <a:endParaRPr lang="th-TH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67744" y="404664"/>
            <a:ext cx="4464497" cy="64807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r>
              <a:rPr lang="lo-LA" sz="3600" dirty="0">
                <a:solidFill>
                  <a:schemeClr val="accent1">
                    <a:lumMod val="50000"/>
                  </a:schemeClr>
                </a:solidFill>
                <a:latin typeface="Saysettha OT" pitchFamily="34" charset="-34"/>
                <a:cs typeface="Saysettha OT" pitchFamily="34" charset="-34"/>
              </a:rPr>
              <a:t>ວາຈາສອນໃຈ</a:t>
            </a:r>
            <a:endParaRPr lang="th-TH" sz="3600" dirty="0">
              <a:solidFill>
                <a:schemeClr val="accent1">
                  <a:lumMod val="50000"/>
                </a:schemeClr>
              </a:solidFill>
              <a:latin typeface="Saysettha OT" pitchFamily="34" charset="-34"/>
              <a:cs typeface="Saysettha OT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158306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404664"/>
            <a:ext cx="6512511" cy="864096"/>
          </a:xfrm>
        </p:spPr>
        <p:txBody>
          <a:bodyPr/>
          <a:lstStyle/>
          <a:p>
            <a:pPr marL="0" indent="0" algn="ctr">
              <a:buNone/>
            </a:pPr>
            <a:r>
              <a:rPr lang="lo-LA" dirty="0">
                <a:latin typeface="Saysettha OT" pitchFamily="34" charset="-34"/>
                <a:cs typeface="Saysettha OT" pitchFamily="34" charset="-34"/>
              </a:rPr>
              <a:t>ແຜນການຮຽນ</a:t>
            </a:r>
            <a:endParaRPr lang="th-TH" dirty="0"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11560" y="1484784"/>
            <a:ext cx="7776864" cy="4896544"/>
          </a:xfrm>
        </p:spPr>
        <p:txBody>
          <a:bodyPr>
            <a:normAutofit fontScale="92500"/>
          </a:bodyPr>
          <a:lstStyle/>
          <a:p>
            <a:r>
              <a:rPr lang="lo-LA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1. ຄະແນນຂຶ້ນຫ້ອງ 10%</a:t>
            </a:r>
          </a:p>
          <a:p>
            <a:r>
              <a:rPr lang="lo-LA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2. ຄະແນນກິດຈະກໍາ 20%</a:t>
            </a:r>
          </a:p>
          <a:p>
            <a:r>
              <a:rPr lang="lo-LA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3. ຄະແນນສອບເສັງກາງພາກ 20%</a:t>
            </a:r>
          </a:p>
          <a:p>
            <a:r>
              <a:rPr lang="lo-LA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4. ຄະແນນສອບເສັງທ້າຍພາກ 50% </a:t>
            </a:r>
          </a:p>
          <a:p>
            <a:r>
              <a:rPr lang="lo-LA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ການຈັດເກຣດ:  91-100= </a:t>
            </a:r>
            <a:r>
              <a:rPr lang="en-US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A</a:t>
            </a:r>
          </a:p>
          <a:p>
            <a:pPr marL="45720" indent="0">
              <a:buNone/>
            </a:pPr>
            <a:r>
              <a:rPr lang="en-US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               </a:t>
            </a:r>
            <a:r>
              <a:rPr lang="lo-LA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81</a:t>
            </a:r>
            <a:r>
              <a:rPr lang="en-US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-</a:t>
            </a:r>
            <a:r>
              <a:rPr lang="lo-LA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90</a:t>
            </a:r>
            <a:r>
              <a:rPr lang="en-US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= B+</a:t>
            </a:r>
          </a:p>
          <a:p>
            <a:pPr marL="45720" indent="0">
              <a:buNone/>
            </a:pPr>
            <a:r>
              <a:rPr lang="en-US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		  </a:t>
            </a:r>
            <a:r>
              <a:rPr lang="lo-LA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70</a:t>
            </a:r>
            <a:r>
              <a:rPr lang="en-US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-</a:t>
            </a:r>
            <a:r>
              <a:rPr lang="lo-LA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80</a:t>
            </a:r>
            <a:r>
              <a:rPr lang="en-US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= B</a:t>
            </a:r>
          </a:p>
          <a:p>
            <a:pPr marL="45720" indent="0">
              <a:buNone/>
            </a:pPr>
            <a:r>
              <a:rPr lang="en-US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		  65-69= C+</a:t>
            </a:r>
          </a:p>
          <a:p>
            <a:pPr marL="45720" indent="0">
              <a:buNone/>
            </a:pPr>
            <a:r>
              <a:rPr lang="en-US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		  60-64= C</a:t>
            </a:r>
          </a:p>
          <a:p>
            <a:pPr marL="45720" indent="0">
              <a:buNone/>
            </a:pPr>
            <a:r>
              <a:rPr lang="en-US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		  55-59= D+</a:t>
            </a:r>
          </a:p>
          <a:p>
            <a:pPr marL="45720" indent="0">
              <a:buNone/>
            </a:pPr>
            <a:r>
              <a:rPr lang="en-US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		  50-54= D</a:t>
            </a:r>
          </a:p>
          <a:p>
            <a:pPr marL="45720" indent="0">
              <a:buNone/>
            </a:pPr>
            <a:r>
              <a:rPr lang="en-US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		  </a:t>
            </a:r>
            <a:r>
              <a:rPr lang="lo-LA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ຕໍ່າກວ່າ 50= </a:t>
            </a:r>
            <a:r>
              <a:rPr lang="en-US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F</a:t>
            </a:r>
          </a:p>
          <a:p>
            <a:pPr marL="45720" indent="0">
              <a:buNone/>
            </a:pPr>
            <a:endParaRPr lang="en-US" dirty="0">
              <a:latin typeface="Saysettha OT" pitchFamily="34" charset="-34"/>
              <a:cs typeface="Saysettha OT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211789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76672"/>
            <a:ext cx="6512511" cy="1143000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146050" indent="0" algn="ctr">
              <a:buNone/>
            </a:pPr>
            <a:r>
              <a:rPr lang="lo-LA" sz="3400" b="1" spc="-10" dirty="0">
                <a:solidFill>
                  <a:schemeClr val="tx1"/>
                </a:solidFill>
                <a:latin typeface="Times New Roman"/>
                <a:ea typeface="SimSun"/>
                <a:cs typeface="Saysettha OT"/>
              </a:rPr>
              <a:t>ບົດທີ 3</a:t>
            </a:r>
            <a:br>
              <a:rPr lang="en-US" sz="3400" dirty="0">
                <a:solidFill>
                  <a:schemeClr val="tx1"/>
                </a:solidFill>
                <a:latin typeface="Times New Roman"/>
                <a:ea typeface="SimSun"/>
                <a:cs typeface="Angsana New"/>
              </a:rPr>
            </a:br>
            <a:r>
              <a:rPr lang="lo-LA" sz="3400" b="1" spc="-10" dirty="0">
                <a:solidFill>
                  <a:schemeClr val="tx1"/>
                </a:solidFill>
                <a:latin typeface="Times New Roman"/>
                <a:ea typeface="SimSun"/>
                <a:cs typeface="Saysettha OT"/>
              </a:rPr>
              <a:t>ຫຼັກການສ້າງມະນຸດສຳພັນ</a:t>
            </a:r>
            <a:endParaRPr lang="th-TH" sz="34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5496" y="1916832"/>
            <a:ext cx="4680520" cy="4941168"/>
          </a:xfrm>
        </p:spPr>
        <p:txBody>
          <a:bodyPr>
            <a:normAutofit fontScale="47500" lnSpcReduction="20000"/>
          </a:bodyPr>
          <a:lstStyle/>
          <a:p>
            <a:pPr marL="0" lvl="0" indent="0" algn="just">
              <a:spcAft>
                <a:spcPts val="600"/>
              </a:spcAft>
              <a:buSzPts val="1600"/>
              <a:buNone/>
            </a:pPr>
            <a:r>
              <a:rPr lang="lo-LA" sz="4400" b="1" spc="-10" dirty="0">
                <a:solidFill>
                  <a:schemeClr val="tx1"/>
                </a:solidFill>
                <a:latin typeface="Times New Roman"/>
                <a:ea typeface="SimSun"/>
                <a:cs typeface="Saysettha OT"/>
              </a:rPr>
              <a:t>1. ຫຼັກການ 3 ຍ</a:t>
            </a:r>
            <a:endParaRPr lang="en-US" sz="4400" dirty="0">
              <a:solidFill>
                <a:schemeClr val="tx1"/>
              </a:solidFill>
              <a:latin typeface="Times New Roman"/>
              <a:ea typeface="SimSun"/>
              <a:cs typeface="Angsana New"/>
            </a:endParaRPr>
          </a:p>
          <a:p>
            <a:pPr marL="0" indent="0" algn="ctr">
              <a:lnSpc>
                <a:spcPct val="160000"/>
              </a:lnSpc>
              <a:buNone/>
            </a:pPr>
            <a:r>
              <a:rPr lang="lo-LA" sz="3300" b="1" dirty="0">
                <a:solidFill>
                  <a:srgbClr val="C00000"/>
                </a:solidFill>
                <a:latin typeface="Saysettha OT" pitchFamily="34" charset="-34"/>
                <a:cs typeface="Saysettha OT" pitchFamily="34" charset="-34"/>
              </a:rPr>
              <a:t> ຍິ້ມແຍ້ມ; ຍົວະຍົງ; ຍົກຍ້ອງ</a:t>
            </a:r>
          </a:p>
          <a:p>
            <a:pPr marL="0" indent="0" algn="ctr">
              <a:buNone/>
            </a:pPr>
            <a:r>
              <a:rPr lang="lo-LA" sz="3300" b="1" dirty="0">
                <a:solidFill>
                  <a:schemeClr val="bg2">
                    <a:lumMod val="25000"/>
                  </a:schemeClr>
                </a:solidFill>
                <a:latin typeface="Saysettha OT" pitchFamily="34" charset="-34"/>
                <a:cs typeface="Saysettha OT" pitchFamily="34" charset="-34"/>
              </a:rPr>
              <a:t>ຄຸນຄ່າຂອງການຍິ້ມ</a:t>
            </a:r>
          </a:p>
          <a:p>
            <a:pPr lvl="0" algn="just">
              <a:lnSpc>
                <a:spcPct val="115000"/>
              </a:lnSpc>
              <a:buFont typeface="Wingdings" pitchFamily="2" charset="2"/>
              <a:buChar char="Ø"/>
            </a:pPr>
            <a:r>
              <a:rPr lang="lo-LA" sz="3300" b="1" spc="-10" dirty="0">
                <a:solidFill>
                  <a:schemeClr val="accent6">
                    <a:lumMod val="50000"/>
                  </a:schemeClr>
                </a:solidFill>
                <a:latin typeface="Times New Roman"/>
                <a:ea typeface="Times New Roman"/>
                <a:cs typeface="Saysettha OT"/>
              </a:rPr>
              <a:t> </a:t>
            </a:r>
            <a:r>
              <a:rPr lang="lo-LA" sz="3300" b="1" spc="-10" dirty="0">
                <a:solidFill>
                  <a:schemeClr val="tx1"/>
                </a:solidFill>
                <a:latin typeface="Times New Roman"/>
                <a:ea typeface="Times New Roman"/>
                <a:cs typeface="Saysettha OT"/>
              </a:rPr>
              <a:t>ຍິ້ມ</a:t>
            </a:r>
            <a:r>
              <a:rPr lang="lo-LA" sz="3300" spc="-10" dirty="0">
                <a:latin typeface="Times New Roman"/>
                <a:ea typeface="Times New Roman"/>
                <a:cs typeface="Saysettha OT"/>
              </a:rPr>
              <a:t> </a:t>
            </a:r>
            <a:r>
              <a:rPr lang="lo-LA" sz="3300" spc="-10" dirty="0">
                <a:solidFill>
                  <a:schemeClr val="tx1"/>
                </a:solidFill>
                <a:latin typeface="Times New Roman"/>
                <a:ea typeface="Times New Roman"/>
                <a:cs typeface="Saysettha OT"/>
              </a:rPr>
              <a:t>ບໍ່ຕ້ອງລົງທຶນ ຜູ້ຮັບກໍ່ໄດ້ກໍາໄລ ຜູ້ໃຫ້ກໍ່ບໍ່ຂາດທຶນ</a:t>
            </a:r>
            <a:endParaRPr lang="lo-LA" sz="3300" dirty="0">
              <a:solidFill>
                <a:schemeClr val="tx1"/>
              </a:solidFill>
              <a:latin typeface="Times New Roman"/>
              <a:ea typeface="Times New Roman"/>
              <a:cs typeface="Saysettha OT"/>
            </a:endParaRPr>
          </a:p>
          <a:p>
            <a:pPr lvl="0" algn="just">
              <a:lnSpc>
                <a:spcPct val="115000"/>
              </a:lnSpc>
              <a:buFont typeface="Wingdings" pitchFamily="2" charset="2"/>
              <a:buChar char="Ø"/>
            </a:pPr>
            <a:r>
              <a:rPr lang="lo-LA" sz="3300" spc="-10" dirty="0">
                <a:solidFill>
                  <a:schemeClr val="tx1"/>
                </a:solidFill>
                <a:latin typeface="Times New Roman"/>
                <a:ea typeface="Times New Roman"/>
                <a:cs typeface="Saysettha OT"/>
              </a:rPr>
              <a:t> </a:t>
            </a:r>
            <a:r>
              <a:rPr lang="lo-LA" sz="3300" b="1" spc="-10" dirty="0">
                <a:solidFill>
                  <a:schemeClr val="tx1"/>
                </a:solidFill>
                <a:latin typeface="Times New Roman"/>
                <a:ea typeface="Times New Roman"/>
                <a:cs typeface="Saysettha OT"/>
              </a:rPr>
              <a:t>ຍິ້ມ </a:t>
            </a:r>
            <a:r>
              <a:rPr lang="lo-LA" sz="3300" spc="-10" dirty="0">
                <a:solidFill>
                  <a:schemeClr val="tx1"/>
                </a:solidFill>
                <a:latin typeface="Times New Roman"/>
                <a:ea typeface="Times New Roman"/>
                <a:cs typeface="Saysettha OT"/>
              </a:rPr>
              <a:t>ພຽງໜ້ອຍດຽວ ແຕ່ຈະຝັງໄວ້ໃນໃຈຂອງຜູ້ຮັບຕະຫຼອດການ</a:t>
            </a:r>
            <a:endParaRPr lang="lo-LA" sz="3300" dirty="0">
              <a:solidFill>
                <a:schemeClr val="tx1"/>
              </a:solidFill>
              <a:latin typeface="Times New Roman"/>
              <a:ea typeface="Times New Roman"/>
              <a:cs typeface="Saysettha OT"/>
            </a:endParaRPr>
          </a:p>
          <a:p>
            <a:pPr lvl="0" algn="just">
              <a:lnSpc>
                <a:spcPct val="115000"/>
              </a:lnSpc>
              <a:buFont typeface="Wingdings" pitchFamily="2" charset="2"/>
              <a:buChar char="Ø"/>
            </a:pPr>
            <a:r>
              <a:rPr lang="lo-LA" sz="3300" spc="-10" dirty="0">
                <a:solidFill>
                  <a:schemeClr val="tx1"/>
                </a:solidFill>
                <a:latin typeface="Times New Roman"/>
                <a:ea typeface="Times New Roman"/>
                <a:cs typeface="Saysettha OT"/>
              </a:rPr>
              <a:t> </a:t>
            </a:r>
            <a:r>
              <a:rPr lang="lo-LA" sz="3300" b="1" spc="-10" dirty="0">
                <a:solidFill>
                  <a:schemeClr val="tx1"/>
                </a:solidFill>
                <a:latin typeface="Times New Roman"/>
                <a:ea typeface="Times New Roman"/>
                <a:cs typeface="Saysettha OT"/>
              </a:rPr>
              <a:t>ຍິ້ມ </a:t>
            </a:r>
            <a:r>
              <a:rPr lang="lo-LA" sz="3300" spc="-10" dirty="0">
                <a:solidFill>
                  <a:schemeClr val="tx1"/>
                </a:solidFill>
                <a:latin typeface="Times New Roman"/>
                <a:ea typeface="Times New Roman"/>
                <a:cs typeface="Saysettha OT"/>
              </a:rPr>
              <a:t>ບໍ່ມີຄົນຮັ່ງມີຄົນໃດບໍ່ຢາກໄດ້ ແລະ ບໍ່ມີຄົນຍາກຈົນຄົນໃດບໍ່ຢາກຮັບ</a:t>
            </a:r>
            <a:endParaRPr lang="lo-LA" sz="3300" dirty="0">
              <a:solidFill>
                <a:schemeClr val="tx1"/>
              </a:solidFill>
              <a:latin typeface="Times New Roman"/>
              <a:ea typeface="Times New Roman"/>
              <a:cs typeface="Saysettha OT"/>
            </a:endParaRPr>
          </a:p>
          <a:p>
            <a:pPr lvl="0" algn="just">
              <a:lnSpc>
                <a:spcPct val="115000"/>
              </a:lnSpc>
              <a:buFont typeface="Wingdings" pitchFamily="2" charset="2"/>
              <a:buChar char="Ø"/>
            </a:pPr>
            <a:r>
              <a:rPr lang="lo-LA" sz="3300" spc="-10" dirty="0">
                <a:solidFill>
                  <a:schemeClr val="tx1"/>
                </a:solidFill>
                <a:latin typeface="Times New Roman"/>
                <a:ea typeface="Times New Roman"/>
                <a:cs typeface="Saysettha OT"/>
              </a:rPr>
              <a:t> </a:t>
            </a:r>
            <a:r>
              <a:rPr lang="lo-LA" sz="3300" b="1" spc="-10" dirty="0">
                <a:solidFill>
                  <a:schemeClr val="tx1"/>
                </a:solidFill>
                <a:latin typeface="Times New Roman"/>
                <a:ea typeface="Times New Roman"/>
                <a:cs typeface="Saysettha OT"/>
              </a:rPr>
              <a:t>ຍິ້ມ</a:t>
            </a:r>
            <a:r>
              <a:rPr lang="lo-LA" sz="3300" spc="-10" dirty="0">
                <a:solidFill>
                  <a:schemeClr val="tx1"/>
                </a:solidFill>
                <a:latin typeface="Times New Roman"/>
                <a:ea typeface="Times New Roman"/>
                <a:cs typeface="Saysettha OT"/>
              </a:rPr>
              <a:t> ຈະເຮັດໃຫ້ຢູ່ເຢັນເປັນສຸກໃນຄອບຄົວ, ສະ ໝານໄມຕຣີໃນທຸລະກິດ ແລະ ເປັນສັນຍານແຫ່ງມິດຕະພາບ.</a:t>
            </a:r>
            <a:endParaRPr lang="lo-LA" sz="3300" dirty="0">
              <a:solidFill>
                <a:schemeClr val="tx1"/>
              </a:solidFill>
              <a:latin typeface="Times New Roman"/>
              <a:ea typeface="Times New Roman"/>
              <a:cs typeface="Saysettha OT"/>
            </a:endParaRPr>
          </a:p>
          <a:p>
            <a:pPr lvl="0" algn="just">
              <a:lnSpc>
                <a:spcPct val="115000"/>
              </a:lnSpc>
              <a:buFont typeface="Wingdings" pitchFamily="2" charset="2"/>
              <a:buChar char="Ø"/>
            </a:pPr>
            <a:r>
              <a:rPr lang="lo-LA" sz="3300" spc="-10" dirty="0">
                <a:solidFill>
                  <a:schemeClr val="tx1"/>
                </a:solidFill>
                <a:latin typeface="Times New Roman"/>
                <a:ea typeface="Times New Roman"/>
                <a:cs typeface="Saysettha OT"/>
              </a:rPr>
              <a:t> </a:t>
            </a:r>
            <a:r>
              <a:rPr lang="lo-LA" sz="3300" b="1" spc="-10" dirty="0">
                <a:solidFill>
                  <a:schemeClr val="tx1"/>
                </a:solidFill>
                <a:latin typeface="Times New Roman"/>
                <a:ea typeface="Times New Roman"/>
                <a:cs typeface="Saysettha OT"/>
              </a:rPr>
              <a:t>ຍິ້ມ</a:t>
            </a:r>
            <a:r>
              <a:rPr lang="lo-LA" sz="3300" spc="-10" dirty="0">
                <a:solidFill>
                  <a:schemeClr val="tx1"/>
                </a:solidFill>
                <a:latin typeface="Times New Roman"/>
                <a:ea typeface="Times New Roman"/>
                <a:cs typeface="Saysettha OT"/>
              </a:rPr>
              <a:t> ເຮັດໃຫ້ຄົນເມື່ອຍຊື່ນໃຈ, ເປັນແສງສະຫວ່າງຂອງຄົນໝົດຫວັງ, ເປັນແສງຕາເວັນຂອງຄົນງ່ວມເຫງົາ ແລະ ເປັນຢາວິເສດຂອງຄົນໂສກເສົ້າ.</a:t>
            </a:r>
            <a:endParaRPr lang="en-US" sz="3300" dirty="0">
              <a:solidFill>
                <a:schemeClr val="tx1"/>
              </a:solidFill>
              <a:latin typeface="Times New Roman"/>
              <a:ea typeface="Times New Roman"/>
              <a:cs typeface="Angsana New"/>
            </a:endParaRPr>
          </a:p>
          <a:p>
            <a:pPr marL="0" indent="0">
              <a:buNone/>
            </a:pPr>
            <a:endParaRPr lang="th-TH" sz="2400" dirty="0">
              <a:latin typeface="Saysettha OT" pitchFamily="34" charset="-34"/>
              <a:cs typeface="Saysettha OT" pitchFamily="34" charset="-34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276872"/>
            <a:ext cx="4113438" cy="43924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3278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51520" y="404664"/>
            <a:ext cx="4680520" cy="6120680"/>
          </a:xfrm>
        </p:spPr>
        <p:txBody>
          <a:bodyPr>
            <a:normAutofit fontScale="92500" lnSpcReduction="10000"/>
          </a:bodyPr>
          <a:lstStyle/>
          <a:p>
            <a:pPr marL="0" lvl="0" indent="0" algn="just">
              <a:lnSpc>
                <a:spcPct val="115000"/>
              </a:lnSpc>
              <a:spcAft>
                <a:spcPts val="600"/>
              </a:spcAft>
              <a:buSzPts val="1600"/>
              <a:buNone/>
            </a:pPr>
            <a:r>
              <a:rPr lang="lo-LA" sz="2600" b="1" spc="-10" dirty="0">
                <a:solidFill>
                  <a:schemeClr val="tx1"/>
                </a:solidFill>
                <a:latin typeface="Times New Roman"/>
                <a:ea typeface="SimSun"/>
                <a:cs typeface="Saysettha OT"/>
              </a:rPr>
              <a:t>2. ຫຼັກການມະນຸດສຳພັນທາງສັງຄົມ</a:t>
            </a:r>
          </a:p>
          <a:p>
            <a:pPr lvl="0" algn="just">
              <a:lnSpc>
                <a:spcPct val="115000"/>
              </a:lnSpc>
              <a:spcAft>
                <a:spcPts val="600"/>
              </a:spcAft>
              <a:buSzPts val="1600"/>
              <a:buFont typeface="Wingdings" pitchFamily="2" charset="2"/>
              <a:buChar char="Ø"/>
            </a:pPr>
            <a:r>
              <a:rPr lang="lo-LA" sz="2400" b="1" spc="-10" dirty="0">
                <a:latin typeface="Times New Roman"/>
                <a:ea typeface="SimSun"/>
                <a:cs typeface="Saysettha OT"/>
              </a:rPr>
              <a:t> ການທານ: </a:t>
            </a:r>
            <a:r>
              <a:rPr lang="lo-LA" sz="2400" spc="-10" dirty="0">
                <a:ea typeface="SimSun"/>
                <a:cs typeface="Saysettha OT"/>
              </a:rPr>
              <a:t>ການເອື້ອເຟື້ອ-ເພື່ອແຜ່, ການມີນ້ຳໃຈໃນທຸກໂອກາດເທົ່າທີ່ເຮົາເຮັດໄດ້. </a:t>
            </a:r>
          </a:p>
          <a:p>
            <a:pPr lvl="0" algn="just">
              <a:lnSpc>
                <a:spcPct val="115000"/>
              </a:lnSpc>
              <a:spcAft>
                <a:spcPts val="600"/>
              </a:spcAft>
              <a:buFont typeface="Wingdings"/>
              <a:buChar char=""/>
            </a:pPr>
            <a:r>
              <a:rPr lang="lo-LA" sz="2200" b="1" spc="-10" dirty="0">
                <a:latin typeface="Times New Roman"/>
                <a:ea typeface="SimSun"/>
                <a:cs typeface="Saysettha OT"/>
              </a:rPr>
              <a:t> ປີຍະວາຈາ: </a:t>
            </a:r>
            <a:r>
              <a:rPr lang="lo-LA" sz="2200" spc="-10" dirty="0">
                <a:latin typeface="Times New Roman"/>
                <a:ea typeface="SimSun"/>
                <a:cs typeface="Saysettha OT"/>
              </a:rPr>
              <a:t>ໝາຍເຖິງການເລືອກໃຊ້ຄຳເວົ້າທີ່ບໍ່ເປັນພິດເປັນໄພຕໍ່ຜູ້ອື່ນ ແລະ ເມື່ອຜູ້ອື່ນຂໍຄຳປຶກສາກໍ່ຄວນໃຫ້ຄວາມຮ່ວມມື ແລະ ແນະນຳດ້ວຍນ້ຳສຽງທີ່ສຸພາບ-ນິ້ມນວນ-ມ່ວນຫູ, ມີຄວາມເປັນມິດ ແລະ ຊື່ສັດ.</a:t>
            </a:r>
          </a:p>
          <a:p>
            <a:pPr lvl="0" algn="just">
              <a:lnSpc>
                <a:spcPct val="115000"/>
              </a:lnSpc>
              <a:spcAft>
                <a:spcPts val="600"/>
              </a:spcAft>
              <a:buFont typeface="Wingdings"/>
              <a:buChar char=""/>
            </a:pPr>
            <a:r>
              <a:rPr lang="lo-LA" sz="2200" b="1" spc="-10" dirty="0">
                <a:latin typeface="Times New Roman"/>
                <a:ea typeface="SimSun"/>
                <a:cs typeface="Saysettha OT"/>
              </a:rPr>
              <a:t> ອັດຕະຈາລິຍາ: </a:t>
            </a:r>
            <a:r>
              <a:rPr lang="lo-LA" sz="2200" spc="-10" dirty="0">
                <a:latin typeface="Times New Roman"/>
                <a:ea typeface="SimSun"/>
                <a:cs typeface="Saysettha OT"/>
              </a:rPr>
              <a:t>ແມ່ນການທຳຕົນເອງໃຫ້ເປັນແບບຢ່າງທີ່ດີແກ່ຜູ້ອື່ນ; ການປະພຶດທຸກຢ່າງຄວນເປັນສິ່ງທີ່ດີຈຶ່ງເຮັດໃຫ້ຜູ້ອື່ນເກີດຄວາມເຄົາລົບ-ນັບຖື ແລະ ສັດທາ</a:t>
            </a:r>
            <a:r>
              <a:rPr lang="lo-LA" sz="2200" b="1" spc="-10" dirty="0">
                <a:latin typeface="Times New Roman"/>
                <a:ea typeface="SimSun"/>
                <a:cs typeface="Saysettha OT"/>
              </a:rPr>
              <a:t>.</a:t>
            </a:r>
          </a:p>
          <a:p>
            <a:pPr lvl="0" algn="just">
              <a:lnSpc>
                <a:spcPct val="115000"/>
              </a:lnSpc>
              <a:spcAft>
                <a:spcPts val="600"/>
              </a:spcAft>
              <a:buFont typeface="Wingdings"/>
              <a:buChar char=""/>
            </a:pPr>
            <a:r>
              <a:rPr lang="lo-LA" sz="2200" b="1" spc="-10" dirty="0">
                <a:latin typeface="Times New Roman"/>
                <a:ea typeface="SimSun"/>
                <a:cs typeface="Saysettha OT"/>
              </a:rPr>
              <a:t> ສຳມະນິດຕະ: </a:t>
            </a:r>
            <a:r>
              <a:rPr lang="lo-LA" sz="2200" spc="-10" dirty="0">
                <a:latin typeface="Times New Roman"/>
                <a:ea typeface="SimSun"/>
                <a:cs typeface="Saysettha OT"/>
              </a:rPr>
              <a:t>ໝາຍເຖິງການປະຕິບັດຕົນເອງໃຫ້ເປັນຄົນສະເໝີຕົ້ນສະເໝີປາຍເພື່ອເຮັດໃຫ້ຜູ້ອື່ນເກີດຄວາມໄວ້ວາງໃຈໃນຕົວເຮົາ.</a:t>
            </a:r>
            <a:endParaRPr lang="en-US" sz="2200" dirty="0">
              <a:latin typeface="Times New Roman"/>
              <a:ea typeface="SimSun"/>
              <a:cs typeface="Angsana New"/>
            </a:endParaRPr>
          </a:p>
          <a:p>
            <a:pPr lvl="0" algn="just">
              <a:lnSpc>
                <a:spcPct val="115000"/>
              </a:lnSpc>
              <a:spcAft>
                <a:spcPts val="600"/>
              </a:spcAft>
              <a:buFont typeface="Wingdings"/>
              <a:buChar char=""/>
            </a:pPr>
            <a:endParaRPr lang="en-US" sz="2200" dirty="0">
              <a:latin typeface="Times New Roman"/>
              <a:ea typeface="SimSun"/>
              <a:cs typeface="Angsana New"/>
            </a:endParaRPr>
          </a:p>
          <a:p>
            <a:pPr lvl="0" algn="just">
              <a:lnSpc>
                <a:spcPct val="115000"/>
              </a:lnSpc>
              <a:spcAft>
                <a:spcPts val="600"/>
              </a:spcAft>
              <a:buFont typeface="Wingdings"/>
              <a:buChar char=""/>
            </a:pPr>
            <a:endParaRPr lang="en-US" sz="2200" dirty="0">
              <a:latin typeface="Times New Roman"/>
              <a:ea typeface="SimSun"/>
              <a:cs typeface="Angsana New"/>
            </a:endParaRPr>
          </a:p>
          <a:p>
            <a:pPr lvl="0" algn="just">
              <a:lnSpc>
                <a:spcPct val="115000"/>
              </a:lnSpc>
              <a:spcAft>
                <a:spcPts val="600"/>
              </a:spcAft>
              <a:buSzPts val="1600"/>
              <a:buFont typeface="Wingdings" pitchFamily="2" charset="2"/>
              <a:buChar char="Ø"/>
            </a:pPr>
            <a:endParaRPr lang="lo-LA" sz="2400" b="1" spc="-10" dirty="0">
              <a:latin typeface="Times New Roman"/>
              <a:ea typeface="SimSun"/>
              <a:cs typeface="Saysettha OT"/>
            </a:endParaRPr>
          </a:p>
          <a:p>
            <a:pPr lvl="0" algn="just">
              <a:lnSpc>
                <a:spcPct val="115000"/>
              </a:lnSpc>
              <a:spcAft>
                <a:spcPts val="600"/>
              </a:spcAft>
              <a:buSzPts val="1600"/>
              <a:buFont typeface="Wingdings" pitchFamily="2" charset="2"/>
              <a:buChar char="Ø"/>
            </a:pPr>
            <a:endParaRPr lang="en-US" sz="2400" dirty="0">
              <a:latin typeface="Times New Roman"/>
              <a:ea typeface="SimSun"/>
              <a:cs typeface="Angsana New"/>
            </a:endParaRPr>
          </a:p>
          <a:p>
            <a:pPr marL="0" indent="0">
              <a:buNone/>
            </a:pPr>
            <a:endParaRPr lang="th-T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276" y="620688"/>
            <a:ext cx="3810000" cy="280831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276" y="3645024"/>
            <a:ext cx="3810000" cy="2752849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82509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51520" y="404664"/>
            <a:ext cx="4248472" cy="6192688"/>
          </a:xfrm>
        </p:spPr>
        <p:txBody>
          <a:bodyPr>
            <a:normAutofit fontScale="77500" lnSpcReduction="20000"/>
          </a:bodyPr>
          <a:lstStyle/>
          <a:p>
            <a:pPr marL="0" lvl="0" indent="0" algn="just">
              <a:lnSpc>
                <a:spcPct val="220000"/>
              </a:lnSpc>
              <a:spcAft>
                <a:spcPts val="600"/>
              </a:spcAft>
              <a:buSzPts val="1600"/>
              <a:buNone/>
            </a:pPr>
            <a:r>
              <a:rPr lang="lo-LA" sz="4000" b="1" spc="-10" dirty="0">
                <a:solidFill>
                  <a:schemeClr val="tx2"/>
                </a:solidFill>
                <a:latin typeface="Times New Roman"/>
                <a:ea typeface="SimSun"/>
                <a:cs typeface="Saysettha OT"/>
              </a:rPr>
              <a:t>3. ຫຼັກການຂົງຈື້</a:t>
            </a:r>
            <a:endParaRPr lang="en-US" b="1" dirty="0">
              <a:solidFill>
                <a:schemeClr val="tx2"/>
              </a:solidFill>
              <a:latin typeface="Times New Roman"/>
              <a:ea typeface="SimSun"/>
              <a:cs typeface="Angsana New"/>
            </a:endParaRPr>
          </a:p>
          <a:p>
            <a:pPr lvl="0" algn="just">
              <a:lnSpc>
                <a:spcPct val="115000"/>
              </a:lnSpc>
              <a:spcAft>
                <a:spcPts val="600"/>
              </a:spcAft>
              <a:buFont typeface="Wingdings"/>
              <a:buChar char=""/>
            </a:pPr>
            <a:r>
              <a:rPr lang="lo-LA" sz="3100" b="1" spc="-10" dirty="0">
                <a:solidFill>
                  <a:schemeClr val="accent6">
                    <a:lumMod val="50000"/>
                  </a:schemeClr>
                </a:solidFill>
                <a:latin typeface="Times New Roman"/>
                <a:ea typeface="SimSun"/>
                <a:cs typeface="Saysettha OT"/>
              </a:rPr>
              <a:t>ປິດຫູ: </a:t>
            </a:r>
            <a:r>
              <a:rPr lang="lo-LA" sz="3100" spc="-10" dirty="0">
                <a:latin typeface="Times New Roman"/>
                <a:ea typeface="SimSun"/>
                <a:cs typeface="Saysettha OT"/>
              </a:rPr>
              <a:t>ໝາຍເຖິງການຫຼີກລ່ຽງ ຫຼື ເຮັດຫູບໍ່ໄດ້ຍິນໃນສິ່ງທີ່ບໍ່ດີ ແລະ ບໍ່ເປັນປະໂຫຍດຕໍ່ຕົນເອງ ແລະ ຜູ້ອື່ນ</a:t>
            </a:r>
            <a:endParaRPr lang="en-US" sz="3100" dirty="0">
              <a:latin typeface="Times New Roman"/>
              <a:ea typeface="SimSun"/>
              <a:cs typeface="Angsana New"/>
            </a:endParaRPr>
          </a:p>
          <a:p>
            <a:pPr lvl="0" algn="just">
              <a:lnSpc>
                <a:spcPct val="115000"/>
              </a:lnSpc>
              <a:spcAft>
                <a:spcPts val="600"/>
              </a:spcAft>
              <a:buFont typeface="Wingdings"/>
              <a:buChar char=""/>
            </a:pPr>
            <a:r>
              <a:rPr lang="lo-LA" sz="3100" b="1" spc="-10" dirty="0">
                <a:solidFill>
                  <a:schemeClr val="accent6">
                    <a:lumMod val="50000"/>
                  </a:schemeClr>
                </a:solidFill>
                <a:latin typeface="Times New Roman"/>
                <a:ea typeface="SimSun"/>
                <a:cs typeface="Saysettha OT"/>
              </a:rPr>
              <a:t>ປິດຕາ: </a:t>
            </a:r>
            <a:r>
              <a:rPr lang="lo-LA" sz="3100" spc="-10" dirty="0">
                <a:latin typeface="Times New Roman"/>
                <a:ea typeface="SimSun"/>
                <a:cs typeface="Saysettha OT"/>
              </a:rPr>
              <a:t>ໝາຍເຖິງການຫຼີກລ່ຽງບໍ່ໃຫ້ເຫັນເລື່ອງຕ່າງໆທີ່ນຳຜົນເສຍຫາຍມາສູ່ຕົນເອງ, ໝູ່ເພື່ອນ</a:t>
            </a:r>
            <a:r>
              <a:rPr lang="lo-LA" sz="3100" b="1" spc="-10" dirty="0">
                <a:latin typeface="Times New Roman"/>
                <a:ea typeface="SimSun"/>
                <a:cs typeface="Saysettha OT"/>
              </a:rPr>
              <a:t> </a:t>
            </a:r>
            <a:r>
              <a:rPr lang="lo-LA" sz="3100" spc="-10" dirty="0">
                <a:latin typeface="Times New Roman"/>
                <a:ea typeface="SimSun"/>
                <a:cs typeface="Saysettha OT"/>
              </a:rPr>
              <a:t>ແລະ ຄອບຄົວ</a:t>
            </a:r>
            <a:endParaRPr lang="lo-LA" sz="3100" dirty="0">
              <a:latin typeface="Times New Roman"/>
              <a:ea typeface="SimSun"/>
              <a:cs typeface="Saysettha OT"/>
            </a:endParaRPr>
          </a:p>
          <a:p>
            <a:pPr lvl="0" algn="just">
              <a:lnSpc>
                <a:spcPct val="115000"/>
              </a:lnSpc>
              <a:spcAft>
                <a:spcPts val="600"/>
              </a:spcAft>
              <a:buFont typeface="Wingdings"/>
              <a:buChar char=""/>
            </a:pPr>
            <a:r>
              <a:rPr lang="lo-LA" sz="3100" b="1" spc="-10" dirty="0">
                <a:solidFill>
                  <a:schemeClr val="accent6">
                    <a:lumMod val="50000"/>
                  </a:schemeClr>
                </a:solidFill>
                <a:ea typeface="SimSun"/>
                <a:cs typeface="Saysettha OT"/>
              </a:rPr>
              <a:t>ປິດປາກ: </a:t>
            </a:r>
            <a:r>
              <a:rPr lang="lo-LA" sz="3100" spc="-10" dirty="0">
                <a:ea typeface="SimSun"/>
                <a:cs typeface="Saysettha OT"/>
              </a:rPr>
              <a:t>ໝາຍເຖິງການຫຼີກລ່ຽງບໍ່ໃຫ້ເວົ້າໃນສິ່ງທີ່ບໍ່ຄວນເວົ້າເພາະການເວົ້າຫຼາຍຈົນເກີນໄປຈະເຮັດໃຫ້ຜູ້ອື່ນເກີດຄວາມລຳຄານ ແລະ ບໍ່ຢາກຟັງໃນສິ່ງທີ່ເຮົາເວົ້າ</a:t>
            </a:r>
            <a:r>
              <a:rPr lang="lo-LA" sz="3100" b="1" spc="-10" dirty="0">
                <a:ea typeface="SimSun"/>
                <a:cs typeface="Saysettha OT"/>
              </a:rPr>
              <a:t>. </a:t>
            </a:r>
            <a:endParaRPr lang="th-TH" sz="31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692696"/>
            <a:ext cx="4104456" cy="3024336"/>
          </a:xfrm>
          <a:prstGeom prst="ellipse">
            <a:avLst/>
          </a:prstGeom>
          <a:ln w="63500" cap="rnd">
            <a:solidFill>
              <a:schemeClr val="accent2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936713"/>
            <a:ext cx="3600400" cy="258863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2905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731837"/>
            <a:ext cx="8229600" cy="5217443"/>
          </a:xfrm>
        </p:spPr>
        <p:txBody>
          <a:bodyPr>
            <a:normAutofit lnSpcReduction="10000"/>
          </a:bodyPr>
          <a:lstStyle/>
          <a:p>
            <a:pPr marL="0" lvl="0" indent="0" algn="just">
              <a:lnSpc>
                <a:spcPct val="200000"/>
              </a:lnSpc>
              <a:spcAft>
                <a:spcPts val="600"/>
              </a:spcAft>
              <a:buSzPts val="1600"/>
              <a:buNone/>
            </a:pPr>
            <a:r>
              <a:rPr lang="lo-LA" sz="3200" b="1" spc="-10" dirty="0">
                <a:solidFill>
                  <a:schemeClr val="tx2">
                    <a:lumMod val="75000"/>
                  </a:schemeClr>
                </a:solidFill>
                <a:latin typeface="Times New Roman"/>
                <a:ea typeface="SimSun"/>
                <a:cs typeface="Saysettha OT"/>
              </a:rPr>
              <a:t>4. ຫຼັກການປັບປຸງຕົນເອງເພື່ອໃຫ້ເກີດສັດທາ</a:t>
            </a:r>
            <a:endParaRPr lang="en-US" sz="3200" dirty="0">
              <a:latin typeface="Times New Roman"/>
              <a:ea typeface="SimSun"/>
              <a:cs typeface="Angsana New"/>
            </a:endParaRPr>
          </a:p>
          <a:p>
            <a:pPr lvl="0" algn="just">
              <a:lnSpc>
                <a:spcPct val="150000"/>
              </a:lnSpc>
              <a:buFont typeface="Wingdings"/>
              <a:buChar char=""/>
            </a:pPr>
            <a:r>
              <a:rPr lang="lo-LA" sz="2600" spc="-10" dirty="0">
                <a:latin typeface="Times New Roman"/>
                <a:ea typeface="SimSun"/>
                <a:cs typeface="Saysettha OT"/>
              </a:rPr>
              <a:t>ຄວນມີຄວາມອົດທົນ ແລະ ຮັກສາອາລົມໃຫ້ໄດ້</a:t>
            </a:r>
            <a:endParaRPr lang="en-US" sz="2600" dirty="0">
              <a:latin typeface="Times New Roman"/>
              <a:ea typeface="SimSun"/>
              <a:cs typeface="Angsana New"/>
            </a:endParaRPr>
          </a:p>
          <a:p>
            <a:pPr lvl="0" algn="just">
              <a:lnSpc>
                <a:spcPct val="150000"/>
              </a:lnSpc>
              <a:buFont typeface="Wingdings"/>
              <a:buChar char=""/>
            </a:pPr>
            <a:r>
              <a:rPr lang="lo-LA" sz="2600" spc="-10" dirty="0">
                <a:latin typeface="Times New Roman"/>
                <a:ea typeface="SimSun"/>
                <a:cs typeface="Saysettha OT"/>
              </a:rPr>
              <a:t>ຄວນສົ່ງເສີມຍົກຍ້ອງ ແລະ ຫວັງດີຕໍ່ຜູ້ອື່ນດ້ວຍຄວາມຈິງໃຈ</a:t>
            </a:r>
            <a:endParaRPr lang="en-US" sz="2600" dirty="0">
              <a:latin typeface="Times New Roman"/>
              <a:ea typeface="SimSun"/>
              <a:cs typeface="Angsana New"/>
            </a:endParaRPr>
          </a:p>
          <a:p>
            <a:pPr lvl="0" algn="just">
              <a:lnSpc>
                <a:spcPct val="150000"/>
              </a:lnSpc>
              <a:buFont typeface="Wingdings"/>
              <a:buChar char=""/>
            </a:pPr>
            <a:r>
              <a:rPr lang="lo-LA" sz="2600" spc="-10" dirty="0">
                <a:latin typeface="Times New Roman"/>
                <a:ea typeface="SimSun"/>
                <a:cs typeface="Saysettha OT"/>
              </a:rPr>
              <a:t>ຄວນຍ້ອງຍໍຊົມເຊີຍຜູ້ອື່ນ ຫຼື ເພື່ອນຮ່ວມງານ ເພື່ອສ້າງກຳລັງໃຈໃນການເຮັດວຽກ</a:t>
            </a:r>
            <a:endParaRPr lang="en-US" sz="2600" dirty="0">
              <a:latin typeface="Times New Roman"/>
              <a:ea typeface="SimSun"/>
              <a:cs typeface="Angsana New"/>
            </a:endParaRPr>
          </a:p>
          <a:p>
            <a:pPr lvl="0" algn="just">
              <a:lnSpc>
                <a:spcPct val="150000"/>
              </a:lnSpc>
              <a:buFont typeface="Wingdings"/>
              <a:buChar char=""/>
            </a:pPr>
            <a:r>
              <a:rPr lang="lo-LA" sz="2600" spc="-10" dirty="0">
                <a:latin typeface="Times New Roman"/>
                <a:ea typeface="SimSun"/>
                <a:cs typeface="Saysettha OT"/>
              </a:rPr>
              <a:t>ພະຍາຍາມວິຈານຜົນງານຂອງຜູ້ອື່ນຢ່າງຍຸດຕິທຳ</a:t>
            </a:r>
            <a:endParaRPr lang="en-US" sz="2600" dirty="0">
              <a:latin typeface="Times New Roman"/>
              <a:ea typeface="SimSun"/>
              <a:cs typeface="Angsana New"/>
            </a:endParaRPr>
          </a:p>
          <a:p>
            <a:pPr lvl="0" algn="just">
              <a:lnSpc>
                <a:spcPct val="150000"/>
              </a:lnSpc>
              <a:spcAft>
                <a:spcPts val="600"/>
              </a:spcAft>
              <a:buFont typeface="Wingdings"/>
              <a:buChar char=""/>
            </a:pPr>
            <a:r>
              <a:rPr lang="lo-LA" sz="2600" spc="-10" dirty="0">
                <a:latin typeface="Times New Roman"/>
                <a:ea typeface="SimSun"/>
                <a:cs typeface="Saysettha OT"/>
              </a:rPr>
              <a:t>ຄວນເປັນຜູ້ຟັງທີ່ດີ, ເວົ້ານິ້ມນວນ-ມ່ວນຫູ ແລະ ຈະແຈ້ງ</a:t>
            </a:r>
            <a:endParaRPr lang="en-US" sz="2600" dirty="0">
              <a:latin typeface="Times New Roman"/>
              <a:ea typeface="SimSun"/>
              <a:cs typeface="Angsana New"/>
            </a:endParaRPr>
          </a:p>
          <a:p>
            <a:pPr marL="0" indent="0">
              <a:buNone/>
            </a:pP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2627797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pPr marL="0" lvl="0" indent="0" algn="just">
              <a:lnSpc>
                <a:spcPct val="115000"/>
              </a:lnSpc>
              <a:spcAft>
                <a:spcPts val="600"/>
              </a:spcAft>
              <a:buSzPts val="1600"/>
              <a:buNone/>
            </a:pPr>
            <a:r>
              <a:rPr lang="lo-LA" sz="3600" b="1" spc="-10" dirty="0">
                <a:solidFill>
                  <a:schemeClr val="tx2">
                    <a:lumMod val="75000"/>
                  </a:schemeClr>
                </a:solidFill>
                <a:latin typeface="Times New Roman"/>
                <a:ea typeface="SimSun"/>
                <a:cs typeface="Saysettha OT"/>
              </a:rPr>
              <a:t>5. ຫຼັກການສ້າງມະນຸດສໍາພັນໄລຍະສັ້ນ</a:t>
            </a:r>
            <a:endParaRPr lang="en-US" sz="900" dirty="0">
              <a:solidFill>
                <a:schemeClr val="tx2">
                  <a:lumMod val="75000"/>
                </a:schemeClr>
              </a:solidFill>
              <a:latin typeface="Times New Roman"/>
              <a:ea typeface="SimSun"/>
              <a:cs typeface="Angsana New"/>
            </a:endParaRPr>
          </a:p>
          <a:p>
            <a:pPr lvl="0" algn="just">
              <a:lnSpc>
                <a:spcPct val="115000"/>
              </a:lnSpc>
              <a:buFont typeface="Saysettha OT"/>
              <a:buChar char="-"/>
            </a:pPr>
            <a:r>
              <a:rPr lang="lo-LA" sz="2400" spc="-10" dirty="0">
                <a:solidFill>
                  <a:schemeClr val="tx1"/>
                </a:solidFill>
                <a:latin typeface="Times New Roman"/>
                <a:ea typeface="Times New Roman"/>
                <a:cs typeface="Saysettha OT"/>
              </a:rPr>
              <a:t>6 ຄໍາທີ່ສໍາຄັນທີ່ສຸດ: ຂ້ອຍຍອມຮັບໄດ້ເຮັດຜິດ</a:t>
            </a:r>
            <a:endParaRPr lang="en-US" sz="2400" dirty="0">
              <a:solidFill>
                <a:schemeClr val="tx1"/>
              </a:solidFill>
              <a:latin typeface="Times New Roman"/>
              <a:ea typeface="Times New Roman"/>
              <a:cs typeface="Angsana New"/>
            </a:endParaRPr>
          </a:p>
          <a:p>
            <a:pPr lvl="0" algn="just">
              <a:lnSpc>
                <a:spcPct val="115000"/>
              </a:lnSpc>
              <a:buFont typeface="Saysettha OT"/>
              <a:buChar char="-"/>
            </a:pPr>
            <a:r>
              <a:rPr lang="lo-LA" sz="2400" spc="-10" dirty="0">
                <a:solidFill>
                  <a:schemeClr val="tx1"/>
                </a:solidFill>
                <a:latin typeface="Times New Roman"/>
                <a:ea typeface="Times New Roman"/>
                <a:cs typeface="Saysettha OT"/>
              </a:rPr>
              <a:t>5 ຄໍາທີ່ສໍາຄັນທີ່ສຸດ: ເຈົ້າເຮັດມາດີແລ້ວ</a:t>
            </a:r>
            <a:endParaRPr lang="en-US" sz="2400" dirty="0">
              <a:solidFill>
                <a:schemeClr val="tx1"/>
              </a:solidFill>
              <a:latin typeface="Times New Roman"/>
              <a:ea typeface="Times New Roman"/>
              <a:cs typeface="Angsana New"/>
            </a:endParaRPr>
          </a:p>
          <a:p>
            <a:pPr lvl="0" algn="just">
              <a:lnSpc>
                <a:spcPct val="115000"/>
              </a:lnSpc>
              <a:buFont typeface="Saysettha OT"/>
              <a:buChar char="-"/>
            </a:pPr>
            <a:r>
              <a:rPr lang="lo-LA" sz="2400" spc="-10" dirty="0">
                <a:solidFill>
                  <a:schemeClr val="tx1"/>
                </a:solidFill>
                <a:latin typeface="Times New Roman"/>
                <a:ea typeface="Times New Roman"/>
                <a:cs typeface="Saysettha OT"/>
              </a:rPr>
              <a:t>4 ຄໍາທີ່ສໍາຄັນທີ່ສຸດ: ເຈົ້າຄິດແນວໃດ</a:t>
            </a:r>
            <a:endParaRPr lang="en-US" sz="2400" dirty="0">
              <a:solidFill>
                <a:schemeClr val="tx1"/>
              </a:solidFill>
              <a:latin typeface="Times New Roman"/>
              <a:ea typeface="Times New Roman"/>
              <a:cs typeface="Angsana New"/>
            </a:endParaRPr>
          </a:p>
          <a:p>
            <a:pPr lvl="0" algn="just">
              <a:lnSpc>
                <a:spcPct val="115000"/>
              </a:lnSpc>
              <a:buFont typeface="Saysettha OT"/>
              <a:buChar char="-"/>
            </a:pPr>
            <a:r>
              <a:rPr lang="lo-LA" sz="2400" spc="-10" dirty="0">
                <a:solidFill>
                  <a:schemeClr val="tx1"/>
                </a:solidFill>
                <a:latin typeface="Times New Roman"/>
                <a:ea typeface="Times New Roman"/>
                <a:cs typeface="Saysettha OT"/>
              </a:rPr>
              <a:t>3 ຄໍາທີ່ສໍາຄັນທີ່ສຸດ: ຕາມສະບາຍ</a:t>
            </a:r>
            <a:endParaRPr lang="en-US" sz="2400" dirty="0">
              <a:solidFill>
                <a:schemeClr val="tx1"/>
              </a:solidFill>
              <a:latin typeface="Times New Roman"/>
              <a:ea typeface="Times New Roman"/>
              <a:cs typeface="Angsana New"/>
            </a:endParaRPr>
          </a:p>
          <a:p>
            <a:pPr lvl="0" algn="just">
              <a:lnSpc>
                <a:spcPct val="115000"/>
              </a:lnSpc>
              <a:buFont typeface="Saysettha OT"/>
              <a:buChar char="-"/>
            </a:pPr>
            <a:r>
              <a:rPr lang="lo-LA" sz="2400" spc="-10" dirty="0">
                <a:solidFill>
                  <a:schemeClr val="tx1"/>
                </a:solidFill>
                <a:latin typeface="Times New Roman"/>
                <a:ea typeface="Times New Roman"/>
                <a:cs typeface="Saysettha OT"/>
              </a:rPr>
              <a:t>2 ຄໍາທີ່ສໍາຄັນທີ່ສຸດ: ຂອບໃຈ</a:t>
            </a:r>
            <a:endParaRPr lang="en-US" sz="2400" dirty="0">
              <a:solidFill>
                <a:schemeClr val="tx1"/>
              </a:solidFill>
              <a:latin typeface="Times New Roman"/>
              <a:ea typeface="Times New Roman"/>
              <a:cs typeface="Angsana New"/>
            </a:endParaRPr>
          </a:p>
          <a:p>
            <a:pPr lvl="0" algn="just">
              <a:lnSpc>
                <a:spcPct val="115000"/>
              </a:lnSpc>
              <a:buFont typeface="Saysettha OT"/>
              <a:buChar char="-"/>
            </a:pPr>
            <a:r>
              <a:rPr lang="lo-LA" sz="2400" spc="-10" dirty="0">
                <a:solidFill>
                  <a:schemeClr val="tx1"/>
                </a:solidFill>
                <a:latin typeface="Times New Roman"/>
                <a:ea typeface="Times New Roman"/>
                <a:cs typeface="Saysettha OT"/>
              </a:rPr>
              <a:t>1 ຄໍາທີ່ສໍາຄັນທີ່ສຸດ: ເຮົາ</a:t>
            </a:r>
            <a:endParaRPr lang="en-US" sz="2400" dirty="0">
              <a:solidFill>
                <a:schemeClr val="tx1"/>
              </a:solidFill>
              <a:latin typeface="Times New Roman"/>
              <a:ea typeface="Times New Roman"/>
              <a:cs typeface="Angsana New"/>
            </a:endParaRPr>
          </a:p>
          <a:p>
            <a:pPr lvl="0" algn="just">
              <a:lnSpc>
                <a:spcPct val="115000"/>
              </a:lnSpc>
              <a:spcAft>
                <a:spcPts val="600"/>
              </a:spcAft>
              <a:buFont typeface="Saysettha OT"/>
              <a:buChar char="-"/>
            </a:pPr>
            <a:r>
              <a:rPr lang="lo-LA" sz="2400" spc="-10" dirty="0">
                <a:solidFill>
                  <a:schemeClr val="tx1"/>
                </a:solidFill>
                <a:latin typeface="Times New Roman"/>
                <a:ea typeface="Times New Roman"/>
                <a:cs typeface="Saysettha OT"/>
              </a:rPr>
              <a:t>ຄຳທີ່ສຳຄັນໜ້ອຍທີ່ສຸດ: ຂ້ອຍ</a:t>
            </a:r>
            <a:endParaRPr lang="en-US" sz="2400" dirty="0">
              <a:solidFill>
                <a:schemeClr val="tx1"/>
              </a:solidFill>
              <a:latin typeface="Times New Roman"/>
              <a:ea typeface="Times New Roman"/>
              <a:cs typeface="Angsana New"/>
            </a:endParaRPr>
          </a:p>
          <a:p>
            <a:pPr marL="0" indent="0">
              <a:buNone/>
            </a:pP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3357314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548680"/>
            <a:ext cx="8229600" cy="5976664"/>
          </a:xfrm>
        </p:spPr>
        <p:txBody>
          <a:bodyPr>
            <a:normAutofit/>
          </a:bodyPr>
          <a:lstStyle/>
          <a:p>
            <a:pPr marL="0" lvl="0" indent="0" algn="just">
              <a:lnSpc>
                <a:spcPct val="115000"/>
              </a:lnSpc>
              <a:spcAft>
                <a:spcPts val="600"/>
              </a:spcAft>
              <a:buSzPts val="1600"/>
              <a:buNone/>
              <a:tabLst>
                <a:tab pos="270510" algn="r"/>
              </a:tabLst>
            </a:pPr>
            <a:r>
              <a:rPr lang="lo-LA" sz="2800" b="1" dirty="0">
                <a:solidFill>
                  <a:schemeClr val="tx2">
                    <a:lumMod val="75000"/>
                  </a:schemeClr>
                </a:solidFill>
                <a:latin typeface="Times New Roman"/>
                <a:ea typeface="SimSun"/>
                <a:cs typeface="Saysettha OT"/>
              </a:rPr>
              <a:t>6. ຫຼັກການເອົາຊະນະໃຈຄົນ</a:t>
            </a:r>
          </a:p>
          <a:p>
            <a:pPr lvl="0" algn="just">
              <a:lnSpc>
                <a:spcPct val="110000"/>
              </a:lnSpc>
              <a:buFont typeface="Wingdings"/>
              <a:buChar char=""/>
            </a:pPr>
            <a:r>
              <a:rPr lang="lo-LA" sz="2400" dirty="0">
                <a:latin typeface="Times New Roman"/>
                <a:ea typeface="SimSun"/>
                <a:cs typeface="Saysettha OT"/>
              </a:rPr>
              <a:t> ຕ້ອງຮູ້ຈັກເປັນຜູ້ໃຫ້ ກ່ອນທີ່ຈະເປັນຜູ້ຮັບ</a:t>
            </a:r>
            <a:endParaRPr lang="en-US" sz="2400" dirty="0">
              <a:latin typeface="Times New Roman"/>
              <a:ea typeface="SimSun"/>
              <a:cs typeface="Angsana New"/>
            </a:endParaRPr>
          </a:p>
          <a:p>
            <a:pPr lvl="0" algn="just">
              <a:lnSpc>
                <a:spcPct val="110000"/>
              </a:lnSpc>
              <a:buFont typeface="Wingdings"/>
              <a:buChar char=""/>
            </a:pPr>
            <a:r>
              <a:rPr lang="lo-LA" sz="2400" dirty="0">
                <a:latin typeface="Times New Roman"/>
                <a:ea typeface="SimSun"/>
                <a:cs typeface="Saysettha OT"/>
              </a:rPr>
              <a:t> ຕ້ອງຮູ້ຈັກເປັນຜູ້ຟັງ ຫຼາຍກວ່າເປັນຜູ້ເວົ້າ</a:t>
            </a:r>
            <a:endParaRPr lang="en-US" sz="2400" dirty="0">
              <a:latin typeface="Times New Roman"/>
              <a:ea typeface="SimSun"/>
              <a:cs typeface="Angsana New"/>
            </a:endParaRPr>
          </a:p>
          <a:p>
            <a:pPr lvl="0" algn="just">
              <a:lnSpc>
                <a:spcPct val="110000"/>
              </a:lnSpc>
              <a:buFont typeface="Wingdings"/>
              <a:buChar char=""/>
            </a:pPr>
            <a:r>
              <a:rPr lang="lo-LA" sz="2400" dirty="0">
                <a:latin typeface="Times New Roman"/>
                <a:ea typeface="SimSun"/>
                <a:cs typeface="Saysettha OT"/>
              </a:rPr>
              <a:t> ຕ້ອງເປັນຜູ້ໃຫ້ຄໍາແນະນໍາ ບໍ່ແມ່ນເປັນຜູ້ຕໍານິ</a:t>
            </a:r>
            <a:endParaRPr lang="en-US" sz="2400" dirty="0">
              <a:latin typeface="Times New Roman"/>
              <a:ea typeface="SimSun"/>
              <a:cs typeface="Angsana New"/>
            </a:endParaRPr>
          </a:p>
          <a:p>
            <a:pPr lvl="0" algn="just">
              <a:lnSpc>
                <a:spcPct val="110000"/>
              </a:lnSpc>
              <a:buFont typeface="Wingdings"/>
              <a:buChar char=""/>
            </a:pPr>
            <a:r>
              <a:rPr lang="lo-LA" sz="2400" dirty="0">
                <a:latin typeface="Times New Roman"/>
                <a:ea typeface="SimSun"/>
                <a:cs typeface="Saysettha OT"/>
              </a:rPr>
              <a:t> ຕ້ອງເປັນຜູ້ໃຫ້ຄໍາປຶກສາ ບໍ່ແມ່ນເປັນຜູ້ຊໍ້າເຕີມ</a:t>
            </a:r>
            <a:endParaRPr lang="en-US" sz="2400" dirty="0">
              <a:latin typeface="Times New Roman"/>
              <a:ea typeface="SimSun"/>
              <a:cs typeface="Angsana New"/>
            </a:endParaRPr>
          </a:p>
          <a:p>
            <a:pPr lvl="0" algn="just">
              <a:lnSpc>
                <a:spcPct val="110000"/>
              </a:lnSpc>
              <a:buFont typeface="Wingdings"/>
              <a:buChar char=""/>
            </a:pPr>
            <a:r>
              <a:rPr lang="lo-LA" sz="2400" dirty="0">
                <a:latin typeface="Times New Roman"/>
                <a:ea typeface="SimSun"/>
                <a:cs typeface="Saysettha OT"/>
              </a:rPr>
              <a:t> ຕ້ອງສະແດງຄວາມຮັກຕໍ່ຜູ້ອື່ນກ່ອນ ກ່ອນຈະໃຫ້ຜູ້ອື່ນມາຮັກຕົນ</a:t>
            </a:r>
            <a:endParaRPr lang="en-US" sz="2400" dirty="0">
              <a:latin typeface="Times New Roman"/>
              <a:ea typeface="SimSun"/>
              <a:cs typeface="Angsana New"/>
            </a:endParaRPr>
          </a:p>
          <a:p>
            <a:pPr lvl="0" algn="just">
              <a:lnSpc>
                <a:spcPct val="110000"/>
              </a:lnSpc>
              <a:buFont typeface="Wingdings"/>
              <a:buChar char=""/>
            </a:pPr>
            <a:r>
              <a:rPr lang="lo-LA" sz="2400" dirty="0">
                <a:latin typeface="Times New Roman"/>
                <a:ea typeface="SimSun"/>
                <a:cs typeface="Saysettha OT"/>
              </a:rPr>
              <a:t> ຕ້ອງຮູ້ຈັກຊ່ວຍເຫຼືອຜູ້ອື່ນ ໂດຍບໍ່ຫວັງຜົນຕອບແທນ</a:t>
            </a:r>
            <a:endParaRPr lang="en-US" sz="2400" dirty="0">
              <a:latin typeface="Times New Roman"/>
              <a:ea typeface="SimSun"/>
              <a:cs typeface="Angsana New"/>
            </a:endParaRPr>
          </a:p>
          <a:p>
            <a:pPr lvl="0" algn="just">
              <a:lnSpc>
                <a:spcPct val="110000"/>
              </a:lnSpc>
              <a:buFont typeface="Wingdings"/>
              <a:buChar char=""/>
            </a:pPr>
            <a:r>
              <a:rPr lang="lo-LA" sz="2400" dirty="0">
                <a:latin typeface="Times New Roman"/>
                <a:ea typeface="SimSun"/>
                <a:cs typeface="Saysettha OT"/>
              </a:rPr>
              <a:t> ຕ້ອງເປັນຄົນໃຊ້ເຫດຜົນ ຫຼາຍກວ່າໃຊ້ອາລົມໃນການແກ້ໄຂບັນຫາ</a:t>
            </a:r>
            <a:endParaRPr lang="en-US" sz="2400" dirty="0">
              <a:latin typeface="Times New Roman"/>
              <a:ea typeface="SimSun"/>
              <a:cs typeface="Angsana New"/>
            </a:endParaRPr>
          </a:p>
          <a:p>
            <a:pPr lvl="0" algn="just">
              <a:lnSpc>
                <a:spcPct val="110000"/>
              </a:lnSpc>
              <a:buFont typeface="Wingdings"/>
              <a:buChar char=""/>
            </a:pPr>
            <a:r>
              <a:rPr lang="lo-LA" sz="2400" dirty="0">
                <a:latin typeface="Times New Roman"/>
                <a:ea typeface="SimSun"/>
                <a:cs typeface="Saysettha OT"/>
              </a:rPr>
              <a:t> ຕ້ອງຮູ້ຈັກຂໍໂທດ ເມື່ອຮູ້ວ່າຕົນເອງກະທໍາຜິດ</a:t>
            </a:r>
            <a:endParaRPr lang="en-US" sz="2400" dirty="0">
              <a:latin typeface="Times New Roman"/>
              <a:ea typeface="SimSun"/>
              <a:cs typeface="Angsana New"/>
            </a:endParaRPr>
          </a:p>
          <a:p>
            <a:pPr lvl="0" algn="just">
              <a:lnSpc>
                <a:spcPct val="110000"/>
              </a:lnSpc>
              <a:buFont typeface="Wingdings"/>
              <a:buChar char=""/>
            </a:pPr>
            <a:r>
              <a:rPr lang="lo-LA" sz="2400" dirty="0">
                <a:latin typeface="Times New Roman"/>
                <a:ea typeface="SimSun"/>
                <a:cs typeface="Saysettha OT"/>
              </a:rPr>
              <a:t> ຕ້ອງຮູ້ຈັກໃຫ້ຄໍາຍ້ອງຍໍຜູ້ອື່ນ ໃນເມື່ອເຂົາຄວນໄດ້ຮັບການຍົກຍ້ອງ</a:t>
            </a:r>
            <a:endParaRPr lang="en-US" sz="2400" dirty="0">
              <a:latin typeface="Times New Roman"/>
              <a:ea typeface="SimSun"/>
              <a:cs typeface="Angsana New"/>
            </a:endParaRPr>
          </a:p>
          <a:p>
            <a:pPr lvl="0" algn="just">
              <a:lnSpc>
                <a:spcPct val="110000"/>
              </a:lnSpc>
              <a:buFont typeface="Wingdings"/>
              <a:buChar char=""/>
            </a:pPr>
            <a:r>
              <a:rPr lang="lo-LA" sz="2400" dirty="0">
                <a:latin typeface="Times New Roman"/>
                <a:ea typeface="SimSun"/>
                <a:cs typeface="Saysettha OT"/>
              </a:rPr>
              <a:t> ຕ້ອງຮູ້ຈັກໃຫ້ກຽດ ແລະ ເກງໃຈຜູ້ອື່ນ</a:t>
            </a:r>
            <a:endParaRPr lang="en-US" sz="2400" dirty="0">
              <a:latin typeface="Times New Roman"/>
              <a:ea typeface="SimSun"/>
              <a:cs typeface="Angsana New"/>
            </a:endParaRPr>
          </a:p>
          <a:p>
            <a:pPr marL="0" lvl="0" indent="0" algn="just">
              <a:lnSpc>
                <a:spcPct val="115000"/>
              </a:lnSpc>
              <a:spcAft>
                <a:spcPts val="600"/>
              </a:spcAft>
              <a:buSzPts val="1600"/>
              <a:buNone/>
              <a:tabLst>
                <a:tab pos="270510" algn="r"/>
              </a:tabLst>
            </a:pPr>
            <a:endParaRPr lang="en-US" sz="2400" dirty="0">
              <a:latin typeface="Times New Roman"/>
              <a:ea typeface="SimSun"/>
              <a:cs typeface="Angsana New"/>
            </a:endParaRP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1765631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51520" y="548680"/>
            <a:ext cx="8640960" cy="5904656"/>
          </a:xfrm>
        </p:spPr>
        <p:txBody>
          <a:bodyPr/>
          <a:lstStyle/>
          <a:p>
            <a:pPr marL="0" lvl="0" indent="0" algn="just">
              <a:lnSpc>
                <a:spcPct val="115000"/>
              </a:lnSpc>
              <a:spcAft>
                <a:spcPts val="600"/>
              </a:spcAft>
              <a:buSzPts val="1600"/>
              <a:buNone/>
            </a:pPr>
            <a:r>
              <a:rPr lang="lo-LA" sz="3200" b="1" spc="-10" dirty="0">
                <a:solidFill>
                  <a:schemeClr val="tx2">
                    <a:lumMod val="75000"/>
                  </a:schemeClr>
                </a:solidFill>
                <a:latin typeface="Times New Roman"/>
                <a:ea typeface="SimSun"/>
                <a:cs typeface="Saysettha OT"/>
              </a:rPr>
              <a:t>7. ຫຼັກການສ້າງມະນຸດສໍາພັນແບບປະສົມປະສານ</a:t>
            </a:r>
            <a:endParaRPr lang="lo-LA" sz="3200" dirty="0">
              <a:solidFill>
                <a:schemeClr val="tx2">
                  <a:lumMod val="75000"/>
                </a:schemeClr>
              </a:solidFill>
              <a:latin typeface="Times New Roman"/>
              <a:ea typeface="SimSun"/>
              <a:cs typeface="Saysettha OT"/>
            </a:endParaRPr>
          </a:p>
          <a:p>
            <a:pPr lvl="0" algn="just">
              <a:lnSpc>
                <a:spcPct val="115000"/>
              </a:lnSpc>
              <a:spcAft>
                <a:spcPts val="600"/>
              </a:spcAft>
              <a:buSzPts val="1600"/>
              <a:buFont typeface="Wingdings" pitchFamily="2" charset="2"/>
              <a:buChar char="Ø"/>
            </a:pPr>
            <a:r>
              <a:rPr lang="lo-LA" sz="2400" spc="-10" dirty="0">
                <a:solidFill>
                  <a:schemeClr val="tx1"/>
                </a:solidFill>
                <a:latin typeface="Times New Roman"/>
                <a:ea typeface="SimSun"/>
                <a:cs typeface="Saysettha OT"/>
              </a:rPr>
              <a:t>ການສ້າງມະນຸດສຳພັນຕາມຫຼັກການຮູ້ຈັກ ແລະ ເຂົ້າໃຈຕົນເອງ</a:t>
            </a:r>
          </a:p>
          <a:p>
            <a:pPr lvl="0" algn="just">
              <a:lnSpc>
                <a:spcPct val="115000"/>
              </a:lnSpc>
              <a:spcAft>
                <a:spcPts val="600"/>
              </a:spcAft>
              <a:buSzPts val="1600"/>
              <a:buFont typeface="Wingdings" pitchFamily="2" charset="2"/>
              <a:buChar char="Ø"/>
            </a:pPr>
            <a:r>
              <a:rPr lang="lo-LA" sz="2400" spc="-10" dirty="0">
                <a:solidFill>
                  <a:schemeClr val="tx1"/>
                </a:solidFill>
                <a:latin typeface="Times New Roman"/>
                <a:ea typeface="SimSun"/>
                <a:cs typeface="Saysettha OT"/>
              </a:rPr>
              <a:t>ການສ້າງມະນຸດສຳພັນຕາມຫຼັກການມະນຸດມີຄວາມຄ້າຍຄືກັນ</a:t>
            </a:r>
            <a:endParaRPr lang="lo-LA" sz="2400" dirty="0">
              <a:solidFill>
                <a:schemeClr val="tx1"/>
              </a:solidFill>
              <a:latin typeface="Times New Roman"/>
              <a:ea typeface="SimSun"/>
              <a:cs typeface="Saysettha OT"/>
            </a:endParaRPr>
          </a:p>
          <a:p>
            <a:pPr lvl="0" algn="just">
              <a:lnSpc>
                <a:spcPct val="115000"/>
              </a:lnSpc>
              <a:spcAft>
                <a:spcPts val="600"/>
              </a:spcAft>
              <a:buSzPts val="1600"/>
              <a:buFont typeface="Wingdings" pitchFamily="2" charset="2"/>
              <a:buChar char="Ø"/>
            </a:pPr>
            <a:r>
              <a:rPr lang="lo-LA" sz="2400" spc="-10" dirty="0">
                <a:solidFill>
                  <a:schemeClr val="tx1"/>
                </a:solidFill>
                <a:latin typeface="Times New Roman"/>
                <a:ea typeface="SimSun"/>
                <a:cs typeface="Saysettha OT"/>
              </a:rPr>
              <a:t>ການສ້າງມະນຸດສຳພັນຕາມຫຼັກການມະນຸດມີຄວາມແຕກຕ່າງກັນ</a:t>
            </a:r>
          </a:p>
          <a:p>
            <a:pPr lvl="0" algn="just">
              <a:lnSpc>
                <a:spcPct val="115000"/>
              </a:lnSpc>
              <a:spcAft>
                <a:spcPts val="600"/>
              </a:spcAft>
              <a:buSzPts val="1600"/>
              <a:buFont typeface="Wingdings" pitchFamily="2" charset="2"/>
              <a:buChar char="Ø"/>
            </a:pPr>
            <a:r>
              <a:rPr lang="lo-LA" sz="2400" spc="-10" dirty="0">
                <a:solidFill>
                  <a:schemeClr val="tx1"/>
                </a:solidFill>
                <a:latin typeface="Times New Roman"/>
                <a:ea typeface="SimSun"/>
                <a:cs typeface="Saysettha OT"/>
              </a:rPr>
              <a:t>ການສ້າງມະນຸດສຳພັນຕາມຫຼັກການໃຫ້ຄຸນຄ່າ ແລະ ສັກສີແກ່ຜູ້ອື່ນ</a:t>
            </a:r>
            <a:endParaRPr lang="en-US" sz="2400" dirty="0">
              <a:solidFill>
                <a:schemeClr val="tx1"/>
              </a:solidFill>
              <a:latin typeface="Times New Roman"/>
              <a:ea typeface="SimSun"/>
              <a:cs typeface="Angsana New"/>
            </a:endParaRPr>
          </a:p>
          <a:p>
            <a:pPr lvl="0" algn="just">
              <a:lnSpc>
                <a:spcPct val="115000"/>
              </a:lnSpc>
              <a:spcAft>
                <a:spcPts val="600"/>
              </a:spcAft>
              <a:buSzPts val="1600"/>
              <a:buFont typeface="Wingdings" pitchFamily="2" charset="2"/>
              <a:buChar char="Ø"/>
            </a:pPr>
            <a:r>
              <a:rPr lang="lo-LA" sz="2400" spc="-10" dirty="0">
                <a:solidFill>
                  <a:schemeClr val="tx1"/>
                </a:solidFill>
                <a:latin typeface="Times New Roman"/>
                <a:ea typeface="SimSun"/>
                <a:cs typeface="Saysettha OT"/>
              </a:rPr>
              <a:t>ການ</a:t>
            </a:r>
            <a:r>
              <a:rPr lang="lo-LA" sz="2400" spc="-10" dirty="0">
                <a:solidFill>
                  <a:schemeClr val="tx1"/>
                </a:solidFill>
                <a:ea typeface="SimSun"/>
                <a:cs typeface="Saysettha OT"/>
              </a:rPr>
              <a:t>ສ້າງມະນຸດສໍາພັນຕາມຫຼັກການຈູງໃຈ</a:t>
            </a:r>
          </a:p>
          <a:p>
            <a:pPr lvl="0" algn="just">
              <a:lnSpc>
                <a:spcPct val="115000"/>
              </a:lnSpc>
              <a:spcAft>
                <a:spcPts val="600"/>
              </a:spcAft>
              <a:buSzPts val="1600"/>
              <a:buFont typeface="Wingdings" pitchFamily="2" charset="2"/>
              <a:buChar char="Ø"/>
            </a:pPr>
            <a:r>
              <a:rPr lang="lo-LA" sz="2400" spc="-10" dirty="0">
                <a:solidFill>
                  <a:schemeClr val="tx1"/>
                </a:solidFill>
                <a:latin typeface="Times New Roman"/>
                <a:ea typeface="SimSun"/>
                <a:cs typeface="Saysettha OT"/>
              </a:rPr>
              <a:t>ການ</a:t>
            </a:r>
            <a:r>
              <a:rPr lang="lo-LA" sz="2400" dirty="0">
                <a:solidFill>
                  <a:schemeClr val="tx1"/>
                </a:solidFill>
                <a:ea typeface="SimSun"/>
                <a:cs typeface="Saysettha OT"/>
              </a:rPr>
              <a:t>ສ້າງມະນຸດສໍາພັນຕາມຫຼັກການສຶກສາບຸກຄົນທັງຕົວ</a:t>
            </a:r>
          </a:p>
          <a:p>
            <a:pPr lvl="0" algn="just">
              <a:lnSpc>
                <a:spcPct val="115000"/>
              </a:lnSpc>
              <a:spcAft>
                <a:spcPts val="600"/>
              </a:spcAft>
              <a:buSzPts val="1600"/>
              <a:buFont typeface="Wingdings" pitchFamily="2" charset="2"/>
              <a:buChar char="Ø"/>
            </a:pPr>
            <a:r>
              <a:rPr lang="lo-LA" sz="2400" spc="-10" dirty="0">
                <a:solidFill>
                  <a:schemeClr val="tx1"/>
                </a:solidFill>
                <a:latin typeface="Times New Roman"/>
                <a:ea typeface="SimSun"/>
                <a:cs typeface="Saysettha OT"/>
              </a:rPr>
              <a:t>ການ</a:t>
            </a:r>
            <a:r>
              <a:rPr lang="lo-LA" sz="2400" dirty="0">
                <a:solidFill>
                  <a:schemeClr val="tx1"/>
                </a:solidFill>
                <a:ea typeface="SimSun"/>
                <a:cs typeface="Saysettha OT"/>
              </a:rPr>
              <a:t>ສ້າງມະນຸດສໍາພັນຕາມຫຼັກການມີຜົນປະໂຫຍດຮ່ວມກັນ</a:t>
            </a:r>
          </a:p>
          <a:p>
            <a:pPr lvl="0" algn="just">
              <a:lnSpc>
                <a:spcPct val="115000"/>
              </a:lnSpc>
              <a:spcAft>
                <a:spcPts val="600"/>
              </a:spcAft>
              <a:buSzPts val="1600"/>
              <a:buFont typeface="Wingdings" pitchFamily="2" charset="2"/>
              <a:buChar char="Ø"/>
            </a:pPr>
            <a:r>
              <a:rPr lang="lo-LA" sz="2400" spc="-10" dirty="0">
                <a:solidFill>
                  <a:schemeClr val="tx1"/>
                </a:solidFill>
                <a:latin typeface="Times New Roman"/>
                <a:ea typeface="SimSun"/>
                <a:cs typeface="Saysettha OT"/>
              </a:rPr>
              <a:t>ການສ້າງມະນຸດສຳພັນຕາມ</a:t>
            </a:r>
            <a:r>
              <a:rPr lang="lo-LA" sz="2400" dirty="0">
                <a:solidFill>
                  <a:schemeClr val="tx1"/>
                </a:solidFill>
                <a:ea typeface="SimSun"/>
                <a:cs typeface="Saysettha OT"/>
              </a:rPr>
              <a:t>ຫຼັກການຕົນເອງມີຄວາມສຸກ,ຜູ້ອື່ນມີຄວາມສຸກ ແລະ ສັງຄົມມີຄວາມສຸກ</a:t>
            </a:r>
            <a:endParaRPr lang="en-US" sz="2400" dirty="0">
              <a:solidFill>
                <a:schemeClr val="tx1"/>
              </a:solidFill>
              <a:latin typeface="Times New Roman"/>
              <a:ea typeface="SimSun"/>
              <a:cs typeface="Angsana New"/>
            </a:endParaRPr>
          </a:p>
          <a:p>
            <a:pPr lvl="0" algn="just">
              <a:lnSpc>
                <a:spcPct val="115000"/>
              </a:lnSpc>
              <a:spcAft>
                <a:spcPts val="600"/>
              </a:spcAft>
              <a:buSzPts val="1600"/>
              <a:buFont typeface="Wingdings" pitchFamily="2" charset="2"/>
              <a:buChar char="Ø"/>
            </a:pPr>
            <a:endParaRPr lang="lo-LA" sz="2400" b="1" spc="-10" dirty="0">
              <a:latin typeface="Times New Roman"/>
              <a:ea typeface="SimSun"/>
              <a:cs typeface="Saysettha OT"/>
            </a:endParaRPr>
          </a:p>
          <a:p>
            <a:pPr lvl="0" algn="just">
              <a:lnSpc>
                <a:spcPct val="115000"/>
              </a:lnSpc>
              <a:spcAft>
                <a:spcPts val="600"/>
              </a:spcAft>
              <a:buSzPts val="1600"/>
              <a:buFont typeface="Wingdings" pitchFamily="2" charset="2"/>
              <a:buChar char="Ø"/>
            </a:pPr>
            <a:endParaRPr lang="en-US" sz="2400" dirty="0">
              <a:latin typeface="Times New Roman"/>
              <a:ea typeface="SimSun"/>
              <a:cs typeface="Angsana New"/>
            </a:endParaRPr>
          </a:p>
          <a:p>
            <a:pPr marL="0" indent="0">
              <a:buNone/>
            </a:pP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8892684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51520" y="548680"/>
            <a:ext cx="8568952" cy="5976664"/>
          </a:xfrm>
        </p:spPr>
        <p:txBody>
          <a:bodyPr>
            <a:normAutofit/>
          </a:bodyPr>
          <a:lstStyle/>
          <a:p>
            <a:pPr marL="0" lvl="0" indent="0" algn="just">
              <a:lnSpc>
                <a:spcPct val="260000"/>
              </a:lnSpc>
              <a:spcAft>
                <a:spcPts val="600"/>
              </a:spcAft>
              <a:buSzPts val="1600"/>
              <a:buNone/>
            </a:pPr>
            <a:r>
              <a:rPr lang="lo-LA" sz="2400" b="1" spc="-10" dirty="0">
                <a:solidFill>
                  <a:prstClr val="black"/>
                </a:solidFill>
                <a:latin typeface="Times New Roman"/>
                <a:ea typeface="SimSun"/>
                <a:cs typeface="Saysettha OT"/>
              </a:rPr>
              <a:t>7.1 ສ້າງມະນຸດສໍາພັນຕາມຫຼັກການຮູ້ຈັກ ແລະ ເຂົ້າໃຈຕົນເອງ</a:t>
            </a:r>
          </a:p>
          <a:p>
            <a:pPr marL="342900" lvl="0" indent="-342900" algn="just">
              <a:lnSpc>
                <a:spcPct val="115000"/>
              </a:lnSpc>
              <a:spcAft>
                <a:spcPts val="600"/>
              </a:spcAft>
              <a:buSzPts val="1600"/>
              <a:buFont typeface="Wingdings" pitchFamily="2" charset="2"/>
              <a:buChar char="Ø"/>
            </a:pPr>
            <a:r>
              <a:rPr lang="lo-LA" sz="2000" spc="-10" dirty="0">
                <a:solidFill>
                  <a:prstClr val="black"/>
                </a:solidFill>
                <a:latin typeface="Times New Roman"/>
                <a:ea typeface="SimSun"/>
                <a:cs typeface="Saysettha OT"/>
              </a:rPr>
              <a:t>ສຶກສາຕົນເອງວ່າເປັນຄົນແນວໃດ, ຕ້ອງການຫຍັງ, ມີບຸກຄະລິກແນວໃດ, ມີສະຖານະເສດຖະກິດ-ສັງຄົມຄືແນວໃດ, ມີສ່ວນດີ ແລະ ສ່ວນເສຍຫຍັງແດ່</a:t>
            </a:r>
          </a:p>
          <a:p>
            <a:pPr marL="342900" lvl="0" indent="-342900" algn="just">
              <a:lnSpc>
                <a:spcPct val="115000"/>
              </a:lnSpc>
              <a:spcAft>
                <a:spcPts val="600"/>
              </a:spcAft>
              <a:buSzPts val="1600"/>
              <a:buFont typeface="Wingdings" pitchFamily="2" charset="2"/>
              <a:buChar char="Ø"/>
            </a:pPr>
            <a:r>
              <a:rPr lang="lo-LA" sz="2000" spc="-10" dirty="0">
                <a:solidFill>
                  <a:prstClr val="black"/>
                </a:solidFill>
                <a:latin typeface="Times New Roman"/>
                <a:ea typeface="SimSun"/>
                <a:cs typeface="Saysettha OT"/>
              </a:rPr>
              <a:t>ພິຈາລະນາວ່າສັງຄົມຍອມຮັບຕົນເອງຫຼາຍພຽງໃດ ແລະ ເພື່ອນຮ່ວມງານເຫັນດີເຫັນພ້ອມກັບຄວາມຄິດ ແລະ ການກະທຳຂອງເຮົາ ຫຼືບໍ່</a:t>
            </a:r>
          </a:p>
          <a:p>
            <a:pPr marL="342900" lvl="0" indent="-342900" algn="just">
              <a:lnSpc>
                <a:spcPct val="115000"/>
              </a:lnSpc>
              <a:spcAft>
                <a:spcPts val="600"/>
              </a:spcAft>
              <a:buSzPts val="1600"/>
              <a:buFont typeface="Wingdings" pitchFamily="2" charset="2"/>
              <a:buChar char="Ø"/>
            </a:pPr>
            <a:r>
              <a:rPr lang="lo-LA" sz="2000" spc="-10" dirty="0">
                <a:solidFill>
                  <a:prstClr val="black"/>
                </a:solidFill>
                <a:latin typeface="Times New Roman"/>
                <a:ea typeface="SimSun"/>
                <a:cs typeface="Saysettha OT"/>
              </a:rPr>
              <a:t>ພິຈາລະນາສຸຂະພາບ ແລະ ລັກສະນະນິໄສຂອງຕົນເອງກ່ອນເຂົ້າຮ່ວມກິດຈະກຳທາງສັງຄົມ</a:t>
            </a:r>
          </a:p>
          <a:p>
            <a:pPr marL="342900" lvl="0" indent="-342900" algn="just">
              <a:lnSpc>
                <a:spcPct val="115000"/>
              </a:lnSpc>
              <a:spcAft>
                <a:spcPts val="600"/>
              </a:spcAft>
              <a:buSzPts val="1600"/>
              <a:buFont typeface="Wingdings" pitchFamily="2" charset="2"/>
              <a:buChar char="Ø"/>
            </a:pPr>
            <a:r>
              <a:rPr lang="lo-LA" sz="2000" spc="-10" dirty="0">
                <a:solidFill>
                  <a:prstClr val="black"/>
                </a:solidFill>
                <a:latin typeface="Times New Roman"/>
                <a:ea typeface="SimSun"/>
                <a:cs typeface="Saysettha OT"/>
              </a:rPr>
              <a:t>ຍອມຮັບການຕຳນິຈາກຜູ້ອື່ນ ແລະ ພ້ອມທີ່ຈະແກ້ໄຂປັບປຸງຕົນເອງໃຫ້ດີຂຶ້ນ</a:t>
            </a:r>
          </a:p>
          <a:p>
            <a:pPr marL="342900" lvl="0" indent="-342900" algn="just">
              <a:lnSpc>
                <a:spcPct val="115000"/>
              </a:lnSpc>
              <a:spcAft>
                <a:spcPts val="600"/>
              </a:spcAft>
              <a:buSzPts val="1600"/>
              <a:buFont typeface="Wingdings" pitchFamily="2" charset="2"/>
              <a:buChar char="Ø"/>
            </a:pPr>
            <a:r>
              <a:rPr lang="lo-LA" sz="2000" spc="-10" dirty="0">
                <a:solidFill>
                  <a:prstClr val="black"/>
                </a:solidFill>
                <a:latin typeface="Times New Roman"/>
                <a:ea typeface="SimSun"/>
                <a:cs typeface="Saysettha OT"/>
              </a:rPr>
              <a:t>ສ້າງພາບພົນທີ່ດີໃຫ້ຕົນເອງ, ຜູ້ອື່ນ ແລະ ປະຕິບັດຕົນຕໍ່ຜູ້ອື່ນຢ່າງມີສະຕິ</a:t>
            </a:r>
          </a:p>
          <a:p>
            <a:pPr marL="342900" lvl="0" indent="-342900" algn="just">
              <a:lnSpc>
                <a:spcPct val="115000"/>
              </a:lnSpc>
              <a:spcAft>
                <a:spcPts val="600"/>
              </a:spcAft>
              <a:buSzPts val="1600"/>
              <a:buFont typeface="Wingdings" pitchFamily="2" charset="2"/>
              <a:buChar char="Ø"/>
            </a:pPr>
            <a:r>
              <a:rPr lang="lo-LA" sz="2000" spc="-10" dirty="0">
                <a:solidFill>
                  <a:prstClr val="black"/>
                </a:solidFill>
                <a:latin typeface="Times New Roman"/>
                <a:ea typeface="SimSun"/>
                <a:cs typeface="Saysettha OT"/>
              </a:rPr>
              <a:t>ຮູ້ຈັກປະມານຕົນ, ບໍ່ຫຼົງຕົນເອງ ແລະ ບໍ່ນິຍົມຕາມຜູ້ອື່ນ</a:t>
            </a:r>
          </a:p>
          <a:p>
            <a:pPr marL="342900" lvl="0" indent="-342900" algn="just">
              <a:lnSpc>
                <a:spcPct val="115000"/>
              </a:lnSpc>
              <a:spcAft>
                <a:spcPts val="600"/>
              </a:spcAft>
              <a:buSzPts val="1600"/>
              <a:buFont typeface="Wingdings" pitchFamily="2" charset="2"/>
              <a:buChar char="Ø"/>
            </a:pPr>
            <a:r>
              <a:rPr lang="lo-LA" sz="2000" spc="-10" dirty="0">
                <a:solidFill>
                  <a:prstClr val="black"/>
                </a:solidFill>
                <a:latin typeface="Times New Roman"/>
                <a:ea typeface="SimSun"/>
                <a:cs typeface="Saysettha OT"/>
              </a:rPr>
              <a:t>ເບິ່ງໂລກໃນແງ່ດີ, ມີອາລົມຈິດທີ່ດີ ແລະ ມີຄວາມຕະຫຼົກ ຈຶ່ງເຮັດໃຫ້ບັນຍາກາດບໍ່ຕຶງຄຽດ</a:t>
            </a:r>
          </a:p>
          <a:p>
            <a:pPr marL="0" lvl="0" indent="0" algn="just">
              <a:lnSpc>
                <a:spcPct val="115000"/>
              </a:lnSpc>
              <a:spcAft>
                <a:spcPts val="600"/>
              </a:spcAft>
              <a:buSzPts val="1600"/>
              <a:buNone/>
            </a:pPr>
            <a:endParaRPr lang="lo-LA" sz="2200" b="1" spc="-10" dirty="0">
              <a:solidFill>
                <a:prstClr val="black"/>
              </a:solidFill>
              <a:latin typeface="Times New Roman"/>
              <a:ea typeface="SimSun"/>
              <a:cs typeface="Saysettha OT"/>
            </a:endParaRPr>
          </a:p>
          <a:p>
            <a:pPr marL="0" lvl="0" indent="0" algn="just">
              <a:lnSpc>
                <a:spcPct val="115000"/>
              </a:lnSpc>
              <a:spcAft>
                <a:spcPts val="600"/>
              </a:spcAft>
              <a:buSzPts val="1600"/>
              <a:buNone/>
            </a:pPr>
            <a:endParaRPr lang="lo-LA" sz="2200" b="1" spc="-10" dirty="0">
              <a:solidFill>
                <a:prstClr val="black"/>
              </a:solidFill>
              <a:latin typeface="Times New Roman"/>
              <a:ea typeface="SimSun"/>
              <a:cs typeface="Saysettha OT"/>
            </a:endParaRP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9401923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23528" y="404664"/>
            <a:ext cx="8496944" cy="5904656"/>
          </a:xfrm>
        </p:spPr>
        <p:txBody>
          <a:bodyPr>
            <a:normAutofit fontScale="92500"/>
          </a:bodyPr>
          <a:lstStyle/>
          <a:p>
            <a:pPr marL="45720" indent="0">
              <a:lnSpc>
                <a:spcPct val="200000"/>
              </a:lnSpc>
              <a:buNone/>
            </a:pPr>
            <a:r>
              <a:rPr lang="lo-LA" sz="2800" b="1" dirty="0">
                <a:latin typeface="Saysettha OT" pitchFamily="34" charset="-34"/>
                <a:cs typeface="Saysettha OT" pitchFamily="34" charset="-34"/>
              </a:rPr>
              <a:t>7.2 ການສ້າງມະນຸດສໍາພັນຕາມຫຼັກການມະນຸດຄ້າຍຄືກັນ</a:t>
            </a:r>
          </a:p>
          <a:p>
            <a:pPr marL="45720" indent="0">
              <a:lnSpc>
                <a:spcPct val="150000"/>
              </a:lnSpc>
              <a:buNone/>
            </a:pPr>
            <a:r>
              <a:rPr lang="lo-LA" sz="2400" b="1" dirty="0">
                <a:latin typeface="Saysettha OT" pitchFamily="34" charset="-34"/>
                <a:cs typeface="Saysettha OT" pitchFamily="34" charset="-34"/>
              </a:rPr>
              <a:t>	</a:t>
            </a:r>
            <a:r>
              <a:rPr lang="lo-LA" dirty="0">
                <a:latin typeface="Saysettha OT" pitchFamily="34" charset="-34"/>
                <a:cs typeface="Saysettha OT" pitchFamily="34" charset="-34"/>
              </a:rPr>
              <a:t>ໂດຍທຳມະຊາດຂອງມະນຸດມັກມີບາງຢ່າງຮ່ວມກັນ, ມີຄວາມຕ້ອງການ, ມີອາລົມ-ຄວາມຮູ້ສຶກມັກ-ຮັກ, ໂລບ, ຫຼົງຕົວ, ມີສຸກ-ທຸກ ຄືກັນ. ເພາະສະນັ້ນ, ໃນການສ້າງມະນຸດສຳພັນຈຶ່ງມີຂໍ້ແນະນຳດັ່ງນີ້:</a:t>
            </a:r>
          </a:p>
          <a:p>
            <a:pPr marL="45720" indent="0">
              <a:buNone/>
            </a:pPr>
            <a:endParaRPr lang="lo-LA" sz="800" dirty="0">
              <a:latin typeface="Saysettha OT" pitchFamily="34" charset="-34"/>
              <a:cs typeface="Saysettha OT" pitchFamily="34" charset="-34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lo-LA" dirty="0">
                <a:latin typeface="Saysettha OT" pitchFamily="34" charset="-34"/>
                <a:cs typeface="Saysettha OT" pitchFamily="34" charset="-34"/>
              </a:rPr>
              <a:t> ສະແດງຄວາມເຂົ້າໃຈໃນສິ່ງທີ່ເກີດຂຶ້ນ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lo-LA" dirty="0">
                <a:latin typeface="Saysettha OT" pitchFamily="34" charset="-34"/>
                <a:cs typeface="Saysettha OT" pitchFamily="34" charset="-34"/>
              </a:rPr>
              <a:t> ໃຫ້ອະໄພໃນຄວາມຜິດພາດທີ່ຜູ້ອື່ນເຮັດ ແລະ ພ້ອມທີ່ຈະໃຫ້ໂອກາດເຂົາໄດ້ແກ້ໄຂຕົນເອງ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lo-LA" dirty="0">
                <a:latin typeface="Saysettha OT" pitchFamily="34" charset="-34"/>
                <a:cs typeface="Saysettha OT" pitchFamily="34" charset="-34"/>
              </a:rPr>
              <a:t> ມີຄວາມຜິກຜັນຕົນເອງໃນການເຮັດວຽກ ຫຼື ການດຳລົງຊີວິດປະຈຳວັນ ແລະ ບໍ່ຄວນເຂັ້ມງວດຈົນເກີນໄປ ເພາະຈະເຮັດໃຫ້ຕົນເອງບໍ່ສາມາດເຂົ້າກັບຜູ້ອື່ນໄດ້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lo-LA" dirty="0">
                <a:latin typeface="Saysettha OT" pitchFamily="34" charset="-34"/>
                <a:cs typeface="Saysettha OT" pitchFamily="34" charset="-34"/>
              </a:rPr>
              <a:t> ຮູ້ຈັກເອົາໃຈເຂົາມາໃສ່ໃຈເຮົາ</a:t>
            </a:r>
            <a:endParaRPr lang="th-TH" dirty="0">
              <a:latin typeface="Saysettha OT" pitchFamily="34" charset="-34"/>
              <a:cs typeface="Saysettha OT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273397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23528" y="260648"/>
            <a:ext cx="8496944" cy="5904656"/>
          </a:xfrm>
        </p:spPr>
        <p:txBody>
          <a:bodyPr>
            <a:normAutofit fontScale="92500" lnSpcReduction="10000"/>
          </a:bodyPr>
          <a:lstStyle/>
          <a:p>
            <a:pPr marL="45720" indent="0">
              <a:lnSpc>
                <a:spcPct val="210000"/>
              </a:lnSpc>
              <a:buNone/>
            </a:pPr>
            <a:r>
              <a:rPr lang="lo-LA" sz="3000" b="1" dirty="0">
                <a:latin typeface="Saysettha OT" pitchFamily="34" charset="-34"/>
                <a:cs typeface="Saysettha OT" pitchFamily="34" charset="-34"/>
              </a:rPr>
              <a:t>7.3 ການສ້າງມະນຸດສໍາພັນຕາມຫຼັກການມະນຸດແຕກຕ່າງກັນ</a:t>
            </a:r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lo-LA" sz="2100" b="1" dirty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dirty="0">
                <a:latin typeface="Saysettha OT" pitchFamily="34" charset="-34"/>
                <a:cs typeface="Saysettha OT" pitchFamily="34" charset="-34"/>
              </a:rPr>
              <a:t>ສະແດງຄວາມເຂົ້າໃຈຜູ້ອື່ນ ເພາະຜູ້ອື່ນບໍ່ຄືກັບເຮົາ, ບາງຄັ້ງຜູ້ອື່ນກໍ່ອາດຈະເຮັດໃຫ້ເຮົາຜິດຫວັງ, ເມື່ອເປັນເຊັ່ນນັ້ນເຮົາກໍ່ຄວນເຂົ້າໃຈໃນຄວາມແຕກຕ່າງຂອງມະນຸດດ້ວຍກັນ</a:t>
            </a:r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lo-LA" b="1" dirty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dirty="0">
                <a:latin typeface="Saysettha OT" pitchFamily="34" charset="-34"/>
                <a:cs typeface="Saysettha OT" pitchFamily="34" charset="-34"/>
              </a:rPr>
              <a:t>ສະແດງຄວາມເຫັນໃຈຜູ້ອື່ນເມື່ອຜູ້ອື່ນບໍ່ຄືເຮົາ</a:t>
            </a:r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lo-LA" dirty="0">
                <a:latin typeface="Saysettha OT" pitchFamily="34" charset="-34"/>
                <a:cs typeface="Saysettha OT" pitchFamily="34" charset="-34"/>
              </a:rPr>
              <a:t> ໃຫ້ອະໄພໃນຄວາມຜິດພາດຂອງຜູ້ອື່ນ</a:t>
            </a:r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lo-LA" dirty="0">
                <a:latin typeface="Saysettha OT" pitchFamily="34" charset="-34"/>
                <a:cs typeface="Saysettha OT" pitchFamily="34" charset="-34"/>
              </a:rPr>
              <a:t> ຍອມຮັບຄວາມແຕກຕ່າງດ້ວຍຄວາມສະບາຍໃຈ</a:t>
            </a:r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lo-LA" dirty="0">
                <a:latin typeface="Saysettha OT" pitchFamily="34" charset="-34"/>
                <a:cs typeface="Saysettha OT" pitchFamily="34" charset="-34"/>
              </a:rPr>
              <a:t> ມີຄວາມເກງໃຈຜູ້ອື່ນ ເພາະຜູ້ອື່ນອາດມີບາງສິ່ງທີ່ແຕກຕ່າງກັບເຮົາ, ບາງຄັ້ງສິ່ງທີ່ເຮົາມັກຜູ້ອື່ນອາດຈະບໍ່ມັກ</a:t>
            </a:r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lo-LA" dirty="0">
                <a:latin typeface="Saysettha OT" pitchFamily="34" charset="-34"/>
                <a:cs typeface="Saysettha OT" pitchFamily="34" charset="-34"/>
              </a:rPr>
              <a:t> ແຍກຕົວເອງອອກຫ່າງທັນທີເມື່ອບໍ່ສາມາດຍອມຮັບຄວາມແຕກຕ່າງນັ້ນໄດ້, ລໍຖ້າໃຫ້ສະຖານະການດີຂຶ້ນ ຫຼື ຄວບຄຸມອາລົມໃຫ້ດີແລ້ວຈຶ່ງກັບເຂົ້າໄປໃຫມ່</a:t>
            </a:r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lo-LA" dirty="0">
                <a:latin typeface="Saysettha OT" pitchFamily="34" charset="-34"/>
                <a:cs typeface="Saysettha OT" pitchFamily="34" charset="-34"/>
              </a:rPr>
              <a:t> ຄວນຮູ້ຈັກສັງເກດຄວາມຕ້ອງການຂອງຜູ້ອື່ນວ່າເຂົາຕ້ອງການຫຍັງ ແລະ ພໍໃຈຫຍັງ</a:t>
            </a:r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lo-LA" dirty="0">
                <a:latin typeface="Saysettha OT" pitchFamily="34" charset="-34"/>
                <a:cs typeface="Saysettha OT" pitchFamily="34" charset="-34"/>
              </a:rPr>
              <a:t> ໃຫ້ໃນສິ່ງທີ່ຜູ້ອື່ນພໍໃຈ ບໍ່ແມ່ນໃຫ້ໃນສິ່ງທີ່ເຮົາພໍໃຈຢາກໃຫ້</a:t>
            </a:r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lo-LA" dirty="0">
                <a:latin typeface="Saysettha OT" pitchFamily="34" charset="-34"/>
                <a:cs typeface="Saysettha OT" pitchFamily="34" charset="-34"/>
              </a:rPr>
              <a:t> ພະຍາຍາມປັບຕົວໃຫ້ເຂົ້າກັບຜູ້ອື່ນຢູ່ສະເໝີ</a:t>
            </a:r>
            <a:endParaRPr lang="th-TH" dirty="0">
              <a:latin typeface="Saysettha OT" pitchFamily="34" charset="-34"/>
              <a:cs typeface="Saysettha OT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01257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260648"/>
            <a:ext cx="6512511" cy="792088"/>
          </a:xfrm>
        </p:spPr>
        <p:txBody>
          <a:bodyPr/>
          <a:lstStyle/>
          <a:p>
            <a:pPr marL="0" indent="0" algn="ctr">
              <a:buNone/>
            </a:pPr>
            <a:r>
              <a:rPr lang="lo-LA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ຮູບແບບການຮຽນ</a:t>
            </a:r>
            <a:endParaRPr lang="th-TH" dirty="0">
              <a:solidFill>
                <a:schemeClr val="tx1"/>
              </a:solidFill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39552" y="1340768"/>
            <a:ext cx="8352928" cy="511256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lo-LA" sz="28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ບັນຍາຍ ໂດຍມີເອກະສານໃຫ້ອ່ານເພີ່ມ (ທັງໝົດ 6 ບົດ)</a:t>
            </a:r>
          </a:p>
          <a:p>
            <a:pPr marL="45720" indent="0">
              <a:buNone/>
            </a:pPr>
            <a:r>
              <a:rPr lang="lo-LA" sz="28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	- ຄວາມຮູ້ພື້ນຖານກ່ຽວກັບມະນຸດສໍາພັນ</a:t>
            </a:r>
          </a:p>
          <a:p>
            <a:pPr marL="45720" indent="0">
              <a:buNone/>
            </a:pPr>
            <a:r>
              <a:rPr lang="lo-LA" sz="28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	- ແນວຄວາມຄິດ-ທິດສະດີກ່ຽວກັບມະນຸດ</a:t>
            </a:r>
          </a:p>
          <a:p>
            <a:pPr marL="45720" indent="0">
              <a:buNone/>
            </a:pPr>
            <a:r>
              <a:rPr lang="lo-LA" sz="28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	- ຫຼັກການສ້າງມະນຸດສໍາພັນ</a:t>
            </a:r>
          </a:p>
          <a:p>
            <a:pPr marL="45720" indent="0">
              <a:buNone/>
            </a:pPr>
            <a:r>
              <a:rPr lang="lo-LA" sz="28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	- ວິທີສ້າງມະນຸດສໍາພັນ</a:t>
            </a:r>
          </a:p>
          <a:p>
            <a:pPr marL="45720" indent="0">
              <a:buNone/>
            </a:pPr>
            <a:r>
              <a:rPr lang="lo-LA" sz="28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	- ວິທີຝຶກປັບປຸງບຸກຄະລິກະພາບ</a:t>
            </a:r>
          </a:p>
          <a:p>
            <a:pPr marL="45720" indent="0">
              <a:buNone/>
            </a:pPr>
            <a:r>
              <a:rPr lang="lo-LA" sz="28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	- ມະນຸດສໍາພັນກັບການພົວພັນໃນສັງຄົມ</a:t>
            </a:r>
          </a:p>
          <a:p>
            <a:pPr>
              <a:buFont typeface="Wingdings" pitchFamily="2" charset="2"/>
              <a:buChar char="v"/>
            </a:pPr>
            <a:r>
              <a:rPr lang="lo-LA" sz="28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ເຮັດກິດຈະກຳຕົວຈິງ (ສະແດງ)</a:t>
            </a:r>
          </a:p>
          <a:p>
            <a:pPr>
              <a:buFont typeface="Wingdings" pitchFamily="2" charset="2"/>
              <a:buChar char="v"/>
            </a:pPr>
            <a:r>
              <a:rPr lang="lo-LA" sz="28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ເຮັດກິດຈະກຳຖາມ-ຕອບ ເພື່ອເກັບຄະແນນເພີ່ມ</a:t>
            </a:r>
          </a:p>
          <a:p>
            <a:pPr marL="502920" indent="-457200">
              <a:buAutoNum type="arabicPeriod"/>
            </a:pPr>
            <a:endParaRPr lang="th-TH" dirty="0">
              <a:latin typeface="Saysettha OT" pitchFamily="34" charset="-34"/>
              <a:cs typeface="Saysettha OT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098843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39552" y="260648"/>
            <a:ext cx="8064896" cy="6120680"/>
          </a:xfrm>
        </p:spPr>
        <p:txBody>
          <a:bodyPr>
            <a:normAutofit/>
          </a:bodyPr>
          <a:lstStyle/>
          <a:p>
            <a:pPr marL="45720" indent="0">
              <a:lnSpc>
                <a:spcPct val="250000"/>
              </a:lnSpc>
              <a:buNone/>
            </a:pPr>
            <a:r>
              <a:rPr lang="lo-LA" b="1" dirty="0">
                <a:latin typeface="Saysettha OT" pitchFamily="34" charset="-34"/>
                <a:cs typeface="Saysettha OT" pitchFamily="34" charset="-34"/>
              </a:rPr>
              <a:t>7.4 ການສ້າງມະນຸດສໍາພັນຕາມຫຼັກການໃຫ້ຄຸນຄ່າ ແລະ ສັກສີແກ່ຜູ້ອື່ນ</a:t>
            </a:r>
          </a:p>
          <a:p>
            <a:pPr>
              <a:buFont typeface="Wingdings" pitchFamily="2" charset="2"/>
              <a:buChar char="Ø"/>
            </a:pPr>
            <a:r>
              <a:rPr lang="lo-LA" sz="2000" dirty="0">
                <a:latin typeface="Saysettha OT" pitchFamily="34" charset="-34"/>
                <a:cs typeface="Saysettha OT" pitchFamily="34" charset="-34"/>
              </a:rPr>
              <a:t> ຈົດຈຳຊື່ ແລະ ນິໄສ ຕະຫຼອດເຖິງສິ່ງທີ່ຜູ້ອື່ນມັກເປັນຢ່າງດີ</a:t>
            </a:r>
          </a:p>
          <a:p>
            <a:pPr>
              <a:buFont typeface="Wingdings" pitchFamily="2" charset="2"/>
              <a:buChar char="Ø"/>
            </a:pPr>
            <a:r>
              <a:rPr lang="lo-LA" sz="2000" dirty="0">
                <a:latin typeface="Saysettha OT" pitchFamily="34" charset="-34"/>
                <a:cs typeface="Saysettha OT" pitchFamily="34" charset="-34"/>
              </a:rPr>
              <a:t> ສະແດງກິລິຍາ-ວາຈາທີ່ສຸພາບຕໍ່ຜູ້ທີ່ເຮົາຕິດຕໍ່ພົວພັນຕາມຖານະອັນຄວນ</a:t>
            </a:r>
          </a:p>
          <a:p>
            <a:pPr>
              <a:buFont typeface="Wingdings" pitchFamily="2" charset="2"/>
              <a:buChar char="Ø"/>
            </a:pPr>
            <a:r>
              <a:rPr lang="lo-LA" sz="2000" dirty="0">
                <a:latin typeface="Saysettha OT" pitchFamily="34" charset="-34"/>
                <a:cs typeface="Saysettha OT" pitchFamily="34" charset="-34"/>
              </a:rPr>
              <a:t> ສຶກສາສ່ວນດີຂອງຜູ້ອື່ນ ແລະ ກ່າວເຖິງສ່ວນດີຂອງເຂົາໃນສັງຄົມ</a:t>
            </a:r>
          </a:p>
          <a:p>
            <a:pPr>
              <a:buFont typeface="Wingdings" pitchFamily="2" charset="2"/>
              <a:buChar char="Ø"/>
            </a:pPr>
            <a:r>
              <a:rPr lang="lo-LA" sz="2000" dirty="0">
                <a:latin typeface="Saysettha OT" pitchFamily="34" charset="-34"/>
                <a:cs typeface="Saysettha OT" pitchFamily="34" charset="-34"/>
              </a:rPr>
              <a:t> ເວົ້າຈາຊົມເຊີຍ, ຍົກຍ້ອງ ແລະ ໃຫ້ກຽດຜູ້ອື່ນດ້ວຍຄວາມຈິງໃຈ</a:t>
            </a:r>
          </a:p>
          <a:p>
            <a:pPr>
              <a:buFont typeface="Wingdings" pitchFamily="2" charset="2"/>
              <a:buChar char="Ø"/>
            </a:pPr>
            <a:r>
              <a:rPr lang="lo-LA" sz="2000" dirty="0">
                <a:latin typeface="Saysettha OT" pitchFamily="34" charset="-34"/>
                <a:cs typeface="Saysettha OT" pitchFamily="34" charset="-34"/>
              </a:rPr>
              <a:t> ເວົ້າໃນສິ່ງທີ່ຜູ້ອື່ນພູມໃຈ</a:t>
            </a:r>
          </a:p>
          <a:p>
            <a:pPr>
              <a:buFont typeface="Wingdings" pitchFamily="2" charset="2"/>
              <a:buChar char="Ø"/>
            </a:pPr>
            <a:r>
              <a:rPr lang="lo-LA" sz="2000" dirty="0">
                <a:latin typeface="Saysettha OT" pitchFamily="34" charset="-34"/>
                <a:cs typeface="Saysettha OT" pitchFamily="34" charset="-34"/>
              </a:rPr>
              <a:t> ຍອມຮັບຟັງຄຳຄິດຄຳເຫັນ ແລະ ຍອມຮັບຜູ້ອື່ນໃຫ້ຢູ່ໃນກຸ່ມດ້ວຍຄວາມເຕັມໃຈ</a:t>
            </a:r>
          </a:p>
          <a:p>
            <a:pPr>
              <a:buFont typeface="Wingdings" pitchFamily="2" charset="2"/>
              <a:buChar char="Ø"/>
            </a:pPr>
            <a:r>
              <a:rPr lang="lo-LA" sz="2000" dirty="0">
                <a:latin typeface="Saysettha OT" pitchFamily="34" charset="-34"/>
                <a:cs typeface="Saysettha OT" pitchFamily="34" charset="-34"/>
              </a:rPr>
              <a:t> ບໍ່ເວົ້າ ແລະ ສະແດງກິລິຍາດູຖູກຢຽບຫຍາມຜູ້ອື່ນ</a:t>
            </a:r>
          </a:p>
          <a:p>
            <a:pPr>
              <a:buFont typeface="Wingdings" pitchFamily="2" charset="2"/>
              <a:buChar char="Ø"/>
            </a:pPr>
            <a:r>
              <a:rPr lang="lo-LA" sz="2000" dirty="0">
                <a:latin typeface="Saysettha OT" pitchFamily="34" charset="-34"/>
                <a:cs typeface="Saysettha OT" pitchFamily="34" charset="-34"/>
              </a:rPr>
              <a:t> ຮູ້ຈັກຂອບໃຈ ແລະ ຂໍໂທດຕາມຄວນແກ່ໂອກາດ</a:t>
            </a:r>
          </a:p>
          <a:p>
            <a:pPr>
              <a:buFont typeface="Wingdings" pitchFamily="2" charset="2"/>
              <a:buChar char="Ø"/>
            </a:pPr>
            <a:r>
              <a:rPr lang="lo-LA" sz="2000" dirty="0">
                <a:latin typeface="Saysettha OT" pitchFamily="34" charset="-34"/>
                <a:cs typeface="Saysettha OT" pitchFamily="34" charset="-34"/>
              </a:rPr>
              <a:t> ຮູ້ຈັກຍໍມືນົບ ແລະ ໃຫ້ຄວາມເຄົາລົບ ຕາມຄວາມເໝາະສົມແກ່ຖານະ ແລະ ຕຳແໜ່ງ</a:t>
            </a:r>
          </a:p>
          <a:p>
            <a:pPr>
              <a:buFont typeface="Wingdings" pitchFamily="2" charset="2"/>
              <a:buChar char="Ø"/>
            </a:pPr>
            <a:r>
              <a:rPr lang="lo-LA" sz="2000" dirty="0">
                <a:latin typeface="Saysettha OT" pitchFamily="34" charset="-34"/>
                <a:cs typeface="Saysettha OT" pitchFamily="34" charset="-34"/>
              </a:rPr>
              <a:t> ຮູ້ຈັກວາງຕົວໃຫ້ເໝາະສົມກັບຜູ້ທີ່ພົບເຫັນ</a:t>
            </a:r>
          </a:p>
          <a:p>
            <a:pPr>
              <a:buFont typeface="Wingdings" pitchFamily="2" charset="2"/>
              <a:buChar char="Ø"/>
            </a:pPr>
            <a:r>
              <a:rPr lang="lo-LA" sz="2000" dirty="0">
                <a:latin typeface="Saysettha OT" pitchFamily="34" charset="-34"/>
                <a:cs typeface="Saysettha OT" pitchFamily="34" charset="-34"/>
              </a:rPr>
              <a:t> ຮູ້ຈັກອົດທົນ ແລະ ຄວບຄຸມອາລົມຂອງຕົນເອງໃຫ້ໄດ້</a:t>
            </a:r>
          </a:p>
          <a:p>
            <a:pPr>
              <a:buFont typeface="Wingdings" pitchFamily="2" charset="2"/>
              <a:buChar char="Ø"/>
            </a:pPr>
            <a:r>
              <a:rPr lang="lo-LA" sz="2000" dirty="0">
                <a:latin typeface="Saysettha OT" pitchFamily="34" charset="-34"/>
                <a:cs typeface="Saysettha OT" pitchFamily="34" charset="-34"/>
              </a:rPr>
              <a:t> ເຫັນຄຸນຄ່າສິ່ງຂອງທີ່ຜູ້ອື່ນໃຫ້ໂດຍການເກັບຮັກສາສິ່ງນັ້ນໄວ້</a:t>
            </a:r>
            <a:endParaRPr lang="th-TH" sz="2000" dirty="0">
              <a:latin typeface="Saysettha OT" pitchFamily="34" charset="-34"/>
              <a:cs typeface="Saysettha OT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3145011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95536" y="260648"/>
            <a:ext cx="8424936" cy="6120680"/>
          </a:xfrm>
        </p:spPr>
        <p:txBody>
          <a:bodyPr>
            <a:normAutofit lnSpcReduction="10000"/>
          </a:bodyPr>
          <a:lstStyle/>
          <a:p>
            <a:pPr marL="45720" indent="0">
              <a:lnSpc>
                <a:spcPct val="250000"/>
              </a:lnSpc>
              <a:buNone/>
            </a:pPr>
            <a:r>
              <a:rPr lang="lo-LA" sz="2400" b="1" dirty="0">
                <a:latin typeface="Saysettha OT" pitchFamily="34" charset="-34"/>
                <a:cs typeface="Saysettha OT" pitchFamily="34" charset="-34"/>
              </a:rPr>
              <a:t>7.5 ການສ້າງມະນຸດສໍາພັນຕາມຫຼັກການຈູງໃຈ</a:t>
            </a:r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lo-LA" dirty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2000" dirty="0">
                <a:latin typeface="Saysettha OT" pitchFamily="34" charset="-34"/>
                <a:cs typeface="Saysettha OT" pitchFamily="34" charset="-34"/>
              </a:rPr>
              <a:t>ເລືອກທີ່ຈະເຂົ້າຫາຜູ້ອື່ນກ່ອນ ບໍ່ວ່າຈະເປັນການເວົ້າ, ການຂໍຄວາມຊ່ວຍເຫຼືອ ຫຼື ໃຫ້ຄວາມຊ່ວຍເຫຼືອ</a:t>
            </a:r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lo-LA" sz="2000" dirty="0">
                <a:latin typeface="Saysettha OT" pitchFamily="34" charset="-34"/>
                <a:cs typeface="Saysettha OT" pitchFamily="34" charset="-34"/>
              </a:rPr>
              <a:t> ຮັກທີ່ຈະຕ້ອນຮັບເມື່ອຜູ້ອື່ນມາຫາ ຫຼື ຢ້ຽມຢາມ</a:t>
            </a:r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lo-LA" sz="2000" dirty="0">
                <a:latin typeface="Saysettha OT" pitchFamily="34" charset="-34"/>
                <a:cs typeface="Saysettha OT" pitchFamily="34" charset="-34"/>
              </a:rPr>
              <a:t> ຮັກທີ່ຈະໃຫ້ບໍລິການ ຫຼື ເຮັດໃຫ້ຜູ້ອື່ນສະດວກສະບາຍຂຶ້ນ</a:t>
            </a:r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lo-LA" sz="2000" dirty="0">
                <a:latin typeface="Saysettha OT" pitchFamily="34" charset="-34"/>
                <a:cs typeface="Saysettha OT" pitchFamily="34" charset="-34"/>
              </a:rPr>
              <a:t> ຮູ້ຈັກຍ້ອງຍໍ-ຊົມເຊີຍຜູ້ອື່ນ</a:t>
            </a:r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lo-LA" sz="2000" dirty="0">
                <a:latin typeface="Saysettha OT" pitchFamily="34" charset="-34"/>
                <a:cs typeface="Saysettha OT" pitchFamily="34" charset="-34"/>
              </a:rPr>
              <a:t> ຮູ້ຈັກຍິ້ມໃຫ້ຄົນທົ່ວໄປ ເພາະການຍິ້ມພຽງຄັ້ງດຽວມີຄຸນຄ່າຫຼາຍກວ່າຄຳເວົ້າຫຼາຍໆຄຳ</a:t>
            </a:r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lo-LA" sz="2000" dirty="0">
                <a:latin typeface="Saysettha OT" pitchFamily="34" charset="-34"/>
                <a:cs typeface="Saysettha OT" pitchFamily="34" charset="-34"/>
              </a:rPr>
              <a:t> ຮູ້ຈັກທັກທາຍຜູ້ອື່ນດ້ວຍຖ້ອຍຄຳທີ່ສຸພາບ ເພາະມັນເປັນການສ້າງສະເໜ່ໃນຕົນເອງ</a:t>
            </a:r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lo-LA" sz="2000" dirty="0">
                <a:latin typeface="Saysettha OT" pitchFamily="34" charset="-34"/>
                <a:cs typeface="Saysettha OT" pitchFamily="34" charset="-34"/>
              </a:rPr>
              <a:t> ຮູ້ຈັກໃຫ້ຄວາມຊ່ວຍເຫຼືອຜູ້ອື່ນໃນເລື່ອງເລັກໆນ້ອຍໆເມື່ອເຂົາຂໍຮ້ອງ</a:t>
            </a:r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lo-LA" sz="2000" dirty="0">
                <a:latin typeface="Saysettha OT" pitchFamily="34" charset="-34"/>
                <a:cs typeface="Saysettha OT" pitchFamily="34" charset="-34"/>
              </a:rPr>
              <a:t> ສະແດງຄວາມມີນໍ້າໂດຍການຊ່ວຍເຫຼືອຜູ້ອື່ນ</a:t>
            </a:r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lo-LA" sz="2000" dirty="0">
                <a:latin typeface="Saysettha OT" pitchFamily="34" charset="-34"/>
                <a:cs typeface="Saysettha OT" pitchFamily="34" charset="-34"/>
              </a:rPr>
              <a:t> ໃຫ້ສິ່ງຂອງເລັກໆນ້ອຍໆໃນໂອກາດພິເສດ</a:t>
            </a:r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lo-LA" sz="2000" dirty="0">
                <a:latin typeface="Saysettha OT" pitchFamily="34" charset="-34"/>
                <a:cs typeface="Saysettha OT" pitchFamily="34" charset="-34"/>
              </a:rPr>
              <a:t> ໃຫ້ຄວາມສົນໃຈຜູ້ອື່ນຫຼາຍກວ່າຕົນເອງໂດຍການຮັບຟັງເລື່ອງທີ່ຜູ້ອື່ນເວົ້າ</a:t>
            </a:r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lo-LA" sz="2000" dirty="0">
                <a:latin typeface="Saysettha OT" pitchFamily="34" charset="-34"/>
                <a:cs typeface="Saysettha OT" pitchFamily="34" charset="-34"/>
              </a:rPr>
              <a:t> ເອົາໃຈໃສ່ຜູ້ອື່ນ ຫຼື ເພື່ອນຮ່ວມງານໂດຍການຖາມຂ່າວ</a:t>
            </a:r>
          </a:p>
          <a:p>
            <a:pPr>
              <a:buFont typeface="Wingdings" pitchFamily="2" charset="2"/>
              <a:buChar char="Ø"/>
            </a:pPr>
            <a:endParaRPr lang="th-TH" sz="2000" dirty="0">
              <a:latin typeface="Saysettha OT" pitchFamily="34" charset="-34"/>
              <a:cs typeface="Saysettha OT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652775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39552" y="404664"/>
            <a:ext cx="8136904" cy="6048672"/>
          </a:xfrm>
        </p:spPr>
        <p:txBody>
          <a:bodyPr>
            <a:normAutofit lnSpcReduction="10000"/>
          </a:bodyPr>
          <a:lstStyle/>
          <a:p>
            <a:pPr marL="45720" indent="0">
              <a:lnSpc>
                <a:spcPct val="200000"/>
              </a:lnSpc>
              <a:buNone/>
            </a:pPr>
            <a:r>
              <a:rPr lang="lo-LA" sz="2400" b="1" dirty="0">
                <a:latin typeface="Saysettha OT" pitchFamily="34" charset="-34"/>
                <a:cs typeface="Saysettha OT" pitchFamily="34" charset="-34"/>
              </a:rPr>
              <a:t>7.6 ການສ້າງມະນຸດສໍາພັນຕາມຫຼັກການສຶກສາບຸກຄົນທັງຕົວ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lo-LA" sz="2000" dirty="0">
                <a:latin typeface="Saysettha OT" pitchFamily="34" charset="-34"/>
                <a:cs typeface="Saysettha OT" pitchFamily="34" charset="-34"/>
              </a:rPr>
              <a:t> ຄວນພິຈາລະນາເຖິງອາລົມ, ຄວາມຮູ້ສຶກຂອງຜູ້ອື່ນ ນອກເໜືອຈາກຄວາມສາມາດພຽງຢ່າງດຽວ</a:t>
            </a:r>
          </a:p>
          <a:p>
            <a:pPr>
              <a:buFont typeface="Wingdings" pitchFamily="2" charset="2"/>
              <a:buChar char="Ø"/>
            </a:pPr>
            <a:r>
              <a:rPr lang="lo-LA" sz="2000" dirty="0">
                <a:latin typeface="Saysettha OT" pitchFamily="34" charset="-34"/>
                <a:cs typeface="Saysettha OT" pitchFamily="34" charset="-34"/>
              </a:rPr>
              <a:t> ພິຈາລະນາເຫດການ ຫຼື ສະຖານະການໃນຂະນະທີ່ເກີດເຫດການນັ້ນ</a:t>
            </a:r>
          </a:p>
          <a:p>
            <a:pPr>
              <a:buFont typeface="Wingdings" pitchFamily="2" charset="2"/>
              <a:buChar char="Ø"/>
            </a:pPr>
            <a:r>
              <a:rPr lang="lo-LA" sz="2000" dirty="0">
                <a:latin typeface="Saysettha OT" pitchFamily="34" charset="-34"/>
                <a:cs typeface="Saysettha OT" pitchFamily="34" charset="-34"/>
              </a:rPr>
              <a:t> ສຶກສາລັກສະນະຂອງບຸກຄົນທີ່ເຮົາຕິດຕໍ່ພົວພັນນຳ</a:t>
            </a:r>
          </a:p>
          <a:p>
            <a:pPr>
              <a:buFont typeface="Wingdings" pitchFamily="2" charset="2"/>
              <a:buChar char="Ø"/>
            </a:pPr>
            <a:r>
              <a:rPr lang="lo-LA" sz="2000" dirty="0">
                <a:latin typeface="Saysettha OT" pitchFamily="34" charset="-34"/>
                <a:cs typeface="Saysettha OT" pitchFamily="34" charset="-34"/>
              </a:rPr>
              <a:t> ມີນະໂຍບາຍຜ່ອນສັ້ນ-ຜ່ອນຍາວ ແລະ ບໍ່ຄວນເຄັ່ງຄັດຈົນເກີນໄປ</a:t>
            </a:r>
          </a:p>
          <a:p>
            <a:pPr marL="45720" indent="0">
              <a:lnSpc>
                <a:spcPct val="200000"/>
              </a:lnSpc>
              <a:buNone/>
            </a:pPr>
            <a:r>
              <a:rPr lang="lo-LA" sz="2400" b="1" dirty="0">
                <a:latin typeface="Saysettha OT" pitchFamily="34" charset="-34"/>
                <a:cs typeface="Saysettha OT" pitchFamily="34" charset="-34"/>
              </a:rPr>
              <a:t>7.7​ ການສ້າງມະນຸດສໍາພັນຕາມຫຼັກການມີຜົນປະໂຫຍດຮ່ວມກັນ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lo-LA" sz="2000" dirty="0">
                <a:latin typeface="Saysettha OT" pitchFamily="34" charset="-34"/>
                <a:cs typeface="Saysettha OT" pitchFamily="34" charset="-34"/>
              </a:rPr>
              <a:t> ແບ່ງປັນສິ່ງຂອງ ແລະ ຄວາມຄິດໃຫ້ຊຶ່ງກັນ ແລະ ກັນ</a:t>
            </a:r>
          </a:p>
          <a:p>
            <a:pPr>
              <a:buFont typeface="Wingdings" pitchFamily="2" charset="2"/>
              <a:buChar char="Ø"/>
            </a:pPr>
            <a:r>
              <a:rPr lang="lo-LA" sz="2000" dirty="0">
                <a:latin typeface="Saysettha OT" pitchFamily="34" charset="-34"/>
                <a:cs typeface="Saysettha OT" pitchFamily="34" charset="-34"/>
              </a:rPr>
              <a:t> ຮູ້ຈັກໃຫ້ ແລະ ຮັບຕາມຄວນແກ່ໂອກາດອັນເໝາະສົມ</a:t>
            </a:r>
          </a:p>
          <a:p>
            <a:pPr>
              <a:buFont typeface="Wingdings" pitchFamily="2" charset="2"/>
              <a:buChar char="Ø"/>
            </a:pPr>
            <a:r>
              <a:rPr lang="lo-LA" sz="2000" dirty="0">
                <a:latin typeface="Saysettha OT" pitchFamily="34" charset="-34"/>
                <a:cs typeface="Saysettha OT" pitchFamily="34" charset="-34"/>
              </a:rPr>
              <a:t> ມີຄວາມເອື້ອເຟື້ອເພື່ອແຜ່ ແລະ ຊ່ວຍເຫຼືອຜູ້ອື່ນເມື່ອມີໂອກາດ</a:t>
            </a:r>
          </a:p>
          <a:p>
            <a:pPr>
              <a:buFont typeface="Wingdings" pitchFamily="2" charset="2"/>
              <a:buChar char="Ø"/>
            </a:pPr>
            <a:r>
              <a:rPr lang="lo-LA" sz="2000" dirty="0">
                <a:latin typeface="Saysettha OT" pitchFamily="34" charset="-34"/>
                <a:cs typeface="Saysettha OT" pitchFamily="34" charset="-34"/>
              </a:rPr>
              <a:t> ຕອບແທນຄວາມດີຂອງຜູ້ອື່ນຕາມຄວາມເໝາະສົມ</a:t>
            </a:r>
          </a:p>
          <a:p>
            <a:pPr>
              <a:buFont typeface="Wingdings" pitchFamily="2" charset="2"/>
              <a:buChar char="Ø"/>
            </a:pPr>
            <a:r>
              <a:rPr lang="lo-LA" sz="2000" dirty="0">
                <a:latin typeface="Saysettha OT" pitchFamily="34" charset="-34"/>
                <a:cs typeface="Saysettha OT" pitchFamily="34" charset="-34"/>
              </a:rPr>
              <a:t> ພະຍາຍາມເຮັດໃຫ້ຜູ້ອື່ນ ຫຼື ເພື່ອນຮ່ວງານມີຄວາມສຸກ</a:t>
            </a:r>
            <a:endParaRPr lang="th-TH" sz="2000" dirty="0">
              <a:latin typeface="Saysettha OT" pitchFamily="34" charset="-34"/>
              <a:cs typeface="Saysettha OT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639588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11560" y="620688"/>
            <a:ext cx="7992888" cy="5832648"/>
          </a:xfrm>
        </p:spPr>
        <p:txBody>
          <a:bodyPr/>
          <a:lstStyle/>
          <a:p>
            <a:pPr marL="45720" indent="0">
              <a:buNone/>
            </a:pPr>
            <a:r>
              <a:rPr lang="lo-LA" sz="2500" b="1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7.8 ການສ້າງມະນຸດສຳພັນຕາມຫຼັກການຕົນເອງມີຄວາມສຸກ, </a:t>
            </a:r>
          </a:p>
          <a:p>
            <a:pPr marL="45720" indent="0">
              <a:buNone/>
            </a:pPr>
            <a:r>
              <a:rPr lang="lo-LA" sz="2500" b="1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    ຜູ້ອື່ນມີຄວາມສຸກ ແລະ ສັງຄົມມີຄວາມສຸກ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lo-LA" sz="2400" dirty="0">
                <a:latin typeface="Saysettha OT" pitchFamily="34" charset="-34"/>
                <a:cs typeface="Saysettha OT" pitchFamily="34" charset="-34"/>
              </a:rPr>
              <a:t> ໃຫ້ຄວາມເມດຕາຕໍ່ຜູ້ອື່ນ ຄືການໃຫ້ຄວາມຮັກຕໍ່ຜູ້ອື່ນ</a:t>
            </a:r>
          </a:p>
          <a:p>
            <a:pPr>
              <a:buFont typeface="Wingdings" pitchFamily="2" charset="2"/>
              <a:buChar char="Ø"/>
            </a:pPr>
            <a:r>
              <a:rPr lang="lo-LA" sz="2400" dirty="0">
                <a:latin typeface="Saysettha OT" pitchFamily="34" charset="-34"/>
                <a:cs typeface="Saysettha OT" pitchFamily="34" charset="-34"/>
              </a:rPr>
              <a:t> ໃຫ້ຄວາມເຂົ້າໃຈ, ເຫັນໃຈ ແລະ ໃຫ້ອາໄພຜູ້ອື່ນ</a:t>
            </a:r>
          </a:p>
          <a:p>
            <a:pPr>
              <a:buFont typeface="Wingdings" pitchFamily="2" charset="2"/>
              <a:buChar char="Ø"/>
            </a:pPr>
            <a:r>
              <a:rPr lang="lo-LA" sz="2400" dirty="0">
                <a:latin typeface="Saysettha OT" pitchFamily="34" charset="-34"/>
                <a:cs typeface="Saysettha OT" pitchFamily="34" charset="-34"/>
              </a:rPr>
              <a:t> ຝຶກໃຫ້ເປັນຄົນມີຄວາມຮັບຜິດຊອບ</a:t>
            </a:r>
          </a:p>
          <a:p>
            <a:pPr>
              <a:buFont typeface="Wingdings" pitchFamily="2" charset="2"/>
              <a:buChar char="Ø"/>
            </a:pPr>
            <a:r>
              <a:rPr lang="lo-LA" sz="2400" dirty="0">
                <a:latin typeface="Saysettha OT" pitchFamily="34" charset="-34"/>
                <a:cs typeface="Saysettha OT" pitchFamily="34" charset="-34"/>
              </a:rPr>
              <a:t> ເປັນຄົນຊື່ສັດ ແລະ ຕົງຕໍ່ເວລາ</a:t>
            </a:r>
          </a:p>
          <a:p>
            <a:pPr>
              <a:buFont typeface="Wingdings" pitchFamily="2" charset="2"/>
              <a:buChar char="Ø"/>
            </a:pPr>
            <a:r>
              <a:rPr lang="lo-LA" sz="2400" dirty="0">
                <a:latin typeface="Saysettha OT" pitchFamily="34" charset="-34"/>
                <a:cs typeface="Saysettha OT" pitchFamily="34" charset="-34"/>
              </a:rPr>
              <a:t> ມີຄວາມເກງໃຈ, ຄິດເຖິງໃຈເຂົາ-ໃຈເຮົາ</a:t>
            </a:r>
          </a:p>
          <a:p>
            <a:pPr>
              <a:buFont typeface="Wingdings" pitchFamily="2" charset="2"/>
              <a:buChar char="Ø"/>
            </a:pPr>
            <a:r>
              <a:rPr lang="lo-LA" sz="2400" dirty="0">
                <a:latin typeface="Saysettha OT" pitchFamily="34" charset="-34"/>
                <a:cs typeface="Saysettha OT" pitchFamily="34" charset="-34"/>
              </a:rPr>
              <a:t> ເປັນຄົນສຸພາບ, ອ່ອນນ້ອມຕໍ່ຜູ້ອື່ນສະເໝີ</a:t>
            </a:r>
          </a:p>
          <a:p>
            <a:pPr>
              <a:buFont typeface="Wingdings" pitchFamily="2" charset="2"/>
              <a:buChar char="Ø"/>
            </a:pPr>
            <a:r>
              <a:rPr lang="lo-LA" sz="2400" dirty="0">
                <a:latin typeface="Saysettha OT" pitchFamily="34" charset="-34"/>
                <a:cs typeface="Saysettha OT" pitchFamily="34" charset="-34"/>
              </a:rPr>
              <a:t> ບໍ່ຄວນເຮັດໃຫ້ຜູ້ອື່ນເດືອດຮ້ອນ ແລະ ບໍ່ບຽດບຽນຜູ້ອື່ນ</a:t>
            </a:r>
          </a:p>
          <a:p>
            <a:pPr>
              <a:buFont typeface="Wingdings" pitchFamily="2" charset="2"/>
              <a:buChar char="Ø"/>
            </a:pPr>
            <a:r>
              <a:rPr lang="lo-LA" sz="2400" dirty="0">
                <a:latin typeface="Saysettha OT" pitchFamily="34" charset="-34"/>
                <a:cs typeface="Saysettha OT" pitchFamily="34" charset="-34"/>
              </a:rPr>
              <a:t> ໃຫ້ຄວາມຮ່ວມມືໃນກິດຈະກຳຂອງຜູ້ອື່ນຕາມໂອກາດອັນເໝາະສົມ</a:t>
            </a:r>
            <a:endParaRPr lang="th-TH" sz="2400" dirty="0">
              <a:latin typeface="Saysettha OT" pitchFamily="34" charset="-34"/>
              <a:cs typeface="Saysettha OT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617208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95536" y="1196752"/>
            <a:ext cx="8280920" cy="5472608"/>
          </a:xfrm>
        </p:spPr>
        <p:txBody>
          <a:bodyPr/>
          <a:lstStyle/>
          <a:p>
            <a:pPr marL="45720" indent="0" algn="ctr">
              <a:buNone/>
            </a:pPr>
            <a:r>
              <a:rPr lang="lo-LA" sz="2400" b="1" dirty="0">
                <a:solidFill>
                  <a:schemeClr val="accent6"/>
                </a:solidFill>
                <a:latin typeface="Saysettha OT" pitchFamily="34" charset="-34"/>
                <a:cs typeface="Saysettha OT" pitchFamily="34" charset="-34"/>
                <a:sym typeface="Wingdings"/>
              </a:rPr>
              <a:t> </a:t>
            </a:r>
            <a:r>
              <a:rPr lang="lo-LA" sz="2400" b="1" dirty="0">
                <a:solidFill>
                  <a:schemeClr val="accent1">
                    <a:lumMod val="50000"/>
                  </a:schemeClr>
                </a:solidFill>
                <a:latin typeface="Saysettha OT" pitchFamily="34" charset="-34"/>
                <a:cs typeface="Saysettha OT" pitchFamily="34" charset="-34"/>
                <a:sym typeface="Wingdings"/>
              </a:rPr>
              <a:t>ຢ່າເຮັດຄວາມຊົ່ວຍ້ອນຄິດວ່າມັນຜິດໜ້ອຍດຽວ </a:t>
            </a:r>
          </a:p>
          <a:p>
            <a:pPr marL="45720" indent="0" algn="ctr">
              <a:lnSpc>
                <a:spcPct val="150000"/>
              </a:lnSpc>
              <a:buNone/>
            </a:pPr>
            <a:r>
              <a:rPr lang="lo-LA" sz="2400" b="1" dirty="0">
                <a:solidFill>
                  <a:schemeClr val="accent1">
                    <a:lumMod val="50000"/>
                  </a:schemeClr>
                </a:solidFill>
                <a:latin typeface="Saysettha OT" pitchFamily="34" charset="-34"/>
                <a:cs typeface="Saysettha OT" pitchFamily="34" charset="-34"/>
                <a:sym typeface="Wingdings"/>
              </a:rPr>
              <a:t>ຢ່າລະເວັ້ນການເຮັດຄວາມດີຍ້ອນຄິດວ່າມັນໄດ້ບຸນບໍ່ຫຼາຍ </a:t>
            </a:r>
            <a:r>
              <a:rPr lang="lo-LA" sz="2400" b="1" dirty="0">
                <a:solidFill>
                  <a:schemeClr val="accent6"/>
                </a:solidFill>
                <a:latin typeface="Saysettha OT" pitchFamily="34" charset="-34"/>
                <a:cs typeface="Saysettha OT" pitchFamily="34" charset="-34"/>
                <a:sym typeface="Wingdings"/>
              </a:rPr>
              <a:t></a:t>
            </a:r>
            <a:endParaRPr lang="lo-LA" sz="2400" b="1" dirty="0">
              <a:solidFill>
                <a:schemeClr val="accent6"/>
              </a:solidFill>
              <a:latin typeface="Saysettha OT" pitchFamily="34" charset="-34"/>
              <a:cs typeface="Saysettha OT" pitchFamily="34" charset="-34"/>
            </a:endParaRPr>
          </a:p>
          <a:p>
            <a:pPr marL="45720" indent="0" algn="ctr">
              <a:lnSpc>
                <a:spcPct val="150000"/>
              </a:lnSpc>
              <a:buNone/>
            </a:pPr>
            <a:r>
              <a:rPr lang="lo-LA" sz="2400" b="1" dirty="0">
                <a:solidFill>
                  <a:schemeClr val="accent6"/>
                </a:solidFill>
                <a:latin typeface="Saysettha OT" pitchFamily="34" charset="-34"/>
                <a:cs typeface="Saysettha OT" pitchFamily="34" charset="-34"/>
                <a:sym typeface="Wingdings"/>
              </a:rPr>
              <a:t> </a:t>
            </a:r>
            <a:r>
              <a:rPr lang="lo-LA" sz="2400" b="1" dirty="0">
                <a:solidFill>
                  <a:schemeClr val="accent4">
                    <a:lumMod val="50000"/>
                  </a:schemeClr>
                </a:solidFill>
                <a:latin typeface="Saysettha OT" pitchFamily="34" charset="-34"/>
                <a:cs typeface="Saysettha OT" pitchFamily="34" charset="-34"/>
                <a:sym typeface="Wingdings"/>
              </a:rPr>
              <a:t>ມິດຕະພາບບໍ່ສຳຄັນວ່າໃຜມາກ່ອນ ຫຼື ມາຫຼັງ ແຕ່ມັນຢູ່ທີ່ວ່າ   ໃຜຍ່າງເຂົ້າມາແລ້ວບໍ່ເຄີຍຍ່າງໜີຕ່າງຫາກ</a:t>
            </a:r>
            <a:r>
              <a:rPr lang="lo-LA" sz="2400" b="1" dirty="0">
                <a:solidFill>
                  <a:schemeClr val="accent6"/>
                </a:solidFill>
                <a:latin typeface="Saysettha OT" pitchFamily="34" charset="-34"/>
                <a:cs typeface="Saysettha OT" pitchFamily="34" charset="-34"/>
                <a:sym typeface="Wingdings"/>
              </a:rPr>
              <a:t> </a:t>
            </a:r>
            <a:endParaRPr lang="lo-LA" sz="2400" b="1" dirty="0">
              <a:solidFill>
                <a:schemeClr val="accent6"/>
              </a:solidFill>
              <a:latin typeface="Saysettha OT" pitchFamily="34" charset="-34"/>
              <a:cs typeface="Saysettha OT" pitchFamily="34" charset="-34"/>
            </a:endParaRPr>
          </a:p>
          <a:p>
            <a:pPr marL="45720" indent="0" algn="ctr">
              <a:lnSpc>
                <a:spcPct val="150000"/>
              </a:lnSpc>
              <a:buNone/>
            </a:pPr>
            <a:r>
              <a:rPr lang="lo-LA" sz="2400" b="1" dirty="0">
                <a:solidFill>
                  <a:schemeClr val="accent6"/>
                </a:solidFill>
                <a:latin typeface="Saysettha OT" pitchFamily="34" charset="-34"/>
                <a:cs typeface="Saysettha OT" pitchFamily="34" charset="-34"/>
                <a:sym typeface="Wingdings"/>
              </a:rPr>
              <a:t> </a:t>
            </a:r>
            <a:r>
              <a:rPr lang="lo-LA" sz="2400" b="1" dirty="0">
                <a:solidFill>
                  <a:srgbClr val="7030A0"/>
                </a:solidFill>
                <a:latin typeface="Saysettha OT" pitchFamily="34" charset="-34"/>
                <a:cs typeface="Saysettha OT" pitchFamily="34" charset="-34"/>
                <a:sym typeface="Wingdings"/>
              </a:rPr>
              <a:t>ຄຳຕິສິນນິນທາ ຄຳຍົກຍໍປໍປັ້ນ ບໍ່ອາດເຮັດໃຫ້ຜູ້ທີ່ມີຄວາມເຊື່ອໝັ້ນໃນຕົນເອງຫວັ່ນໄຫວໄດ້, ລາບຍົດສັນລະເສີນ ບໍ່ອາດຫຼອກລໍ້ຜູ້ທີ່ຮູ້ຈັກເພິ່ງພໍໃຈໃນສິ່ງທີ່ຕົນມີຢູ່ໄດ້  </a:t>
            </a:r>
            <a:r>
              <a:rPr lang="lo-LA" sz="2400" b="1" dirty="0">
                <a:solidFill>
                  <a:schemeClr val="accent6"/>
                </a:solidFill>
                <a:latin typeface="Saysettha OT" pitchFamily="34" charset="-34"/>
                <a:cs typeface="Saysettha OT" pitchFamily="34" charset="-34"/>
                <a:sym typeface="Wingdings"/>
              </a:rPr>
              <a:t></a:t>
            </a:r>
            <a:endParaRPr lang="lo-LA" sz="2400" b="1" dirty="0">
              <a:solidFill>
                <a:schemeClr val="accent6"/>
              </a:solidFill>
              <a:latin typeface="Saysettha OT" pitchFamily="34" charset="-34"/>
              <a:cs typeface="Saysettha OT" pitchFamily="34" charset="-34"/>
            </a:endParaRPr>
          </a:p>
          <a:p>
            <a:pPr marL="45720" indent="0" algn="ctr">
              <a:lnSpc>
                <a:spcPct val="150000"/>
              </a:lnSpc>
              <a:buNone/>
            </a:pPr>
            <a:r>
              <a:rPr lang="lo-LA" sz="2400" b="1" dirty="0">
                <a:solidFill>
                  <a:schemeClr val="accent6"/>
                </a:solidFill>
                <a:latin typeface="Saysettha OT" pitchFamily="34" charset="-34"/>
                <a:cs typeface="Saysettha OT" pitchFamily="34" charset="-34"/>
                <a:sym typeface="Wingdings"/>
              </a:rPr>
              <a:t> </a:t>
            </a:r>
            <a:r>
              <a:rPr lang="lo-LA" sz="2400" b="1" dirty="0">
                <a:solidFill>
                  <a:schemeClr val="accent6">
                    <a:lumMod val="75000"/>
                  </a:schemeClr>
                </a:solidFill>
                <a:latin typeface="Saysettha OT" pitchFamily="34" charset="-34"/>
                <a:cs typeface="Saysettha OT" pitchFamily="34" charset="-34"/>
                <a:sym typeface="Wingdings"/>
              </a:rPr>
              <a:t>ວິທີພັດທະນາຕົນເອງທີ່ດີທີ່ສຸດກໍ່ຄື ຈົ່ງປູກຝັງຄຸນສົມບັດທີ່ທ່ານຍ້ອງຍໍຕົວຂອງຜູ້ອື່ນລົງໃສ່ຕົວຂອງທ່ານເອງ </a:t>
            </a:r>
            <a:r>
              <a:rPr lang="lo-LA" sz="2400" b="1" dirty="0">
                <a:solidFill>
                  <a:schemeClr val="accent6"/>
                </a:solidFill>
                <a:latin typeface="Saysettha OT" pitchFamily="34" charset="-34"/>
                <a:cs typeface="Saysettha OT" pitchFamily="34" charset="-34"/>
                <a:sym typeface="Wingdings"/>
              </a:rPr>
              <a:t></a:t>
            </a:r>
            <a:endParaRPr lang="lo-LA" sz="2400" b="1" dirty="0">
              <a:solidFill>
                <a:schemeClr val="accent6"/>
              </a:solidFill>
              <a:latin typeface="Saysettha OT" pitchFamily="34" charset="-34"/>
              <a:cs typeface="Saysettha OT" pitchFamily="34" charset="-34"/>
            </a:endParaRPr>
          </a:p>
          <a:p>
            <a:pPr marL="45720" indent="0">
              <a:buNone/>
            </a:pPr>
            <a:endParaRPr lang="th-TH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411759" y="260648"/>
            <a:ext cx="4464497" cy="64807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r>
              <a:rPr lang="lo-LA" sz="3600" dirty="0">
                <a:solidFill>
                  <a:schemeClr val="accent1">
                    <a:lumMod val="50000"/>
                  </a:schemeClr>
                </a:solidFill>
                <a:latin typeface="Saysettha OT" pitchFamily="34" charset="-34"/>
                <a:cs typeface="Saysettha OT" pitchFamily="34" charset="-34"/>
              </a:rPr>
              <a:t>ວາຈາສອນໃຈ</a:t>
            </a:r>
            <a:endParaRPr lang="th-TH" sz="3600" dirty="0">
              <a:solidFill>
                <a:schemeClr val="accent1">
                  <a:lumMod val="50000"/>
                </a:schemeClr>
              </a:solidFill>
              <a:latin typeface="Saysettha OT" pitchFamily="34" charset="-34"/>
              <a:cs typeface="Saysettha OT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535309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16632"/>
            <a:ext cx="7920880" cy="1152128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marL="0" indent="0" algn="ctr">
              <a:buNone/>
            </a:pPr>
            <a:r>
              <a:rPr lang="lo-LA" sz="36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ບົດທີ 4</a:t>
            </a:r>
            <a:br>
              <a:rPr lang="lo-LA" sz="36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</a:br>
            <a:r>
              <a:rPr lang="lo-LA" sz="36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ວິທີສ້າງມະນຸດສຳພັນ</a:t>
            </a:r>
            <a:endParaRPr lang="th-TH" sz="3600" dirty="0">
              <a:solidFill>
                <a:schemeClr val="tx1"/>
              </a:solidFill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95536" y="1340768"/>
            <a:ext cx="8352928" cy="5472608"/>
          </a:xfrm>
        </p:spPr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lo-LA" sz="2500" b="1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1. ເຕັກນິກການສ້າງມະນຸດສຳພັນ</a:t>
            </a:r>
          </a:p>
          <a:p>
            <a:pPr>
              <a:buFont typeface="Wingdings" pitchFamily="2" charset="2"/>
              <a:buChar char="Ø"/>
            </a:pPr>
            <a:r>
              <a:rPr lang="lo-LA" sz="20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 ຍິ້ມແຍ້ມແຈ່ມໄສ ແລະ ສະແດງຄວາມມີນໍ້າໃຈຕໍ່ຜູ້ອື່ນ</a:t>
            </a:r>
          </a:p>
          <a:p>
            <a:pPr>
              <a:buFont typeface="Wingdings" pitchFamily="2" charset="2"/>
              <a:buChar char="Ø"/>
            </a:pPr>
            <a:r>
              <a:rPr lang="lo-LA" sz="20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 ພະຍາຍາມສຶກສາຜູ້ອື່ນຢ່າງເລິກເຊິ່ງກ່ອນຈະຕິດຕໍ່ສົນທະນາ</a:t>
            </a:r>
          </a:p>
          <a:p>
            <a:pPr>
              <a:buFont typeface="Wingdings" pitchFamily="2" charset="2"/>
              <a:buChar char="Ø"/>
            </a:pPr>
            <a:r>
              <a:rPr lang="lo-LA" sz="20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 ພະຍາຍາມເປັນຜູ້ຟັງຫຼາຍກວ່າເປັນຜູ້ເວົ້າ</a:t>
            </a:r>
          </a:p>
          <a:p>
            <a:pPr>
              <a:buFont typeface="Wingdings" pitchFamily="2" charset="2"/>
              <a:buChar char="Ø"/>
            </a:pPr>
            <a:r>
              <a:rPr lang="lo-LA" sz="20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 ສຶກສາສະພາບລ້ອມໃນສັງຄົມ ຫຼື ບ່ອນເຮັດວຽກ</a:t>
            </a:r>
          </a:p>
          <a:p>
            <a:pPr>
              <a:buFont typeface="Wingdings" pitchFamily="2" charset="2"/>
              <a:buChar char="Ø"/>
            </a:pPr>
            <a:r>
              <a:rPr lang="lo-LA" sz="20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 ໃຫ້ຄວາມສຳຄັນຜູ້ອື່ນ ແລະ ສ້າງຄວາມປະທັບໃຈໃນການເວົ້າ</a:t>
            </a:r>
          </a:p>
          <a:p>
            <a:pPr>
              <a:buFont typeface="Wingdings" pitchFamily="2" charset="2"/>
              <a:buChar char="Ø"/>
            </a:pPr>
            <a:r>
              <a:rPr lang="lo-LA" sz="20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 ບໍ່ຄວນສະແດງຕົວເດັ່ນ ແລະ ໝັ້ນໃຈຫຼາຍເກີນໄປຈົນລືມຟັງເຫດຜົນຂອງຜູ້ອື່ນ</a:t>
            </a:r>
            <a:endParaRPr lang="lo-LA" dirty="0">
              <a:latin typeface="Saysettha OT" pitchFamily="34" charset="-34"/>
              <a:cs typeface="Saysettha OT" pitchFamily="34" charset="-34"/>
            </a:endParaRPr>
          </a:p>
          <a:p>
            <a:pPr>
              <a:buFont typeface="Wingdings" pitchFamily="2" charset="2"/>
              <a:buChar char="Ø"/>
            </a:pPr>
            <a:r>
              <a:rPr lang="lo-LA" sz="20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 ຄວນວາງຕົວໃຫ້ເໝາະສົມຕາມກາລະ, ເທສະ ແລະ ບຸກຄົນ</a:t>
            </a:r>
          </a:p>
          <a:p>
            <a:pPr>
              <a:buFont typeface="Wingdings" pitchFamily="2" charset="2"/>
              <a:buChar char="Ø"/>
            </a:pPr>
            <a:r>
              <a:rPr lang="lo-LA" sz="20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 ຮູ້ຈັກຕ້ອນຮັບເມື່ອຜູ້ອື່ນມາຫາ ຫຼື ຢ້ຽມຢາມ</a:t>
            </a:r>
          </a:p>
          <a:p>
            <a:pPr>
              <a:buFont typeface="Wingdings" pitchFamily="2" charset="2"/>
              <a:buChar char="Ø"/>
            </a:pPr>
            <a:r>
              <a:rPr lang="lo-LA" sz="20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 ຮູ້ຈັກໃຫ້ບໍລິການ ຫຼື ຊ່ວຍເຫຼືອໃນເລື່ອງເລັກໆນ້ອຍໆ</a:t>
            </a:r>
          </a:p>
          <a:p>
            <a:pPr>
              <a:buFont typeface="Wingdings" pitchFamily="2" charset="2"/>
              <a:buChar char="Ø"/>
            </a:pPr>
            <a:r>
              <a:rPr lang="lo-LA" sz="20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 ສົນໃຈຜູ້ອື່ນ ແລະ ຜູ້ຢູ່ໃກ້ຊິດ, ຍົກຍ້ອງ, ໃຫ້ກຽດຕາມໂອກາດອັນເໝາະສົມ</a:t>
            </a:r>
          </a:p>
          <a:p>
            <a:pPr>
              <a:buFont typeface="Wingdings" pitchFamily="2" charset="2"/>
              <a:buChar char="Ø"/>
            </a:pPr>
            <a:r>
              <a:rPr lang="lo-LA" sz="20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 ມີຄວາມເກງໃຈຜູ້ອື່ນ, ມີສາມັນສຳນຶກຄືຮູ້ວ່າອັນໃດຄວນ-ອັນໃດບໍ່ຄວນ</a:t>
            </a:r>
          </a:p>
          <a:p>
            <a:pPr>
              <a:buFont typeface="Wingdings" pitchFamily="2" charset="2"/>
              <a:buChar char="Ø"/>
            </a:pPr>
            <a:r>
              <a:rPr lang="lo-LA" sz="20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 ຝຶກເປັນຄົນຍອມຮັບຜູ້ອື່ນໃນບາງຄັ້ງ ແລະ ບໍ່ຄວນມັກຈັບຜິດຜູ້ອື່ນ</a:t>
            </a:r>
          </a:p>
          <a:p>
            <a:pPr>
              <a:buFont typeface="Wingdings" pitchFamily="2" charset="2"/>
              <a:buChar char="Ø"/>
            </a:pPr>
            <a:r>
              <a:rPr lang="lo-LA" sz="20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 ມີມາລະຍາດໃນການຄົບຄ້າສະມາຄົມກັບຜູ້ອື່ນ ແລະ ສັງເກດຄວາມຕ້ອງການຂອງຜູ້ອື່ນ</a:t>
            </a:r>
          </a:p>
        </p:txBody>
      </p:sp>
    </p:spTree>
    <p:extLst>
      <p:ext uri="{BB962C8B-B14F-4D97-AF65-F5344CB8AC3E}">
        <p14:creationId xmlns:p14="http://schemas.microsoft.com/office/powerpoint/2010/main" val="801948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15616" y="260648"/>
            <a:ext cx="7056784" cy="93610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o-LA" sz="3200" b="1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ຂໍ້ແນະນຳກ່ຽວກັບການສ້າງມະນຸດສຳພັນ</a:t>
            </a:r>
            <a:endParaRPr lang="th-TH" sz="3200" b="1" dirty="0">
              <a:solidFill>
                <a:schemeClr val="tx1"/>
              </a:solidFill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35695" y="2303124"/>
            <a:ext cx="5544616" cy="6218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o-LA" sz="22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ປັບປຸງບຸກຄະລິກພາຍນອກໃຫ້ເໝາະສົມ</a:t>
            </a:r>
            <a:endParaRPr lang="th-TH" sz="2200" dirty="0">
              <a:solidFill>
                <a:schemeClr val="tx1"/>
              </a:solidFill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835697" y="1412776"/>
            <a:ext cx="5544615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o-LA" sz="22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ລະວັງເລື່ອງສຸຂະພາບ ແລະ ການສະແດງອາລົມ</a:t>
            </a:r>
            <a:endParaRPr lang="th-TH" sz="2200" dirty="0">
              <a:solidFill>
                <a:schemeClr val="tx1"/>
              </a:solidFill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835694" y="3140968"/>
            <a:ext cx="5544617" cy="6480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o-LA" sz="22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ປັບປຸງການເວົ້າ, ຖ້ອຍຄຳ ແລະ ນໍ້າສຽງ</a:t>
            </a:r>
            <a:endParaRPr lang="th-TH" sz="2200" dirty="0">
              <a:solidFill>
                <a:schemeClr val="tx1"/>
              </a:solidFill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835695" y="4005064"/>
            <a:ext cx="5544616" cy="7200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lo-LA" sz="22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ມີມາລະຍາດໃນການຕິດຕໍ່ສຳພັນກັບຜູ້ອື່ນ</a:t>
            </a:r>
            <a:endParaRPr lang="th-TH" sz="22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27584" y="5877272"/>
            <a:ext cx="7776864" cy="7200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lo-LA" sz="22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ບໍ່ຄວນຄຳນຶງເຖິງຜົນປະໂຫຍດສ່ວນຕົນຈົນລືມນຶກເຖິງຈິດໃຈຂອງຜູ້ອື່ນ</a:t>
            </a:r>
            <a:endParaRPr lang="th-TH" sz="2200" dirty="0">
              <a:solidFill>
                <a:schemeClr val="tx1"/>
              </a:solidFill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835694" y="4941168"/>
            <a:ext cx="5544616" cy="7200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lo-LA" sz="22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ມີຄວາມເກງໃຈ, ຮູ້ຈັກໃຫ້ ແລະ ຮັບຢ່າງເໝາະສົມ</a:t>
            </a:r>
            <a:endParaRPr lang="th-TH" sz="22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4" idx="2"/>
          </p:cNvCxnSpPr>
          <p:nvPr/>
        </p:nvCxnSpPr>
        <p:spPr>
          <a:xfrm>
            <a:off x="4644008" y="1196752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2"/>
            <a:endCxn id="5" idx="0"/>
          </p:cNvCxnSpPr>
          <p:nvPr/>
        </p:nvCxnSpPr>
        <p:spPr>
          <a:xfrm flipH="1">
            <a:off x="4608003" y="2132856"/>
            <a:ext cx="2" cy="1702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644010" y="2924944"/>
            <a:ext cx="1" cy="2160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4644008" y="4725144"/>
            <a:ext cx="3" cy="2160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644011" y="3789040"/>
            <a:ext cx="0" cy="2160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4644008" y="5661248"/>
            <a:ext cx="1" cy="2160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3943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475656" y="332656"/>
            <a:ext cx="5688632" cy="79208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lo-LA" b="1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ການສ້າງມະນຸດສຳພັນໃນລະດັບຕ່າງໆ</a:t>
            </a:r>
            <a:endParaRPr lang="th-TH" b="1" dirty="0">
              <a:solidFill>
                <a:schemeClr val="tx1"/>
              </a:solidFill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7504" y="1556792"/>
            <a:ext cx="3024336" cy="48965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lo-LA" sz="2100" b="1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ການສ້າງມະນຸດສຳພັນ</a:t>
            </a:r>
          </a:p>
          <a:p>
            <a:pPr algn="ctr"/>
            <a:r>
              <a:rPr lang="lo-LA" sz="2100" b="1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ກັບຕົນເອງ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lo-LA" sz="18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ອາລົມດີ, ຍິ້ມແຍ້ມ, ແຈ່ມໄສ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lo-LA" sz="18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ຄວມຄຸມອາລົມຕົນເອງໃຫ້ໄດ້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lo-LA" sz="18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ມີສຳມາຄາລະວະຕໍ່ຜູ້ອາວຸໂສ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lo-LA" sz="18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ສ້າງໃຫ້ເປັນຄົນບຸກຄະລິກດີ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lo-LA" sz="18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ຄວນເປັນຜູ້ຟັງທີ່ດີ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lo-LA" sz="18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ໃຊ້ຄຳເວົ້າໃຫ້ຖືກກາລະເທສະ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lo-LA" sz="18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ມີນໍ້າໃຈຕໍ່ເພື່ອນມະນຸດ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lo-LA" sz="18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ໃຫ້ຄວາມສົນໃຈຕາມຄວາມ  ເໝາະສົມ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lo-LA" sz="18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ເປັນຄົນມີປະໂຫຍດຕໍ່ສັງຄົມ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lo-LA" sz="18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ມີເຫດຜົນ ແລະ ມີຄວາມຍຸດຕິທຳໃນການແກ້ໄຂບັນຫາ</a:t>
            </a:r>
            <a:endParaRPr lang="th-TH" sz="1800" dirty="0">
              <a:solidFill>
                <a:schemeClr val="tx1"/>
              </a:solidFill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03848" y="1556792"/>
            <a:ext cx="2952328" cy="489654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o-LA" sz="2100" b="1" dirty="0">
              <a:latin typeface="Saysettha OT" pitchFamily="34" charset="-34"/>
              <a:cs typeface="Saysettha OT" pitchFamily="34" charset="-34"/>
            </a:endParaRPr>
          </a:p>
          <a:p>
            <a:pPr algn="ctr"/>
            <a:endParaRPr lang="lo-LA" sz="2100" b="1" dirty="0">
              <a:latin typeface="Saysettha OT" pitchFamily="34" charset="-34"/>
              <a:cs typeface="Saysettha OT" pitchFamily="34" charset="-34"/>
            </a:endParaRPr>
          </a:p>
          <a:p>
            <a:pPr algn="ctr"/>
            <a:r>
              <a:rPr lang="lo-LA" sz="2100" b="1" dirty="0">
                <a:latin typeface="Saysettha OT" pitchFamily="34" charset="-34"/>
                <a:cs typeface="Saysettha OT" pitchFamily="34" charset="-34"/>
              </a:rPr>
              <a:t>ການສ້າງມະນຸດສຳພັນ </a:t>
            </a:r>
          </a:p>
          <a:p>
            <a:pPr algn="ctr"/>
            <a:r>
              <a:rPr lang="lo-LA" sz="2100" b="1" dirty="0">
                <a:latin typeface="Saysettha OT" pitchFamily="34" charset="-34"/>
                <a:cs typeface="Saysettha OT" pitchFamily="34" charset="-34"/>
              </a:rPr>
              <a:t>ກັບຄອບຄົວ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lo-LA" sz="1800" dirty="0">
                <a:latin typeface="Saysettha OT" pitchFamily="34" charset="-34"/>
                <a:cs typeface="Saysettha OT" pitchFamily="34" charset="-34"/>
              </a:rPr>
              <a:t>ໃຫ້ຄຳປຶກສາໃນທຸກບັນຫາຂອງຄອບຄົວ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lo-LA" sz="1800" dirty="0">
                <a:latin typeface="Saysettha OT" pitchFamily="34" charset="-34"/>
                <a:cs typeface="Saysettha OT" pitchFamily="34" charset="-34"/>
              </a:rPr>
              <a:t>ເອົາໃຈໃສ່ຄອບຄົວເປັນບັນຫາຕົ້ນຕໍໃນຊີວິດ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lo-LA" sz="1800" dirty="0">
                <a:latin typeface="Saysettha OT" pitchFamily="34" charset="-34"/>
                <a:cs typeface="Saysettha OT" pitchFamily="34" charset="-34"/>
              </a:rPr>
              <a:t>ບໍ່ເຫັນແກ່ຕົວ ແລະ ບໍ່ຄວນເອົາປຽບຄົນໃນຄອບຄົວ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lo-LA" sz="1800" dirty="0">
                <a:latin typeface="Saysettha OT" pitchFamily="34" charset="-34"/>
                <a:cs typeface="Saysettha OT" pitchFamily="34" charset="-34"/>
              </a:rPr>
              <a:t>ສຶກສານິໄສ, ຈຸດດີ-ຈຸດອ່ອນຂອງຄົນໃນຄອບຄົວ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lo-LA" sz="1800" dirty="0">
                <a:latin typeface="Saysettha OT" pitchFamily="34" charset="-34"/>
                <a:cs typeface="Saysettha OT" pitchFamily="34" charset="-34"/>
              </a:rPr>
              <a:t>ປັບຕົນເອງໃຫ້ເຂົ້າກັບສະພາບແວດລ້ອມຄອບຄົວ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lo-LA" sz="1800" dirty="0">
                <a:latin typeface="Saysettha OT" pitchFamily="34" charset="-34"/>
                <a:cs typeface="Saysettha OT" pitchFamily="34" charset="-34"/>
              </a:rPr>
              <a:t>ສ້າງປະໂຫຍດໃນຄອບຄົວໃຫ້ຫຼາຍທີ່ສຸດ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lo-LA" sz="1800" dirty="0">
                <a:latin typeface="Saysettha OT" pitchFamily="34" charset="-34"/>
                <a:cs typeface="Saysettha OT" pitchFamily="34" charset="-34"/>
              </a:rPr>
              <a:t>ກະຕັນຍູ, ຮູ້ບຸນຄຸນຕໍ່ພໍ່ແມ່ ແລະ ທຸກຄົນໃນຄອບຄົວ</a:t>
            </a:r>
          </a:p>
          <a:p>
            <a:pPr marL="342900" indent="-342900">
              <a:buFont typeface="Wingdings" pitchFamily="2" charset="2"/>
              <a:buChar char="Ø"/>
            </a:pPr>
            <a:endParaRPr lang="lo-LA" sz="1800" dirty="0">
              <a:latin typeface="Saysettha OT" pitchFamily="34" charset="-34"/>
              <a:cs typeface="Saysettha OT" pitchFamily="34" charset="-34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lo-LA" sz="2000" dirty="0"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28184" y="1556792"/>
            <a:ext cx="2808312" cy="489654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lo-LA" sz="2100" b="1" dirty="0">
                <a:latin typeface="Saysettha OT" pitchFamily="34" charset="-34"/>
                <a:cs typeface="Saysettha OT" pitchFamily="34" charset="-34"/>
              </a:rPr>
              <a:t>ການສ້າງມະນຸດສຳພັນ</a:t>
            </a:r>
          </a:p>
          <a:p>
            <a:pPr algn="ctr"/>
            <a:r>
              <a:rPr lang="lo-LA" sz="2100" b="1" dirty="0">
                <a:latin typeface="Saysettha OT" pitchFamily="34" charset="-34"/>
                <a:cs typeface="Saysettha OT" pitchFamily="34" charset="-34"/>
              </a:rPr>
              <a:t>ໃນເວລາສົນທະນາ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lo-LA" sz="1800" dirty="0">
                <a:latin typeface="Saysettha OT" pitchFamily="34" charset="-34"/>
                <a:cs typeface="Saysettha OT" pitchFamily="34" charset="-34"/>
              </a:rPr>
              <a:t>ມີຄວາມສຸພາບໃນການເວົ້າຕາມຄວາມເໝາະສົມ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lo-LA" sz="1800" dirty="0">
                <a:latin typeface="Saysettha OT" pitchFamily="34" charset="-34"/>
                <a:cs typeface="Saysettha OT" pitchFamily="34" charset="-34"/>
              </a:rPr>
              <a:t>ສະແດງອອກເຖິງຄວາມເປັນມິດໃນເວລາສົນທະນາ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lo-LA" sz="1800" dirty="0">
                <a:latin typeface="Saysettha OT" pitchFamily="34" charset="-34"/>
                <a:cs typeface="Saysettha OT" pitchFamily="34" charset="-34"/>
              </a:rPr>
              <a:t>ມີທັກສະໃນການເຈລະຈາ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lo-LA" sz="1800" dirty="0">
                <a:latin typeface="Saysettha OT" pitchFamily="34" charset="-34"/>
                <a:cs typeface="Saysettha OT" pitchFamily="34" charset="-34"/>
              </a:rPr>
              <a:t>ຮູ້ຈັກຈູງໃຈ ແລະ ໃຫ້ກຳ ລັງໃຈໃນການສົນທະນາ ຕາມຄວາມເໝາະສົມ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lo-LA" sz="1800" dirty="0">
                <a:latin typeface="Saysettha OT" pitchFamily="34" charset="-34"/>
                <a:cs typeface="Saysettha OT" pitchFamily="34" charset="-34"/>
              </a:rPr>
              <a:t>ຮູ້ຈັກສັງເກດ ແລະ ຟັງຄູ່ສົນທະນາເວົ້າ ເພື່ອຈະໄດ້ສັງເກດວ່າເຂົາເປັນຄົນແນວໃດ</a:t>
            </a:r>
            <a:endParaRPr lang="th-TH" sz="1800" dirty="0">
              <a:latin typeface="Saysettha OT" pitchFamily="34" charset="-34"/>
              <a:cs typeface="Saysettha OT" pitchFamily="34" charset="-34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763688" y="1124744"/>
            <a:ext cx="2808312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572000" y="1124744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572000" y="1124744"/>
            <a:ext cx="3168352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003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15616" y="188640"/>
            <a:ext cx="6624736" cy="79208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lo-LA" b="1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ການສ້າງມະນຸດສຳພັນໃນສະຖານທີ່ເຮັດວຽກ</a:t>
            </a:r>
            <a:endParaRPr lang="th-TH" b="1" dirty="0">
              <a:solidFill>
                <a:schemeClr val="tx1"/>
              </a:solidFill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496" y="1340768"/>
            <a:ext cx="2952328" cy="5400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o-LA" sz="2100" b="1" dirty="0">
              <a:solidFill>
                <a:schemeClr val="tx1"/>
              </a:solidFill>
              <a:latin typeface="Saysettha OT" pitchFamily="34" charset="-34"/>
              <a:cs typeface="Saysettha OT" pitchFamily="34" charset="-34"/>
            </a:endParaRPr>
          </a:p>
          <a:p>
            <a:pPr algn="ctr"/>
            <a:endParaRPr lang="lo-LA" sz="2100" b="1" dirty="0">
              <a:solidFill>
                <a:schemeClr val="tx1"/>
              </a:solidFill>
              <a:latin typeface="Saysettha OT" pitchFamily="34" charset="-34"/>
              <a:cs typeface="Saysettha OT" pitchFamily="34" charset="-34"/>
            </a:endParaRPr>
          </a:p>
          <a:p>
            <a:pPr algn="ctr"/>
            <a:r>
              <a:rPr lang="lo-LA" sz="2100" b="1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ການສ້າງມະນຸດສຳພັນ</a:t>
            </a:r>
          </a:p>
          <a:p>
            <a:pPr algn="ctr"/>
            <a:r>
              <a:rPr lang="lo-LA" sz="2100" b="1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ກັບໝູ່ເພື່ອນ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lo-LA" sz="18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ຍິ້ມໃຫ້ໝູ່ເພື່ອນທຸກຄັ້ງທີ່ພົບເຫັນ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lo-LA" sz="18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ຮູ້ຈັກທັກທາຍຕາມກາລະ, ເທສະ ແລະ ບຸກຄົນ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lo-LA" sz="18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ຈິງໃຈໃນການຕິດຕໍ່ພົວພັນ ແລະ ການຕຳນິຕິຊົມ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lo-LA" sz="18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ໃຫ້ຄຳປຶກສາແລະຊ່ວຍເຫຼືອ ຕາມຄວາມເໝາະສົມ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lo-LA" sz="18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ສັງເກດ ແລະ ສຶກສາເພື່ອນໃຫ້ດີເພື່ອຫຼີກລ່ຽງບໍ່ໃຫ້ເກີດບັນຫາຕໍ່ກັນ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lo-LA" sz="18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ບໍ່ສະແດງທ່າທາງທີ່ບົ່ງບອກເຖິງຄວາມລັງກຽດ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lo-LA" sz="18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ບໍ່ຄວນຈຳແນກສະຖານະທາງເສດຖະກິດ ແລະ ສັງຄົມຂອງຕົນເອງກັບໝູ່ເພື່ອນ</a:t>
            </a:r>
          </a:p>
          <a:p>
            <a:pPr marL="342900" indent="-342900">
              <a:buFont typeface="Wingdings" pitchFamily="2" charset="2"/>
              <a:buChar char="Ø"/>
            </a:pPr>
            <a:endParaRPr lang="lo-LA" sz="1800" dirty="0">
              <a:solidFill>
                <a:schemeClr val="tx1"/>
              </a:solidFill>
              <a:latin typeface="Saysettha OT" pitchFamily="34" charset="-34"/>
              <a:cs typeface="Saysettha OT" pitchFamily="34" charset="-34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th-TH" sz="1800" dirty="0">
              <a:solidFill>
                <a:schemeClr val="tx1"/>
              </a:solidFill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59832" y="1340768"/>
            <a:ext cx="2952328" cy="5400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lo-LA" sz="2000" b="1" dirty="0">
                <a:latin typeface="Saysettha OT" pitchFamily="34" charset="-34"/>
                <a:cs typeface="Saysettha OT" pitchFamily="34" charset="-34"/>
              </a:rPr>
              <a:t>ກ</a:t>
            </a:r>
            <a:r>
              <a:rPr lang="lo-LA" sz="2100" b="1" dirty="0">
                <a:latin typeface="Saysettha OT" pitchFamily="34" charset="-34"/>
                <a:cs typeface="Saysettha OT" pitchFamily="34" charset="-34"/>
              </a:rPr>
              <a:t>ານສ້າງມະນຸດສຳພັນກັບເພື່ອນຮ່ວມງານ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lo-LA" sz="1800" dirty="0">
                <a:latin typeface="Saysettha OT" pitchFamily="34" charset="-34"/>
                <a:cs typeface="Saysettha OT" pitchFamily="34" charset="-34"/>
              </a:rPr>
              <a:t>ຟັງຄຳຄິດເຫັນຂອງເພື່ອນຮ່ວມງານ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lo-LA" sz="1800" dirty="0">
                <a:latin typeface="Saysettha OT" pitchFamily="34" charset="-34"/>
                <a:cs typeface="Saysettha OT" pitchFamily="34" charset="-34"/>
              </a:rPr>
              <a:t>ຫຼີກລ້ຽງການປະຕິບັດຕົນ   ເໜືອກວ່າຜູ້ອື່ນທຸກດ້ານ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lo-LA" sz="1800" dirty="0">
                <a:latin typeface="Saysettha OT" pitchFamily="34" charset="-34"/>
                <a:cs typeface="Saysettha OT" pitchFamily="34" charset="-34"/>
              </a:rPr>
              <a:t>ຝຶກຕົນເອງໃຫ້ເປັນຄົນສະ  ເໝີຕົ້ນສະເໝີປາຍ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lo-LA" sz="1800" dirty="0">
                <a:latin typeface="Saysettha OT" pitchFamily="34" charset="-34"/>
                <a:cs typeface="Saysettha OT" pitchFamily="34" charset="-34"/>
              </a:rPr>
              <a:t>ຝຶກໃຫ້ຕົນເອງເປັນຄົນໃຈກວ້າງໃນເວລາເຮັດວຽກຮ່ວມກັບເພື່ອນຮ່ວມງານ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lo-LA" sz="1800" dirty="0">
                <a:latin typeface="Saysettha OT" pitchFamily="34" charset="-34"/>
                <a:cs typeface="Saysettha OT" pitchFamily="34" charset="-34"/>
              </a:rPr>
              <a:t>ພົບປະສັງສັນກັບເພື່ອນຮ່ວມງານໃນໂອກາດເໝາະສົມ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lo-LA" sz="1800" dirty="0">
                <a:latin typeface="Saysettha OT" pitchFamily="34" charset="-34"/>
                <a:cs typeface="Saysettha OT" pitchFamily="34" charset="-34"/>
              </a:rPr>
              <a:t>ຊ່ວຍເຫຼືອກັນໃນການແກ້ໄຂບັນຫາຕ່າງໆ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lo-LA" sz="1800" dirty="0">
                <a:latin typeface="Saysettha OT" pitchFamily="34" charset="-34"/>
                <a:cs typeface="Saysettha OT" pitchFamily="34" charset="-34"/>
              </a:rPr>
              <a:t>ມີຄວາມຊື່ສັດ ແລະ ຈິງໃຈໃນການເຮັດວຽກຮ່ວມກັນ</a:t>
            </a:r>
          </a:p>
          <a:p>
            <a:pPr marL="342900" indent="-342900">
              <a:buFont typeface="Wingdings" pitchFamily="2" charset="2"/>
              <a:buChar char="Ø"/>
            </a:pPr>
            <a:endParaRPr lang="th-TH" sz="1800" dirty="0"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06228" y="1340768"/>
            <a:ext cx="2952328" cy="5400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lo-LA" sz="2100" b="1" dirty="0">
                <a:latin typeface="Saysettha OT" pitchFamily="34" charset="-34"/>
                <a:cs typeface="Saysettha OT" pitchFamily="34" charset="-34"/>
              </a:rPr>
              <a:t>ການສ້າງມະນຸດສຳພັນ</a:t>
            </a:r>
          </a:p>
          <a:p>
            <a:pPr algn="ctr"/>
            <a:r>
              <a:rPr lang="lo-LA" sz="2100" b="1" dirty="0">
                <a:latin typeface="Saysettha OT" pitchFamily="34" charset="-34"/>
                <a:cs typeface="Saysettha OT" pitchFamily="34" charset="-34"/>
              </a:rPr>
              <a:t>ກັບຫົວໜ້າ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lo-LA" sz="1700" dirty="0">
                <a:latin typeface="Saysettha OT" pitchFamily="34" charset="-34"/>
                <a:cs typeface="Saysettha OT" pitchFamily="34" charset="-34"/>
              </a:rPr>
              <a:t>ຮຽນຮູ້ ແລະ ຝຶກການເຮັດວຽກທີ່ດີຂອງຫົວໜ້າ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lo-LA" sz="1700" dirty="0">
                <a:latin typeface="Saysettha OT" pitchFamily="34" charset="-34"/>
                <a:cs typeface="Saysettha OT" pitchFamily="34" charset="-34"/>
              </a:rPr>
              <a:t>ເຮັດວຽກໃຫ້ດີ ຫຼີກລ້ຽງການປະຈົບປະແຈງ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lo-LA" sz="1700" dirty="0">
                <a:latin typeface="Saysettha OT" pitchFamily="34" charset="-34"/>
                <a:cs typeface="Saysettha OT" pitchFamily="34" charset="-34"/>
              </a:rPr>
              <a:t>ເຮັດໃຫ້ແນວຄິດ ແລະ ຂໍ້ສະເຫນີຂອງຫົວໜ້າເກີດຜົນ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lo-LA" sz="1700" dirty="0">
                <a:latin typeface="Saysettha OT" pitchFamily="34" charset="-34"/>
                <a:cs typeface="Saysettha OT" pitchFamily="34" charset="-34"/>
              </a:rPr>
              <a:t>ໃຫ້ຄວາມເຄົາລົບ-ນັບຖື ແລະ ຍ້ອງຍໍຕາມກາລະອັນຄວນ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lo-LA" sz="1700" dirty="0">
                <a:latin typeface="Saysettha OT" pitchFamily="34" charset="-34"/>
                <a:cs typeface="Saysettha OT" pitchFamily="34" charset="-34"/>
              </a:rPr>
              <a:t>ຢ່າສ້າງສັດຕູກັບເພື່ອນຮ່ວມງານດ້ວຍກັນ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lo-LA" sz="1700" dirty="0">
                <a:latin typeface="Saysettha OT" pitchFamily="34" charset="-34"/>
                <a:cs typeface="Saysettha OT" pitchFamily="34" charset="-34"/>
              </a:rPr>
              <a:t>ບໍ່ຄວນລົບກວນຫົວໜ້າໃນເລື່ອງເລັກໆນ້ອຍໆ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lo-LA" sz="1700" dirty="0">
                <a:latin typeface="Saysettha OT" pitchFamily="34" charset="-34"/>
                <a:cs typeface="Saysettha OT" pitchFamily="34" charset="-34"/>
              </a:rPr>
              <a:t>ເຂົ້າຫາຫົວໜ້າຕາມເວລາ ແລະ ໂອກາດອັນເໝາະສົມ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lo-LA" sz="1700" dirty="0">
                <a:latin typeface="Saysettha OT" pitchFamily="34" charset="-34"/>
                <a:cs typeface="Saysettha OT" pitchFamily="34" charset="-34"/>
              </a:rPr>
              <a:t>ບໍ່ຄວນຈົ່ມຂວັນຫົວໜ້າ ແລະ ບໍ່ຄວນຮ້າຍໃຫ້ຫົວໜ້າ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lo-LA" sz="1700" dirty="0">
                <a:latin typeface="Saysettha OT" pitchFamily="34" charset="-34"/>
                <a:cs typeface="Saysettha OT" pitchFamily="34" charset="-34"/>
              </a:rPr>
              <a:t>ບໍ່ເວົ້າເຖິງຄວາມຫຍຸ່້ງຍາກໃນເວລາເຮັດວຽກ</a:t>
            </a:r>
          </a:p>
        </p:txBody>
      </p:sp>
      <p:cxnSp>
        <p:nvCxnSpPr>
          <p:cNvPr id="9" name="Straight Arrow Connector 8"/>
          <p:cNvCxnSpPr>
            <a:stCxn id="4" idx="2"/>
          </p:cNvCxnSpPr>
          <p:nvPr/>
        </p:nvCxnSpPr>
        <p:spPr>
          <a:xfrm flipH="1">
            <a:off x="4319972" y="980728"/>
            <a:ext cx="108012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2"/>
            <a:endCxn id="5" idx="0"/>
          </p:cNvCxnSpPr>
          <p:nvPr/>
        </p:nvCxnSpPr>
        <p:spPr>
          <a:xfrm flipH="1">
            <a:off x="1511660" y="980728"/>
            <a:ext cx="2916324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2"/>
            <a:endCxn id="7" idx="0"/>
          </p:cNvCxnSpPr>
          <p:nvPr/>
        </p:nvCxnSpPr>
        <p:spPr>
          <a:xfrm>
            <a:off x="4427984" y="980728"/>
            <a:ext cx="3154408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0090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835696" y="188640"/>
            <a:ext cx="5256584" cy="86409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lo-LA" sz="2400" b="1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ຂໍ້ຄວນລະວັງໃນການສ້າງມະນຸດສຳພັນ</a:t>
            </a:r>
            <a:endParaRPr lang="th-TH" sz="2400" b="1" dirty="0">
              <a:solidFill>
                <a:schemeClr val="tx1"/>
              </a:solidFill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9512" y="1412776"/>
            <a:ext cx="4284476" cy="525658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Ø"/>
            </a:pPr>
            <a:r>
              <a:rPr lang="lo-LA" sz="2000" dirty="0">
                <a:latin typeface="Saysettha OT" pitchFamily="34" charset="-34"/>
                <a:cs typeface="Saysettha OT" pitchFamily="34" charset="-34"/>
              </a:rPr>
              <a:t>ລະວັງການສະແດງສີໜ້າ, ກິລິຍາທ່າທາງ ແລະ ບຸກຄະລິກກະພາບ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lo-LA" sz="2000" dirty="0">
                <a:latin typeface="Saysettha OT" pitchFamily="34" charset="-34"/>
                <a:cs typeface="Saysettha OT" pitchFamily="34" charset="-34"/>
              </a:rPr>
              <a:t>ລະວັງການໂຕ້ຖຽງເພື່ອເອົາຊະນະໂດຍບໍ່ມີເຫດຜົນ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lo-LA" sz="2000" dirty="0">
                <a:latin typeface="Saysettha OT" pitchFamily="34" charset="-34"/>
                <a:cs typeface="Saysettha OT" pitchFamily="34" charset="-34"/>
              </a:rPr>
              <a:t>ລະວັງການຕຳນິຜູ້ອື່ນທັງຕໍ່ໜ້າ ແລະ ລັບຫຼັງ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lo-LA" sz="2000" dirty="0">
                <a:latin typeface="Saysettha OT" pitchFamily="34" charset="-34"/>
                <a:cs typeface="Saysettha OT" pitchFamily="34" charset="-34"/>
              </a:rPr>
              <a:t>ລະວັງການເວົ້າແຕ່ເລື່ອງຂອງຕົນເອງ, ການເວົ້າໂອ້ອວດ, ຂົ່ມເພິ່ນ-ຍໍຕົນ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lo-LA" sz="2000" dirty="0">
                <a:latin typeface="Saysettha OT" pitchFamily="34" charset="-34"/>
                <a:cs typeface="Saysettha OT" pitchFamily="34" charset="-34"/>
              </a:rPr>
              <a:t>ລະວັງການເວົ້າແບບເພີ້ຝັນ, ປະຊົດປະຊັນ ແລະ ເວົ້າຂວັນວ່າຮ້າຍຜູ້ອື່ນ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lo-LA" sz="2000" dirty="0">
                <a:latin typeface="Saysettha OT" pitchFamily="34" charset="-34"/>
                <a:cs typeface="Saysettha OT" pitchFamily="34" charset="-34"/>
              </a:rPr>
              <a:t>ລະວັງການບໍ່ສົນໃຈຟັງຄົນອື່ນເວົ້າ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lo-LA" sz="2000" dirty="0">
                <a:latin typeface="Saysettha OT" pitchFamily="34" charset="-34"/>
                <a:cs typeface="Saysettha OT" pitchFamily="34" charset="-34"/>
              </a:rPr>
              <a:t>ລະວັງການສະແດງຄວາມອິດສາ ຫຼື ຢ້ານລື່ນຜູ້ອື່ນ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lo-LA" sz="2000" dirty="0">
                <a:latin typeface="Saysettha OT" pitchFamily="34" charset="-34"/>
                <a:cs typeface="Saysettha OT" pitchFamily="34" charset="-34"/>
              </a:rPr>
              <a:t>ລະວັງການສະແດງຄວາມຢາກໄດ້ແຕ່ໃຈແຄບ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lo-LA" sz="2000" dirty="0">
                <a:latin typeface="Saysettha OT" pitchFamily="34" charset="-34"/>
                <a:cs typeface="Saysettha OT" pitchFamily="34" charset="-34"/>
              </a:rPr>
              <a:t>ລະວັງການເລືອກທີ່ຮັກ, ມັກ, ຊັງ</a:t>
            </a:r>
          </a:p>
        </p:txBody>
      </p:sp>
      <p:sp>
        <p:nvSpPr>
          <p:cNvPr id="6" name="Rectangle 5"/>
          <p:cNvSpPr/>
          <p:nvPr/>
        </p:nvSpPr>
        <p:spPr>
          <a:xfrm>
            <a:off x="4644008" y="1412776"/>
            <a:ext cx="4392488" cy="525658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itchFamily="2" charset="2"/>
              <a:buChar char="Ø"/>
            </a:pPr>
            <a:endParaRPr lang="lo-LA" sz="2000" dirty="0">
              <a:latin typeface="Saysettha OT" pitchFamily="34" charset="-34"/>
              <a:cs typeface="Saysettha OT" pitchFamily="34" charset="-34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lo-LA" sz="2000" dirty="0">
                <a:latin typeface="Saysettha OT" pitchFamily="34" charset="-34"/>
                <a:cs typeface="Saysettha OT" pitchFamily="34" charset="-34"/>
              </a:rPr>
              <a:t>ລະວັງການເຫັນແກ່ຜົນປະໂຫຍດສ່ວນຕົວຫຼາຍເກີນໄປ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lo-LA" sz="2000" dirty="0">
                <a:latin typeface="Saysettha OT" pitchFamily="34" charset="-34"/>
                <a:cs typeface="Saysettha OT" pitchFamily="34" charset="-34"/>
              </a:rPr>
              <a:t>ລະວັງການສະແດງຄວາມໂມໂຫຮ້າຍໃສ່ຜູ້ອື່ນ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lo-LA" sz="2000" dirty="0">
                <a:latin typeface="Saysettha OT" pitchFamily="34" charset="-34"/>
                <a:cs typeface="Saysettha OT" pitchFamily="34" charset="-34"/>
              </a:rPr>
              <a:t>ລະວັງການສະແດງອຳນາດເໜືອຜູ້ອື່ນ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lo-LA" sz="2000" dirty="0">
                <a:latin typeface="Saysettha OT" pitchFamily="34" charset="-34"/>
                <a:cs typeface="Saysettha OT" pitchFamily="34" charset="-34"/>
              </a:rPr>
              <a:t>ລະວັງການສະແດງຄວາມບໍ່ແນ່ນອນ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lo-LA" sz="2000" dirty="0">
                <a:latin typeface="Saysettha OT" pitchFamily="34" charset="-34"/>
                <a:cs typeface="Saysettha OT" pitchFamily="34" charset="-34"/>
              </a:rPr>
              <a:t>ລະວັງການໂຍນຄວາມຜິດໃຫ້ຜູ້ອື່ນ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lo-LA" sz="2000" dirty="0">
                <a:latin typeface="Saysettha OT" pitchFamily="34" charset="-34"/>
                <a:cs typeface="Saysettha OT" pitchFamily="34" charset="-34"/>
              </a:rPr>
              <a:t>ລະວັງການສະແດງຄວາມເຈົ້າລະບຽບ, ຈູ້ຈີ້, ຈຸກຈິກເກີນໄປ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lo-LA" sz="2000" dirty="0">
                <a:latin typeface="Saysettha OT" pitchFamily="34" charset="-34"/>
                <a:cs typeface="Saysettha OT" pitchFamily="34" charset="-34"/>
              </a:rPr>
              <a:t>ລະວັງການລືມນຶກເຖິງຄວາມສຳຄັນຂອງຜູ້ອື່ນ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lo-LA" sz="2000" dirty="0">
                <a:latin typeface="Saysettha OT" pitchFamily="34" charset="-34"/>
                <a:cs typeface="Saysettha OT" pitchFamily="34" charset="-34"/>
              </a:rPr>
              <a:t>ລະວັງການມີອັກຄະຕິ-ລຳອຽງ ໂດຍສະເພາະແມ່ນຊັ້ນວັນນະ, ເຊື້ອຊາດ, ສາສະໜາ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lo-LA" sz="2000" dirty="0">
                <a:latin typeface="Saysettha OT" pitchFamily="34" charset="-34"/>
                <a:cs typeface="Saysettha OT" pitchFamily="34" charset="-34"/>
              </a:rPr>
              <a:t>ລະວັງການສະແດງພຶດຕິກຳບາງຢ່າງຈົນເຄີຍຊິນ</a:t>
            </a:r>
          </a:p>
          <a:p>
            <a:pPr marL="342900" indent="-342900">
              <a:buFont typeface="Wingdings" pitchFamily="2" charset="2"/>
              <a:buChar char="Ø"/>
            </a:pPr>
            <a:endParaRPr lang="th-TH" sz="2000" dirty="0">
              <a:latin typeface="Saysettha OT" pitchFamily="34" charset="-34"/>
              <a:cs typeface="Saysettha OT" pitchFamily="34" charset="-34"/>
            </a:endParaRPr>
          </a:p>
        </p:txBody>
      </p:sp>
      <p:cxnSp>
        <p:nvCxnSpPr>
          <p:cNvPr id="3" name="Straight Arrow Connector 2"/>
          <p:cNvCxnSpPr>
            <a:stCxn id="4" idx="2"/>
          </p:cNvCxnSpPr>
          <p:nvPr/>
        </p:nvCxnSpPr>
        <p:spPr>
          <a:xfrm flipH="1">
            <a:off x="2195736" y="1052736"/>
            <a:ext cx="2268252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2"/>
            <a:endCxn id="6" idx="0"/>
          </p:cNvCxnSpPr>
          <p:nvPr/>
        </p:nvCxnSpPr>
        <p:spPr>
          <a:xfrm>
            <a:off x="4463988" y="1052736"/>
            <a:ext cx="2376264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8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197768"/>
            <a:ext cx="7272808" cy="1143000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algn="ctr">
              <a:buNone/>
            </a:pPr>
            <a:r>
              <a:rPr lang="lo-LA" sz="3600" b="1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ບົດທີ 1</a:t>
            </a:r>
            <a:br>
              <a:rPr lang="lo-LA" sz="3600" b="1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</a:br>
            <a:r>
              <a:rPr lang="lo-LA" sz="3600" b="1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ຄວາມຮູ້ພື້ນຖານກ່ຽວກັບມະນຸດສຳພັນ</a:t>
            </a:r>
            <a:endParaRPr lang="th-TH" sz="3600" b="1" dirty="0">
              <a:solidFill>
                <a:schemeClr val="tx1"/>
              </a:solidFill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23528" y="1772816"/>
            <a:ext cx="8496944" cy="4896544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lo-LA" sz="2800" b="1" dirty="0">
                <a:latin typeface="Saysettha OT" pitchFamily="34" charset="-34"/>
                <a:cs typeface="Saysettha OT" pitchFamily="34" charset="-34"/>
              </a:rPr>
              <a:t>ຄວາມໝາຍຂອງມະນຸດສຳພັນ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lo-LA" sz="2000" b="1" dirty="0">
                <a:latin typeface="Saysettha OT" pitchFamily="34" charset="-34"/>
                <a:cs typeface="Saysettha OT" pitchFamily="34" charset="-34"/>
              </a:rPr>
              <a:t>- </a:t>
            </a:r>
            <a:r>
              <a:rPr lang="lo-LA" sz="2800" b="1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ມະນຸດ </a:t>
            </a:r>
            <a:r>
              <a:rPr lang="lo-LA" sz="20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ແປວ່າ: </a:t>
            </a:r>
            <a:r>
              <a:rPr lang="lo-LA" sz="24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ຄົນ ຫຼື ຜູ້ມີຈິດໃຈສູງ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lo-LA" sz="2800" b="1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ສຳພັນ</a:t>
            </a:r>
            <a:r>
              <a:rPr lang="lo-LA" sz="2000" b="1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20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ແປວ່າ: </a:t>
            </a:r>
            <a:r>
              <a:rPr lang="lo-LA" sz="24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ຄວາມກ່ຽວຂ້ອງກັນ, ການຢູ່ຮ່ວມກັນ ຫຼື ການຕິດຕໍ່ພົວພັນ</a:t>
            </a:r>
            <a:r>
              <a:rPr lang="lo-LA" sz="2400" dirty="0">
                <a:latin typeface="Saysettha OT" pitchFamily="34" charset="-34"/>
                <a:cs typeface="Saysettha OT" pitchFamily="34" charset="-34"/>
              </a:rPr>
              <a:t>ກັນ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lo-LA" sz="2400" dirty="0">
                <a:latin typeface="Saysettha OT" pitchFamily="34" charset="-34"/>
                <a:cs typeface="Saysettha OT" pitchFamily="34" charset="-34"/>
              </a:rPr>
              <a:t>	</a:t>
            </a:r>
            <a:r>
              <a:rPr lang="lo-LA" sz="2400" b="1" dirty="0">
                <a:latin typeface="Saysettha OT" pitchFamily="34" charset="-34"/>
                <a:cs typeface="Saysettha OT" pitchFamily="34" charset="-34"/>
              </a:rPr>
              <a:t>ແຕ່ໃນນັ້ນໄດ້ມີຜູ່ໃຫ້ຄວາມໝາຍຂອງມະນຸດສຳພັນຕ່າງກັນຄື: </a:t>
            </a:r>
          </a:p>
          <a:p>
            <a:pPr marL="0" indent="0">
              <a:lnSpc>
                <a:spcPct val="150000"/>
              </a:lnSpc>
              <a:buNone/>
            </a:pPr>
            <a:endParaRPr lang="lo-LA" sz="2400" b="1" dirty="0">
              <a:latin typeface="Saysettha OT" pitchFamily="34" charset="-34"/>
              <a:cs typeface="Saysettha OT" pitchFamily="34" charset="-34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26" y="5085035"/>
            <a:ext cx="8572500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082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51520" y="764704"/>
            <a:ext cx="8496944" cy="6120680"/>
          </a:xfrm>
        </p:spPr>
        <p:txBody>
          <a:bodyPr/>
          <a:lstStyle/>
          <a:p>
            <a:pPr marL="45720" indent="0" algn="ctr">
              <a:lnSpc>
                <a:spcPct val="150000"/>
              </a:lnSpc>
              <a:buNone/>
            </a:pPr>
            <a:r>
              <a:rPr lang="lo-LA" sz="2000" b="1" dirty="0">
                <a:solidFill>
                  <a:schemeClr val="accent6"/>
                </a:solidFill>
                <a:latin typeface="Saysettha OT" pitchFamily="34" charset="-34"/>
                <a:cs typeface="Saysettha OT" pitchFamily="34" charset="-34"/>
                <a:sym typeface="Wingdings"/>
              </a:rPr>
              <a:t> </a:t>
            </a:r>
            <a:r>
              <a:rPr lang="lo-LA" sz="2400" b="1" dirty="0">
                <a:solidFill>
                  <a:schemeClr val="accent1"/>
                </a:solidFill>
                <a:latin typeface="Saysettha OT" pitchFamily="34" charset="-34"/>
                <a:cs typeface="Saysettha OT" pitchFamily="34" charset="-34"/>
                <a:sym typeface="Wingdings"/>
              </a:rPr>
              <a:t>ລັກສະນະການນຸ່ງຖື ຄືໃບປະກາດໃບທຳອິດທີ່ຜູ້ອື່ນມັກໃຊ້    ຕັດສິນວ່າທ່ານເປັນຄົນແນວໃດ</a:t>
            </a:r>
            <a:r>
              <a:rPr lang="lo-LA" sz="2000" b="1" dirty="0">
                <a:solidFill>
                  <a:schemeClr val="accent6"/>
                </a:solidFill>
                <a:latin typeface="Saysettha OT" pitchFamily="34" charset="-34"/>
                <a:cs typeface="Saysettha OT" pitchFamily="34" charset="-34"/>
                <a:sym typeface="Wingdings"/>
              </a:rPr>
              <a:t> </a:t>
            </a:r>
            <a:endParaRPr lang="lo-LA" sz="2000" b="1" dirty="0">
              <a:solidFill>
                <a:schemeClr val="accent6"/>
              </a:solidFill>
              <a:latin typeface="Saysettha OT" pitchFamily="34" charset="-34"/>
              <a:cs typeface="Saysettha OT" pitchFamily="34" charset="-34"/>
            </a:endParaRPr>
          </a:p>
          <a:p>
            <a:pPr marL="45720" indent="0" algn="ctr">
              <a:lnSpc>
                <a:spcPct val="150000"/>
              </a:lnSpc>
              <a:buNone/>
            </a:pPr>
            <a:r>
              <a:rPr lang="lo-LA" sz="2000" b="1" dirty="0">
                <a:solidFill>
                  <a:schemeClr val="accent6"/>
                </a:solidFill>
                <a:latin typeface="Saysettha OT" pitchFamily="34" charset="-34"/>
                <a:cs typeface="Saysettha OT" pitchFamily="34" charset="-34"/>
                <a:sym typeface="Wingdings"/>
              </a:rPr>
              <a:t> </a:t>
            </a:r>
            <a:r>
              <a:rPr lang="lo-LA" sz="2400" b="1" dirty="0">
                <a:solidFill>
                  <a:schemeClr val="accent6">
                    <a:lumMod val="50000"/>
                  </a:schemeClr>
                </a:solidFill>
                <a:latin typeface="Saysettha OT" pitchFamily="34" charset="-34"/>
                <a:cs typeface="Saysettha OT" pitchFamily="34" charset="-34"/>
                <a:sym typeface="Wingdings"/>
              </a:rPr>
              <a:t>ຈົ່ງເຮັດໃຫ້ທຸກວັນເປັນວັນທີ່ມີຄວາມສຸກ ຖ້າບໍ່ດັ່ງນັ້ນທ່ານຈະເສຍໃຈໄປຕະຫຼອດການ ເພາະບໍ່ມີໃຜຮູ້ວ່າຈະມີມື້ອື່ນສຳລັບຕົນເອງ ຫຼື ບໍ່ </a:t>
            </a:r>
            <a:r>
              <a:rPr lang="lo-LA" sz="2000" b="1" dirty="0">
                <a:solidFill>
                  <a:schemeClr val="accent6"/>
                </a:solidFill>
                <a:latin typeface="Saysettha OT" pitchFamily="34" charset="-34"/>
                <a:cs typeface="Saysettha OT" pitchFamily="34" charset="-34"/>
                <a:sym typeface="Wingdings"/>
              </a:rPr>
              <a:t></a:t>
            </a:r>
            <a:endParaRPr lang="lo-LA" sz="2000" b="1" dirty="0">
              <a:solidFill>
                <a:schemeClr val="accent6"/>
              </a:solidFill>
              <a:latin typeface="Saysettha OT" pitchFamily="34" charset="-34"/>
              <a:cs typeface="Saysettha OT" pitchFamily="34" charset="-34"/>
            </a:endParaRPr>
          </a:p>
          <a:p>
            <a:pPr marL="45720" indent="0" algn="ctr">
              <a:lnSpc>
                <a:spcPct val="150000"/>
              </a:lnSpc>
              <a:buNone/>
            </a:pPr>
            <a:r>
              <a:rPr lang="lo-LA" sz="2000" b="1" dirty="0">
                <a:solidFill>
                  <a:schemeClr val="accent6"/>
                </a:solidFill>
                <a:latin typeface="Saysettha OT" pitchFamily="34" charset="-34"/>
                <a:cs typeface="Saysettha OT" pitchFamily="34" charset="-34"/>
                <a:sym typeface="Wingdings"/>
              </a:rPr>
              <a:t> </a:t>
            </a:r>
            <a:r>
              <a:rPr lang="lo-LA" sz="2400" b="1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  <a:sym typeface="Wingdings"/>
              </a:rPr>
              <a:t>ບໍ່ມີໄຊຊະນະໃດໄດ້ມາໂດຍບໍ່ຕ້ອງຕໍ່ສູ້ ບໍ່ມີຄວາມສຸກໃດໄດ້ມາ   ໂດຍບໍ່ຕ້ອງອອກເຫື່ອເທແຮງ </a:t>
            </a:r>
            <a:r>
              <a:rPr lang="lo-LA" sz="2000" b="1" dirty="0">
                <a:solidFill>
                  <a:schemeClr val="accent6"/>
                </a:solidFill>
                <a:latin typeface="Saysettha OT" pitchFamily="34" charset="-34"/>
                <a:cs typeface="Saysettha OT" pitchFamily="34" charset="-34"/>
                <a:sym typeface="Wingdings"/>
              </a:rPr>
              <a:t></a:t>
            </a:r>
          </a:p>
          <a:p>
            <a:pPr marL="45720" indent="0" algn="ctr">
              <a:lnSpc>
                <a:spcPct val="150000"/>
              </a:lnSpc>
              <a:buNone/>
            </a:pPr>
            <a:r>
              <a:rPr lang="lo-LA" sz="2000" b="1" dirty="0">
                <a:solidFill>
                  <a:schemeClr val="accent6"/>
                </a:solidFill>
                <a:latin typeface="Saysettha OT" pitchFamily="34" charset="-34"/>
                <a:cs typeface="Saysettha OT" pitchFamily="34" charset="-34"/>
                <a:sym typeface="Wingdings"/>
              </a:rPr>
              <a:t> </a:t>
            </a:r>
            <a:r>
              <a:rPr lang="lo-LA" sz="2400" b="1" dirty="0">
                <a:solidFill>
                  <a:schemeClr val="accent4">
                    <a:lumMod val="50000"/>
                  </a:schemeClr>
                </a:solidFill>
                <a:latin typeface="Saysettha OT" pitchFamily="34" charset="-34"/>
                <a:cs typeface="Saysettha OT" pitchFamily="34" charset="-34"/>
                <a:sym typeface="Wingdings"/>
              </a:rPr>
              <a:t>ຄົນໂງ່ຈະເຫັນຄຳຕຳນິເປັນຄວາມເຈັບປວດ ແຕ່ຄົນສະຫຼາດ     ຈະເຫັນຄຳຕຳນິເປັນຂໍ້ສະເໜີທີ່ດີ </a:t>
            </a:r>
            <a:r>
              <a:rPr lang="lo-LA" sz="2000" b="1" dirty="0">
                <a:solidFill>
                  <a:schemeClr val="accent6"/>
                </a:solidFill>
                <a:latin typeface="Saysettha OT" pitchFamily="34" charset="-34"/>
                <a:cs typeface="Saysettha OT" pitchFamily="34" charset="-34"/>
                <a:sym typeface="Wingdings"/>
              </a:rPr>
              <a:t></a:t>
            </a:r>
            <a:endParaRPr lang="lo-LA" sz="2000" b="1" dirty="0">
              <a:solidFill>
                <a:schemeClr val="accent6"/>
              </a:solidFill>
              <a:latin typeface="Saysettha OT" pitchFamily="34" charset="-34"/>
              <a:cs typeface="Saysettha OT" pitchFamily="34" charset="-34"/>
            </a:endParaRPr>
          </a:p>
          <a:p>
            <a:pPr marL="45720" indent="0" algn="ctr">
              <a:lnSpc>
                <a:spcPct val="150000"/>
              </a:lnSpc>
              <a:buNone/>
            </a:pPr>
            <a:r>
              <a:rPr lang="lo-LA" sz="2000" b="1" dirty="0">
                <a:solidFill>
                  <a:schemeClr val="accent6"/>
                </a:solidFill>
                <a:latin typeface="Saysettha OT" pitchFamily="34" charset="-34"/>
                <a:cs typeface="Saysettha OT" pitchFamily="34" charset="-34"/>
                <a:sym typeface="Wingdings"/>
              </a:rPr>
              <a:t> </a:t>
            </a:r>
            <a:r>
              <a:rPr lang="lo-LA" sz="2400" b="1" dirty="0">
                <a:solidFill>
                  <a:srgbClr val="7030A0"/>
                </a:solidFill>
                <a:latin typeface="Saysettha OT" pitchFamily="34" charset="-34"/>
                <a:cs typeface="Saysettha OT" pitchFamily="34" charset="-34"/>
                <a:sym typeface="Wingdings"/>
              </a:rPr>
              <a:t>ການບໍ່ຮູ້ ບໍ່ແມ່ນສິ່ງທີ່ໜ້າອັບອາຍ ແຕ່ສິ່ງທີ່ໜ້າອັບອາຍແມ່ນການບໍ່ກ້າຖາມໃນສິ່ງທີ່ຕົນເອງບໍ່ຮູ້ </a:t>
            </a:r>
            <a:r>
              <a:rPr lang="lo-LA" sz="2000" b="1" dirty="0">
                <a:solidFill>
                  <a:schemeClr val="accent6"/>
                </a:solidFill>
                <a:latin typeface="Saysettha OT" pitchFamily="34" charset="-34"/>
                <a:cs typeface="Saysettha OT" pitchFamily="34" charset="-34"/>
                <a:sym typeface="Wingdings"/>
              </a:rPr>
              <a:t></a:t>
            </a:r>
            <a:endParaRPr lang="lo-LA" sz="2000" b="1" dirty="0">
              <a:solidFill>
                <a:schemeClr val="accent6"/>
              </a:solidFill>
              <a:latin typeface="Saysettha OT" pitchFamily="34" charset="-34"/>
              <a:cs typeface="Saysettha OT" pitchFamily="34" charset="-34"/>
            </a:endParaRPr>
          </a:p>
          <a:p>
            <a:pPr marL="45720" indent="0">
              <a:buNone/>
            </a:pPr>
            <a:endParaRPr lang="lo-LA" sz="2000" b="1" dirty="0">
              <a:solidFill>
                <a:schemeClr val="accent6"/>
              </a:solidFill>
              <a:latin typeface="Saysettha OT" pitchFamily="34" charset="-34"/>
              <a:cs typeface="Saysettha OT" pitchFamily="34" charset="-34"/>
            </a:endParaRPr>
          </a:p>
          <a:p>
            <a:pPr marL="45720" indent="0">
              <a:buNone/>
            </a:pPr>
            <a:endParaRPr lang="th-TH" dirty="0"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411759" y="116632"/>
            <a:ext cx="4464497" cy="576064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r>
              <a:rPr lang="lo-LA" sz="3600" dirty="0">
                <a:solidFill>
                  <a:schemeClr val="accent1">
                    <a:lumMod val="50000"/>
                  </a:schemeClr>
                </a:solidFill>
                <a:latin typeface="Saysettha OT" pitchFamily="34" charset="-34"/>
                <a:cs typeface="Saysettha OT" pitchFamily="34" charset="-34"/>
              </a:rPr>
              <a:t>ວາຈາສອນໃຈ</a:t>
            </a:r>
            <a:endParaRPr lang="th-TH" sz="3600" dirty="0">
              <a:solidFill>
                <a:schemeClr val="accent1">
                  <a:lumMod val="50000"/>
                </a:schemeClr>
              </a:solidFill>
              <a:latin typeface="Saysettha OT" pitchFamily="34" charset="-34"/>
              <a:cs typeface="Saysettha OT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336708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512511" cy="1224136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r>
              <a:rPr lang="lo-LA" sz="3200" dirty="0">
                <a:solidFill>
                  <a:schemeClr val="accent1">
                    <a:lumMod val="50000"/>
                  </a:schemeClr>
                </a:solidFill>
                <a:latin typeface="Saysettha OT" pitchFamily="34" charset="-34"/>
                <a:cs typeface="Saysettha OT" pitchFamily="34" charset="-34"/>
              </a:rPr>
              <a:t>ບົດທີ 5</a:t>
            </a:r>
            <a:br>
              <a:rPr lang="lo-LA" sz="3200" dirty="0">
                <a:solidFill>
                  <a:schemeClr val="accent1">
                    <a:lumMod val="50000"/>
                  </a:schemeClr>
                </a:solidFill>
                <a:latin typeface="Saysettha OT" pitchFamily="34" charset="-34"/>
                <a:cs typeface="Saysettha OT" pitchFamily="34" charset="-34"/>
              </a:rPr>
            </a:br>
            <a:r>
              <a:rPr lang="lo-LA" sz="3200" dirty="0">
                <a:solidFill>
                  <a:schemeClr val="accent1">
                    <a:lumMod val="50000"/>
                  </a:schemeClr>
                </a:solidFill>
                <a:latin typeface="Saysettha OT" pitchFamily="34" charset="-34"/>
                <a:cs typeface="Saysettha OT" pitchFamily="34" charset="-34"/>
              </a:rPr>
              <a:t>ວິທີຝຶກປັບປຸງບຸກຄະລິກກະພາບ</a:t>
            </a:r>
            <a:endParaRPr lang="th-TH" sz="3200" dirty="0">
              <a:solidFill>
                <a:schemeClr val="accent1">
                  <a:lumMod val="50000"/>
                </a:schemeClr>
              </a:solidFill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23528" y="1772816"/>
            <a:ext cx="8568952" cy="4824536"/>
          </a:xfrm>
        </p:spPr>
        <p:txBody>
          <a:bodyPr/>
          <a:lstStyle/>
          <a:p>
            <a:pPr marL="45720" indent="0">
              <a:buNone/>
            </a:pPr>
            <a:r>
              <a:rPr lang="lo-LA" sz="2400" b="1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1. ວິທີຝຶກປັບປຸງບຸກຄະລິກພາຍໃນ</a:t>
            </a:r>
          </a:p>
          <a:p>
            <a:pPr marL="45720" indent="0">
              <a:buNone/>
            </a:pPr>
            <a:r>
              <a:rPr lang="lo-LA" b="1" dirty="0">
                <a:solidFill>
                  <a:schemeClr val="accent1">
                    <a:lumMod val="50000"/>
                  </a:schemeClr>
                </a:solidFill>
                <a:latin typeface="Saysettha OT" pitchFamily="34" charset="-34"/>
                <a:cs typeface="Saysettha OT" pitchFamily="34" charset="-34"/>
              </a:rPr>
              <a:t>1.1 ຝຶກໃຫ້ຮັກຕົນເອງຕາມສະພາບທີ່ເປັນຢູ່</a:t>
            </a:r>
          </a:p>
          <a:p>
            <a:pPr>
              <a:buFontTx/>
              <a:buChar char="-"/>
            </a:pPr>
            <a:r>
              <a:rPr lang="lo-LA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ຮັກຕົນເອງ-ພໍໃຈໃນຕົນເອງ</a:t>
            </a:r>
          </a:p>
          <a:p>
            <a:pPr>
              <a:buFontTx/>
              <a:buChar char="-"/>
            </a:pPr>
            <a:r>
              <a:rPr lang="lo-LA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 ຮູ້ຈັກໃຫ້ຄວາມຮັກ ແລະ ພໍໃຈຕໍ່ຜູ້ອື່ນ</a:t>
            </a:r>
          </a:p>
          <a:p>
            <a:pPr marL="45720" indent="0" algn="ctr">
              <a:buNone/>
            </a:pPr>
            <a:r>
              <a:rPr lang="lo-LA" sz="2400" b="1" dirty="0">
                <a:latin typeface="Saysettha OT" pitchFamily="34" charset="-34"/>
                <a:cs typeface="Saysettha OT" pitchFamily="34" charset="-34"/>
                <a:sym typeface="Wingdings"/>
              </a:rPr>
              <a:t>ວິທີໃຫ້ຄຸນຄ່າຕົນເອງ</a:t>
            </a:r>
          </a:p>
          <a:p>
            <a:pPr>
              <a:buFont typeface="Wingdings" pitchFamily="2" charset="2"/>
              <a:buChar char="Ø"/>
            </a:pPr>
            <a:r>
              <a:rPr lang="lo-LA" dirty="0">
                <a:latin typeface="Saysettha OT" pitchFamily="34" charset="-34"/>
                <a:cs typeface="Saysettha OT" pitchFamily="34" charset="-34"/>
                <a:sym typeface="Wingdings"/>
              </a:rPr>
              <a:t> </a:t>
            </a:r>
            <a:r>
              <a:rPr lang="lo-LA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  <a:sym typeface="Wingdings"/>
              </a:rPr>
              <a:t>ສຳຫຼວດລັກສະນະທີ່ດີຂອງຕົນເອງໃຫ້ຫຼາຍທີ່ສຸດ</a:t>
            </a:r>
          </a:p>
          <a:p>
            <a:pPr>
              <a:buFont typeface="Wingdings" pitchFamily="2" charset="2"/>
              <a:buChar char="Ø"/>
            </a:pPr>
            <a:r>
              <a:rPr lang="lo-LA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  <a:sym typeface="Wingdings"/>
              </a:rPr>
              <a:t> ກ່າວຍ້ອງຍຕົນເອງຕາມຄວາມເໝາະສົມ</a:t>
            </a:r>
          </a:p>
          <a:p>
            <a:pPr>
              <a:buFont typeface="Wingdings" pitchFamily="2" charset="2"/>
              <a:buChar char="Ø"/>
            </a:pPr>
            <a:r>
              <a:rPr lang="lo-LA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  <a:sym typeface="Wingdings"/>
              </a:rPr>
              <a:t> ໃຫ້ລາງວັນຕົນເອງໃນໂອກາດພິເສດ</a:t>
            </a:r>
          </a:p>
          <a:p>
            <a:pPr>
              <a:buFont typeface="Wingdings" pitchFamily="2" charset="2"/>
              <a:buChar char="Ø"/>
            </a:pPr>
            <a:r>
              <a:rPr lang="lo-LA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  <a:sym typeface="Wingdings"/>
              </a:rPr>
              <a:t> ບໍ່ລົງໂທດຕົນເອງເມື່ອກະທຳຜິດ</a:t>
            </a:r>
          </a:p>
          <a:p>
            <a:pPr>
              <a:buFont typeface="Wingdings" pitchFamily="2" charset="2"/>
              <a:buChar char="Ø"/>
            </a:pPr>
            <a:r>
              <a:rPr lang="lo-LA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  <a:sym typeface="Wingdings"/>
              </a:rPr>
              <a:t> ພູມໃຈໃນສິ່ງທີ່ຕົນເອງມີ</a:t>
            </a:r>
            <a:endParaRPr lang="lo-LA" dirty="0">
              <a:solidFill>
                <a:schemeClr val="tx1"/>
              </a:solidFill>
              <a:latin typeface="Saysettha OT" pitchFamily="34" charset="-34"/>
              <a:cs typeface="Saysettha OT" pitchFamily="34" charset="-34"/>
            </a:endParaRPr>
          </a:p>
          <a:p>
            <a:pPr marL="45720" indent="0">
              <a:buNone/>
            </a:pPr>
            <a:endParaRPr lang="th-TH" dirty="0">
              <a:latin typeface="Saysettha OT" pitchFamily="34" charset="-34"/>
              <a:cs typeface="Saysettha OT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689633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95536" y="404664"/>
            <a:ext cx="8352928" cy="6192688"/>
          </a:xfrm>
        </p:spPr>
        <p:txBody>
          <a:bodyPr>
            <a:normAutofit lnSpcReduction="10000"/>
          </a:bodyPr>
          <a:lstStyle/>
          <a:p>
            <a:pPr marL="45720" indent="0">
              <a:lnSpc>
                <a:spcPct val="150000"/>
              </a:lnSpc>
              <a:buNone/>
            </a:pPr>
            <a:r>
              <a:rPr lang="lo-LA" b="1" dirty="0">
                <a:solidFill>
                  <a:schemeClr val="accent6">
                    <a:lumMod val="50000"/>
                  </a:schemeClr>
                </a:solidFill>
                <a:latin typeface="Saysettha OT" pitchFamily="34" charset="-34"/>
                <a:cs typeface="Saysettha OT" pitchFamily="34" charset="-34"/>
              </a:rPr>
              <a:t>1.2 ຝຶກການເອົາຊະນະຕົນເອງ</a:t>
            </a:r>
          </a:p>
          <a:p>
            <a:pPr>
              <a:buFontTx/>
              <a:buChar char="-"/>
            </a:pPr>
            <a:r>
              <a:rPr lang="lo-LA" sz="20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ບໍ່ຄວນຕາມໃຈຕົນເອງເກີນໄປ ເພາະອາດຈະເຮັດໃຫ້ພົບບັນຫາໃນພາຍຫຼັງ</a:t>
            </a:r>
          </a:p>
          <a:p>
            <a:pPr>
              <a:buFontTx/>
              <a:buChar char="-"/>
            </a:pPr>
            <a:r>
              <a:rPr lang="lo-LA" sz="20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ພະຍາຍາມຄວບຄຸມອາລົມໃຫ້ໄດ້ໃນທຸກກໍລະນີ</a:t>
            </a:r>
          </a:p>
          <a:p>
            <a:pPr>
              <a:buFontTx/>
              <a:buChar char="-"/>
            </a:pPr>
            <a:r>
              <a:rPr lang="lo-LA" sz="20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ຄວບຄຸມພຶດຕິກຳທີ່ເຮັດໃຫ້ເປັນຜົນກະທົບບໍ່ດີຕໍ່ຕົນເອງ ແລະ ຜູ້ອື່ນ</a:t>
            </a:r>
          </a:p>
          <a:p>
            <a:pPr>
              <a:buFontTx/>
              <a:buChar char="-"/>
            </a:pPr>
            <a:r>
              <a:rPr lang="lo-LA" sz="20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ຝຶກປ່ຽນຄວາມຢາກໄດ້ໃຫ້ເປັນຄວາມຕ້ອງການ</a:t>
            </a:r>
          </a:p>
          <a:p>
            <a:pPr marL="45720" indent="0" algn="ctr">
              <a:lnSpc>
                <a:spcPct val="160000"/>
              </a:lnSpc>
              <a:buNone/>
            </a:pPr>
            <a:r>
              <a:rPr lang="lo-LA" dirty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b="1" dirty="0">
                <a:solidFill>
                  <a:schemeClr val="accent6">
                    <a:lumMod val="50000"/>
                  </a:schemeClr>
                </a:solidFill>
                <a:latin typeface="Saysettha OT" pitchFamily="34" charset="-34"/>
                <a:cs typeface="Saysettha OT" pitchFamily="34" charset="-34"/>
              </a:rPr>
              <a:t>ລັກສະນະຂອງບຸກຄົນທີ່ສາມາດຄວບຄຸມຕົນເອງໄດ້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lo-LA" sz="2000" dirty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20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ເປັນຄົນບໍ່ຫວັ່ນໄຫວຕໍ່ຄຳວິພາກວິຈານ ແລະ ເຍາະເຍີ້ຍຈາກຜູ້ອື່ນ</a:t>
            </a:r>
            <a:endParaRPr lang="lo-LA" dirty="0">
              <a:solidFill>
                <a:schemeClr val="tx1"/>
              </a:solidFill>
              <a:latin typeface="Saysettha OT" pitchFamily="34" charset="-34"/>
              <a:cs typeface="Saysettha OT" pitchFamily="34" charset="-34"/>
            </a:endParaRPr>
          </a:p>
          <a:p>
            <a:pPr>
              <a:buFont typeface="Wingdings" pitchFamily="2" charset="2"/>
              <a:buChar char="Ø"/>
            </a:pPr>
            <a:r>
              <a:rPr lang="lo-LA" sz="20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 ຮູ້ຈັກສ້າງສະຖານະການໃກ້ຄຽງກັບຄວາມຈິງ ແລະ ຢູ່ໃນຂອບເຂດທີ່ສາມາດຄວບຄຸມຕົນເອງໄດ້</a:t>
            </a:r>
          </a:p>
          <a:p>
            <a:pPr>
              <a:buFont typeface="Wingdings" pitchFamily="2" charset="2"/>
              <a:buChar char="Ø"/>
            </a:pPr>
            <a:r>
              <a:rPr lang="lo-LA" sz="20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 ບໍ່ຄວນດູຖູກ ແລະ ຢຽບຫຍາມຄົນອື່ນບໍ່ວ່າກໍລະນີໃດໆກໍ່ຕາມ</a:t>
            </a:r>
          </a:p>
          <a:p>
            <a:pPr>
              <a:buFont typeface="Wingdings" pitchFamily="2" charset="2"/>
              <a:buChar char="Ø"/>
            </a:pPr>
            <a:r>
              <a:rPr lang="lo-LA" sz="20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 ບໍ່ຄວນຄຽດ, ຊັງ ຫຼື ຮ້າຍຜູ້ທີ່ບໍ່ເປັນດີເຫັນພ້ອມກັບຄວາມຄິດຂອງຕົນເອງ</a:t>
            </a:r>
          </a:p>
          <a:p>
            <a:pPr>
              <a:buFont typeface="Wingdings" pitchFamily="2" charset="2"/>
              <a:buChar char="Ø"/>
            </a:pPr>
            <a:r>
              <a:rPr lang="lo-LA" sz="20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 ສະແດງຄວາມຄິດເຫັນບົນພື້ນຖານຂອງຄວາມເປັນຈິງ</a:t>
            </a:r>
          </a:p>
          <a:p>
            <a:pPr>
              <a:buFont typeface="Wingdings" pitchFamily="2" charset="2"/>
              <a:buChar char="Ø"/>
            </a:pPr>
            <a:r>
              <a:rPr lang="lo-LA" sz="20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 ລະມັດລະວັງການໃຊ້ຄຳເວົ້າໃຫ້ເໝາະສົມ</a:t>
            </a:r>
          </a:p>
          <a:p>
            <a:pPr>
              <a:buFont typeface="Wingdings" pitchFamily="2" charset="2"/>
              <a:buChar char="Ø"/>
            </a:pPr>
            <a:r>
              <a:rPr lang="lo-LA" sz="20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 ເປັນຜູ້ຟັງທີ່ດີ, ບໍ່ຄວນຍາດຜູ້ອື່ນເວົ້າ, ຮູ້ຈັກປະຢັດຄຳເວົ້າ, ມີສະຕິໃນການເວົ້າ ແລະ ການກະທຳຂອງຕົນເອງ</a:t>
            </a:r>
          </a:p>
        </p:txBody>
      </p:sp>
    </p:spTree>
    <p:extLst>
      <p:ext uri="{BB962C8B-B14F-4D97-AF65-F5344CB8AC3E}">
        <p14:creationId xmlns:p14="http://schemas.microsoft.com/office/powerpoint/2010/main" val="8741439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39552" y="476672"/>
            <a:ext cx="8136904" cy="5976664"/>
          </a:xfrm>
        </p:spPr>
        <p:txBody>
          <a:bodyPr/>
          <a:lstStyle/>
          <a:p>
            <a:pPr marL="45720" indent="0">
              <a:buNone/>
            </a:pPr>
            <a:r>
              <a:rPr lang="lo-LA" dirty="0">
                <a:solidFill>
                  <a:schemeClr val="accent6">
                    <a:lumMod val="50000"/>
                  </a:schemeClr>
                </a:solidFill>
                <a:latin typeface="Saysettha OT" pitchFamily="34" charset="-34"/>
                <a:cs typeface="Saysettha OT" pitchFamily="34" charset="-34"/>
              </a:rPr>
              <a:t>1.3 </a:t>
            </a:r>
            <a:r>
              <a:rPr lang="lo-LA" b="1" dirty="0">
                <a:solidFill>
                  <a:schemeClr val="accent6">
                    <a:lumMod val="50000"/>
                  </a:schemeClr>
                </a:solidFill>
                <a:latin typeface="Saysettha OT" pitchFamily="34" charset="-34"/>
                <a:cs typeface="Saysettha OT" pitchFamily="34" charset="-34"/>
              </a:rPr>
              <a:t>ວິທີການຝຶກຄວາມອົດທົນ ແລະ ອົດກັ້ນ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lo-LA" sz="20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 ຍອມຮັບວ່າຄົນເຮົາມີຄວາມແຕກຕ່າງກັນ, ຜູ້ອື່ນ ແລະ ເຮົາຍ່ອມບໍ່ຄືກັນ</a:t>
            </a:r>
          </a:p>
          <a:p>
            <a:pPr>
              <a:buFont typeface="Wingdings" pitchFamily="2" charset="2"/>
              <a:buChar char="Ø"/>
            </a:pPr>
            <a:r>
              <a:rPr lang="lo-LA" sz="20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 ຍອມຮັບໃນຂໍ້ບົກຜ່ອງຂອງຕົນເອງ ແລະ ຜູ້ອື່ນ</a:t>
            </a:r>
          </a:p>
          <a:p>
            <a:pPr>
              <a:buFont typeface="Wingdings" pitchFamily="2" charset="2"/>
              <a:buChar char="Ø"/>
            </a:pPr>
            <a:r>
              <a:rPr lang="lo-LA" sz="20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 ຫຼຸດຜ່ອນຄວາມມີອັກຄະຕິຕໍ່ຜູ້ອື່ນ</a:t>
            </a:r>
          </a:p>
          <a:p>
            <a:pPr>
              <a:buFont typeface="Wingdings" pitchFamily="2" charset="2"/>
              <a:buChar char="Ø"/>
            </a:pPr>
            <a:r>
              <a:rPr lang="lo-LA" sz="20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 ພະຍາຍາມເຂົ້າໃຈຜູ້ອື່ນໃຫ້ຫຼາຍທີ່ສຸດ ແລະ ມີເຫດຜົນໃນທຸກກໍລະນີ</a:t>
            </a:r>
          </a:p>
          <a:p>
            <a:pPr>
              <a:buFont typeface="Wingdings" pitchFamily="2" charset="2"/>
              <a:buChar char="Ø"/>
            </a:pPr>
            <a:r>
              <a:rPr lang="lo-LA" sz="20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 ມີຄວາມຮູ້ສຶກຮວມ ແລະ ສາມາດສະແດງອາການຮ່ວມໄດ້</a:t>
            </a:r>
          </a:p>
          <a:p>
            <a:pPr marL="45720" indent="0">
              <a:lnSpc>
                <a:spcPct val="150000"/>
              </a:lnSpc>
              <a:buNone/>
            </a:pPr>
            <a:r>
              <a:rPr lang="lo-LA" b="1" dirty="0">
                <a:solidFill>
                  <a:schemeClr val="accent6">
                    <a:lumMod val="50000"/>
                  </a:schemeClr>
                </a:solidFill>
                <a:latin typeface="Saysettha OT" pitchFamily="34" charset="-34"/>
                <a:cs typeface="Saysettha OT" pitchFamily="34" charset="-34"/>
              </a:rPr>
              <a:t>1.4 ວິທີຝຶກຈັດການກັບຄວາມຮ້າຍ ແລະ ຄວາມຊັງ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lo-LA" sz="2000" dirty="0">
                <a:solidFill>
                  <a:schemeClr val="accent6">
                    <a:lumMod val="50000"/>
                  </a:schemeClr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20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ຝຶກຈັດການກັບຄວາມເຊື່ອ ແລະ ຄວາມມີອັກຄະຕິຕໍ່ຜູ້ອື່ນ</a:t>
            </a:r>
          </a:p>
          <a:p>
            <a:pPr>
              <a:buFont typeface="Wingdings" pitchFamily="2" charset="2"/>
              <a:buChar char="Ø"/>
            </a:pPr>
            <a:r>
              <a:rPr lang="lo-LA" sz="20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 ຝຶກຄວບຄຸມຄວາມຢາກຮ້າຍ ແລະ ຍອມຮັບໃນຂໍ້ບົກຜ່ອງຂອງຕົນເອງໃຫ້ໄດ້</a:t>
            </a:r>
          </a:p>
          <a:p>
            <a:pPr>
              <a:buFont typeface="Wingdings" pitchFamily="2" charset="2"/>
              <a:buChar char="Ø"/>
            </a:pPr>
            <a:r>
              <a:rPr lang="lo-LA" sz="20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 ພະຍາຍາມຖ່ວງເວລາກ່ອນການຕັດສິນໃຈໃນຄະນະທີ່ມີອາລົມຮ້າຍ</a:t>
            </a:r>
          </a:p>
          <a:p>
            <a:pPr>
              <a:buFont typeface="Wingdings" pitchFamily="2" charset="2"/>
              <a:buChar char="Ø"/>
            </a:pPr>
            <a:r>
              <a:rPr lang="lo-LA" sz="20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 ພະຍາຍາມສຶກສາເບິ່ງຄວາມເປັນຈິງກ່ອນການຕັດສິນບັນຫາໃດໜຶ່ງ</a:t>
            </a:r>
          </a:p>
          <a:p>
            <a:pPr>
              <a:buFont typeface="Wingdings" pitchFamily="2" charset="2"/>
              <a:buChar char="Ø"/>
            </a:pPr>
            <a:r>
              <a:rPr lang="lo-LA" sz="20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 ເລືອກທີ່ຈະຍ່າງໜີອອກຈາກເຫດການທີ່ບໍ່ສາມາດຄວບຄຸມອາລົມໄດ້</a:t>
            </a:r>
          </a:p>
          <a:p>
            <a:pPr>
              <a:buFont typeface="Wingdings" pitchFamily="2" charset="2"/>
              <a:buChar char="Ø"/>
            </a:pPr>
            <a:r>
              <a:rPr lang="lo-LA" sz="20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 ປັບຄວາມເຂົ້າໃຈກັນ, ຫັນໜ້າເຂົ້າຫາກັນ ແລະ ຕົກລົງກັນໃນເລື່ອງທີ່ເກີດຂຶ້ນ</a:t>
            </a:r>
            <a:endParaRPr lang="th-TH" sz="2000" dirty="0">
              <a:solidFill>
                <a:schemeClr val="tx1"/>
              </a:solidFill>
              <a:latin typeface="Saysettha OT" pitchFamily="34" charset="-34"/>
              <a:cs typeface="Saysettha OT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204891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39552" y="620688"/>
            <a:ext cx="7920880" cy="5472608"/>
          </a:xfrm>
        </p:spPr>
        <p:txBody>
          <a:bodyPr/>
          <a:lstStyle/>
          <a:p>
            <a:pPr marL="45720" indent="0">
              <a:lnSpc>
                <a:spcPct val="150000"/>
              </a:lnSpc>
              <a:buNone/>
            </a:pPr>
            <a:r>
              <a:rPr lang="lo-LA" b="1" dirty="0">
                <a:solidFill>
                  <a:srgbClr val="C00000"/>
                </a:solidFill>
                <a:latin typeface="Saysettha OT" pitchFamily="34" charset="-34"/>
                <a:cs typeface="Saysettha OT" pitchFamily="34" charset="-34"/>
              </a:rPr>
              <a:t>1.5 ຝຶກໃຫ້ເປັນຄົນອາລົມດີ ແລະ ເບີກບານ</a:t>
            </a:r>
          </a:p>
          <a:p>
            <a:pPr>
              <a:buFont typeface="Wingdings" pitchFamily="2" charset="2"/>
              <a:buChar char="Ø"/>
            </a:pPr>
            <a:r>
              <a:rPr lang="lo-LA" dirty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20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ຫຼີກລ້ຽງການເວົ້າກັບຄົນທີ່ເບິ່ງໂລກໃນແງ່ຮ້າຍ ຫຼື ຜູ້ທີ່ມັກເວົ້າຂວັນຜູ້ອື່ນ</a:t>
            </a:r>
          </a:p>
          <a:p>
            <a:pPr>
              <a:buFont typeface="Wingdings" pitchFamily="2" charset="2"/>
              <a:buChar char="Ø"/>
            </a:pPr>
            <a:r>
              <a:rPr lang="lo-LA" sz="20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 ເລືອກຄົບຄົນທີ່ມີອາລົມດີ ແລະ ເປັນຄົນຂ້ອນຂ້າງຕະຫຼົກ</a:t>
            </a:r>
          </a:p>
          <a:p>
            <a:pPr>
              <a:buFont typeface="Wingdings" pitchFamily="2" charset="2"/>
              <a:buChar char="Ø"/>
            </a:pPr>
            <a:r>
              <a:rPr lang="lo-LA" sz="20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 ຝຶກໃຫ້ເປັນຄົນເບິ່ງໂລກໃນແງ່ດີ</a:t>
            </a:r>
          </a:p>
          <a:p>
            <a:pPr>
              <a:buFont typeface="Wingdings" pitchFamily="2" charset="2"/>
              <a:buChar char="Ø"/>
            </a:pPr>
            <a:r>
              <a:rPr lang="lo-LA" sz="20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 ຝຶກເປັນຄົນທີ່ພໍໃຈໃນຕົນເອງ</a:t>
            </a:r>
          </a:p>
          <a:p>
            <a:pPr>
              <a:buFont typeface="Wingdings" pitchFamily="2" charset="2"/>
              <a:buChar char="Ø"/>
            </a:pPr>
            <a:r>
              <a:rPr lang="lo-LA" sz="20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 ຝຶກເປັນຄົນບໍ່ຖືຕົວເກີນໄປ ແລະ ບໍ່ຄວນເຂັ້ມງວດກັບຕົນເອງເກີນໄປ</a:t>
            </a:r>
          </a:p>
          <a:p>
            <a:pPr>
              <a:buFont typeface="Wingdings" pitchFamily="2" charset="2"/>
              <a:buChar char="Ø"/>
            </a:pPr>
            <a:r>
              <a:rPr lang="lo-LA" sz="20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 ຝຶກອ່ານໜັງສືທີ່ເຮັກໃຫ້ເບົາສະໝອງ ແລະ ຟັງເພງມ່ວນໆ ເບົາໆ</a:t>
            </a:r>
          </a:p>
          <a:p>
            <a:pPr>
              <a:buFont typeface="Wingdings" pitchFamily="2" charset="2"/>
              <a:buChar char="Ø"/>
            </a:pPr>
            <a:r>
              <a:rPr lang="lo-LA" sz="20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 ຝຶກໃຫ້ຄວາມຮັກແກ່ເພື່ອນມະນຸດດ້ວຍກັນ</a:t>
            </a:r>
          </a:p>
          <a:p>
            <a:pPr marL="45720" indent="0">
              <a:lnSpc>
                <a:spcPct val="150000"/>
              </a:lnSpc>
              <a:buNone/>
            </a:pPr>
            <a:r>
              <a:rPr lang="lo-LA" b="1" dirty="0">
                <a:solidFill>
                  <a:srgbClr val="C00000"/>
                </a:solidFill>
                <a:latin typeface="Saysettha OT" pitchFamily="34" charset="-34"/>
                <a:cs typeface="Saysettha OT" pitchFamily="34" charset="-34"/>
              </a:rPr>
              <a:t>1.6 ຝຶກການຕັ້ງເປົ້າໝາຍໃນຊີວິດ</a:t>
            </a:r>
          </a:p>
          <a:p>
            <a:pPr>
              <a:buFont typeface="Wingdings" pitchFamily="2" charset="2"/>
              <a:buChar char="Ø"/>
            </a:pPr>
            <a:r>
              <a:rPr lang="lo-LA" dirty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20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ຄວນຕັ້ງເປົ້າໝາຍທີ່ງ່າຍໆກ່ອນ</a:t>
            </a:r>
          </a:p>
          <a:p>
            <a:pPr>
              <a:buFont typeface="Wingdings" pitchFamily="2" charset="2"/>
              <a:buChar char="Ø"/>
            </a:pPr>
            <a:r>
              <a:rPr lang="lo-LA" sz="20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 ລົງມືປະຕິບັດເປົ້າໝາຍນັ້ນເປັນຂັ້ນຕອນ</a:t>
            </a:r>
          </a:p>
          <a:p>
            <a:pPr>
              <a:buFont typeface="Wingdings" pitchFamily="2" charset="2"/>
              <a:buChar char="Ø"/>
            </a:pPr>
            <a:r>
              <a:rPr lang="lo-LA" sz="20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 ສະແດງຄວາມຊົມເຊີຍຜົນງານທີ່ປາກົດອອກມາຢ່າງຈິງໃຈ</a:t>
            </a:r>
            <a:endParaRPr lang="th-TH" sz="2000" dirty="0">
              <a:solidFill>
                <a:schemeClr val="tx1"/>
              </a:solidFill>
              <a:latin typeface="Saysettha OT" pitchFamily="34" charset="-34"/>
              <a:cs typeface="Saysettha OT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720723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11560" y="476672"/>
            <a:ext cx="7920880" cy="5904656"/>
          </a:xfrm>
        </p:spPr>
        <p:txBody>
          <a:bodyPr>
            <a:normAutofit fontScale="92500" lnSpcReduction="10000"/>
          </a:bodyPr>
          <a:lstStyle/>
          <a:p>
            <a:pPr marL="45720" indent="0">
              <a:lnSpc>
                <a:spcPct val="160000"/>
              </a:lnSpc>
              <a:buNone/>
            </a:pPr>
            <a:r>
              <a:rPr lang="lo-LA" b="1" dirty="0">
                <a:solidFill>
                  <a:srgbClr val="C00000"/>
                </a:solidFill>
                <a:latin typeface="Saysettha OT" pitchFamily="34" charset="-34"/>
                <a:cs typeface="Saysettha OT" pitchFamily="34" charset="-34"/>
              </a:rPr>
              <a:t>1.7 ຝຶກໃຫ້ເປັນຄົນຕົງຕໍ່ເວລາ</a:t>
            </a:r>
          </a:p>
          <a:p>
            <a:pPr>
              <a:buFont typeface="Wingdings" pitchFamily="2" charset="2"/>
              <a:buChar char="Ø"/>
            </a:pPr>
            <a:r>
              <a:rPr lang="lo-LA" dirty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20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ເມື່ອຕ້ອງການເຮັດອັນໃດກໍ່ຄວນລົງມືເຮັດທັນທີ</a:t>
            </a:r>
            <a:r>
              <a:rPr lang="lo-LA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, </a:t>
            </a:r>
            <a:r>
              <a:rPr lang="lo-LA" sz="20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ບໍ່ຄວນເອີ່ຍຄຳວ່າ ມື້ໜ້າຈຶ່ງຄ່ອຍເຮັດ, ປະໄວ້ກ່ອນ, ເວລາຍັງຫຼາຍແລ້ວຈຶ່ງເຮັດ</a:t>
            </a:r>
          </a:p>
          <a:p>
            <a:pPr>
              <a:buFont typeface="Wingdings" pitchFamily="2" charset="2"/>
              <a:buChar char="Ø"/>
            </a:pPr>
            <a:r>
              <a:rPr lang="lo-LA" sz="20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 ກຽມຕົວໃຫ້ພ້ອມຢູ່ສະເໝີ</a:t>
            </a:r>
          </a:p>
          <a:p>
            <a:pPr>
              <a:buFont typeface="Wingdings" pitchFamily="2" charset="2"/>
              <a:buChar char="Ø"/>
            </a:pPr>
            <a:r>
              <a:rPr lang="lo-LA" sz="20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 ບໍ່ຄວນເປັນຄົນປະໝາດ, ຄວນຝຶກເຮັດວຽກໄປເທື່ອລະຢ່າງ</a:t>
            </a:r>
          </a:p>
          <a:p>
            <a:pPr>
              <a:buFont typeface="Wingdings" pitchFamily="2" charset="2"/>
              <a:buChar char="Ø"/>
            </a:pPr>
            <a:r>
              <a:rPr lang="lo-LA" sz="20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 ຝຶກເປັນຄົນເຄົາລົບຕໍ່ລະບຽບ ເພາະການຮັກສາລະບຽບຈະເຮັດໃຫ້ກາຍເປັນຄົນຕົງຕໍ່ເວລາໄດ້</a:t>
            </a:r>
          </a:p>
          <a:p>
            <a:pPr>
              <a:buFont typeface="Wingdings" pitchFamily="2" charset="2"/>
              <a:buChar char="Ø"/>
            </a:pPr>
            <a:r>
              <a:rPr lang="lo-LA" sz="20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 ຝຶກໃຫ້ຮູ້ຈັກເກງໃຈຜູ້ອື່ນ ແລະ ບໍ່ຄວນໃຫ້ຜູ້ອື່ນລໍຖ້າໂດຍບໍ່ຈຳເປັນ</a:t>
            </a:r>
          </a:p>
          <a:p>
            <a:pPr marL="45720" indent="0">
              <a:lnSpc>
                <a:spcPct val="210000"/>
              </a:lnSpc>
              <a:buNone/>
            </a:pPr>
            <a:r>
              <a:rPr lang="lo-LA" b="1" dirty="0">
                <a:solidFill>
                  <a:schemeClr val="accent5">
                    <a:lumMod val="50000"/>
                  </a:schemeClr>
                </a:solidFill>
                <a:latin typeface="Saysettha OT" pitchFamily="34" charset="-34"/>
                <a:cs typeface="Saysettha OT" pitchFamily="34" charset="-34"/>
              </a:rPr>
              <a:t>1.8 ຝຶກໃຫ້ເປັນຄົນຄ່ອງແຄ້ວວ່ອງໄວ</a:t>
            </a:r>
          </a:p>
          <a:p>
            <a:pPr>
              <a:buFont typeface="Wingdings" pitchFamily="2" charset="2"/>
              <a:buChar char="Ø"/>
            </a:pPr>
            <a:r>
              <a:rPr lang="lo-LA" dirty="0">
                <a:solidFill>
                  <a:schemeClr val="accent5">
                    <a:lumMod val="75000"/>
                  </a:schemeClr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20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ຝຶກການເຄື່ອນໄຫວັຮ່າງກາຍໃຫ້ໄວຂຶ້ນ</a:t>
            </a:r>
          </a:p>
          <a:p>
            <a:pPr>
              <a:buFont typeface="Wingdings" pitchFamily="2" charset="2"/>
              <a:buChar char="Ø"/>
            </a:pPr>
            <a:r>
              <a:rPr lang="lo-LA" sz="20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 ສຶກສາຫາຄວາມຮູ້ງໃຫ້ກ້ວາງຂວາງຈະເຮັດໃຫ້ເກີດຄວາມເຊື່ອໝັ້ນໃນຕົນເອງ</a:t>
            </a:r>
          </a:p>
          <a:p>
            <a:pPr>
              <a:buFont typeface="Wingdings" pitchFamily="2" charset="2"/>
              <a:buChar char="Ø"/>
            </a:pPr>
            <a:r>
              <a:rPr lang="lo-LA" sz="20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 ມີຄວາມກ້າໃນການຕັດສິນໃຈ ແລະ ກ້າຮັບຜິດຊອບໃນສິ່ງທີ່ຕັດສິນໃຈແລ້ວ</a:t>
            </a:r>
          </a:p>
          <a:p>
            <a:pPr>
              <a:buFont typeface="Wingdings" pitchFamily="2" charset="2"/>
              <a:buChar char="Ø"/>
            </a:pPr>
            <a:r>
              <a:rPr lang="lo-LA" sz="20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 ປະຕິບັດໜ້າທີ່ຢ່າງມີສະຕິໃນທຸກເວລາ</a:t>
            </a:r>
          </a:p>
          <a:p>
            <a:pPr>
              <a:buFont typeface="Wingdings" pitchFamily="2" charset="2"/>
              <a:buChar char="Ø"/>
            </a:pPr>
            <a:r>
              <a:rPr lang="lo-LA" sz="20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 ຊອກຫາວິທີທາງເຮັດວຽກທີ່ໄວກວ່າເກົ່າ</a:t>
            </a:r>
          </a:p>
          <a:p>
            <a:pPr>
              <a:buFont typeface="Wingdings" pitchFamily="2" charset="2"/>
              <a:buChar char="Ø"/>
            </a:pPr>
            <a:r>
              <a:rPr lang="lo-LA" sz="20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 ເມື່ອມີວຽກດ່ວນຄວນຕັດສິນໃຈລົງມືເຮັດທັນທີ</a:t>
            </a:r>
            <a:endParaRPr lang="th-TH" dirty="0">
              <a:solidFill>
                <a:schemeClr val="tx1"/>
              </a:solidFill>
              <a:latin typeface="Saysettha OT" pitchFamily="34" charset="-34"/>
              <a:cs typeface="Saysettha OT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488646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11560" y="332656"/>
            <a:ext cx="8064896" cy="6048672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lo-LA" b="1" dirty="0">
                <a:solidFill>
                  <a:schemeClr val="accent5">
                    <a:lumMod val="50000"/>
                  </a:schemeClr>
                </a:solidFill>
                <a:latin typeface="Saysettha OT" pitchFamily="34" charset="-34"/>
                <a:cs typeface="Saysettha OT" pitchFamily="34" charset="-34"/>
              </a:rPr>
              <a:t>1.​9 ຝຶກສ້າງຄວາມໝັ້ນໃຈໃຫ້ຕົນເອງ</a:t>
            </a:r>
          </a:p>
          <a:p>
            <a:pPr>
              <a:buFont typeface="Wingdings" pitchFamily="2" charset="2"/>
              <a:buChar char="Ø"/>
            </a:pPr>
            <a:r>
              <a:rPr lang="lo-LA" sz="1800" dirty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18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ສຳຫຼວດເບິ່ງວ່າຕົນເອງມີຄວາມສາມາດທາງດ້ານໃດ</a:t>
            </a:r>
          </a:p>
          <a:p>
            <a:pPr>
              <a:buFont typeface="Wingdings" pitchFamily="2" charset="2"/>
              <a:buChar char="Ø"/>
            </a:pPr>
            <a:r>
              <a:rPr lang="lo-LA" sz="18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 ຍອມຮັບໃນຄວາມສາມາດຂອງຕົນເອງ</a:t>
            </a:r>
          </a:p>
          <a:p>
            <a:pPr>
              <a:buFont typeface="Wingdings" pitchFamily="2" charset="2"/>
              <a:buChar char="Ø"/>
            </a:pPr>
            <a:r>
              <a:rPr lang="lo-LA" sz="18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 ເຮັດໃນສິ່ງທີ່ງ່າຍທີ່ສຸດກ່ອນ ແລະ ເຮັດວຽກນັ້ນໃຫ້ສຳເລັດ</a:t>
            </a:r>
          </a:p>
          <a:p>
            <a:pPr>
              <a:buFont typeface="Wingdings" pitchFamily="2" charset="2"/>
              <a:buChar char="Ø"/>
            </a:pPr>
            <a:r>
              <a:rPr lang="lo-LA" sz="18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 ເພີ່ມຄວາມຍາກຂອງວຽກທີ່ເຮັດຂຶ້ນເທື່ອລະໜ້ອຍ ແລະ ເຮັດໃຫ້ສຳເລັດ</a:t>
            </a:r>
          </a:p>
          <a:p>
            <a:pPr>
              <a:buFont typeface="Wingdings" pitchFamily="2" charset="2"/>
              <a:buChar char="Ø"/>
            </a:pPr>
            <a:r>
              <a:rPr lang="lo-LA" sz="18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 ເມື່ອຜູ້ອື່ນແນະນຳຖ້າເຫັນວ່າເໝາະສົມ ກໍ່ຄວນຕັດສິນໃຈເຮັດຕາມການແນະນຳ</a:t>
            </a:r>
          </a:p>
          <a:p>
            <a:pPr>
              <a:buFont typeface="Wingdings" pitchFamily="2" charset="2"/>
              <a:buChar char="Ø"/>
            </a:pPr>
            <a:r>
              <a:rPr lang="lo-LA" sz="18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 ໝັ່ນສຶກສາຫາຄວາມຮູ້ ແລະ ປະສົບການໃໝ່ໆຢູ່ສະເໝີ</a:t>
            </a:r>
          </a:p>
          <a:p>
            <a:pPr>
              <a:buFont typeface="Wingdings" pitchFamily="2" charset="2"/>
              <a:buChar char="Ø"/>
            </a:pPr>
            <a:r>
              <a:rPr lang="lo-LA" sz="18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 ຄວນສົບຕາກັບຄູ່ສົນທະນາ ເພື່ອສະແດງອອກເຖິງຄວາມຈິງໃຈ ແລະ ໝັ້ນໃຈ</a:t>
            </a:r>
          </a:p>
          <a:p>
            <a:pPr>
              <a:buFont typeface="Wingdings" pitchFamily="2" charset="2"/>
              <a:buChar char="Ø"/>
            </a:pPr>
            <a:r>
              <a:rPr lang="lo-LA" sz="18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 ສ້າງຄວາມໝັ້ນໃຈໃນການເວົ້າ ໂດຍການຝຶກເວົ້າຢູ່ຕໍ່ໜ້າຄົນ 2-3 ຄົນກ່ອນ</a:t>
            </a:r>
          </a:p>
          <a:p>
            <a:pPr>
              <a:buFont typeface="Wingdings" pitchFamily="2" charset="2"/>
              <a:buChar char="Ø"/>
            </a:pPr>
            <a:r>
              <a:rPr lang="lo-LA" sz="18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 ກ້າເວົ້າ ແລະ ກ້າສະແດງຄຳຄິດເຫັນເມື່ອພົບເຫັນຄວາມບໍ່ຍຸດຕິທຳ</a:t>
            </a:r>
          </a:p>
          <a:p>
            <a:pPr>
              <a:buFont typeface="Wingdings" pitchFamily="2" charset="2"/>
              <a:buChar char="Ø"/>
            </a:pPr>
            <a:r>
              <a:rPr lang="lo-LA" sz="18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 ຄວນສະແດງຄຳຄິດ-ເຫັນຢ່າງອົດທົນ ແລະ ໃຈເຢັນ</a:t>
            </a:r>
          </a:p>
          <a:p>
            <a:pPr marL="45720" indent="0">
              <a:buNone/>
            </a:pPr>
            <a:r>
              <a:rPr lang="lo-LA" b="1" dirty="0">
                <a:solidFill>
                  <a:srgbClr val="C00000"/>
                </a:solidFill>
                <a:latin typeface="Saysettha OT" pitchFamily="34" charset="-34"/>
                <a:cs typeface="Saysettha OT" pitchFamily="34" charset="-34"/>
              </a:rPr>
              <a:t>1.10 ຝຶກສະແດງພຶດຕິກຳທີ່ເໝາະສົມ</a:t>
            </a:r>
          </a:p>
          <a:p>
            <a:pPr>
              <a:buFont typeface="Wingdings" pitchFamily="2" charset="2"/>
              <a:buChar char="Ø"/>
            </a:pPr>
            <a:r>
              <a:rPr lang="lo-LA" sz="1800" dirty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18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ການຍີ້ມແບບເປີດເຜີຍ</a:t>
            </a:r>
          </a:p>
          <a:p>
            <a:pPr>
              <a:buFont typeface="Wingdings" pitchFamily="2" charset="2"/>
              <a:buChar char="Ø"/>
            </a:pPr>
            <a:r>
              <a:rPr lang="lo-LA" sz="18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 ສະແດງສີໜ້າບໍ່ພໍໃຈແບບພໍດີພໍງາມ</a:t>
            </a:r>
          </a:p>
          <a:p>
            <a:pPr>
              <a:buFont typeface="Wingdings" pitchFamily="2" charset="2"/>
              <a:buChar char="Ø"/>
            </a:pPr>
            <a:r>
              <a:rPr lang="lo-LA" sz="18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 ສະແດງຄວາມຮູ້ສຶກຜ່ານອອກມາທາງສີໜ້າ ແລະ ແວວຕາ</a:t>
            </a:r>
          </a:p>
          <a:p>
            <a:pPr>
              <a:buFont typeface="Wingdings" pitchFamily="2" charset="2"/>
              <a:buChar char="Ø"/>
            </a:pPr>
            <a:r>
              <a:rPr lang="lo-LA" sz="18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 ຄວນເວົ້າໃຫ້ເກີດຄວາມດຶງດູດຈຶດໃຈ</a:t>
            </a:r>
          </a:p>
          <a:p>
            <a:pPr marL="45720" indent="0">
              <a:buNone/>
            </a:pPr>
            <a:endParaRPr lang="lo-LA" sz="1800" dirty="0">
              <a:latin typeface="Saysettha OT" pitchFamily="34" charset="-34"/>
              <a:cs typeface="Saysettha OT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345807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95536" y="620688"/>
            <a:ext cx="8280920" cy="5904656"/>
          </a:xfrm>
        </p:spPr>
        <p:txBody>
          <a:bodyPr/>
          <a:lstStyle/>
          <a:p>
            <a:pPr marL="45720" indent="0">
              <a:buNone/>
            </a:pPr>
            <a:r>
              <a:rPr lang="lo-LA" sz="2800" b="1" dirty="0">
                <a:solidFill>
                  <a:schemeClr val="accent5">
                    <a:lumMod val="50000"/>
                  </a:schemeClr>
                </a:solidFill>
                <a:latin typeface="Saysettha OT" pitchFamily="34" charset="-34"/>
                <a:cs typeface="Saysettha OT" pitchFamily="34" charset="-34"/>
              </a:rPr>
              <a:t>2. ວິທີການປັບປຸງບຸກຄະລິກພາຍນອກ</a:t>
            </a:r>
          </a:p>
          <a:p>
            <a:pPr marL="45720" indent="0">
              <a:buNone/>
            </a:pPr>
            <a:r>
              <a:rPr lang="lo-LA" sz="2400" b="1" dirty="0">
                <a:solidFill>
                  <a:schemeClr val="accent5">
                    <a:lumMod val="75000"/>
                  </a:schemeClr>
                </a:solidFill>
                <a:latin typeface="Saysettha OT" pitchFamily="34" charset="-34"/>
                <a:cs typeface="Saysettha OT" pitchFamily="34" charset="-34"/>
              </a:rPr>
              <a:t>2.1 ການປັບປຸງຮູບຮ່າງໜ້າຕາ</a:t>
            </a:r>
          </a:p>
          <a:p>
            <a:pPr>
              <a:buFontTx/>
              <a:buChar char="-"/>
            </a:pPr>
            <a:r>
              <a:rPr lang="lo-LA" dirty="0">
                <a:latin typeface="Saysettha OT" pitchFamily="34" charset="-34"/>
                <a:cs typeface="Saysettha OT" pitchFamily="34" charset="-34"/>
              </a:rPr>
              <a:t>ເບິ່ງແຍງໜ້າຕາໃຫ້ສະອາດ</a:t>
            </a:r>
          </a:p>
          <a:p>
            <a:pPr>
              <a:buFontTx/>
              <a:buChar char="-"/>
            </a:pPr>
            <a:r>
              <a:rPr lang="lo-LA" dirty="0">
                <a:latin typeface="Saysettha OT" pitchFamily="34" charset="-34"/>
                <a:cs typeface="Saysettha OT" pitchFamily="34" charset="-34"/>
              </a:rPr>
              <a:t>ຮັກສາໜ້າຕາໃຫ້ສົດໄສ</a:t>
            </a:r>
          </a:p>
          <a:p>
            <a:pPr>
              <a:buFontTx/>
              <a:buChar char="-"/>
            </a:pPr>
            <a:r>
              <a:rPr lang="lo-LA" dirty="0">
                <a:latin typeface="Saysettha OT" pitchFamily="34" charset="-34"/>
                <a:cs typeface="Saysettha OT" pitchFamily="34" charset="-34"/>
              </a:rPr>
              <a:t>ຮັກສາສຸຂະພາບປາກ, ແຂ້ວ, ຕາ, ຫູ, ເລັບມື, ເລັບຕີນ ໃຫ້ສະອາດ</a:t>
            </a:r>
          </a:p>
          <a:p>
            <a:pPr>
              <a:buFontTx/>
              <a:buChar char="-"/>
            </a:pPr>
            <a:r>
              <a:rPr lang="lo-LA" dirty="0">
                <a:latin typeface="Saysettha OT" pitchFamily="34" charset="-34"/>
                <a:cs typeface="Saysettha OT" pitchFamily="34" charset="-34"/>
              </a:rPr>
              <a:t>ມີສິລະປະໃນການແຕ່ງກາຍໃຫ້ເໝາະສົມກັບຮ່າງກາຍເຊັ່ນ: ຕຸ້ຍເກີນໄປ, ຈ່ອຍເກີນໄປ ຫຼື ດໍາ-ຂາວເກີນໄປ</a:t>
            </a:r>
          </a:p>
          <a:p>
            <a:pPr marL="45720" indent="0">
              <a:buNone/>
            </a:pPr>
            <a:r>
              <a:rPr lang="lo-LA" sz="2400" b="1" dirty="0">
                <a:solidFill>
                  <a:schemeClr val="accent5">
                    <a:lumMod val="75000"/>
                  </a:schemeClr>
                </a:solidFill>
                <a:latin typeface="Saysettha OT" pitchFamily="34" charset="-34"/>
                <a:cs typeface="Saysettha OT" pitchFamily="34" charset="-34"/>
              </a:rPr>
              <a:t>2.2 ການຮັກສາສຸຂະພາບ</a:t>
            </a:r>
          </a:p>
          <a:p>
            <a:pPr>
              <a:buFont typeface="Arial" pitchFamily="34" charset="0"/>
              <a:buChar char="•"/>
            </a:pPr>
            <a:r>
              <a:rPr lang="lo-LA" dirty="0">
                <a:latin typeface="Saysettha OT" pitchFamily="34" charset="-34"/>
                <a:cs typeface="Saysettha OT" pitchFamily="34" charset="-34"/>
              </a:rPr>
              <a:t>ຮັກສາສຸຂະພາບໃຫ້ແຂງແຮງ ເພາະການມີສຸຂະພາບດີຈະເຮັດໃຫ້ມີອາລົມຈິດທີ່ດີ, ບໍ່ເຮັດໃຫ້ຫງຸດຫງິດ ຫຼື ມີອາລົມຮ້າຍ</a:t>
            </a:r>
          </a:p>
          <a:p>
            <a:pPr>
              <a:buFont typeface="Arial" pitchFamily="34" charset="0"/>
              <a:buChar char="•"/>
            </a:pPr>
            <a:r>
              <a:rPr lang="lo-LA" dirty="0">
                <a:latin typeface="Saysettha OT" pitchFamily="34" charset="-34"/>
                <a:cs typeface="Saysettha OT" pitchFamily="34" charset="-34"/>
              </a:rPr>
              <a:t>ໃຊ້ຊີວິດຢ່າງມີລະບຽບ ແລະ ຮັກສາຄວາມສະອາດທັງຮ່າງກາຍ, ຈິດໃຈ ແລະ ສະຖານທີ່ຢູ່ອາໄສ</a:t>
            </a:r>
          </a:p>
          <a:p>
            <a:pPr>
              <a:buFont typeface="Arial" pitchFamily="34" charset="0"/>
              <a:buChar char="•"/>
            </a:pPr>
            <a:r>
              <a:rPr lang="lo-LA" dirty="0">
                <a:latin typeface="Saysettha OT" pitchFamily="34" charset="-34"/>
                <a:cs typeface="Saysettha OT" pitchFamily="34" charset="-34"/>
              </a:rPr>
              <a:t>ໝັ່ນອອກກຳລັງກາຍສະໝໍ່າສະເໝີ ແລະ ກວດສຸຂະພາບເປັນປະຈຳ</a:t>
            </a:r>
          </a:p>
        </p:txBody>
      </p:sp>
    </p:spTree>
    <p:extLst>
      <p:ext uri="{BB962C8B-B14F-4D97-AF65-F5344CB8AC3E}">
        <p14:creationId xmlns:p14="http://schemas.microsoft.com/office/powerpoint/2010/main" val="29288239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3568" y="620688"/>
            <a:ext cx="7920880" cy="5904656"/>
          </a:xfrm>
        </p:spPr>
        <p:txBody>
          <a:bodyPr/>
          <a:lstStyle/>
          <a:p>
            <a:pPr marL="45720" indent="0">
              <a:buNone/>
            </a:pPr>
            <a:r>
              <a:rPr lang="lo-LA" sz="2400" b="1" dirty="0">
                <a:solidFill>
                  <a:schemeClr val="accent5">
                    <a:lumMod val="75000"/>
                  </a:schemeClr>
                </a:solidFill>
                <a:latin typeface="Saysettha OT" pitchFamily="34" charset="-34"/>
                <a:cs typeface="Saysettha OT" pitchFamily="34" charset="-34"/>
              </a:rPr>
              <a:t>2.3 ປັບປຸງການແຕ່ງກາຍ</a:t>
            </a:r>
          </a:p>
          <a:p>
            <a:pPr>
              <a:buFont typeface="Wingdings" pitchFamily="2" charset="2"/>
              <a:buChar char="§"/>
            </a:pPr>
            <a:r>
              <a:rPr lang="lo-LA" dirty="0">
                <a:latin typeface="Saysettha OT" pitchFamily="34" charset="-34"/>
                <a:cs typeface="Saysettha OT" pitchFamily="34" charset="-34"/>
              </a:rPr>
              <a:t>ແຕ່ງກາຍໃຫ້ເໝາະສົມກັບຮູບຮ່າງ-ໜ້າຕາ</a:t>
            </a:r>
          </a:p>
          <a:p>
            <a:pPr>
              <a:buFont typeface="Wingdings" pitchFamily="2" charset="2"/>
              <a:buChar char="§"/>
            </a:pPr>
            <a:r>
              <a:rPr lang="lo-LA" dirty="0">
                <a:latin typeface="Saysettha OT" pitchFamily="34" charset="-34"/>
                <a:cs typeface="Saysettha OT" pitchFamily="34" charset="-34"/>
              </a:rPr>
              <a:t>ແຕ່ງກາຍໃຫ້ເໝາະສົມກັບຖານະ ແລະ ຕຳແໜ່ງ</a:t>
            </a:r>
          </a:p>
          <a:p>
            <a:pPr>
              <a:buFont typeface="Wingdings" pitchFamily="2" charset="2"/>
              <a:buChar char="§"/>
            </a:pPr>
            <a:r>
              <a:rPr lang="lo-LA" dirty="0">
                <a:latin typeface="Saysettha OT" pitchFamily="34" charset="-34"/>
                <a:cs typeface="Saysettha OT" pitchFamily="34" charset="-34"/>
              </a:rPr>
              <a:t>ແຕ່ງກາຍໃຫ້ສຸພາບ-ຮຽບຮ້ອຍ ຖືກກັບກາລະ-ເທສະ ແລະ ບຸກຄົນ</a:t>
            </a:r>
          </a:p>
          <a:p>
            <a:pPr marL="45720" indent="0">
              <a:buNone/>
            </a:pPr>
            <a:r>
              <a:rPr lang="lo-LA" sz="2400" b="1" dirty="0">
                <a:solidFill>
                  <a:schemeClr val="accent5">
                    <a:lumMod val="75000"/>
                  </a:schemeClr>
                </a:solidFill>
                <a:latin typeface="Saysettha OT" pitchFamily="34" charset="-34"/>
                <a:cs typeface="Saysettha OT" pitchFamily="34" charset="-34"/>
              </a:rPr>
              <a:t>2.4 ປັບປຸງກິລິຍາທ່າທາງ</a:t>
            </a:r>
          </a:p>
          <a:p>
            <a:pPr>
              <a:buFont typeface="Wingdings" pitchFamily="2" charset="2"/>
              <a:buChar char="§"/>
            </a:pPr>
            <a:r>
              <a:rPr lang="lo-LA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ໃຊ້ກິລິຍາທ່າທາງໃຫ້ຖືກກັບກາລະ-ເທສະ ແລະ ບຸກຄົນ</a:t>
            </a:r>
          </a:p>
          <a:p>
            <a:pPr>
              <a:buFont typeface="Wingdings" pitchFamily="2" charset="2"/>
              <a:buChar char="§"/>
            </a:pPr>
            <a:r>
              <a:rPr lang="lo-LA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ການຍ່າງ, ການນັ່ງ, ການແນມ, ການສະແດງສີໜ້າ</a:t>
            </a:r>
          </a:p>
          <a:p>
            <a:pPr>
              <a:buFont typeface="Wingdings" pitchFamily="2" charset="2"/>
              <a:buChar char="§"/>
            </a:pPr>
            <a:r>
              <a:rPr lang="lo-LA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ການປັບປຸງບຸກຄະລິກທ່າທາງໃຫ້ອ່ອນໂຍນ</a:t>
            </a:r>
          </a:p>
          <a:p>
            <a:pPr marL="45720" indent="0">
              <a:buNone/>
            </a:pPr>
            <a:r>
              <a:rPr lang="lo-LA" b="1" dirty="0">
                <a:solidFill>
                  <a:schemeClr val="accent5">
                    <a:lumMod val="75000"/>
                  </a:schemeClr>
                </a:solidFill>
                <a:latin typeface="Saysettha OT" pitchFamily="34" charset="-34"/>
                <a:cs typeface="Saysettha OT" pitchFamily="34" charset="-34"/>
              </a:rPr>
              <a:t>2.5 ປັບປຸງການເວົ້າ</a:t>
            </a:r>
          </a:p>
          <a:p>
            <a:pPr>
              <a:buFont typeface="Wingdings" pitchFamily="2" charset="2"/>
              <a:buChar char="§"/>
            </a:pPr>
            <a:r>
              <a:rPr lang="lo-LA" dirty="0">
                <a:latin typeface="Saysettha OT" pitchFamily="34" charset="-34"/>
                <a:cs typeface="Saysettha OT" pitchFamily="34" charset="-34"/>
              </a:rPr>
              <a:t>ການເວົ້າດ້ວຍນ້ຳສຽງທີ່ສຸພາບ, ນິ້ມນວນ</a:t>
            </a:r>
          </a:p>
          <a:p>
            <a:pPr>
              <a:buFont typeface="Wingdings" pitchFamily="2" charset="2"/>
              <a:buChar char="§"/>
            </a:pPr>
            <a:r>
              <a:rPr lang="lo-LA" dirty="0">
                <a:latin typeface="Saysettha OT" pitchFamily="34" charset="-34"/>
                <a:cs typeface="Saysettha OT" pitchFamily="34" charset="-34"/>
              </a:rPr>
              <a:t>ໃຊ້ຖ້ອຍຄຳເວົ້າທີ່ສຸພາບ ແລະ ເໝາະສົມ</a:t>
            </a:r>
          </a:p>
          <a:p>
            <a:pPr>
              <a:buFont typeface="Wingdings" pitchFamily="2" charset="2"/>
              <a:buChar char="§"/>
            </a:pPr>
            <a:r>
              <a:rPr lang="lo-LA" dirty="0">
                <a:latin typeface="Saysettha OT" pitchFamily="34" charset="-34"/>
                <a:cs typeface="Saysettha OT" pitchFamily="34" charset="-34"/>
              </a:rPr>
              <a:t>ໃຊ້ຄຳເວົ້າໃຫ້ຖືກກັບກາລະ, ເທສະ ແລະ ບຸກຄົນ</a:t>
            </a:r>
          </a:p>
          <a:p>
            <a:pPr>
              <a:buFont typeface="Wingdings" pitchFamily="2" charset="2"/>
              <a:buChar char="§"/>
            </a:pPr>
            <a:r>
              <a:rPr lang="lo-LA" dirty="0">
                <a:latin typeface="Saysettha OT" pitchFamily="34" charset="-34"/>
                <a:cs typeface="Saysettha OT" pitchFamily="34" charset="-34"/>
              </a:rPr>
              <a:t>ໃຊ້ຄຳແທນຕົນເອງໃຫ້ເໝາະສົມ</a:t>
            </a:r>
          </a:p>
          <a:p>
            <a:pPr>
              <a:buFont typeface="Wingdings" pitchFamily="2" charset="2"/>
              <a:buChar char="§"/>
            </a:pPr>
            <a:endParaRPr lang="lo-LA" dirty="0">
              <a:latin typeface="Saysettha OT" pitchFamily="34" charset="-34"/>
              <a:cs typeface="Saysettha OT" pitchFamily="34" charset="-34"/>
            </a:endParaRPr>
          </a:p>
          <a:p>
            <a:pPr>
              <a:buFont typeface="Wingdings" pitchFamily="2" charset="2"/>
              <a:buChar char="v"/>
            </a:pPr>
            <a:endParaRPr lang="lo-LA" dirty="0">
              <a:latin typeface="Saysettha OT" pitchFamily="34" charset="-34"/>
              <a:cs typeface="Saysettha OT" pitchFamily="34" charset="-34"/>
            </a:endParaRPr>
          </a:p>
          <a:p>
            <a:pPr>
              <a:buFont typeface="Wingdings" pitchFamily="2" charset="2"/>
              <a:buChar char="v"/>
            </a:pPr>
            <a:endParaRPr lang="th-TH" dirty="0">
              <a:latin typeface="Saysettha OT" pitchFamily="34" charset="-34"/>
              <a:cs typeface="Saysettha OT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846460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79512" y="1124744"/>
            <a:ext cx="8712968" cy="5616624"/>
          </a:xfrm>
        </p:spPr>
        <p:txBody>
          <a:bodyPr>
            <a:normAutofit fontScale="92500" lnSpcReduction="10000"/>
          </a:bodyPr>
          <a:lstStyle/>
          <a:p>
            <a:pPr marL="45720" indent="0" algn="ctr">
              <a:lnSpc>
                <a:spcPct val="150000"/>
              </a:lnSpc>
              <a:buNone/>
            </a:pPr>
            <a:r>
              <a:rPr lang="lo-LA" sz="2400" b="1" dirty="0">
                <a:solidFill>
                  <a:schemeClr val="accent6"/>
                </a:solidFill>
                <a:latin typeface="Saysettha OT" pitchFamily="34" charset="-34"/>
                <a:cs typeface="Saysettha OT" pitchFamily="34" charset="-34"/>
                <a:sym typeface="Wingdings"/>
              </a:rPr>
              <a:t> </a:t>
            </a:r>
            <a:r>
              <a:rPr lang="lo-LA" sz="2400" b="1" dirty="0">
                <a:solidFill>
                  <a:schemeClr val="accent6">
                    <a:lumMod val="75000"/>
                  </a:schemeClr>
                </a:solidFill>
                <a:latin typeface="Saysettha OT" pitchFamily="34" charset="-34"/>
                <a:cs typeface="Saysettha OT" pitchFamily="34" charset="-34"/>
                <a:sym typeface="Wingdings"/>
              </a:rPr>
              <a:t>ອາລົມທີ່ສົດຊື່ນແຈ່ມໄສ ຄືເຄື່ອງນຸ່ງຮົ່ມທີ່ດີທີ່ສຸດ ທີ່ທ່ານຄວນສວມໃສ່ໃນເວລາເຂົ້າສັງຄົມ </a:t>
            </a:r>
            <a:r>
              <a:rPr lang="lo-LA" sz="2400" b="1" dirty="0">
                <a:solidFill>
                  <a:schemeClr val="accent6"/>
                </a:solidFill>
                <a:latin typeface="Saysettha OT" pitchFamily="34" charset="-34"/>
                <a:cs typeface="Saysettha OT" pitchFamily="34" charset="-34"/>
                <a:sym typeface="Wingdings"/>
              </a:rPr>
              <a:t></a:t>
            </a:r>
          </a:p>
          <a:p>
            <a:pPr marL="45720" indent="0" algn="ctr">
              <a:lnSpc>
                <a:spcPct val="150000"/>
              </a:lnSpc>
              <a:buNone/>
            </a:pPr>
            <a:r>
              <a:rPr lang="lo-LA" b="1" dirty="0">
                <a:solidFill>
                  <a:schemeClr val="accent6"/>
                </a:solidFill>
                <a:latin typeface="Saysettha OT" pitchFamily="34" charset="-34"/>
                <a:cs typeface="Saysettha OT" pitchFamily="34" charset="-34"/>
                <a:sym typeface="Wingdings"/>
              </a:rPr>
              <a:t> </a:t>
            </a:r>
            <a:r>
              <a:rPr lang="lo-LA" sz="2500" b="1" dirty="0">
                <a:solidFill>
                  <a:schemeClr val="accent2">
                    <a:lumMod val="50000"/>
                  </a:schemeClr>
                </a:solidFill>
                <a:latin typeface="Saysettha OT" pitchFamily="34" charset="-34"/>
                <a:cs typeface="Saysettha OT" pitchFamily="34" charset="-34"/>
                <a:sym typeface="Wingdings"/>
              </a:rPr>
              <a:t>ເຮັດຜິດແລ້ວບໍ່ແກ້ໄຂ ກໍ່ບໍ່ຕ່າງອັນໃດກັບການເຮັດຜິດອັນໃໝ່ຕື່ມອີກ </a:t>
            </a:r>
            <a:r>
              <a:rPr lang="lo-LA" b="1" dirty="0">
                <a:solidFill>
                  <a:schemeClr val="accent6"/>
                </a:solidFill>
                <a:latin typeface="Saysettha OT" pitchFamily="34" charset="-34"/>
                <a:cs typeface="Saysettha OT" pitchFamily="34" charset="-34"/>
                <a:sym typeface="Wingdings"/>
              </a:rPr>
              <a:t></a:t>
            </a:r>
            <a:endParaRPr lang="lo-LA" b="1" dirty="0">
              <a:solidFill>
                <a:schemeClr val="accent6"/>
              </a:solidFill>
              <a:latin typeface="Saysettha OT" pitchFamily="34" charset="-34"/>
              <a:cs typeface="Saysettha OT" pitchFamily="34" charset="-34"/>
            </a:endParaRPr>
          </a:p>
          <a:p>
            <a:pPr marL="45720" indent="0" algn="ctr">
              <a:lnSpc>
                <a:spcPct val="150000"/>
              </a:lnSpc>
              <a:buNone/>
            </a:pPr>
            <a:r>
              <a:rPr lang="lo-LA" sz="2400" b="1" dirty="0">
                <a:solidFill>
                  <a:schemeClr val="accent6"/>
                </a:solidFill>
                <a:latin typeface="Saysettha OT" pitchFamily="34" charset="-34"/>
                <a:cs typeface="Saysettha OT" pitchFamily="34" charset="-34"/>
                <a:sym typeface="Wingdings"/>
              </a:rPr>
              <a:t> </a:t>
            </a:r>
            <a:r>
              <a:rPr lang="lo-LA" sz="2400" b="1" dirty="0">
                <a:solidFill>
                  <a:schemeClr val="accent5">
                    <a:lumMod val="50000"/>
                  </a:schemeClr>
                </a:solidFill>
                <a:latin typeface="Saysettha OT" pitchFamily="34" charset="-34"/>
                <a:cs typeface="Saysettha OT" pitchFamily="34" charset="-34"/>
                <a:sym typeface="Wingdings"/>
              </a:rPr>
              <a:t>ສິ່ງທຳອິດທີ່ຄວນຮຽນຮູ້ເວລາຕິດຕໍ່ພົວພັນກັບຜູ້ອື່ນກໍ່ຄື ຢ່າໄປກ້າວກ່າຍເລື່ອງສ່ວນຕົວຂອງເຂົາ </a:t>
            </a:r>
            <a:r>
              <a:rPr lang="lo-LA" sz="2400" b="1" dirty="0">
                <a:solidFill>
                  <a:schemeClr val="accent6"/>
                </a:solidFill>
                <a:latin typeface="Saysettha OT" pitchFamily="34" charset="-34"/>
                <a:cs typeface="Saysettha OT" pitchFamily="34" charset="-34"/>
                <a:sym typeface="Wingdings"/>
              </a:rPr>
              <a:t></a:t>
            </a:r>
            <a:endParaRPr lang="lo-LA" sz="2400" b="1" dirty="0">
              <a:solidFill>
                <a:schemeClr val="accent6"/>
              </a:solidFill>
              <a:latin typeface="Saysettha OT" pitchFamily="34" charset="-34"/>
              <a:cs typeface="Saysettha OT" pitchFamily="34" charset="-34"/>
            </a:endParaRPr>
          </a:p>
          <a:p>
            <a:pPr marL="45720" indent="0" algn="ctr">
              <a:lnSpc>
                <a:spcPct val="150000"/>
              </a:lnSpc>
              <a:buNone/>
            </a:pPr>
            <a:r>
              <a:rPr lang="lo-LA" sz="2400" b="1" dirty="0">
                <a:solidFill>
                  <a:schemeClr val="accent6"/>
                </a:solidFill>
                <a:latin typeface="Saysettha OT" pitchFamily="34" charset="-34"/>
                <a:cs typeface="Saysettha OT" pitchFamily="34" charset="-34"/>
                <a:sym typeface="Wingdings"/>
              </a:rPr>
              <a:t> </a:t>
            </a:r>
            <a:r>
              <a:rPr lang="lo-LA" sz="2500" b="1" dirty="0">
                <a:solidFill>
                  <a:srgbClr val="7030A0"/>
                </a:solidFill>
                <a:latin typeface="Saysettha OT" pitchFamily="34" charset="-34"/>
                <a:cs typeface="Saysettha OT" pitchFamily="34" charset="-34"/>
                <a:sym typeface="Wingdings"/>
              </a:rPr>
              <a:t>ສ້າງເພື່ອນໃຊ້ເວລາເປັນປີ ແຕ່ເສຍເພື່ອນໃຊ້ເວລາພຽງສ້ຽວນາທີ </a:t>
            </a:r>
            <a:r>
              <a:rPr lang="lo-LA" sz="2400" b="1" dirty="0">
                <a:solidFill>
                  <a:schemeClr val="accent6"/>
                </a:solidFill>
                <a:latin typeface="Saysettha OT" pitchFamily="34" charset="-34"/>
                <a:cs typeface="Saysettha OT" pitchFamily="34" charset="-34"/>
                <a:sym typeface="Wingdings"/>
              </a:rPr>
              <a:t></a:t>
            </a:r>
          </a:p>
          <a:p>
            <a:pPr marL="45720" indent="0" algn="ctr">
              <a:lnSpc>
                <a:spcPct val="150000"/>
              </a:lnSpc>
              <a:buNone/>
            </a:pPr>
            <a:r>
              <a:rPr lang="lo-LA" sz="2800" b="1" dirty="0">
                <a:solidFill>
                  <a:schemeClr val="accent6"/>
                </a:solidFill>
                <a:latin typeface="Saysettha OT" pitchFamily="34" charset="-34"/>
                <a:cs typeface="Saysettha OT" pitchFamily="34" charset="-34"/>
                <a:sym typeface="Wingdings"/>
              </a:rPr>
              <a:t> </a:t>
            </a:r>
            <a:r>
              <a:rPr lang="lo-LA" sz="2500" b="1" dirty="0">
                <a:solidFill>
                  <a:schemeClr val="accent4">
                    <a:lumMod val="50000"/>
                  </a:schemeClr>
                </a:solidFill>
                <a:latin typeface="Saysettha OT" pitchFamily="34" charset="-34"/>
                <a:cs typeface="Saysettha OT" pitchFamily="34" charset="-34"/>
                <a:sym typeface="Wingdings"/>
              </a:rPr>
              <a:t>ຜົນສຳເລັດທຸກຢ່າງເລີ່ມຕົ້ນຈາກການເປັນຄົນກ້າຕັດສິນໃຈ </a:t>
            </a:r>
            <a:r>
              <a:rPr lang="lo-LA" sz="2800" b="1" dirty="0">
                <a:solidFill>
                  <a:schemeClr val="accent6"/>
                </a:solidFill>
                <a:latin typeface="Saysettha OT" pitchFamily="34" charset="-34"/>
                <a:cs typeface="Saysettha OT" pitchFamily="34" charset="-34"/>
                <a:sym typeface="Wingdings"/>
              </a:rPr>
              <a:t></a:t>
            </a:r>
          </a:p>
          <a:p>
            <a:pPr marL="45720" indent="0" algn="ctr">
              <a:lnSpc>
                <a:spcPct val="150000"/>
              </a:lnSpc>
              <a:buNone/>
            </a:pPr>
            <a:r>
              <a:rPr lang="lo-LA" sz="3200" b="1" dirty="0">
                <a:solidFill>
                  <a:schemeClr val="accent6"/>
                </a:solidFill>
                <a:latin typeface="Saysettha OT" pitchFamily="34" charset="-34"/>
                <a:cs typeface="Saysettha OT" pitchFamily="34" charset="-34"/>
                <a:sym typeface="Wingdings"/>
              </a:rPr>
              <a:t> </a:t>
            </a:r>
            <a:r>
              <a:rPr lang="lo-LA" sz="2400" b="1" dirty="0">
                <a:solidFill>
                  <a:schemeClr val="bg2">
                    <a:lumMod val="50000"/>
                  </a:schemeClr>
                </a:solidFill>
                <a:latin typeface="Saysettha OT" pitchFamily="34" charset="-34"/>
                <a:cs typeface="Saysettha OT" pitchFamily="34" charset="-34"/>
                <a:sym typeface="Wingdings"/>
              </a:rPr>
              <a:t>ເຄື່ອງແຕ່ງການ ລາຍມື ແລະ ເພື່ອນທີ່ທ່ານຄົບ ຄືແວ່ນແຍງບອກໃຫ້   ຜູ້ອື່ນຮູ້ວ່າທ່ານເປັນຄົນແນວໃດ </a:t>
            </a:r>
            <a:r>
              <a:rPr lang="lo-LA" sz="3200" b="1" dirty="0">
                <a:solidFill>
                  <a:schemeClr val="accent6"/>
                </a:solidFill>
                <a:latin typeface="Saysettha OT" pitchFamily="34" charset="-34"/>
                <a:cs typeface="Saysettha OT" pitchFamily="34" charset="-34"/>
                <a:sym typeface="Wingdings"/>
              </a:rPr>
              <a:t></a:t>
            </a:r>
          </a:p>
          <a:p>
            <a:pPr marL="45720" indent="0" algn="ctr">
              <a:lnSpc>
                <a:spcPct val="150000"/>
              </a:lnSpc>
              <a:buNone/>
            </a:pPr>
            <a:endParaRPr lang="lo-LA" sz="2400" b="1" dirty="0">
              <a:solidFill>
                <a:schemeClr val="accent6"/>
              </a:solidFill>
              <a:latin typeface="Saysettha OT" pitchFamily="34" charset="-34"/>
              <a:cs typeface="Saysettha OT" pitchFamily="34" charset="-34"/>
            </a:endParaRPr>
          </a:p>
          <a:p>
            <a:pPr marL="45720" indent="0">
              <a:buNone/>
            </a:pPr>
            <a:endParaRPr lang="lo-LA" sz="2000" b="1" dirty="0">
              <a:solidFill>
                <a:schemeClr val="accent6"/>
              </a:solidFill>
              <a:latin typeface="Saysettha OT" pitchFamily="34" charset="-34"/>
              <a:cs typeface="Saysettha OT" pitchFamily="34" charset="-34"/>
            </a:endParaRPr>
          </a:p>
          <a:p>
            <a:pPr marL="45720" indent="0">
              <a:buNone/>
            </a:pPr>
            <a:endParaRPr lang="th-TH" dirty="0"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195736" y="260648"/>
            <a:ext cx="4464497" cy="576064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r>
              <a:rPr lang="lo-LA" sz="3600" dirty="0">
                <a:solidFill>
                  <a:schemeClr val="accent1">
                    <a:lumMod val="50000"/>
                  </a:schemeClr>
                </a:solidFill>
                <a:latin typeface="Saysettha OT" pitchFamily="34" charset="-34"/>
                <a:cs typeface="Saysettha OT" pitchFamily="34" charset="-34"/>
              </a:rPr>
              <a:t>ວາຈາສອນໃຈ</a:t>
            </a:r>
            <a:endParaRPr lang="th-TH" sz="3600" dirty="0">
              <a:solidFill>
                <a:schemeClr val="accent1">
                  <a:lumMod val="50000"/>
                </a:schemeClr>
              </a:solidFill>
              <a:latin typeface="Saysettha OT" pitchFamily="34" charset="-34"/>
              <a:cs typeface="Saysettha OT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14639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95536" y="260648"/>
            <a:ext cx="8424936" cy="14401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  <a:spcBef>
                <a:spcPct val="20000"/>
              </a:spcBef>
            </a:pPr>
            <a:r>
              <a:rPr lang="lo-LA" sz="2000" dirty="0">
                <a:solidFill>
                  <a:prstClr val="black"/>
                </a:solidFill>
                <a:latin typeface="Saysettha OT" pitchFamily="34" charset="-34"/>
                <a:cs typeface="Saysettha OT" pitchFamily="34" charset="-34"/>
              </a:rPr>
              <a:t>- </a:t>
            </a:r>
            <a:r>
              <a:rPr lang="en-US" sz="2000" b="1" dirty="0">
                <a:solidFill>
                  <a:prstClr val="black"/>
                </a:solidFill>
                <a:latin typeface="Saysettha OT" pitchFamily="34" charset="-34"/>
                <a:cs typeface="Saysettha OT" pitchFamily="34" charset="-34"/>
              </a:rPr>
              <a:t>Keith Davis (1967) </a:t>
            </a:r>
            <a:r>
              <a:rPr lang="lo-LA" sz="2000" dirty="0">
                <a:solidFill>
                  <a:prstClr val="black"/>
                </a:solidFill>
                <a:latin typeface="Saysettha OT" pitchFamily="34" charset="-34"/>
                <a:cs typeface="Saysettha OT" pitchFamily="34" charset="-34"/>
              </a:rPr>
              <a:t>ໃຫ້ຄວາມໝາຍຂອງມະນຸດສຳພັນວ່າ: ແມ່ນຂະບວນການຈູງໃຈຄົນໃຫ້ຮ່ວມກັນເຮັດວຽກຢ່າງມີປະສິດທິພາບ ໂດຍສະເພາະແມ່ນທາງດ້ານເສດຖະກິດ ແລະ ສັງຄົມ</a:t>
            </a:r>
            <a:endParaRPr lang="th-TH" sz="3200" b="1" dirty="0">
              <a:solidFill>
                <a:prstClr val="black"/>
              </a:solidFill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95537" y="1844824"/>
            <a:ext cx="8424936" cy="165618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lo-LA" sz="2000" b="1" dirty="0">
                <a:latin typeface="Saysettha OT" pitchFamily="34" charset="-34"/>
                <a:cs typeface="Saysettha OT" pitchFamily="34" charset="-34"/>
              </a:rPr>
              <a:t>- </a:t>
            </a:r>
            <a:r>
              <a:rPr lang="en-US" sz="2000" b="1" dirty="0">
                <a:latin typeface="Saysettha OT" pitchFamily="34" charset="-34"/>
                <a:cs typeface="Saysettha OT" pitchFamily="34" charset="-34"/>
              </a:rPr>
              <a:t>Edwin </a:t>
            </a:r>
            <a:r>
              <a:rPr lang="en-US" sz="2000" b="1" dirty="0" err="1">
                <a:latin typeface="Saysettha OT" pitchFamily="34" charset="-34"/>
                <a:cs typeface="Saysettha OT" pitchFamily="34" charset="-34"/>
              </a:rPr>
              <a:t>B.Frippo</a:t>
            </a:r>
            <a:r>
              <a:rPr lang="en-US" sz="2000" b="1" dirty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2000" dirty="0">
                <a:solidFill>
                  <a:prstClr val="black"/>
                </a:solidFill>
                <a:latin typeface="Saysettha OT" pitchFamily="34" charset="-34"/>
                <a:cs typeface="Saysettha OT" pitchFamily="34" charset="-34"/>
              </a:rPr>
              <a:t>ໃຫ້ຄວາມໝາຍຂອງມະນຸດສຳພັນວ່າ: ແມ່ນການເຕົ້າໂຮມຄົນໃຫ້ເຮັດວຽກຮ່ວມກັນ ໃນລັກສະນະທີ່ເຮັດໃຫ້ເກີດຄວາມຮ່ວມມື, ປະສົມປະສານຄວາມຄິດສ້າງສັນ ເພື່ອໃຫ້ເກີດຜົນຕາມເປົ້າໝາຍທີ່ຕັ້ງໄວ້.</a:t>
            </a:r>
            <a:endParaRPr lang="th-TH" sz="2000" b="1" dirty="0"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5536" y="3645024"/>
            <a:ext cx="8424936" cy="122413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lo-LA" sz="2000" b="1" dirty="0">
                <a:latin typeface="Saysettha OT" pitchFamily="34" charset="-34"/>
                <a:cs typeface="Saysettha OT" pitchFamily="34" charset="-34"/>
              </a:rPr>
              <a:t>- ທ່ານ ໂຍທິນ ຄັນສົນຍຸດ </a:t>
            </a:r>
            <a:r>
              <a:rPr lang="lo-LA" sz="2000" dirty="0">
                <a:solidFill>
                  <a:prstClr val="black"/>
                </a:solidFill>
                <a:latin typeface="Saysettha OT" pitchFamily="34" charset="-34"/>
                <a:cs typeface="Saysettha OT" pitchFamily="34" charset="-34"/>
              </a:rPr>
              <a:t>ໃຫ້ຄວາມໝາຍຂອງມະນຸດສຳພັນວ່າ: ໝາຍເຖິງການເຂົ້າກັບຜູ້ອື່ນໄດ້.</a:t>
            </a:r>
            <a:endParaRPr lang="th-TH" sz="2000" dirty="0"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5536" y="4941168"/>
            <a:ext cx="8424937" cy="170080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lo-LA" sz="2400" dirty="0">
                <a:latin typeface="Saysettha OT" pitchFamily="34" charset="-34"/>
                <a:cs typeface="Saysettha OT" pitchFamily="34" charset="-34"/>
              </a:rPr>
              <a:t>ມະນຸດສຳພັນໝາຍເຖິງຂະບວນການຈູງໃຈຄົນໃຫ້ຮ່ວມແຮງຮ່ວມໃຈ, ປະສານງານຊຶ່ງກັນ ແລະ ກັນ, ເພື່ອການດຳເນີນຊີວິດຮ່ວມກັນ ແລະ ພ້ອມກັນເຮັດວຽກໃຫ້ບັນລຸຈຸດປະສົງ ແລະ ເປົ້າໝາຍອັນດຽວກັນ</a:t>
            </a:r>
          </a:p>
        </p:txBody>
      </p:sp>
    </p:spTree>
    <p:extLst>
      <p:ext uri="{BB962C8B-B14F-4D97-AF65-F5344CB8AC3E}">
        <p14:creationId xmlns:p14="http://schemas.microsoft.com/office/powerpoint/2010/main" val="2810574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188640"/>
            <a:ext cx="6512511" cy="1152128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marL="0" indent="0" algn="ctr">
              <a:buNone/>
            </a:pPr>
            <a:r>
              <a:rPr lang="lo-LA" sz="32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ບົດທີ 6</a:t>
            </a:r>
            <a:br>
              <a:rPr lang="lo-LA" sz="32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</a:br>
            <a:r>
              <a:rPr lang="lo-LA" sz="32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ມະນຸດສຳພັນກັບການພົວພັນໃນສັງຄົມ</a:t>
            </a:r>
            <a:br>
              <a:rPr lang="lo-LA" sz="3200" dirty="0">
                <a:latin typeface="Saysettha OT" pitchFamily="34" charset="-34"/>
                <a:cs typeface="Saysettha OT" pitchFamily="34" charset="-34"/>
              </a:rPr>
            </a:br>
            <a:br>
              <a:rPr lang="lo-LA" dirty="0"/>
            </a:b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95536" y="1556792"/>
            <a:ext cx="8352928" cy="5112568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lo-LA" sz="2400" b="1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1. ມາລະຍາດທົ່ວໄປໃນສັງຄົມ</a:t>
            </a:r>
          </a:p>
          <a:p>
            <a:pPr>
              <a:buFont typeface="Wingdings" pitchFamily="2" charset="2"/>
              <a:buChar char="Ø"/>
            </a:pPr>
            <a:r>
              <a:rPr lang="lo-LA" sz="20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 ການສະແດງສີໜ້າ: ສີໜ້າເຢັນຊາ, ສີໜ້າຮັບແຂກ, ສີໜ້າບໍ່ພໍໃຈ...</a:t>
            </a:r>
          </a:p>
          <a:p>
            <a:pPr>
              <a:buFont typeface="Wingdings" pitchFamily="2" charset="2"/>
              <a:buChar char="Ø"/>
            </a:pPr>
            <a:r>
              <a:rPr lang="lo-LA" sz="20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 ການສະແດງຄວາມອາຍ: ອາຍຍ້ອນເຮັດຜິດພາດ, ອາຍຍ້ອນບໍ່ຮູ້ກາລະ-ເທສະ</a:t>
            </a:r>
          </a:p>
          <a:p>
            <a:pPr>
              <a:buFont typeface="Wingdings" pitchFamily="2" charset="2"/>
              <a:buChar char="Ø"/>
            </a:pPr>
            <a:r>
              <a:rPr lang="lo-LA" sz="20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 ການເຂົ້າຮ່ວມງານທາງສັງຄົມ: ຮ່ວມງານລ້ຽງ, ກອງປະຊຸມ, ງານສັງສັນທົ່ວໄປ</a:t>
            </a:r>
          </a:p>
          <a:p>
            <a:pPr marL="45720" indent="0">
              <a:buNone/>
            </a:pPr>
            <a:r>
              <a:rPr lang="lo-LA" sz="2400" b="1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	- </a:t>
            </a:r>
            <a:r>
              <a:rPr lang="lo-LA" b="1" dirty="0">
                <a:solidFill>
                  <a:srgbClr val="FF0000"/>
                </a:solidFill>
                <a:latin typeface="Saysettha OT" pitchFamily="34" charset="-34"/>
                <a:cs typeface="Saysettha OT" pitchFamily="34" charset="-34"/>
              </a:rPr>
              <a:t>ການເຂົ້າຮ່ວມງານລ້ຽງ</a:t>
            </a:r>
          </a:p>
          <a:p>
            <a:pPr>
              <a:buFont typeface="Wingdings" pitchFamily="2" charset="2"/>
              <a:buChar char="ü"/>
            </a:pPr>
            <a:r>
              <a:rPr lang="lo-LA" sz="20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 ການແຕ່ງກາຍ: ງານລ້ຽງທາງການ, ງານລ້ຽງທົ່ວໄປ, ງານບຸນ, ງານດອງ</a:t>
            </a:r>
          </a:p>
          <a:p>
            <a:pPr>
              <a:buFont typeface="Wingdings" pitchFamily="2" charset="2"/>
              <a:buChar char="ü"/>
            </a:pPr>
            <a:r>
              <a:rPr lang="lo-LA" sz="20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 ການລໍຖ້າໃນໂຕະອາຫານ, ການນັ່ງໃນໂຕະອາຫານ, ການໃຊ້ອຸປະກອນເທິງໂຕະ</a:t>
            </a:r>
          </a:p>
          <a:p>
            <a:pPr marL="45720" indent="0">
              <a:buNone/>
            </a:pPr>
            <a:r>
              <a:rPr lang="lo-LA" sz="2000" b="1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	</a:t>
            </a:r>
            <a:r>
              <a:rPr lang="lo-LA" b="1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- </a:t>
            </a:r>
            <a:r>
              <a:rPr lang="lo-LA" b="1" dirty="0">
                <a:solidFill>
                  <a:srgbClr val="FF0000"/>
                </a:solidFill>
                <a:latin typeface="Saysettha OT" pitchFamily="34" charset="-34"/>
                <a:cs typeface="Saysettha OT" pitchFamily="34" charset="-34"/>
              </a:rPr>
              <a:t>ການເຂົ້າຮ່ວມກອງປະຊຸມ</a:t>
            </a:r>
          </a:p>
          <a:p>
            <a:pPr>
              <a:buFont typeface="Wingdings" pitchFamily="2" charset="2"/>
              <a:buChar char="ü"/>
            </a:pPr>
            <a:r>
              <a:rPr lang="lo-LA" sz="2000" b="1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20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ຄວນໄປຮອດກ່ອນເວລາເຊີນປະມານ 10-15 ນາທີ</a:t>
            </a:r>
          </a:p>
          <a:p>
            <a:pPr>
              <a:buFont typeface="Wingdings" pitchFamily="2" charset="2"/>
              <a:buChar char="ü"/>
            </a:pPr>
            <a:r>
              <a:rPr lang="lo-LA" sz="20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 ເລືອກບ່ອນນັ່ງໃຫ້ເໝາະສົມ</a:t>
            </a:r>
          </a:p>
          <a:p>
            <a:pPr>
              <a:buFont typeface="Wingdings" pitchFamily="2" charset="2"/>
              <a:buChar char="ü"/>
            </a:pPr>
            <a:r>
              <a:rPr lang="lo-LA" sz="20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 ແຕ່ງກາຍສຸພາບ ແລະ ເໝາະສົມກັບກອງປະຊຸມ</a:t>
            </a:r>
          </a:p>
          <a:p>
            <a:pPr>
              <a:buFont typeface="Wingdings" pitchFamily="2" charset="2"/>
              <a:buChar char="ü"/>
            </a:pPr>
            <a:r>
              <a:rPr lang="lo-LA" sz="20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 ວາງຕົວໃຫ້ເໝາະສົມຄື: ຕິດຕາມວາລະ, ປິດສຽງໂທລະສັບ, ຕັ້ງໃຈຟັງ, ບໍ່ຂັດຈັ່ງຫວະການບັນຍາຍ, ບໍ່ຄວນສະແດງທ່າທີບໍ່ສຸພາບ, ບໍ່ສະແດງອາການເຫງົານອນ</a:t>
            </a:r>
            <a:endParaRPr lang="lo-LA" sz="2400" dirty="0">
              <a:solidFill>
                <a:schemeClr val="tx1"/>
              </a:solidFill>
              <a:latin typeface="Saysettha OT" pitchFamily="34" charset="-34"/>
              <a:cs typeface="Saysettha OT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2239149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67544" y="548680"/>
            <a:ext cx="8208912" cy="5904656"/>
          </a:xfrm>
        </p:spPr>
        <p:txBody>
          <a:bodyPr/>
          <a:lstStyle/>
          <a:p>
            <a:pPr marL="45720" indent="0">
              <a:buNone/>
            </a:pPr>
            <a:r>
              <a:rPr lang="lo-LA" b="1" dirty="0">
                <a:latin typeface="Saysettha OT" pitchFamily="34" charset="-34"/>
                <a:cs typeface="Saysettha OT" pitchFamily="34" charset="-34"/>
              </a:rPr>
              <a:t>	- </a:t>
            </a:r>
            <a:r>
              <a:rPr lang="lo-LA" b="1" dirty="0">
                <a:solidFill>
                  <a:srgbClr val="FF0000"/>
                </a:solidFill>
                <a:latin typeface="Saysettha OT" pitchFamily="34" charset="-34"/>
                <a:cs typeface="Saysettha OT" pitchFamily="34" charset="-34"/>
              </a:rPr>
              <a:t>ການສະແດງອອກທາງວາຈາ</a:t>
            </a:r>
          </a:p>
          <a:p>
            <a:pPr>
              <a:buFont typeface="Wingdings" pitchFamily="2" charset="2"/>
              <a:buChar char="ü"/>
            </a:pPr>
            <a:r>
              <a:rPr lang="lo-LA" sz="2000" dirty="0">
                <a:latin typeface="Saysettha OT" pitchFamily="34" charset="-34"/>
                <a:cs typeface="Saysettha OT" pitchFamily="34" charset="-34"/>
              </a:rPr>
              <a:t> ການໃຊ້ຖ້ອຍຄຳ, ນໍ້າສຽງໃຫ້ເໝາະສົມ ແລະ ຄຳສັບແທນຕົນເອງ</a:t>
            </a:r>
          </a:p>
          <a:p>
            <a:pPr>
              <a:buFont typeface="Wingdings" pitchFamily="2" charset="2"/>
              <a:buChar char="ü"/>
            </a:pPr>
            <a:r>
              <a:rPr lang="lo-LA" sz="2000" dirty="0">
                <a:latin typeface="Saysettha OT" pitchFamily="34" charset="-34"/>
                <a:cs typeface="Saysettha OT" pitchFamily="34" charset="-34"/>
              </a:rPr>
              <a:t> ສະແດງຄວາມມີມາລະຍາດໃນການເວົ້າ</a:t>
            </a:r>
          </a:p>
          <a:p>
            <a:pPr>
              <a:buFont typeface="Wingdings" pitchFamily="2" charset="2"/>
              <a:buChar char="ü"/>
            </a:pPr>
            <a:r>
              <a:rPr lang="lo-LA" sz="2000" dirty="0">
                <a:latin typeface="Saysettha OT" pitchFamily="34" charset="-34"/>
                <a:cs typeface="Saysettha OT" pitchFamily="34" charset="-34"/>
              </a:rPr>
              <a:t> ການໃຊ້ຖ້ອຍຄຳເວົ້າທີ່ສະແດງອອກເຖິງຄວາມເຄົາລົບ ແລະ ນັບຖື</a:t>
            </a:r>
          </a:p>
          <a:p>
            <a:pPr marL="45720" indent="0">
              <a:buNone/>
            </a:pPr>
            <a:r>
              <a:rPr lang="lo-LA" sz="2000" dirty="0">
                <a:latin typeface="Saysettha OT" pitchFamily="34" charset="-34"/>
                <a:cs typeface="Saysettha OT" pitchFamily="34" charset="-34"/>
              </a:rPr>
              <a:t>	</a:t>
            </a:r>
            <a:r>
              <a:rPr lang="lo-LA" b="1" dirty="0">
                <a:latin typeface="Saysettha OT" pitchFamily="34" charset="-34"/>
                <a:cs typeface="Saysettha OT" pitchFamily="34" charset="-34"/>
              </a:rPr>
              <a:t>- </a:t>
            </a:r>
            <a:r>
              <a:rPr lang="lo-LA" b="1" dirty="0">
                <a:solidFill>
                  <a:srgbClr val="FF0000"/>
                </a:solidFill>
                <a:latin typeface="Saysettha OT" pitchFamily="34" charset="-34"/>
                <a:cs typeface="Saysettha OT" pitchFamily="34" charset="-34"/>
              </a:rPr>
              <a:t>ການຍໍມືນົບ</a:t>
            </a:r>
          </a:p>
          <a:p>
            <a:pPr>
              <a:buFont typeface="Wingdings" pitchFamily="2" charset="2"/>
              <a:buChar char="ü"/>
            </a:pPr>
            <a:r>
              <a:rPr lang="lo-LA" sz="2000" dirty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2000" b="1" dirty="0">
                <a:latin typeface="Saysettha OT" pitchFamily="34" charset="-34"/>
                <a:cs typeface="Saysettha OT" pitchFamily="34" charset="-34"/>
              </a:rPr>
              <a:t>ການຍໍມືນົບຜູ້ມີຕຳແໜ່ງເທົ່າທຽມກັນ</a:t>
            </a:r>
            <a:r>
              <a:rPr lang="lo-LA" sz="2000" dirty="0">
                <a:latin typeface="Saysettha OT" pitchFamily="34" charset="-34"/>
                <a:cs typeface="Saysettha OT" pitchFamily="34" charset="-34"/>
              </a:rPr>
              <a:t>: ຍົກມືໄວ້ວ່າງເອີກ, ປາຍນີ້ວມືທັງສອງເຄິ່ງກັບຈອກຄໍ ແລ້ວກົ້ມຫົວລົງໜ້ອຍໜຶ່ງ ແລ້ວກ່າວວ່າ: ສະບາຍດີ...</a:t>
            </a:r>
          </a:p>
          <a:p>
            <a:pPr>
              <a:buFont typeface="Wingdings" pitchFamily="2" charset="2"/>
              <a:buChar char="ü"/>
            </a:pPr>
            <a:r>
              <a:rPr lang="lo-LA" sz="2000" b="1" dirty="0">
                <a:latin typeface="Saysettha OT" pitchFamily="34" charset="-34"/>
                <a:cs typeface="Saysettha OT" pitchFamily="34" charset="-34"/>
              </a:rPr>
              <a:t> ການຍໍມືນົບຜູ້ທີ່ມີອາຍຸແກ່ກວ່າ ຫຼື ຖານະສູງກວ່າ: </a:t>
            </a:r>
            <a:r>
              <a:rPr lang="lo-LA" sz="2000" dirty="0">
                <a:latin typeface="Saysettha OT" pitchFamily="34" charset="-34"/>
                <a:cs typeface="Saysettha OT" pitchFamily="34" charset="-34"/>
              </a:rPr>
              <a:t>ຍົກມືຂຶ້ນໃສ່ຫົວໃຫ້ປາຍນີ້ວກາງທັງສອງແປະໃສ່ວ່າງຄີ້ວ, ຫົວໂປ໊ມືທັງສອງຢູ່ເທິງເນີນດັງ, ກົ້ມຫົວລົງໜ້ອຍໜຶ່ງ ແລ້ວກ່າວຄຳວ່າ: ສະບາຍດີ...</a:t>
            </a:r>
          </a:p>
          <a:p>
            <a:pPr>
              <a:buFont typeface="Wingdings" pitchFamily="2" charset="2"/>
              <a:buChar char="ü"/>
            </a:pPr>
            <a:r>
              <a:rPr lang="lo-LA" sz="2000" dirty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2000" b="1" dirty="0">
                <a:latin typeface="Saysettha OT" pitchFamily="34" charset="-34"/>
                <a:cs typeface="Saysettha OT" pitchFamily="34" charset="-34"/>
              </a:rPr>
              <a:t>ການຍໍມືນົບບຸກຄົນທີ່ມີອາຍຸຕໍ່າກວ່າ: </a:t>
            </a:r>
            <a:r>
              <a:rPr lang="lo-LA" sz="2000" dirty="0">
                <a:latin typeface="Saysettha OT" pitchFamily="34" charset="-34"/>
                <a:cs typeface="Saysettha OT" pitchFamily="34" charset="-34"/>
              </a:rPr>
              <a:t>ຍົກມືໄວ້ວ່າງເອີກ, ປາຍນີ້ວມືທັງສອງເຄິ່ງກັບຈອກຄໍ ແລ້ວກ່າວວ່າ: ສະບາຍດີ... (ອາດສົ່ງຮອຍຍິ້ມ ຫຼື ການກົ້ມຫົວໜ້ອຍໜຶ່ງເພື່ອທັກທາຍ ແລ້ວກ່າວຄຳວ່າ: ສະບາຍດີ)</a:t>
            </a:r>
          </a:p>
          <a:p>
            <a:pPr>
              <a:buFont typeface="Wingdings" pitchFamily="2" charset="2"/>
              <a:buChar char="ü"/>
            </a:pPr>
            <a:r>
              <a:rPr lang="lo-LA" sz="2000" dirty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2000" b="1" dirty="0">
                <a:latin typeface="Saysettha OT" pitchFamily="34" charset="-34"/>
                <a:cs typeface="Saysettha OT" pitchFamily="34" charset="-34"/>
              </a:rPr>
              <a:t>ການຍໍມືນົບຜູ້ຊົງສິນ, ພະສົງ, ສຳມະເນນ: </a:t>
            </a:r>
            <a:r>
              <a:rPr lang="lo-LA" sz="2000" dirty="0">
                <a:latin typeface="Saysettha OT" pitchFamily="34" charset="-34"/>
                <a:cs typeface="Saysettha OT" pitchFamily="34" charset="-34"/>
              </a:rPr>
              <a:t>ຍົກມືຂຶ້ນໃສ່ຫົວໂດຍໃຫ້ປາຍນີ້ວກາງທັງສອງແປະໃສ່ຕີນຜົມ, ຫົວໂປີ໊ມືທັງສອງແປະໃສ່ວ່າງຄີ້ວ ກົ້ມຫົວລົງໜ້ອຍໜຶ່ງ ແລ້ວກ່າວຄຳວ່າ: ນ້ອມນະມັດສະການ ຫຼື ສະບາຍດີ</a:t>
            </a:r>
          </a:p>
          <a:p>
            <a:pPr>
              <a:buFont typeface="Wingdings" pitchFamily="2" charset="2"/>
              <a:buChar char="ü"/>
            </a:pPr>
            <a:endParaRPr lang="lo-LA" sz="2000" dirty="0">
              <a:latin typeface="Saysettha OT" pitchFamily="34" charset="-34"/>
              <a:cs typeface="Saysettha OT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021013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67544" y="404664"/>
            <a:ext cx="8280920" cy="6192688"/>
          </a:xfrm>
        </p:spPr>
        <p:txBody>
          <a:bodyPr>
            <a:normAutofit fontScale="70000" lnSpcReduction="20000"/>
          </a:bodyPr>
          <a:lstStyle/>
          <a:p>
            <a:pPr marL="45720" lvl="0" indent="0">
              <a:buNone/>
            </a:pPr>
            <a:r>
              <a:rPr lang="lo-LA" sz="3400" b="1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2. ການເຮັດວຽກເປັນກຸ່ມ</a:t>
            </a:r>
            <a:endParaRPr lang="en-US" sz="3400" dirty="0">
              <a:solidFill>
                <a:schemeClr val="tx1"/>
              </a:solidFill>
              <a:latin typeface="Saysettha OT" pitchFamily="34" charset="-34"/>
              <a:cs typeface="Saysettha OT" pitchFamily="34" charset="-34"/>
            </a:endParaRPr>
          </a:p>
          <a:p>
            <a:pPr lvl="0">
              <a:lnSpc>
                <a:spcPct val="170000"/>
              </a:lnSpc>
            </a:pPr>
            <a:r>
              <a:rPr lang="lo-LA" sz="2900" dirty="0">
                <a:latin typeface="Saysettha OT" pitchFamily="34" charset="-34"/>
                <a:cs typeface="Saysettha OT" pitchFamily="34" charset="-34"/>
              </a:rPr>
              <a:t>ການເຮັດວຽກຄວນມີປະຊາທິປະໄຕໃນການອອກຄຳຄິດ-ຄຳເຫັນ</a:t>
            </a:r>
            <a:endParaRPr lang="en-US" sz="2900" dirty="0">
              <a:latin typeface="Saysettha OT" pitchFamily="34" charset="-34"/>
              <a:cs typeface="Saysettha OT" pitchFamily="34" charset="-34"/>
            </a:endParaRPr>
          </a:p>
          <a:p>
            <a:pPr lvl="0"/>
            <a:r>
              <a:rPr lang="lo-LA" sz="2900" dirty="0">
                <a:latin typeface="Saysettha OT" pitchFamily="34" charset="-34"/>
                <a:cs typeface="Saysettha OT" pitchFamily="34" charset="-34"/>
              </a:rPr>
              <a:t>ໃຫ້ຄວາມເປັນອິດສະຫຼະທາງດ້ານຈິດໃຈຕໍ່ເພື່ອນຮ່ວມງານ</a:t>
            </a:r>
          </a:p>
          <a:p>
            <a:pPr lvl="0"/>
            <a:r>
              <a:rPr lang="lo-LA" sz="2900" dirty="0">
                <a:latin typeface="Saysettha OT" pitchFamily="34" charset="-34"/>
                <a:cs typeface="Saysettha OT" pitchFamily="34" charset="-34"/>
              </a:rPr>
              <a:t>ການເຮັກວຽກຕ້ອງມີຄວາມຈົງຮັກພັກດີ ແລະ ສັດທາໃນວຽກທີ່ເຮັດ</a:t>
            </a:r>
            <a:endParaRPr lang="en-US" sz="2900" dirty="0">
              <a:latin typeface="Saysettha OT" pitchFamily="34" charset="-34"/>
              <a:cs typeface="Saysettha OT" pitchFamily="34" charset="-34"/>
            </a:endParaRPr>
          </a:p>
          <a:p>
            <a:pPr lvl="0"/>
            <a:r>
              <a:rPr lang="lo-LA" sz="2900" dirty="0">
                <a:latin typeface="Saysettha OT" pitchFamily="34" charset="-34"/>
                <a:cs typeface="Saysettha OT" pitchFamily="34" charset="-34"/>
              </a:rPr>
              <a:t>ຮູ້ຈຸດປະສົງຂອງວຽກທີ່ເຄີຍໄດ້ເຮັດມາກ່ອນແລ້ວ, ກຳລັງເຮັດຢູ່ ແລະ ຈະເຮັດຕໍ່ໄປ</a:t>
            </a:r>
            <a:endParaRPr lang="en-US" sz="2900" dirty="0">
              <a:latin typeface="Saysettha OT" pitchFamily="34" charset="-34"/>
              <a:cs typeface="Saysettha OT" pitchFamily="34" charset="-34"/>
            </a:endParaRPr>
          </a:p>
          <a:p>
            <a:pPr lvl="0"/>
            <a:r>
              <a:rPr lang="lo-LA" sz="2900" dirty="0">
                <a:latin typeface="Saysettha OT" pitchFamily="34" charset="-34"/>
                <a:cs typeface="Saysettha OT" pitchFamily="34" charset="-34"/>
              </a:rPr>
              <a:t>ເຮັດໃຫ້ຮູ້ວ່າຄວາມສຳເລັດ ແລະ ຜົນງານທີ່ໄດ້ຮັບນັ້ນໄດ້ມາຍ້ອນຜູ້ຮ່ວມງານ</a:t>
            </a:r>
            <a:endParaRPr lang="en-US" sz="2900" dirty="0">
              <a:latin typeface="Saysettha OT" pitchFamily="34" charset="-34"/>
              <a:cs typeface="Saysettha OT" pitchFamily="34" charset="-34"/>
            </a:endParaRPr>
          </a:p>
          <a:p>
            <a:pPr lvl="0"/>
            <a:r>
              <a:rPr lang="lo-LA" sz="2900" dirty="0">
                <a:latin typeface="Saysettha OT" pitchFamily="34" charset="-34"/>
                <a:cs typeface="Saysettha OT" pitchFamily="34" charset="-34"/>
              </a:rPr>
              <a:t>ເຮັດໃຫ້ຜູ້ເຮັດວຽກຮັກອົງການ ແລະ ຮັກວຽກຄືກັບວຽກໃນຄອບຄົວຂອງເຂົາ</a:t>
            </a:r>
            <a:endParaRPr lang="en-US" sz="2900" dirty="0">
              <a:latin typeface="Saysettha OT" pitchFamily="34" charset="-34"/>
              <a:cs typeface="Saysettha OT" pitchFamily="34" charset="-34"/>
            </a:endParaRPr>
          </a:p>
          <a:p>
            <a:pPr lvl="0"/>
            <a:r>
              <a:rPr lang="lo-LA" sz="2900" dirty="0">
                <a:latin typeface="Saysettha OT" pitchFamily="34" charset="-34"/>
                <a:cs typeface="Saysettha OT" pitchFamily="34" charset="-34"/>
              </a:rPr>
              <a:t>ໃຫ້ຄວາມສຳຄັນທາງດ້ານຈິດໃຈຕໍ່ເພື່ອນຮ່ວມງານ</a:t>
            </a:r>
            <a:endParaRPr lang="en-US" sz="2900" dirty="0">
              <a:latin typeface="Saysettha OT" pitchFamily="34" charset="-34"/>
              <a:cs typeface="Saysettha OT" pitchFamily="34" charset="-34"/>
            </a:endParaRPr>
          </a:p>
          <a:p>
            <a:pPr lvl="0"/>
            <a:r>
              <a:rPr lang="lo-LA" sz="2900" dirty="0">
                <a:latin typeface="Saysettha OT" pitchFamily="34" charset="-34"/>
                <a:cs typeface="Saysettha OT" pitchFamily="34" charset="-34"/>
              </a:rPr>
              <a:t>ພະຍາຍາມໃຫ້ຜູ້ຮ່ວມງານເຮັດວຽກທີ່ເຂົາມັກ ແລະ ເຂົາຢາກເຮັດ</a:t>
            </a:r>
            <a:endParaRPr lang="en-US" sz="2900" dirty="0">
              <a:latin typeface="Saysettha OT" pitchFamily="34" charset="-34"/>
              <a:cs typeface="Saysettha OT" pitchFamily="34" charset="-34"/>
            </a:endParaRPr>
          </a:p>
          <a:p>
            <a:pPr lvl="0"/>
            <a:r>
              <a:rPr lang="lo-LA" sz="2900" dirty="0">
                <a:latin typeface="Saysettha OT" pitchFamily="34" charset="-34"/>
                <a:cs typeface="Saysettha OT" pitchFamily="34" charset="-34"/>
              </a:rPr>
              <a:t>ຝຶກໃຫ້ສະມາຊິກໃນກຸ່ມໃຊ້ເຄື່ອງມືທີ່ເຂົາຖະໜັດ</a:t>
            </a:r>
            <a:endParaRPr lang="en-US" sz="2900" dirty="0">
              <a:latin typeface="Saysettha OT" pitchFamily="34" charset="-34"/>
              <a:cs typeface="Saysettha OT" pitchFamily="34" charset="-34"/>
            </a:endParaRPr>
          </a:p>
          <a:p>
            <a:pPr lvl="0"/>
            <a:r>
              <a:rPr lang="lo-LA" sz="2900" dirty="0">
                <a:latin typeface="Saysettha OT" pitchFamily="34" charset="-34"/>
                <a:cs typeface="Saysettha OT" pitchFamily="34" charset="-34"/>
              </a:rPr>
              <a:t>ເປີດໂອກາດໃຫ້ເພື່ອນຮ່ວມງານສຶກສາວິຊາການທີ່ເຂົາມັກ</a:t>
            </a:r>
            <a:endParaRPr lang="en-US" sz="2900" dirty="0">
              <a:latin typeface="Saysettha OT" pitchFamily="34" charset="-34"/>
              <a:cs typeface="Saysettha OT" pitchFamily="34" charset="-34"/>
            </a:endParaRPr>
          </a:p>
          <a:p>
            <a:pPr lvl="0"/>
            <a:r>
              <a:rPr lang="lo-LA" sz="2900" dirty="0">
                <a:latin typeface="Saysettha OT" pitchFamily="34" charset="-34"/>
                <a:cs typeface="Saysettha OT" pitchFamily="34" charset="-34"/>
              </a:rPr>
              <a:t>ຄວນຮູ້ຈັກມີຄວາມຮັບຜິດຊອບ ແລະ ຮັກສາຜົນປະໂຫຍດສ່ວນລວມ</a:t>
            </a:r>
            <a:endParaRPr lang="en-US" sz="2900" dirty="0">
              <a:latin typeface="Saysettha OT" pitchFamily="34" charset="-34"/>
              <a:cs typeface="Saysettha OT" pitchFamily="34" charset="-34"/>
            </a:endParaRPr>
          </a:p>
          <a:p>
            <a:pPr lvl="0"/>
            <a:r>
              <a:rPr lang="lo-LA" sz="2900" dirty="0">
                <a:latin typeface="Saysettha OT" pitchFamily="34" charset="-34"/>
                <a:cs typeface="Saysettha OT" pitchFamily="34" charset="-34"/>
              </a:rPr>
              <a:t>ຄວນມີການແບ່ງປັນຜົນປະໂຫຍດຮ່ວມກັນ</a:t>
            </a:r>
            <a:endParaRPr lang="en-US" sz="2900" dirty="0">
              <a:latin typeface="Saysettha OT" pitchFamily="34" charset="-34"/>
              <a:cs typeface="Saysettha OT" pitchFamily="34" charset="-34"/>
            </a:endParaRPr>
          </a:p>
          <a:p>
            <a:pPr lvl="0"/>
            <a:r>
              <a:rPr lang="lo-LA" sz="2900" dirty="0">
                <a:latin typeface="Saysettha OT" pitchFamily="34" charset="-34"/>
                <a:cs typeface="Saysettha OT" pitchFamily="34" charset="-34"/>
              </a:rPr>
              <a:t>ໃຫ້ທຸກຄົນໃນກຸ່ມຮູ້ສຶກວ່າເຂົາເປັນສ່ວນໜຶ່ງຂອງກຸ່ມ</a:t>
            </a:r>
            <a:endParaRPr lang="en-US" sz="2900" dirty="0">
              <a:latin typeface="Saysettha OT" pitchFamily="34" charset="-34"/>
              <a:cs typeface="Saysettha OT" pitchFamily="34" charset="-34"/>
            </a:endParaRPr>
          </a:p>
          <a:p>
            <a:pPr lvl="0"/>
            <a:r>
              <a:rPr lang="lo-LA" sz="2900" dirty="0">
                <a:latin typeface="Saysettha OT" pitchFamily="34" charset="-34"/>
                <a:cs typeface="Saysettha OT" pitchFamily="34" charset="-34"/>
              </a:rPr>
              <a:t>ໃຫ້ຄົນໃນກຸ່ມຮູ້ວ່າເຂົາມີຄວາມສຳຄັນຕໍ່ໜ້າທີ່ຕຳແໜ່ງນັ້ນ</a:t>
            </a:r>
            <a:endParaRPr lang="en-US" sz="2900" dirty="0">
              <a:latin typeface="Saysettha OT" pitchFamily="34" charset="-34"/>
              <a:cs typeface="Saysettha OT" pitchFamily="34" charset="-34"/>
            </a:endParaRPr>
          </a:p>
          <a:p>
            <a:pPr lvl="0"/>
            <a:r>
              <a:rPr lang="lo-LA" sz="2900" dirty="0">
                <a:latin typeface="Saysettha OT" pitchFamily="34" charset="-34"/>
                <a:cs typeface="Saysettha OT" pitchFamily="34" charset="-34"/>
              </a:rPr>
              <a:t>ເປີດໂອກາດໃຫ້ສະມາຊິກໃນກຸ່ມໄດ້ສະແດງຄຳຄິດຄຳເຫັນ</a:t>
            </a:r>
            <a:endParaRPr lang="en-US" sz="2900" dirty="0">
              <a:latin typeface="Saysettha OT" pitchFamily="34" charset="-34"/>
              <a:cs typeface="Saysettha OT" pitchFamily="34" charset="-34"/>
            </a:endParaRPr>
          </a:p>
          <a:p>
            <a:pPr lvl="0"/>
            <a:r>
              <a:rPr lang="lo-LA" sz="2900" dirty="0">
                <a:latin typeface="Saysettha OT" pitchFamily="34" charset="-34"/>
                <a:cs typeface="Saysettha OT" pitchFamily="34" charset="-34"/>
              </a:rPr>
              <a:t>ມີການປຶກສາຫາລືກັນໃນກຸ່ມເປັນປະຈຳ</a:t>
            </a:r>
            <a:endParaRPr lang="en-US" sz="2900" dirty="0">
              <a:latin typeface="Saysettha OT" pitchFamily="34" charset="-34"/>
              <a:cs typeface="Saysettha OT" pitchFamily="34" charset="-34"/>
            </a:endParaRPr>
          </a:p>
          <a:p>
            <a:pPr marL="45720" indent="0">
              <a:buNone/>
            </a:pP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2272771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67544" y="476672"/>
            <a:ext cx="8352928" cy="6192688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lo-LA" sz="2400" b="1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3. ການເຮັດໃຫ້ຜູ້ອື່ນເກີດຄວາມປະທັບໃຈເມື່ອພົບເຫັນ</a:t>
            </a:r>
          </a:p>
          <a:p>
            <a:pPr>
              <a:buFont typeface="Wingdings" pitchFamily="2" charset="2"/>
              <a:buChar char="ü"/>
            </a:pPr>
            <a:r>
              <a:rPr lang="lo-LA" sz="20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 ສະແດງສີໜ້າຍິ້ມແຍ້ມແຈ່ມໄສ ແລະ ສົດຊື່ນ</a:t>
            </a:r>
          </a:p>
          <a:p>
            <a:pPr>
              <a:buFont typeface="Wingdings" pitchFamily="2" charset="2"/>
              <a:buChar char="ü"/>
            </a:pPr>
            <a:r>
              <a:rPr lang="lo-LA" sz="20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 ສະແດງຄວາມຮູ້ສຶກມີຄວາມສຸກທັງພາຍໃນ ແລະ ພາຍນອກ</a:t>
            </a:r>
          </a:p>
          <a:p>
            <a:pPr>
              <a:buFont typeface="Wingdings" pitchFamily="2" charset="2"/>
              <a:buChar char="ü"/>
            </a:pPr>
            <a:r>
              <a:rPr lang="lo-LA" sz="20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 ສະແດງຄວາມປາດຖະໜາຂອງຕົນເອງ ແລະ ພະຍາຍາມຕັ້ງໃຈເຮັດມັນໃຫ້ໄດ້</a:t>
            </a:r>
          </a:p>
          <a:p>
            <a:pPr>
              <a:buFont typeface="Wingdings" pitchFamily="2" charset="2"/>
              <a:buChar char="ü"/>
            </a:pPr>
            <a:r>
              <a:rPr lang="lo-LA" sz="20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 ສະແດງອອກເຖິງຄວາມກ້າຫານໃນການອອກຄຳຄິດ-ຄຳເຫັນໃຫ້ເໝາະສົມ-ຖືກຕ້ອງ</a:t>
            </a:r>
          </a:p>
          <a:p>
            <a:pPr>
              <a:buFont typeface="Wingdings" pitchFamily="2" charset="2"/>
              <a:buChar char="ü"/>
            </a:pPr>
            <a:r>
              <a:rPr lang="lo-LA" sz="20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 ສະແດງອອກເຖິງຄວາມເປັນມິດຕໍ່ທຸກຄົນ, ບໍ່ຄວນແບ່ງແຍກ ຫຼື ມີອັກຄະຕິ</a:t>
            </a:r>
          </a:p>
          <a:p>
            <a:pPr>
              <a:buFont typeface="Wingdings" pitchFamily="2" charset="2"/>
              <a:buChar char="ü"/>
            </a:pPr>
            <a:r>
              <a:rPr lang="lo-LA" sz="20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 ຈົດຈຳຊື່ຂອງຜູ້ທີ່ເຮົາພົວພັນນຳ ເພາະມັນສະແດງເຖິງຄວາມໃສ່ໃຈ</a:t>
            </a:r>
          </a:p>
          <a:p>
            <a:pPr marL="45720" indent="0">
              <a:buNone/>
            </a:pPr>
            <a:r>
              <a:rPr lang="lo-LA" sz="2400" b="1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4. ການສ້າງຄວາມປະທັບໃຈໃນເວລາສົນທະນາ</a:t>
            </a:r>
          </a:p>
          <a:p>
            <a:pPr>
              <a:buFont typeface="Wingdings" pitchFamily="2" charset="2"/>
              <a:buChar char="ü"/>
            </a:pPr>
            <a:r>
              <a:rPr lang="lo-LA" sz="2000" b="1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20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ຕັ້ງໃຈຟັງເວລາສົນທະນາ ແລະ ບໍ່ຄວນເວົ້າຕັດຄວາມຜູ້ອື່ນໃນຄະນະສົນທະນາ</a:t>
            </a:r>
          </a:p>
          <a:p>
            <a:pPr>
              <a:buFont typeface="Wingdings" pitchFamily="2" charset="2"/>
              <a:buChar char="ü"/>
            </a:pPr>
            <a:r>
              <a:rPr lang="lo-LA" sz="2000" b="1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20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ບໍ່ຄວນເວົ້າຫຼາຍເກີນໄປຈົນບໍ່ເປີດໂອກາດໃຫ້ຜູ້ອື່ນໄດ້ເວົ້າ</a:t>
            </a:r>
          </a:p>
          <a:p>
            <a:pPr>
              <a:buFont typeface="Wingdings" pitchFamily="2" charset="2"/>
              <a:buChar char="ü"/>
            </a:pPr>
            <a:r>
              <a:rPr lang="lo-LA" sz="20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 ຄວນສົນທະນາຢ່າງກົງໄປກົງມາ ແລະ ໃຊ້ນໍ້າສຽງທີ່ເປັນທຳມະຊາດ</a:t>
            </a:r>
          </a:p>
          <a:p>
            <a:pPr>
              <a:buFont typeface="Wingdings" pitchFamily="2" charset="2"/>
              <a:buChar char="ü"/>
            </a:pPr>
            <a:r>
              <a:rPr lang="lo-LA" sz="20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 ໃນເວລາສົນທະນາຄວນເປີດໂອກາດໃຫ້ຄູ່ສົນທະນາໄດ້ສະແດງຄຳຄິດເຫັນ</a:t>
            </a:r>
          </a:p>
          <a:p>
            <a:pPr>
              <a:buFont typeface="Wingdings" pitchFamily="2" charset="2"/>
              <a:buChar char="ü"/>
            </a:pPr>
            <a:r>
              <a:rPr lang="lo-LA" sz="20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 ບໍ່ຄວນເວົ້າແຕ່ເລື່ອງຂອງຕົນເອງຫຼາຍເກີນໄປເພາະຈະເຮັດໃຫ້ໜ້າເບື່ອ</a:t>
            </a:r>
          </a:p>
          <a:p>
            <a:pPr>
              <a:buFont typeface="Wingdings" pitchFamily="2" charset="2"/>
              <a:buChar char="ü"/>
            </a:pPr>
            <a:r>
              <a:rPr lang="lo-LA" sz="20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 ເວົ້າແຕ່ເລື່ອງທີ່ຄູ່ສົນທະນາສົນໃຈ ຈຶ່ງຈະເຮັດໃຫ້ການສົນທະນາບໍ່ເປັນຕາໜ້າເບື່ອ</a:t>
            </a:r>
          </a:p>
          <a:p>
            <a:pPr>
              <a:buFont typeface="Wingdings" pitchFamily="2" charset="2"/>
              <a:buChar char="ü"/>
            </a:pPr>
            <a:r>
              <a:rPr lang="lo-LA" sz="20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 ບໍ່ຄວນເວົ້າອວດອົ່ງທະນົງຕົວ ຫຼື ເວົ້າສຽດສີ ເຍາະເຍີ້ຍ ດູຖູກ ໃນເວລາສົນທະນາ</a:t>
            </a:r>
          </a:p>
        </p:txBody>
      </p:sp>
    </p:spTree>
    <p:extLst>
      <p:ext uri="{BB962C8B-B14F-4D97-AF65-F5344CB8AC3E}">
        <p14:creationId xmlns:p14="http://schemas.microsoft.com/office/powerpoint/2010/main" val="2541905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79512" y="332656"/>
            <a:ext cx="8784976" cy="6408712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lo-LA" sz="2400" b="1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5. ການເຮັດໃຫ້ຜູ້ອື່ນພໍໃຈໃນຕົວເຮົາ</a:t>
            </a:r>
          </a:p>
          <a:p>
            <a:pPr>
              <a:buFont typeface="Wingdings" pitchFamily="2" charset="2"/>
              <a:buChar char="ü"/>
            </a:pPr>
            <a:r>
              <a:rPr lang="lo-LA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20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ຈົ່ງເຮັດໃຫ້ຜູ້ອື່ນເກີດຄວາມຮູ້ສຶກວ່າເຂົາເປັນຄົນສຳຄັນ</a:t>
            </a:r>
          </a:p>
          <a:p>
            <a:pPr>
              <a:buFont typeface="Wingdings" pitchFamily="2" charset="2"/>
              <a:buChar char="ü"/>
            </a:pPr>
            <a:r>
              <a:rPr lang="lo-LA" sz="20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 ຈົ່ງປະຕິບັດຕໍ່ຜູ້ອື່ນເຊັ່ນດຽວກັບທີ່ທ່ານຕ້ອງການຢາກໃຫ້ຜູ້ອື່ນປະຕິບັດຕໍ່ທ່ານ</a:t>
            </a:r>
          </a:p>
          <a:p>
            <a:pPr>
              <a:buFont typeface="Wingdings" pitchFamily="2" charset="2"/>
              <a:buChar char="ü"/>
            </a:pPr>
            <a:r>
              <a:rPr lang="lo-LA" sz="20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 ຝຶກໃຊ້ຄຳເວົ້າສັ້ນໆທີ່ສະແດງເຖິງຄວາມສຸພາບ ນອບນ້ອມ ແລະ ໃຫ້ກຽດ ຫຼື ສະແດງເຖິງຄວາມເກງໃຈເຊັ່ນວ່າ: ລົບກວນ..., ຂໍຄວາມກະລຸນາ..., ຂໍອະນຸຍາດ..., ຂໍສະແດງຄວາມ..., ກະລຸນາ..., ໃຫ້ໂອກາດ..., ອື່ນໆ.</a:t>
            </a:r>
          </a:p>
          <a:p>
            <a:pPr marL="45720" indent="0">
              <a:buNone/>
            </a:pPr>
            <a:r>
              <a:rPr lang="lo-LA" sz="2400" b="1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6. ການປ່ຽນແປງຜູ້ອື່ນໂດຍບໍ່ເຮັດໃຫ້ເຂົາຮູ້ສຶກບໍ່ພໍໃຈ</a:t>
            </a:r>
          </a:p>
          <a:p>
            <a:pPr>
              <a:buFont typeface="Wingdings" pitchFamily="2" charset="2"/>
              <a:buChar char="ü"/>
            </a:pPr>
            <a:r>
              <a:rPr lang="lo-LA" sz="20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 ກ່າວຍ້ອງຍໍຊົມເຊີຍໃນສິ່ງທີ່ເຂົາເຮັດດີນັ້ນກ່ອນ ຈາກນັ້ນຈຶ່ງກ່າວແນະນຳເຂົາພາຍຫຼັງ</a:t>
            </a:r>
          </a:p>
          <a:p>
            <a:pPr>
              <a:buFont typeface="Wingdings" pitchFamily="2" charset="2"/>
              <a:buChar char="ü"/>
            </a:pPr>
            <a:r>
              <a:rPr lang="lo-LA" sz="20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 ຈົ່ງຢ່າກ່າວເຕືອນຜູ້ອື່ນຢ່າງກົງໄປກົງມາວ່າເຂົາຜິດ ຈົ່ງໃຊ້ວິທີສະແດງທ່າທາງປະກອບການເວົ້າ ແລະ ສອດແຊກດ້ວຍການປະຕິບັດຕົວຈິງ</a:t>
            </a:r>
          </a:p>
          <a:p>
            <a:pPr>
              <a:buFont typeface="Wingdings" pitchFamily="2" charset="2"/>
              <a:buChar char="ü"/>
            </a:pPr>
            <a:r>
              <a:rPr lang="lo-LA" sz="20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 ຈົ່ງເວົ້າເຖິງຄວາມຜິດພາດຂອງທ່ານກ່ອນ ກ່ອນທີ່ຈະກ່າວຕຳນິຄວາມຜິດພາດຂອງຜູ້ອື່ນ</a:t>
            </a:r>
          </a:p>
          <a:p>
            <a:pPr>
              <a:buFont typeface="Wingdings" pitchFamily="2" charset="2"/>
              <a:buChar char="ü"/>
            </a:pPr>
            <a:r>
              <a:rPr lang="lo-LA" sz="20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 ຈົ່ງໃຊ້ຄຳຖາມແທນການອອກຄຳສັ່ງໃຫ້ຜູ້ອື່ນເຮັດໃນສິ່ງທີ່ເຂົາບໍ່ພໍໃຈ</a:t>
            </a:r>
          </a:p>
          <a:p>
            <a:pPr>
              <a:buFont typeface="Wingdings" pitchFamily="2" charset="2"/>
              <a:buChar char="ü"/>
            </a:pPr>
            <a:r>
              <a:rPr lang="lo-LA" sz="20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 ຈົ່ງຮັກສາໜ້າຂອງອີກຝ່າຍໜຶ່ງໄວ້ ບໍ່ຄວນເວົ້າໃຫ້ເຂົາເກີດຄວາມອາຍ ແລະ ເສຍໜ້າ</a:t>
            </a:r>
          </a:p>
          <a:p>
            <a:pPr>
              <a:buFont typeface="Wingdings" pitchFamily="2" charset="2"/>
              <a:buChar char="ü"/>
            </a:pPr>
            <a:r>
              <a:rPr lang="lo-LA" sz="20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 ກະຕຸ້ນໃຫ້ຜູ້ອື່ນກ້າວໄປສູ່ຄວາມສຳເລັດ ແລະ ແນະນຳເຂົາດ້ວຍຄວາມຈິງໃຈ</a:t>
            </a:r>
          </a:p>
          <a:p>
            <a:pPr>
              <a:buFont typeface="Wingdings" pitchFamily="2" charset="2"/>
              <a:buChar char="ü"/>
            </a:pPr>
            <a:r>
              <a:rPr lang="lo-LA" sz="20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 ຈົ່ງເຮັດໃຫ້ຄວາມຜິດຂອງຜູ້ອື່ນເປັນສິ່ງທີ່ງ່າຍ ແລະ ສາມາດແກ້ໄຂໄດ້ດ້ວຍຕົນເອງ</a:t>
            </a:r>
          </a:p>
          <a:p>
            <a:pPr>
              <a:buFont typeface="Wingdings" pitchFamily="2" charset="2"/>
              <a:buChar char="ü"/>
            </a:pPr>
            <a:r>
              <a:rPr lang="lo-LA" sz="20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 ຈູງໃຈໃຫ້ຜູ້ອື່ນປະຕິບັດຕາມທີ່ທ່ານຕ້ອງການ</a:t>
            </a:r>
            <a:endParaRPr lang="th-TH" sz="2000" dirty="0">
              <a:solidFill>
                <a:schemeClr val="tx1"/>
              </a:solidFill>
              <a:latin typeface="Saysettha OT" pitchFamily="34" charset="-34"/>
              <a:cs typeface="Saysettha OT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576293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269776"/>
            <a:ext cx="7056784" cy="854968"/>
          </a:xfrm>
        </p:spPr>
        <p:txBody>
          <a:bodyPr/>
          <a:lstStyle/>
          <a:p>
            <a:pPr marL="0" indent="0" algn="ctr">
              <a:buNone/>
            </a:pPr>
            <a:r>
              <a:rPr lang="lo-LA" sz="3600" dirty="0">
                <a:solidFill>
                  <a:schemeClr val="accent6">
                    <a:lumMod val="75000"/>
                  </a:schemeClr>
                </a:solidFill>
                <a:latin typeface="Saysettha OT" pitchFamily="34" charset="-34"/>
                <a:cs typeface="Saysettha OT" pitchFamily="34" charset="-34"/>
              </a:rPr>
              <a:t>ຄວາມຮູ້ເພີ່ມເຕີມກ່ຽວກັບມະນຸດສຳພັນ</a:t>
            </a:r>
            <a:endParaRPr lang="th-TH" sz="3600" dirty="0">
              <a:solidFill>
                <a:schemeClr val="accent6">
                  <a:lumMod val="75000"/>
                </a:schemeClr>
              </a:solidFill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67544" y="1196752"/>
            <a:ext cx="8352928" cy="5328592"/>
          </a:xfrm>
        </p:spPr>
        <p:txBody>
          <a:bodyPr>
            <a:normAutofit lnSpcReduction="10000"/>
          </a:bodyPr>
          <a:lstStyle/>
          <a:p>
            <a:pPr marL="45720" indent="0" algn="ctr">
              <a:buNone/>
            </a:pPr>
            <a:r>
              <a:rPr lang="lo-LA" sz="2800" b="1" dirty="0">
                <a:solidFill>
                  <a:schemeClr val="accent2">
                    <a:lumMod val="50000"/>
                  </a:schemeClr>
                </a:solidFill>
                <a:latin typeface="Saysettha OT" pitchFamily="34" charset="-34"/>
                <a:cs typeface="Saysettha OT" pitchFamily="34" charset="-34"/>
              </a:rPr>
              <a:t>ຂໍ້ແນະນຳສູ່ການເປັນນັກເວົ້າທີ່ດີ  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lo-LA" sz="20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ຈົ່ງເວົ້າເລື່ອງທີ່ຕົນເອງຮູ້ດີທີ່ສຸດ ແລະ ຢ່າຕັ້ງຄຳຖາມໃນສິ່ງທີ່ຕົນເອງບໍ່ຮູ້ຄຳຕອບ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lo-LA" sz="20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ຈົ່ງກຽມຕົວໃຫ້ພ້ອມກ່ອນການປາກົດກາຍເທິງເວທີເພື່ອເປັນຜູ້ເວົ້າ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lo-LA" sz="20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ຈົ່ງສ້າງຄວາມເຊື່ອໝັ້ນໃຫ້ຕົນເອງໂດຍການສ້າງຄວາມໝັ້ນໃຈໃນຕົນເອງ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lo-LA" sz="20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ຈົ່ງແຕ່ງກາຍໃຫ້ສະອາດ, ເໝາະສົມ ແລະ ຖືກກັບກາລະ-ເທສະ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lo-LA" sz="20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ຈົ່ງໃຊ້ກິລິຍາ-ທ່າທາງປະກອບກັບການເວົ້າ ເພື່ອເຮັດໃຫ້ສ້າງຄວາມສົນໃຈ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lo-LA" sz="20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ຈົ່ງສົບສາຍຕາກັບຜູ້ຟັງ ເພື່ອສະແດງອອກເຖິງຄວາມກ້າຫານ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lo-LA" sz="20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ຈົ່ງໃຊ້ນ້ຳສຽງທີ່ເປັນທຳມະຊາດ ເພາະຈະເຮັດໃຫ້ການເວົ້າມີຄວາມຄ່ອງແຄ້ວຊັດເຈນ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lo-LA" sz="20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ຈົ່ງໃຊ້ພາສາຂອງຜູ້ຟັງ ເພື່ອເຮັດໃຫ້ເຂົ້າໃຈງ່າຍ ແລະ ເຮັດໃຫ້ຄຳເວົ້າໜ້າສົນໃຈ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lo-LA" sz="20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ຈົ່ງຍົກຕົວຢ່າງ ແລະ ສອດແຊກດ້ວຍອາລົມຕະຫຼົກໃນຄະນະທີ່ເວົ້າ</a:t>
            </a:r>
          </a:p>
        </p:txBody>
      </p:sp>
    </p:spTree>
    <p:extLst>
      <p:ext uri="{BB962C8B-B14F-4D97-AF65-F5344CB8AC3E}">
        <p14:creationId xmlns:p14="http://schemas.microsoft.com/office/powerpoint/2010/main" val="18370823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79512" y="260648"/>
            <a:ext cx="8784976" cy="6480720"/>
          </a:xfrm>
        </p:spPr>
        <p:txBody>
          <a:bodyPr>
            <a:normAutofit/>
          </a:bodyPr>
          <a:lstStyle/>
          <a:p>
            <a:pPr marL="45720" indent="0" algn="ctr">
              <a:lnSpc>
                <a:spcPct val="110000"/>
              </a:lnSpc>
              <a:buNone/>
            </a:pPr>
            <a:r>
              <a:rPr lang="lo-LA" sz="2800" b="1" dirty="0">
                <a:solidFill>
                  <a:schemeClr val="accent1">
                    <a:lumMod val="75000"/>
                  </a:schemeClr>
                </a:solidFill>
                <a:latin typeface="Saysettha OT" pitchFamily="34" charset="-34"/>
                <a:cs typeface="Saysettha OT" pitchFamily="34" charset="-34"/>
              </a:rPr>
              <a:t>ວິທີສ້າງສະເໜ່ໃນການວົ້າ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lo-LA" sz="20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ເມື່ອເວົ້າ ແລະ ສົນທະນາກັບໃຜກໍ່ຕາມຄວນໃຫ້ຄວາມສຳຄັນຕໍ່ຜູ້ຟັງ ຄືການເປີດໂອກາດໃຫ້ຄູ່ສົນທະນາໄດ້ເວົ້າ ແລະ ເຮົາກໍ່ຄວນຟັງຢ່າງຕັ້ງໃຈ</a:t>
            </a:r>
          </a:p>
          <a:p>
            <a:pPr>
              <a:lnSpc>
                <a:spcPct val="110000"/>
              </a:lnSpc>
              <a:buFont typeface="Arial" pitchFamily="34" charset="0"/>
              <a:buChar char="•"/>
            </a:pPr>
            <a:r>
              <a:rPr lang="lo-LA" sz="20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ຄວນເວົ້າໃນສິ່ງທີ່ຜູ້ອື່ນຢາກຟັງ ບໍ່ແມ່ນເວົ້າໃນສິ່ງທີ່ເອງຢາກເວົ້າ ແລະ ບໍ່ເວົ້າຊະຊາຍ</a:t>
            </a:r>
          </a:p>
          <a:p>
            <a:pPr>
              <a:lnSpc>
                <a:spcPct val="110000"/>
              </a:lnSpc>
              <a:buFont typeface="Arial" pitchFamily="34" charset="0"/>
              <a:buChar char="•"/>
            </a:pPr>
            <a:r>
              <a:rPr lang="lo-LA" sz="20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ຄວນເວົ້າພາສາຄົນຟັງ ບໍ່ແມ່ນພາສາຄົນເວົ້າ ເພາະການເວົ້າພາສາທ້ອງຖິ່ນອາດເຮັດໃຫ້ຜູ້ຟັງເກີດຄວາມບໍ່ເຂົ້າໃຈໃນພາສາຂອງຜູ້ເວົ້າໄດ້</a:t>
            </a:r>
          </a:p>
          <a:p>
            <a:pPr>
              <a:lnSpc>
                <a:spcPct val="110000"/>
              </a:lnSpc>
              <a:buFont typeface="Arial" pitchFamily="34" charset="0"/>
              <a:buChar char="•"/>
            </a:pPr>
            <a:r>
              <a:rPr lang="lo-LA" sz="20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ບໍ່ຄວນດຶງການເວົ້າໄວ້ແຕ່ກັບຕົນຜູ້ດຽວ ຕ້ອງແບ່ງໃຫ້ຜູ້ອື່ນໄດ້ເວົ້າ ແລະ ສົນທະນາ</a:t>
            </a:r>
          </a:p>
          <a:p>
            <a:pPr>
              <a:lnSpc>
                <a:spcPct val="110000"/>
              </a:lnSpc>
              <a:buFont typeface="Arial" pitchFamily="34" charset="0"/>
              <a:buChar char="•"/>
            </a:pPr>
            <a:r>
              <a:rPr lang="lo-LA" sz="20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ບໍ່ຄວນເວົ້າເຖິງຄວາມອ່ອນແອຂອງຕົນເອງໃຫ້ຜູ້ອື່ນຟັງ ເພາະບໍ່ພຽງແຕ່ເຂົາຈະຊ່ວຍຫຍັງທ່ານບໍ່ໄດ້ແລ້ວ ທ່ານເອງອາດຈະຖືກຜູ້ຟັງດູຖູກ ຫຼື ລັງກຽດໄດ້</a:t>
            </a:r>
          </a:p>
          <a:p>
            <a:pPr>
              <a:lnSpc>
                <a:spcPct val="110000"/>
              </a:lnSpc>
              <a:buFont typeface="Arial" pitchFamily="34" charset="0"/>
              <a:buChar char="•"/>
            </a:pPr>
            <a:r>
              <a:rPr lang="lo-LA" sz="20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ບໍ່ຄວນໂອ້ອວດຄວາມຮັ່ງມີ ຫຼື ຄວາມສຳເລັດຂອງຕົນເອງໃຫ້ຜູ້ອື່ນຟັງ ເພາະຈະເຮັດໃຫ້ຄູ່ສົນທະນາເກີດຄວາມເບື່ອໜ່າຍ(ຄວນໃຫ້ຜູ້ອື່ນຍົກຍ້ອງຈະດີກວ່າ)</a:t>
            </a:r>
          </a:p>
          <a:p>
            <a:pPr>
              <a:lnSpc>
                <a:spcPct val="110000"/>
              </a:lnSpc>
              <a:buFont typeface="Arial" pitchFamily="34" charset="0"/>
              <a:buChar char="•"/>
            </a:pPr>
            <a:r>
              <a:rPr lang="lo-LA" sz="20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ໃນເວລາເວົ້າຄວນຈະສອດແຊກດ້ວຍອາລົມຕະຫຼົກ, ມີຄວາມສຸກ, ສົດໄສ ຫຼື ເວົ້າໃຫ້ຖືກກັບເວລາ, ສະຖານທີ່ ແລະ ບຸກຄົນ</a:t>
            </a:r>
          </a:p>
          <a:p>
            <a:pPr>
              <a:lnSpc>
                <a:spcPct val="110000"/>
              </a:lnSpc>
              <a:buFont typeface="Arial" pitchFamily="34" charset="0"/>
              <a:buChar char="•"/>
            </a:pPr>
            <a:r>
              <a:rPr lang="lo-LA" sz="20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ບໍ່ຄວນສະແດງຄວາມລັງກຽດ, ເບື່ອໜ່າຍ ເມື່ອໄດ້ຟັງເລື່ອງທີ່ບໍ່ຖືກໃຈ ເຖິງແມ່ນຈະເປັນເລື່ອງລາມົກ ກໍ່ຄວນຟັງຢ່າງສະຫງົບ ແລະ ອົດທົນ</a:t>
            </a:r>
          </a:p>
          <a:p>
            <a:pPr>
              <a:lnSpc>
                <a:spcPct val="110000"/>
              </a:lnSpc>
              <a:buFont typeface="Arial" pitchFamily="34" charset="0"/>
              <a:buChar char="•"/>
            </a:pPr>
            <a:endParaRPr lang="lo-LA" sz="2000" dirty="0">
              <a:solidFill>
                <a:schemeClr val="accent1">
                  <a:lumMod val="75000"/>
                </a:schemeClr>
              </a:solidFill>
              <a:latin typeface="Saysettha OT" pitchFamily="34" charset="-34"/>
              <a:cs typeface="Saysettha OT" pitchFamily="34" charset="-34"/>
            </a:endParaRPr>
          </a:p>
          <a:p>
            <a:pPr marL="45720" indent="0">
              <a:lnSpc>
                <a:spcPct val="110000"/>
              </a:lnSpc>
              <a:buNone/>
            </a:pPr>
            <a:endParaRPr lang="th-TH" sz="2800" dirty="0">
              <a:solidFill>
                <a:schemeClr val="tx1"/>
              </a:solidFill>
              <a:latin typeface="Saysettha OT" pitchFamily="34" charset="-34"/>
              <a:cs typeface="Saysettha OT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540716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95536" y="188640"/>
            <a:ext cx="8424936" cy="6552728"/>
          </a:xfrm>
        </p:spPr>
        <p:txBody>
          <a:bodyPr>
            <a:normAutofit fontScale="92500" lnSpcReduction="10000"/>
          </a:bodyPr>
          <a:lstStyle/>
          <a:p>
            <a:pPr marL="45720" indent="0" algn="ctr">
              <a:buNone/>
            </a:pPr>
            <a:r>
              <a:rPr lang="lo-LA" sz="2600" b="1" dirty="0">
                <a:solidFill>
                  <a:schemeClr val="accent1">
                    <a:lumMod val="75000"/>
                  </a:schemeClr>
                </a:solidFill>
                <a:latin typeface="Saysettha OT" pitchFamily="34" charset="-34"/>
                <a:cs typeface="Saysettha OT" pitchFamily="34" charset="-34"/>
              </a:rPr>
              <a:t>ລັກສະນະການເວົ້າ ແລະ ບຸກຄະລິກທີ່ໜ້າລັງກຽດ</a:t>
            </a:r>
          </a:p>
          <a:p>
            <a:pPr>
              <a:lnSpc>
                <a:spcPct val="210000"/>
              </a:lnSpc>
              <a:buFont typeface="Arial" pitchFamily="34" charset="0"/>
              <a:buChar char="•"/>
            </a:pPr>
            <a:r>
              <a:rPr lang="lo-LA" sz="18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ເວົ້າຢູ່ບໍ່ເຊົາທັງໆທີ່ອາຫານຍັງເຕັມປາກ</a:t>
            </a:r>
          </a:p>
          <a:p>
            <a:pPr>
              <a:buFont typeface="Arial" pitchFamily="34" charset="0"/>
              <a:buChar char="•"/>
            </a:pPr>
            <a:r>
              <a:rPr lang="lo-LA" sz="18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ຢາກເວົ້າແດ່ ຢາກຈີ້ມແຂ້ວນຳແດ່</a:t>
            </a:r>
          </a:p>
          <a:p>
            <a:pPr>
              <a:buFont typeface="Arial" pitchFamily="34" charset="0"/>
              <a:buChar char="•"/>
            </a:pPr>
            <a:r>
              <a:rPr lang="lo-LA" sz="18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ມັກຫຼັບຕາເຍີບໆໃນຄະນະທີ່ກຳລັງເວົ້າ</a:t>
            </a:r>
          </a:p>
          <a:p>
            <a:pPr>
              <a:buFont typeface="Arial" pitchFamily="34" charset="0"/>
              <a:buChar char="•"/>
            </a:pPr>
            <a:r>
              <a:rPr lang="lo-LA" sz="18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ໃນຄະນະທີ່ເວົ້າສາຍຕາມັກສອດແຊກໃສ່ບ່ອນລໍ້ແຫຼມຂອງຜູ້ຟັງ</a:t>
            </a:r>
          </a:p>
          <a:p>
            <a:pPr>
              <a:buFont typeface="Arial" pitchFamily="34" charset="0"/>
              <a:buChar char="•"/>
            </a:pPr>
            <a:r>
              <a:rPr lang="lo-LA" sz="18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ກົ້ມໜ້າກົ້ມຕາເວົ້າຢ່າງດຽວບໍ່ສົນໃຈນຳຄົນຟັງ</a:t>
            </a:r>
          </a:p>
          <a:p>
            <a:pPr>
              <a:buFont typeface="Arial" pitchFamily="34" charset="0"/>
              <a:buChar char="•"/>
            </a:pPr>
            <a:r>
              <a:rPr lang="lo-LA" sz="18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ມັກຊີ້ໜ້າຄົນຟັງເໝືອນດູຖູກໃນຄະນະທີ່ຕົນກຳລັງເວົ້າ</a:t>
            </a:r>
          </a:p>
          <a:p>
            <a:pPr>
              <a:buFont typeface="Arial" pitchFamily="34" charset="0"/>
              <a:buChar char="•"/>
            </a:pPr>
            <a:r>
              <a:rPr lang="lo-LA" sz="18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ມັກເອົາມືເກົາສ່ວນນັ້ນສ່ວນນີ້ຂອງຮ່າງກາຍໃນຄະນະທີ່ເວົ້າ</a:t>
            </a:r>
          </a:p>
          <a:p>
            <a:pPr>
              <a:buFont typeface="Arial" pitchFamily="34" charset="0"/>
              <a:buChar char="•"/>
            </a:pPr>
            <a:r>
              <a:rPr lang="lo-LA" sz="18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ເວົ້າຫຼາຍ ເວົ້າບໍ່ຢຸດ ແຕ່ບໍ່ມີສາລະ</a:t>
            </a:r>
          </a:p>
          <a:p>
            <a:pPr>
              <a:buFont typeface="Arial" pitchFamily="34" charset="0"/>
              <a:buChar char="•"/>
            </a:pPr>
            <a:r>
              <a:rPr lang="lo-LA" sz="18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ເວົ້າໄປ ຫົວໄປ ແຖມຍັງຫົວກ່ອນຄົນຟັງ</a:t>
            </a:r>
          </a:p>
          <a:p>
            <a:pPr>
              <a:buFont typeface="Arial" pitchFamily="34" charset="0"/>
              <a:buChar char="•"/>
            </a:pPr>
            <a:r>
              <a:rPr lang="lo-LA" sz="18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ຕອບໃນສິ່ງທີ່ບໍ່ໄດ້ຖາມ</a:t>
            </a:r>
          </a:p>
          <a:p>
            <a:pPr>
              <a:buFont typeface="Arial" pitchFamily="34" charset="0"/>
              <a:buChar char="•"/>
            </a:pPr>
            <a:r>
              <a:rPr lang="lo-LA" sz="18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ເວົ້າຊ້ຳຊາກຄືຈະຈົບແຕ່ບໍ່ຈົບຈັກເທື່ອ</a:t>
            </a:r>
          </a:p>
          <a:p>
            <a:pPr>
              <a:buFont typeface="Arial" pitchFamily="34" charset="0"/>
              <a:buChar char="•"/>
            </a:pPr>
            <a:r>
              <a:rPr lang="lo-LA" sz="18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ເວົ້າຄຳບໍ່ສຸພາບຕະຫຼອດເວລາເພາະຄິດວ່າມັນເປັນຕາຫົວ</a:t>
            </a:r>
          </a:p>
          <a:p>
            <a:pPr>
              <a:buFont typeface="Arial" pitchFamily="34" charset="0"/>
              <a:buChar char="•"/>
            </a:pPr>
            <a:r>
              <a:rPr lang="lo-LA" sz="18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ເວົ້າພາສາຕ່າງປະເທດ ຫຼື ຄຳສັບສູງໆເພື່ອໃຫ້ຜູ້ຟັງເຫັນວ່າຕົນເປັນຄົນເກັ່ງ</a:t>
            </a:r>
          </a:p>
          <a:p>
            <a:pPr>
              <a:buFont typeface="Arial" pitchFamily="34" charset="0"/>
              <a:buChar char="•"/>
            </a:pPr>
            <a:r>
              <a:rPr lang="lo-LA" sz="18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ເວລາເວົ້າມັກຍ່າງໄປ-ມາ, ຢືນຕົວແຂງປານຕົ້ນໄມ້, ໂຍກຕົວໄປ-ມາ, ຫັນຫຼັງໃສ່ຄົນຟັງ</a:t>
            </a:r>
          </a:p>
          <a:p>
            <a:pPr>
              <a:buFont typeface="Arial" pitchFamily="34" charset="0"/>
              <a:buChar char="•"/>
            </a:pPr>
            <a:r>
              <a:rPr lang="lo-LA" sz="18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ມັກຍິກຄີ້ວ-ລີ່ວຕາ ຫຼື ສະແດງສີໜ້າຄືເກົ່າຢູ່ຕະຫຼອດເວລາໃນຄະນະທີ່ເວົ້າ</a:t>
            </a:r>
          </a:p>
          <a:p>
            <a:pPr>
              <a:buFont typeface="Arial" pitchFamily="34" charset="0"/>
              <a:buChar char="•"/>
            </a:pPr>
            <a:r>
              <a:rPr lang="lo-LA" sz="18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ມັກເອົາມືກຸມໄວ້ທີ່ວ່າງຂາ, ຈົກຖົງສົ້ງ, ຄ້ຳແອວ, ກອດເອິກ, ຂັດຫຼັງ ຫຼື ຊີ້ນີ້ວ ໃນຄະນະທີ່ເວົ້າ</a:t>
            </a:r>
          </a:p>
          <a:p>
            <a:pPr>
              <a:buFont typeface="Arial" pitchFamily="34" charset="0"/>
              <a:buChar char="•"/>
            </a:pPr>
            <a:r>
              <a:rPr lang="lo-LA" sz="18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ມັກເອົາມືປິດປາກຕົນເອງບາງຈັ່ງຫວະເວລາເວົ້າ</a:t>
            </a:r>
          </a:p>
          <a:p>
            <a:pPr>
              <a:buFont typeface="Arial" pitchFamily="34" charset="0"/>
              <a:buChar char="•"/>
            </a:pPr>
            <a:r>
              <a:rPr lang="lo-LA" sz="18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ບໍ່ຮູ້ວ່າຈະເອົາມືໄວ້ໃສກໍ່ເລີຍຍົກຂຶ້ນລູບຫົວຢູ່ເລື້ອຍໆ</a:t>
            </a:r>
          </a:p>
        </p:txBody>
      </p:sp>
    </p:spTree>
    <p:extLst>
      <p:ext uri="{BB962C8B-B14F-4D97-AF65-F5344CB8AC3E}">
        <p14:creationId xmlns:p14="http://schemas.microsoft.com/office/powerpoint/2010/main" val="409703972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116632"/>
            <a:ext cx="6512511" cy="638944"/>
          </a:xfrm>
        </p:spPr>
        <p:txBody>
          <a:bodyPr/>
          <a:lstStyle/>
          <a:p>
            <a:pPr marL="0" indent="0" algn="ctr">
              <a:buNone/>
            </a:pPr>
            <a:r>
              <a:rPr lang="lo-LA" sz="2800" dirty="0">
                <a:solidFill>
                  <a:schemeClr val="accent1">
                    <a:lumMod val="75000"/>
                  </a:schemeClr>
                </a:solidFill>
                <a:latin typeface="Saysettha OT" pitchFamily="34" charset="-34"/>
                <a:cs typeface="Saysettha OT" pitchFamily="34" charset="-34"/>
              </a:rPr>
              <a:t>ລັກສະນະຂອງເພື່ອນ</a:t>
            </a:r>
            <a:endParaRPr lang="th-TH" sz="2800" dirty="0">
              <a:solidFill>
                <a:schemeClr val="accent1">
                  <a:lumMod val="75000"/>
                </a:schemeClr>
              </a:solidFill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1520" y="764704"/>
            <a:ext cx="4248472" cy="59766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lo-LA" sz="2200" b="1" dirty="0">
                <a:solidFill>
                  <a:schemeClr val="accent5">
                    <a:lumMod val="50000"/>
                  </a:schemeClr>
                </a:solidFill>
                <a:latin typeface="Saysettha OT" pitchFamily="34" charset="-34"/>
                <a:cs typeface="Saysettha OT" pitchFamily="34" charset="-34"/>
              </a:rPr>
              <a:t>ລັກສະນະຂອງເພື່ອນທີ່ດີ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lo-LA" sz="18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ປົກປ້ອງເພື່ອນຜູ້ທີ່ເຮັດຜິດພາດໄປແລ້ວ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lo-LA" sz="18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ປົກປ້ອງຊັບສົມບັດຂອງເພື່ອນ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lo-LA" sz="18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ເມື່ອເຫັນເພື່ອນມີບັນຫາກໍ່ເປັນທີ່ອາໄສໄດ້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lo-LA" sz="18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ໄຂຄວາມລັບຂອງຕົນເອງຕໍ່ເພື່ອນ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lo-LA" sz="18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ບໍ່ປະຖິ້ມເພື່ອນໃນຍາມຫຍຸ້ງຍາກສັບສົນ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lo-LA" sz="18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ສະຫຼະຊີວິດແທນເພື່ອນໄດ້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lo-LA" sz="18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ຊ່ວຍຫ້າມເພື່ອນບໍ່ໃຫ້ກະທຳຊົ່ວ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lo-LA" sz="18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ໃຫ້ເພື່ອນເຮັດ ແລະ ຟັງໃນສິ່ງທີ່ບໍ່ເຄີຍ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lo-LA" sz="18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ແນະນຳສິ່ງທີ່ເຮັດໃຫ້ເພື່ອນມີຄວາມສຸກ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lo-LA" sz="18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ຫວັງດີຕໍ່ເພື່ອນຕະຫຼອດເວລາ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lo-LA" sz="18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ເມື່ອເພື່ອນມີທຸກ ແລະ ມີສຸກກໍ່ຮ່ວມນຳ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lo-LA" sz="18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ໂຕ້ຖຽງຄົນທີ່ຕຳນິເພື່ອນ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lo-LA" sz="18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ເຫັນດີກັບຄົນທີ່ຍົກຍ້ອງຊົມເຊີຍເພື່ອນ</a:t>
            </a:r>
            <a:endParaRPr lang="th-TH" sz="1800" dirty="0">
              <a:solidFill>
                <a:schemeClr val="tx1"/>
              </a:solidFill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88024" y="764704"/>
            <a:ext cx="4176464" cy="59766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lo-LA" sz="2200" b="1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ລັກສະນະຂອງເພື່ອນບໍ່ດີ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lo-LA" sz="18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ຄິດເອົາແຕ່ໄດ້ຝ່າຍດຽວ ເອົາປຽບເພື່ອນ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lo-LA" sz="18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ເສຍໜ້ອຍ ແຕ່ຄິດຢາກໄດ້ຫຼາຍ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lo-LA" sz="18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ເມື່ອມີໄພມາເຖິງຕົນຈຶ່ງຄິດເຫັນໝູ່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lo-LA" sz="18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ຄົບເພື່ອນຍ້ອນເຫັນແກ່ຜົນປະໂຫຍດ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lo-LA" sz="18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ເກັບເອົາເລື່ອງທີ່ຜ່ານໄປແລ້ວມາເວົ້າ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lo-LA" sz="18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ໃຫ້ແຕ່ສິ່ງທີ່ບໍ່ມີປະໂຫຍດ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lo-LA" sz="18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ມີແຕ່ເວົ້າແຕ່ອາໄສບໍ່ໄດ້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lo-LA" sz="18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ຈະເຮັດຊົ່ວ ຫຼື ເຮັດດີກໍ່ຄ້ອຍຕາມ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lo-LA" sz="18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ຕໍ່ໜ້າສັນລະເສີນ ລັບຫຼັງນິນທາ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lo-LA" sz="18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ຊັກຊວນໝູ່ດື່ມແຕ່ນ້ຳເມົາ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lo-LA" sz="18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ຊັກຊວນເພື່ອນທ່ຽວແຕ່ກາງຄືນ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lo-LA" sz="18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ຊັກຊວນໃຫ້ມົວເມົາທ່ຽວແຕ່ການຫຼິ້ນກິນ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lo-LA" sz="18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ຊັກຊວນເພື່ອນຫຼິ້ນແຕ່ການພະນັນ</a:t>
            </a:r>
          </a:p>
          <a:p>
            <a:pPr marL="342900" indent="-342900">
              <a:buFont typeface="Arial" pitchFamily="34" charset="0"/>
              <a:buChar char="•"/>
            </a:pPr>
            <a:endParaRPr lang="th-TH" sz="1800" dirty="0">
              <a:solidFill>
                <a:schemeClr val="tx1"/>
              </a:solidFill>
              <a:latin typeface="Saysettha OT" pitchFamily="34" charset="-34"/>
              <a:cs typeface="Saysettha OT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0339271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79512" y="980728"/>
            <a:ext cx="8712968" cy="5616624"/>
          </a:xfrm>
        </p:spPr>
        <p:txBody>
          <a:bodyPr/>
          <a:lstStyle/>
          <a:p>
            <a:pPr marL="45720" indent="0" algn="ctr">
              <a:lnSpc>
                <a:spcPct val="150000"/>
              </a:lnSpc>
              <a:buNone/>
            </a:pPr>
            <a:r>
              <a:rPr lang="lo-LA" sz="2400" b="1" dirty="0">
                <a:solidFill>
                  <a:schemeClr val="accent6"/>
                </a:solidFill>
                <a:latin typeface="Saysettha OT" pitchFamily="34" charset="-34"/>
                <a:cs typeface="Saysettha OT" pitchFamily="34" charset="-34"/>
                <a:sym typeface="Wingdings"/>
              </a:rPr>
              <a:t> </a:t>
            </a:r>
            <a:r>
              <a:rPr lang="lo-LA" sz="2400" b="1" dirty="0">
                <a:solidFill>
                  <a:schemeClr val="accent6">
                    <a:lumMod val="75000"/>
                  </a:schemeClr>
                </a:solidFill>
                <a:latin typeface="Saysettha OT" pitchFamily="34" charset="-34"/>
                <a:cs typeface="Saysettha OT" pitchFamily="34" charset="-34"/>
                <a:sym typeface="Wingdings"/>
              </a:rPr>
              <a:t>ລືມແລ້ວຍິ້ມໄດ້ ດີກວ່າຈຳໄວ້ແຕ່ເຈັບປວດ </a:t>
            </a:r>
            <a:r>
              <a:rPr lang="lo-LA" sz="2400" b="1" dirty="0">
                <a:solidFill>
                  <a:schemeClr val="accent6"/>
                </a:solidFill>
                <a:latin typeface="Saysettha OT" pitchFamily="34" charset="-34"/>
                <a:cs typeface="Saysettha OT" pitchFamily="34" charset="-34"/>
                <a:sym typeface="Wingdings"/>
              </a:rPr>
              <a:t></a:t>
            </a:r>
          </a:p>
          <a:p>
            <a:pPr marL="45720" indent="0" algn="ctr">
              <a:lnSpc>
                <a:spcPct val="150000"/>
              </a:lnSpc>
              <a:buNone/>
            </a:pPr>
            <a:r>
              <a:rPr lang="lo-LA" b="1" dirty="0">
                <a:solidFill>
                  <a:schemeClr val="accent6"/>
                </a:solidFill>
                <a:latin typeface="Saysettha OT" pitchFamily="34" charset="-34"/>
                <a:cs typeface="Saysettha OT" pitchFamily="34" charset="-34"/>
                <a:sym typeface="Wingdings"/>
              </a:rPr>
              <a:t> </a:t>
            </a:r>
            <a:r>
              <a:rPr lang="lo-LA" b="1" dirty="0">
                <a:solidFill>
                  <a:schemeClr val="accent2">
                    <a:lumMod val="50000"/>
                  </a:schemeClr>
                </a:solidFill>
                <a:latin typeface="Saysettha OT" pitchFamily="34" charset="-34"/>
                <a:cs typeface="Saysettha OT" pitchFamily="34" charset="-34"/>
                <a:sym typeface="Wingdings"/>
              </a:rPr>
              <a:t>ໃຫ້ຄວາມສຳຄັນຕໍ່ລູກຄ້າເໝືອນພະລາຊາ ຄືການບໍລິການທີ່ສຸດຍອດຂອງຄວາມສຸດຍອດ ເພາະນອກຈາກຈະຮັກສາລູກຄ້າຄົນນັ້ນໄວ້ໄດ້ແລ້ວ ເຂົາຍັງຈະກາຍເປັນຜູ້ໂຄສະນາສິນຄ້າໃຫ້ທ່ານຕະຫຼອດໄປ </a:t>
            </a:r>
            <a:r>
              <a:rPr lang="lo-LA" b="1" dirty="0">
                <a:solidFill>
                  <a:schemeClr val="accent6"/>
                </a:solidFill>
                <a:latin typeface="Saysettha OT" pitchFamily="34" charset="-34"/>
                <a:cs typeface="Saysettha OT" pitchFamily="34" charset="-34"/>
                <a:sym typeface="Wingdings"/>
              </a:rPr>
              <a:t></a:t>
            </a:r>
            <a:endParaRPr lang="lo-LA" b="1" dirty="0">
              <a:solidFill>
                <a:schemeClr val="accent6"/>
              </a:solidFill>
              <a:latin typeface="Saysettha OT" pitchFamily="34" charset="-34"/>
              <a:cs typeface="Saysettha OT" pitchFamily="34" charset="-34"/>
            </a:endParaRPr>
          </a:p>
          <a:p>
            <a:pPr marL="45720" indent="0" algn="ctr">
              <a:lnSpc>
                <a:spcPct val="150000"/>
              </a:lnSpc>
              <a:buNone/>
            </a:pPr>
            <a:r>
              <a:rPr lang="lo-LA" sz="2400" b="1" dirty="0">
                <a:solidFill>
                  <a:schemeClr val="accent6"/>
                </a:solidFill>
                <a:latin typeface="Saysettha OT" pitchFamily="34" charset="-34"/>
                <a:cs typeface="Saysettha OT" pitchFamily="34" charset="-34"/>
                <a:sym typeface="Wingdings"/>
              </a:rPr>
              <a:t> </a:t>
            </a:r>
            <a:r>
              <a:rPr lang="lo-LA" b="1" dirty="0">
                <a:solidFill>
                  <a:schemeClr val="accent5">
                    <a:lumMod val="50000"/>
                  </a:schemeClr>
                </a:solidFill>
                <a:latin typeface="Saysettha OT" pitchFamily="34" charset="-34"/>
                <a:cs typeface="Saysettha OT" pitchFamily="34" charset="-34"/>
                <a:sym typeface="Wingdings"/>
              </a:rPr>
              <a:t>ບໍ່ມີໃຜຢາກເວົ້ານຳທ່ານດອກ ຖ້າເຂົາຮູ້ວ່າເຂົາຈະບໍ່ມີໂອກາດໄດ້ເວົ້າ </a:t>
            </a:r>
            <a:r>
              <a:rPr lang="lo-LA" sz="2400" b="1" dirty="0">
                <a:solidFill>
                  <a:schemeClr val="accent6"/>
                </a:solidFill>
                <a:latin typeface="Saysettha OT" pitchFamily="34" charset="-34"/>
                <a:cs typeface="Saysettha OT" pitchFamily="34" charset="-34"/>
                <a:sym typeface="Wingdings"/>
              </a:rPr>
              <a:t></a:t>
            </a:r>
            <a:endParaRPr lang="lo-LA" sz="2400" b="1" dirty="0">
              <a:solidFill>
                <a:schemeClr val="accent6"/>
              </a:solidFill>
              <a:latin typeface="Saysettha OT" pitchFamily="34" charset="-34"/>
              <a:cs typeface="Saysettha OT" pitchFamily="34" charset="-34"/>
            </a:endParaRPr>
          </a:p>
          <a:p>
            <a:pPr marL="45720" indent="0" algn="ctr">
              <a:lnSpc>
                <a:spcPct val="150000"/>
              </a:lnSpc>
              <a:buNone/>
            </a:pPr>
            <a:r>
              <a:rPr lang="lo-LA" sz="2400" b="1" dirty="0">
                <a:solidFill>
                  <a:schemeClr val="accent6"/>
                </a:solidFill>
                <a:latin typeface="Saysettha OT" pitchFamily="34" charset="-34"/>
                <a:cs typeface="Saysettha OT" pitchFamily="34" charset="-34"/>
                <a:sym typeface="Wingdings"/>
              </a:rPr>
              <a:t> </a:t>
            </a:r>
            <a:r>
              <a:rPr lang="lo-LA" b="1" dirty="0">
                <a:solidFill>
                  <a:srgbClr val="7030A0"/>
                </a:solidFill>
                <a:latin typeface="Saysettha OT" pitchFamily="34" charset="-34"/>
                <a:cs typeface="Saysettha OT" pitchFamily="34" charset="-34"/>
                <a:sym typeface="Wingdings"/>
              </a:rPr>
              <a:t>ເມື່ອຜູ້ອື່ນສະແດງຄວາມບໍ່ເປັນມິດກັບເຮົາຄົນໂງ່ຈະຕຳນິເຂົາ         ສ່ວນຄົນສະຫຼາດຈະຖາມຕົນເອງວ່າເຮົາເປັນຄົນທີ່ໜ້າຄົບແລ້ວ ຫຼື ຍັງ </a:t>
            </a:r>
            <a:r>
              <a:rPr lang="lo-LA" sz="2400" b="1" dirty="0">
                <a:solidFill>
                  <a:schemeClr val="accent6"/>
                </a:solidFill>
                <a:latin typeface="Saysettha OT" pitchFamily="34" charset="-34"/>
                <a:cs typeface="Saysettha OT" pitchFamily="34" charset="-34"/>
                <a:sym typeface="Wingdings"/>
              </a:rPr>
              <a:t></a:t>
            </a:r>
          </a:p>
          <a:p>
            <a:pPr marL="45720" indent="0" algn="ctr">
              <a:lnSpc>
                <a:spcPct val="150000"/>
              </a:lnSpc>
              <a:buNone/>
            </a:pPr>
            <a:r>
              <a:rPr lang="lo-LA" sz="2800" b="1" dirty="0">
                <a:solidFill>
                  <a:schemeClr val="accent6"/>
                </a:solidFill>
                <a:latin typeface="Saysettha OT" pitchFamily="34" charset="-34"/>
                <a:cs typeface="Saysettha OT" pitchFamily="34" charset="-34"/>
                <a:sym typeface="Wingdings"/>
              </a:rPr>
              <a:t> </a:t>
            </a:r>
            <a:r>
              <a:rPr lang="lo-LA" sz="2400" b="1" dirty="0">
                <a:solidFill>
                  <a:schemeClr val="bg2">
                    <a:lumMod val="50000"/>
                  </a:schemeClr>
                </a:solidFill>
                <a:latin typeface="Saysettha OT" pitchFamily="34" charset="-34"/>
                <a:cs typeface="Saysettha OT" pitchFamily="34" charset="-34"/>
                <a:sym typeface="Wingdings"/>
              </a:rPr>
              <a:t>ບໍ່ມີສິ່ງໃດຈະສະແດງອອກໃຫ້ຜູ້ອື່ນຮູ້ວ່າທ່ານເປັນຄົນແນວໃດໄດ້ໄວເທົ່າກັບເລື່ອງທີ່ທ່ານເວົ້າອອກມາ </a:t>
            </a:r>
            <a:r>
              <a:rPr lang="lo-LA" sz="2800" b="1" dirty="0">
                <a:solidFill>
                  <a:schemeClr val="accent6"/>
                </a:solidFill>
                <a:latin typeface="Saysettha OT" pitchFamily="34" charset="-34"/>
                <a:cs typeface="Saysettha OT" pitchFamily="34" charset="-34"/>
                <a:sym typeface="Wingdings"/>
              </a:rPr>
              <a:t></a:t>
            </a:r>
          </a:p>
          <a:p>
            <a:pPr marL="45720" indent="0" algn="ctr">
              <a:lnSpc>
                <a:spcPct val="150000"/>
              </a:lnSpc>
              <a:buNone/>
            </a:pPr>
            <a:endParaRPr lang="lo-LA" sz="2400" b="1" dirty="0">
              <a:solidFill>
                <a:schemeClr val="accent6"/>
              </a:solidFill>
              <a:latin typeface="Saysettha OT" pitchFamily="34" charset="-34"/>
              <a:cs typeface="Saysettha OT" pitchFamily="34" charset="-34"/>
            </a:endParaRPr>
          </a:p>
          <a:p>
            <a:pPr marL="45720" indent="0">
              <a:buNone/>
            </a:pPr>
            <a:endParaRPr lang="lo-LA" sz="2000" b="1" dirty="0">
              <a:solidFill>
                <a:schemeClr val="accent6"/>
              </a:solidFill>
              <a:latin typeface="Saysettha OT" pitchFamily="34" charset="-34"/>
              <a:cs typeface="Saysettha OT" pitchFamily="34" charset="-34"/>
            </a:endParaRPr>
          </a:p>
          <a:p>
            <a:pPr marL="45720" indent="0">
              <a:buNone/>
            </a:pPr>
            <a:endParaRPr lang="th-TH" dirty="0"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195736" y="260648"/>
            <a:ext cx="4464497" cy="576064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r>
              <a:rPr lang="lo-LA" sz="3600" dirty="0">
                <a:solidFill>
                  <a:schemeClr val="accent1">
                    <a:lumMod val="50000"/>
                  </a:schemeClr>
                </a:solidFill>
                <a:latin typeface="Saysettha OT" pitchFamily="34" charset="-34"/>
                <a:cs typeface="Saysettha OT" pitchFamily="34" charset="-34"/>
              </a:rPr>
              <a:t>ວາຈາສອນໃຈ</a:t>
            </a:r>
            <a:endParaRPr lang="th-TH" sz="3600" dirty="0">
              <a:solidFill>
                <a:schemeClr val="accent1">
                  <a:lumMod val="50000"/>
                </a:schemeClr>
              </a:solidFill>
              <a:latin typeface="Saysettha OT" pitchFamily="34" charset="-34"/>
              <a:cs typeface="Saysettha OT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64115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60648"/>
            <a:ext cx="6984776" cy="64807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lo-LA" sz="2800" b="1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2. ປະຫວັດຄວາມເປັນມາຂອງມະນຸດສໍາພັນ</a:t>
            </a:r>
            <a:endParaRPr lang="th-TH" sz="2800" b="1" dirty="0">
              <a:solidFill>
                <a:schemeClr val="tx1"/>
              </a:solidFill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79512" y="1124744"/>
            <a:ext cx="8712968" cy="5328592"/>
          </a:xfrm>
        </p:spPr>
        <p:txBody>
          <a:bodyPr>
            <a:normAutofit lnSpcReduction="10000"/>
          </a:bodyPr>
          <a:lstStyle/>
          <a:p>
            <a:pPr algn="just">
              <a:buFontTx/>
              <a:buChar char="-"/>
            </a:pPr>
            <a:r>
              <a:rPr lang="lo-LA" sz="20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ຄວາມສຳພັນຂອງມະນຸດບໍ່ອາດຢັ້ງຢືນໄດ້ຢ່າງຊັດເຈນວ່າເກີດຂຶ້ນເມື່ອໃດ</a:t>
            </a:r>
          </a:p>
          <a:p>
            <a:pPr algn="just">
              <a:buFontTx/>
              <a:buChar char="-"/>
            </a:pPr>
            <a:r>
              <a:rPr lang="lo-LA" sz="20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ເມື່ອສັງຄົມເລີ່ມມີການປ່ຽນແປງ, ພົນລະເມືອງເພີ່ມຂຶ້ນເຮັດໃຫ້ເກີດມີການແຂ່ງຂັນກັນດ້ານຕ່າງໆຫຼາຍຂຶ້ນ</a:t>
            </a:r>
          </a:p>
          <a:p>
            <a:pPr algn="just">
              <a:buFontTx/>
              <a:buChar char="-"/>
            </a:pPr>
            <a:r>
              <a:rPr lang="lo-LA" sz="20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ມະນຸດສຳພັນເລີ່ມໄດ້ຮັບການເຜີຍແຜ່ໃນສັດຕະວັດທີ 19 ຊຶ່ງເລີ່ມຕົ້ນມີການປ່ຽນແປງແນວຄວາມຄິດກ່ຽວກັບການບໍລິຫານໃຫ້ຫັນມາສົນໃຈ ແລະ ໃຫ້ຄວາມສຳຄັນກ່ຽວກັບຄົນຫຼາຍຂຶ້ນ</a:t>
            </a:r>
          </a:p>
          <a:p>
            <a:pPr algn="just">
              <a:buFontTx/>
              <a:buChar char="-"/>
            </a:pPr>
            <a:r>
              <a:rPr lang="lo-LA" sz="20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ກ່ອນການປະຕິວັດອຸດສາຫະກຳ ນາຍຈ້າງບໍ່ໃຫ້ຄວາມສຳຄັນກັບກຳມະກອນ, ບໍ່ສົນໃຈຄວາມຕ້ອງການ-ຄວາມຮູ້ສຶກຂອງຄົນຜູ້ໃຊ້ແຮງງານໃນການເຮັດວຽກ, ເພາະນາຍຈ້າງຄິດພຽງແຕ່ວ່າ ກຳມະກອນກໍ່ປຽບເໝືອນສິນຄ້າຊະນິດໜຶ່ງທີ່ສາມາດຊື້-ຂາຍໄດ້ ແລະ ກໍ່ຍັງຄິດວ່າ ຄົນປຽບເໝືອນເຄື່ອງຈັກທີ່ສາມາດເຮັດວຽກໄດ້ຕະຫຼອດເວລາ ໂດຍບໍ່ໄດ້ຄຳນຶງວ່າຄົນກໍ່ມີຈິດໃຈ ແລະ ມີຄວາມຕ້ອງການຢາກພັກຜ່ອນທັງທາງກາຍ ແລະ ທາງໃຈ</a:t>
            </a:r>
          </a:p>
          <a:p>
            <a:pPr algn="just">
              <a:buFontTx/>
              <a:buChar char="-"/>
            </a:pPr>
            <a:r>
              <a:rPr lang="lo-LA" sz="20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ໃນປີ ຄສ 1900 </a:t>
            </a:r>
            <a:r>
              <a:rPr lang="en-US" sz="20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(Taylor) </a:t>
            </a:r>
            <a:r>
              <a:rPr lang="lo-LA" sz="20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ນັກວິສະວະກອນຄົນອາເມລິກາ ໄດ້ເປັນຜູ້ໜຶ່ງທີ່ພັດທະນາທິດສະດີການຈັດການໃນລັກສະນະທີ່ເປັນວິທະຍາສາດ ແລະ ເພິ່ນໄດ້ເລີ່ມຕົ້ນວາງພື້ນຖານມະນຸດສຳພັນທາງດ້ານທຸລະກິດຂຶ້ນ, ພ້ອມທັງສຶກສາການປະຕິບັດວຽກງານຂອງກຳມະກອນໃນແຕ່ລະວັນວ່າສົມຄວນເຮັດວຽກຈັກຊົ່ວໂມງຕໍ່ວັນຈຶ່ງເໝາະສົມ, ໄລຍະພັກຜ່ອນແຕ່ລະວັນຄວນມີຈັກໄລຍະ</a:t>
            </a:r>
            <a:endParaRPr lang="th-TH" sz="2000" dirty="0">
              <a:solidFill>
                <a:schemeClr val="tx1"/>
              </a:solidFill>
              <a:latin typeface="Saysettha OT" pitchFamily="34" charset="-34"/>
              <a:cs typeface="Saysettha OT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857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Text, Type, Typography, Letter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521718"/>
            <a:ext cx="3960440" cy="377949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005064"/>
            <a:ext cx="3384376" cy="288032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772" y="-27384"/>
            <a:ext cx="3687865" cy="325029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5580112" y="284081"/>
            <a:ext cx="3240360" cy="10936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o-LA" b="1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ຈົບການບັນຍາຍ</a:t>
            </a:r>
            <a:endParaRPr lang="th-TH" b="1" dirty="0">
              <a:solidFill>
                <a:schemeClr val="tx1"/>
              </a:solidFill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23528" y="5013176"/>
            <a:ext cx="3240360" cy="10936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o-LA" b="1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ຂໍຂອບໃຈ !</a:t>
            </a:r>
            <a:endParaRPr lang="th-TH" b="1" dirty="0">
              <a:solidFill>
                <a:schemeClr val="tx1"/>
              </a:solidFill>
              <a:latin typeface="Saysettha OT" pitchFamily="34" charset="-34"/>
              <a:cs typeface="Saysettha OT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2150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620688"/>
            <a:ext cx="8229600" cy="5904656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lo-LA" sz="24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ໃນປີ ຄສ 1920-1930 ທ່ານ </a:t>
            </a:r>
            <a:r>
              <a:rPr lang="en-US" sz="24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Elton MAYO </a:t>
            </a:r>
            <a:r>
              <a:rPr lang="lo-LA" sz="24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ໄດ້ຖືເອົາວິຊາມະນຸດສຳພັນເປັນວິຊາທີ່ສຳຄັນໂດຍຊີ້ໃຫ້ເຫັນວ່າອົງກອນທຸກອົງກອນເປັນລະບົບສັງຄົມໜຶ່ງ ແລະ ຄົນຜູ້ເຮັດວຽກເປັນປັດໄຈສຳຄັນຂອງອົງກອນ. ພ້ອມນີ້ຜົນການທົດລອງຍັງພົບວ່າ ກຳມະກອນບໍ່ແມ່ນເຄື່ອງຈັກ ຫຼື ອຸປະກອນທີ່ງ່າຍ ແລະ ບໍ່ມີບັນຫາ, ແຕ່ກົງກັນຂ້າມ ຄົນເປັນສິ່ງທີ່ສະຫຼັບສັບຊ້ອນ ແລະ ມີບັນຫາຫຼາຍຢ່າງ.</a:t>
            </a:r>
          </a:p>
          <a:p>
            <a:pPr algn="just">
              <a:lnSpc>
                <a:spcPct val="150000"/>
              </a:lnSpc>
            </a:pPr>
            <a:r>
              <a:rPr lang="lo-LA" sz="24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ໃນປີ ຄສ 1936 ທ່ານ </a:t>
            </a:r>
            <a:r>
              <a:rPr lang="en-US" sz="24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Elton MAYO </a:t>
            </a:r>
            <a:r>
              <a:rPr lang="lo-LA" sz="24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ໄດ້ເປີດສອນວິຊາມະນຸດສຳພັນຢ່າງເປັນທາງການທີ່ມະຫາວິທະຍາໄລ </a:t>
            </a:r>
            <a:r>
              <a:rPr lang="en-US" sz="24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Harvard (USA) </a:t>
            </a:r>
            <a:r>
              <a:rPr lang="lo-LA" sz="24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 ແລະ ອີກ 10 ປີຕໍ່ມາ ວິຊາດັ່ງກ່າວກໍ່ໄດ້ຖືກຍອມຮັບໃຫ້ກາຍເປັນວິຊາບັງຄັບຢູ່ໃນມະຫາວິທະຍາໄລນັ້ນ, ໂດຍເພິ່ນເນັ້ນໃຫ້ເຫັນວ່າ: ຜົນຜະລິດຈະເພີ່ມຂຶ້ນໄດ້ໂດຍວິທີຂອງມະນຸດສຳພັນເປັນສ່ວນໃຫຍ່.</a:t>
            </a:r>
            <a:endParaRPr lang="th-TH" sz="2400" dirty="0">
              <a:solidFill>
                <a:schemeClr val="tx1"/>
              </a:solidFill>
              <a:latin typeface="Saysettha OT" pitchFamily="34" charset="-34"/>
              <a:cs typeface="Saysettha OT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6769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413792"/>
            <a:ext cx="6512511" cy="926976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lo-LA" sz="32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3. ຄວາມສໍາຄັນຂອງມະນຸດສຳພັນ</a:t>
            </a:r>
            <a:endParaRPr lang="th-TH" sz="3200" dirty="0">
              <a:solidFill>
                <a:schemeClr val="tx1"/>
              </a:solidFill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67544" y="1268760"/>
            <a:ext cx="8229600" cy="4525963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lnSpc>
                <a:spcPct val="220000"/>
              </a:lnSpc>
              <a:buNone/>
            </a:pPr>
            <a:r>
              <a:rPr lang="lo-LA" sz="3300" b="1" dirty="0">
                <a:latin typeface="Saysettha OT" pitchFamily="34" charset="-34"/>
                <a:cs typeface="Saysettha OT" pitchFamily="34" charset="-34"/>
              </a:rPr>
              <a:t>ມະນຸດສຳພັນມີຄວາມສຳຄັນດັ່ງນີ້: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lo-LA" sz="2800" dirty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28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ຊ່ວຍໃຫ້ມະນຸດບໍ່ຮູ້ສຶກໂດດດ່ຽວ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lo-LA" sz="28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 ຊ່ວຍໃຫ້ມະນຸດໄດ້ຮັບຄວາມຊ່ວຍເຫຼືອ ແລະ ປະສົບຜົນສໍາເລັດ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lo-LA" sz="28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 ຊ່ວຍໃຫ້ມະນຸດມີຄວາມໝັ້ນຄົງປອດໄພໃນຊີວິດ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lo-LA" sz="28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 ຊ່ວຍໃຫ້ມະນຸດໄດ້ຮັບຄວາມຮັກ ແລະ ການຍອມຮັບ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lo-LA" sz="2800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 ຊ່ວຍໃຫ້ມະນຸດບັນລຸຈຸດປະສົງ ແລະ ເປົ້າໝາຍໄດ້</a:t>
            </a:r>
          </a:p>
          <a:p>
            <a:endParaRPr lang="lo-LA" sz="2800" dirty="0">
              <a:latin typeface="Saysettha OT" pitchFamily="34" charset="-34"/>
              <a:cs typeface="Saysettha OT" pitchFamily="34" charset="-34"/>
            </a:endParaRPr>
          </a:p>
          <a:p>
            <a:endParaRPr lang="th-TH" sz="2800" dirty="0">
              <a:latin typeface="Saysettha OT" pitchFamily="34" charset="-34"/>
              <a:cs typeface="Saysettha OT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64222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080120"/>
          </a:xfrm>
        </p:spPr>
        <p:txBody>
          <a:bodyPr>
            <a:normAutofit fontScale="90000"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lo-LA" sz="2800" b="1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4. ໂຄງສ້າງຂອງມະນຸດສໍາພັນ</a:t>
            </a:r>
            <a:br>
              <a:rPr lang="lo-LA" sz="3200" b="1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</a:br>
            <a:r>
              <a:rPr lang="lo-LA" sz="2000" b="1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ແຜນວາດອົງປະກອບ ແລະ ຜົນຂອງການສ້າງມະນຸດສຳພັນ</a:t>
            </a:r>
            <a:endParaRPr lang="th-TH" sz="2000" b="1" dirty="0">
              <a:solidFill>
                <a:schemeClr val="tx1"/>
              </a:solidFill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79912" y="1519003"/>
            <a:ext cx="1728192" cy="4760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lo-LA" sz="2000" dirty="0">
                <a:latin typeface="Saysettha OT" pitchFamily="34" charset="-34"/>
                <a:cs typeface="Saysettha OT" pitchFamily="34" charset="-34"/>
              </a:rPr>
              <a:t>ມະນຸດສຳພັນ</a:t>
            </a:r>
            <a:endParaRPr lang="th-TH" sz="2000" dirty="0"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1548" y="2591795"/>
            <a:ext cx="2366276" cy="6546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lo-LA" sz="1600" dirty="0">
                <a:latin typeface="Saysettha OT" pitchFamily="34" charset="-34"/>
                <a:cs typeface="Saysettha OT" pitchFamily="34" charset="-34"/>
              </a:rPr>
              <a:t>ສຶກສາ ແລະ ປັບປຸງຕົນເອງ</a:t>
            </a:r>
            <a:endParaRPr lang="th-TH" sz="1600" dirty="0"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19872" y="2591795"/>
            <a:ext cx="2520280" cy="6546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lo-LA" sz="1600" dirty="0">
                <a:latin typeface="Saysettha OT" pitchFamily="34" charset="-34"/>
                <a:cs typeface="Saysettha OT" pitchFamily="34" charset="-34"/>
              </a:rPr>
              <a:t>ສຶກສາ ເຂົ້າໃຈ ແລະ ຍອມຮັບຜູ້ອື່ນ</a:t>
            </a:r>
            <a:endParaRPr lang="th-TH" sz="1600" dirty="0"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00192" y="2602275"/>
            <a:ext cx="2376264" cy="6451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lo-LA" sz="1600" dirty="0">
                <a:latin typeface="Saysettha OT" pitchFamily="34" charset="-34"/>
                <a:cs typeface="Saysettha OT" pitchFamily="34" charset="-34"/>
              </a:rPr>
              <a:t>ສຶກສາ ເຂົ້າໃຈສິ່ງແວດລ້ອມ</a:t>
            </a:r>
            <a:endParaRPr lang="th-TH" sz="1600" dirty="0"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19872" y="3697989"/>
            <a:ext cx="2520280" cy="6546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lo-LA" sz="1600" dirty="0">
                <a:latin typeface="Saysettha OT" pitchFamily="34" charset="-34"/>
                <a:cs typeface="Saysettha OT" pitchFamily="34" charset="-34"/>
              </a:rPr>
              <a:t>ປັບຕົນເອງໃຫ້ເຂົ້າກັບຜູ້ອື່ນ ແລະ ສິ່ງແວດລ້ອມ</a:t>
            </a:r>
            <a:endParaRPr lang="th-TH" sz="1600" dirty="0"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19872" y="4771860"/>
            <a:ext cx="2520280" cy="5951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lo-LA" sz="1600" dirty="0">
                <a:latin typeface="Saysettha OT" pitchFamily="34" charset="-34"/>
                <a:cs typeface="Saysettha OT" pitchFamily="34" charset="-34"/>
              </a:rPr>
              <a:t>ແລກປ່ຽນຜົນປະໂຫຍດ</a:t>
            </a:r>
          </a:p>
          <a:p>
            <a:pPr algn="ctr"/>
            <a:r>
              <a:rPr lang="lo-LA" sz="1600" dirty="0">
                <a:latin typeface="Saysettha OT" pitchFamily="34" charset="-34"/>
                <a:cs typeface="Saysettha OT" pitchFamily="34" charset="-34"/>
              </a:rPr>
              <a:t>ຊຶ່ງກັນ ແລະ ກັນ</a:t>
            </a:r>
            <a:endParaRPr lang="th-TH" sz="1600" dirty="0"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43608" y="5917740"/>
            <a:ext cx="1944216" cy="5355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lo-LA" sz="1600" dirty="0">
                <a:latin typeface="Saysettha OT" pitchFamily="34" charset="-34"/>
                <a:cs typeface="Saysettha OT" pitchFamily="34" charset="-34"/>
              </a:rPr>
              <a:t>ຕົນເອງມີຄວາມສຸກ</a:t>
            </a:r>
            <a:endParaRPr lang="th-TH" sz="1600" dirty="0"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05094" y="5917740"/>
            <a:ext cx="2119033" cy="5355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lo-LA" sz="1600" dirty="0">
                <a:latin typeface="Saysettha OT" pitchFamily="34" charset="-34"/>
                <a:cs typeface="Saysettha OT" pitchFamily="34" charset="-34"/>
              </a:rPr>
              <a:t>ຜູ້ອື່ນມີຄວາມສຸກ</a:t>
            </a:r>
            <a:endParaRPr lang="th-TH" sz="1600" dirty="0"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300192" y="5903828"/>
            <a:ext cx="2016224" cy="5355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lo-LA" sz="1600" dirty="0">
                <a:latin typeface="Saysettha OT" pitchFamily="34" charset="-34"/>
                <a:cs typeface="Saysettha OT" pitchFamily="34" charset="-34"/>
              </a:rPr>
              <a:t>ສັງຄົມມີປະສິດທິພາບ</a:t>
            </a:r>
            <a:endParaRPr lang="th-TH" sz="1600" dirty="0">
              <a:latin typeface="Saysettha OT" pitchFamily="34" charset="-34"/>
              <a:cs typeface="Saysettha OT" pitchFamily="34" charset="-34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763688" y="2204864"/>
            <a:ext cx="57606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644008" y="1988840"/>
            <a:ext cx="0" cy="460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763688" y="2204864"/>
            <a:ext cx="0" cy="369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524328" y="2204864"/>
            <a:ext cx="0" cy="357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680012" y="3234500"/>
            <a:ext cx="0" cy="410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680012" y="4344005"/>
            <a:ext cx="0" cy="3811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015716" y="5589240"/>
            <a:ext cx="52925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015716" y="5589240"/>
            <a:ext cx="0" cy="240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7308304" y="5589240"/>
            <a:ext cx="0" cy="2279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9" idx="2"/>
          </p:cNvCxnSpPr>
          <p:nvPr/>
        </p:nvCxnSpPr>
        <p:spPr>
          <a:xfrm>
            <a:off x="4680012" y="5366969"/>
            <a:ext cx="0" cy="411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5" idx="2"/>
          </p:cNvCxnSpPr>
          <p:nvPr/>
        </p:nvCxnSpPr>
        <p:spPr>
          <a:xfrm rot="16200000" flipH="1">
            <a:off x="2160946" y="2890153"/>
            <a:ext cx="902667" cy="161518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7" idx="2"/>
          </p:cNvCxnSpPr>
          <p:nvPr/>
        </p:nvCxnSpPr>
        <p:spPr>
          <a:xfrm rot="5400000">
            <a:off x="6263403" y="2924159"/>
            <a:ext cx="901670" cy="154817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583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16092</TotalTime>
  <Words>8248</Words>
  <Application>Microsoft Office PowerPoint</Application>
  <PresentationFormat>On-screen Show (4:3)</PresentationFormat>
  <Paragraphs>678</Paragraphs>
  <Slides>60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8" baseType="lpstr">
      <vt:lpstr>Arial</vt:lpstr>
      <vt:lpstr>Calibri</vt:lpstr>
      <vt:lpstr>Georgia</vt:lpstr>
      <vt:lpstr>Saysettha OT</vt:lpstr>
      <vt:lpstr>Times New Roman</vt:lpstr>
      <vt:lpstr>Trebuchet MS</vt:lpstr>
      <vt:lpstr>Wingdings</vt:lpstr>
      <vt:lpstr>Slipstream</vt:lpstr>
      <vt:lpstr>ມະນຸດສຳພັນ</vt:lpstr>
      <vt:lpstr>ແຜນການຮຽນ</vt:lpstr>
      <vt:lpstr>ຮູບແບບການຮຽນ</vt:lpstr>
      <vt:lpstr>ບົດທີ 1 ຄວາມຮູ້ພື້ນຖານກ່ຽວກັບມະນຸດສຳພັນ</vt:lpstr>
      <vt:lpstr>PowerPoint Presentation</vt:lpstr>
      <vt:lpstr>2. ປະຫວັດຄວາມເປັນມາຂອງມະນຸດສໍາພັນ</vt:lpstr>
      <vt:lpstr>PowerPoint Presentation</vt:lpstr>
      <vt:lpstr>3. ຄວາມສໍາຄັນຂອງມະນຸດສຳພັນ</vt:lpstr>
      <vt:lpstr>4. ໂຄງສ້າງຂອງມະນຸດສໍາພັນ ແຜນວາດອົງປະກອບ ແລະ ຜົນຂອງການສ້າງມະນຸດສຳພັນ</vt:lpstr>
      <vt:lpstr>PowerPoint Presentation</vt:lpstr>
      <vt:lpstr>ວາຈາສອນໃຈ</vt:lpstr>
      <vt:lpstr>ບົດທີ 2 ແນວຄວາມຄິດ-ທິດສະດີກ່ຽວກັບມະນຸດ</vt:lpstr>
      <vt:lpstr>PowerPoint Presentation</vt:lpstr>
      <vt:lpstr>PowerPoint Presentation</vt:lpstr>
      <vt:lpstr>ປຽບທຽບທິດສະດີຄວາມຕ້ອງການຂອງ Maslow, Lumkins and Herzberg</vt:lpstr>
      <vt:lpstr>4. ອົງປະກອບສໍາຄັນຂອງມະນຸດ</vt:lpstr>
      <vt:lpstr>5. ອະໄວຍະວະທີ່ກ່ຽວຂ້ອງກັບມະນຸດສໍາພັນ</vt:lpstr>
      <vt:lpstr>ຄວາມແຕກຕ່າງຂອງໃຈ</vt:lpstr>
      <vt:lpstr>ວາຈາສອນໃຈ</vt:lpstr>
      <vt:lpstr>ບົດທີ 3 ຫຼັກການສ້າງມະນຸດສຳພັນ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ວາຈາສອນໃຈ</vt:lpstr>
      <vt:lpstr>ບົດທີ 4 ວິທີສ້າງມະນຸດສຳພັນ</vt:lpstr>
      <vt:lpstr>PowerPoint Presentation</vt:lpstr>
      <vt:lpstr>PowerPoint Presentation</vt:lpstr>
      <vt:lpstr>PowerPoint Presentation</vt:lpstr>
      <vt:lpstr>PowerPoint Presentation</vt:lpstr>
      <vt:lpstr>ວາຈາສອນໃຈ</vt:lpstr>
      <vt:lpstr>ບົດທີ 5 ວິທີຝຶກປັບປຸງບຸກຄະລິກກະພາບ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ວາຈາສອນໃຈ</vt:lpstr>
      <vt:lpstr>ບົດທີ 6 ມະນຸດສຳພັນກັບການພົວພັນໃນສັງຄົມ  </vt:lpstr>
      <vt:lpstr>PowerPoint Presentation</vt:lpstr>
      <vt:lpstr>PowerPoint Presentation</vt:lpstr>
      <vt:lpstr>PowerPoint Presentation</vt:lpstr>
      <vt:lpstr>PowerPoint Presentation</vt:lpstr>
      <vt:lpstr>ຄວາມຮູ້ເພີ່ມເຕີມກ່ຽວກັບມະນຸດສຳພັນ</vt:lpstr>
      <vt:lpstr>PowerPoint Presentation</vt:lpstr>
      <vt:lpstr>PowerPoint Presentation</vt:lpstr>
      <vt:lpstr>ລັກສະນະຂອງເພື່ອນ</vt:lpstr>
      <vt:lpstr>ວາຈາສອນໃຈ</vt:lpstr>
      <vt:lpstr>PowerPoint Presentation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ມະນຸດສຳພັນ</dc:title>
  <dc:creator>Sky123.Org</dc:creator>
  <cp:lastModifiedBy> </cp:lastModifiedBy>
  <cp:revision>315</cp:revision>
  <cp:lastPrinted>2021-08-31T03:24:35Z</cp:lastPrinted>
  <dcterms:created xsi:type="dcterms:W3CDTF">2017-03-17T03:25:12Z</dcterms:created>
  <dcterms:modified xsi:type="dcterms:W3CDTF">2022-04-05T08:03:29Z</dcterms:modified>
</cp:coreProperties>
</file>