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1"/>
  </p:notesMasterIdLst>
  <p:sldIdLst>
    <p:sldId id="256" r:id="rId2"/>
    <p:sldId id="292" r:id="rId3"/>
    <p:sldId id="257" r:id="rId4"/>
    <p:sldId id="259" r:id="rId5"/>
    <p:sldId id="258" r:id="rId6"/>
    <p:sldId id="275" r:id="rId7"/>
    <p:sldId id="276" r:id="rId8"/>
    <p:sldId id="277" r:id="rId9"/>
    <p:sldId id="278" r:id="rId10"/>
    <p:sldId id="283" r:id="rId11"/>
    <p:sldId id="284" r:id="rId12"/>
    <p:sldId id="285" r:id="rId13"/>
    <p:sldId id="273" r:id="rId14"/>
    <p:sldId id="262" r:id="rId15"/>
    <p:sldId id="286" r:id="rId16"/>
    <p:sldId id="287" r:id="rId17"/>
    <p:sldId id="288" r:id="rId18"/>
    <p:sldId id="289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91" r:id="rId28"/>
    <p:sldId id="271" r:id="rId29"/>
    <p:sldId id="29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B1785-CF1A-4E8B-B90A-B2D595AAC21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CEDC4-D054-45E8-BACD-FFF46504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b="1" cap="none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0DF-36CE-49F7-80C4-6A450E175AB1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7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B1FA-7A98-4908-B165-07D034890E39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5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2E1E-D8B2-417C-81C7-1D252DDBE14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4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3F6B-E335-4CE6-BCA1-BD34AE8D9745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7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F3A1-A2ED-448E-9741-798ECE336E7F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A70B-61FD-40ED-946A-234377DB6AF8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1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0ED-FE94-46B0-A5AB-C7A7DEC0867A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0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4542-6554-4719-BD5F-BB18941C71D5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F54-D304-41BC-A2AA-B8919DEA94C1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1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940DE3-2397-4CFE-B7A6-A6347552826B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5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C547-A7A8-496E-8162-BA04F17CA159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0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38051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870" y="1737376"/>
            <a:ext cx="11844128" cy="45638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Saysettha OT" panose="020B0504020207020204" pitchFamily="34" charset="-34"/>
                <a:cs typeface="Saysettha OT" panose="020B0504020207020204" pitchFamily="34" charset="-34"/>
              </a:defRPr>
            </a:lvl1pPr>
          </a:lstStyle>
          <a:p>
            <a:fld id="{836398CE-9EBA-4F4E-BDB7-3F3538095169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Saysettha OT" panose="020B0504020207020204" pitchFamily="34" charset="-34"/>
                <a:cs typeface="Saysettha OT" panose="020B0504020207020204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800" b="1">
                <a:solidFill>
                  <a:srgbClr val="FFFFFF"/>
                </a:solidFill>
                <a:latin typeface="Saysettha OT" panose="020B0504020207020204" pitchFamily="34" charset="-34"/>
                <a:cs typeface="Saysettha OT" panose="020B0504020207020204" pitchFamily="34" charset="-34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5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None/>
        <a:defRPr sz="4800" b="1" kern="1200" cap="none" spc="0" baseline="0">
          <a:ln w="6600">
            <a:solidFill>
              <a:schemeClr val="accent2"/>
            </a:solidFill>
            <a:prstDash val="solid"/>
          </a:ln>
          <a:solidFill>
            <a:srgbClr val="FFFFFF"/>
          </a:solidFill>
          <a:effectLst>
            <a:outerShdw dist="38100" dir="2700000" algn="tl" rotWithShape="0">
              <a:schemeClr val="accent2"/>
            </a:outerShdw>
          </a:effectLst>
          <a:latin typeface="Saysettha OT" panose="020B0504020207020204" pitchFamily="34" charset="-34"/>
          <a:ea typeface="+mj-ea"/>
          <a:cs typeface="Saysettha OT" panose="020B0504020207020204" pitchFamily="34" charset="-34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Saysettha OT" panose="020B0504020207020204" pitchFamily="34" charset="-34"/>
          <a:ea typeface="+mn-ea"/>
          <a:cs typeface="Saysettha OT" panose="020B0504020207020204" pitchFamily="34" charset="-34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Saysettha OT" panose="020B0504020207020204" pitchFamily="34" charset="-34"/>
          <a:ea typeface="+mn-ea"/>
          <a:cs typeface="Saysettha OT" panose="020B0504020207020204" pitchFamily="34" charset="-34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aysettha OT" panose="020B0504020207020204" pitchFamily="34" charset="-34"/>
          <a:ea typeface="+mn-ea"/>
          <a:cs typeface="Saysettha OT" panose="020B0504020207020204" pitchFamily="34" charset="-34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aysettha OT" panose="020B0504020207020204" pitchFamily="34" charset="-34"/>
          <a:ea typeface="+mn-ea"/>
          <a:cs typeface="Saysettha OT" panose="020B0504020207020204" pitchFamily="34" charset="-34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aysettha OT" panose="020B0504020207020204" pitchFamily="34" charset="-34"/>
          <a:ea typeface="+mn-ea"/>
          <a:cs typeface="Saysettha OT" panose="020B0504020207020204" pitchFamily="34" charset="-34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7BAC-7297-4233-BFE1-B02F2EEAE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090"/>
            <a:ext cx="12192000" cy="3836945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nvex"/>
          </a:sp3d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lo-LA" sz="4400" spc="0" dirty="0">
                <a:solidFill>
                  <a:srgbClr val="FFFFFF"/>
                </a:solidFill>
              </a:rPr>
              <a:t>ປະຖົມນິເທດນັກສຶກສາ</a:t>
            </a:r>
            <a:br>
              <a:rPr lang="lo-LA" sz="4400" spc="0" dirty="0">
                <a:solidFill>
                  <a:srgbClr val="FFFFFF"/>
                </a:solidFill>
              </a:rPr>
            </a:br>
            <a:r>
              <a:rPr lang="lo-LA" sz="4400" spc="0" dirty="0">
                <a:solidFill>
                  <a:srgbClr val="FFFFFF"/>
                </a:solidFill>
              </a:rPr>
              <a:t>ກ່ຽວກັບການກະກຽມລົງເຝິກງານ</a:t>
            </a:r>
            <a:br>
              <a:rPr lang="lo-LA" sz="4400" spc="0" dirty="0">
                <a:solidFill>
                  <a:srgbClr val="FFFFFF"/>
                </a:solidFill>
              </a:rPr>
            </a:br>
            <a:r>
              <a:rPr lang="lo-LA" sz="4400" spc="0" dirty="0">
                <a:solidFill>
                  <a:srgbClr val="FFFFFF"/>
                </a:solidFill>
              </a:rPr>
              <a:t>ປະຈໍາສົກສຶກສາ</a:t>
            </a:r>
            <a:r>
              <a:rPr lang="en-US" sz="4400" spc="0" dirty="0">
                <a:solidFill>
                  <a:srgbClr val="FFFFFF"/>
                </a:solidFill>
              </a:rPr>
              <a:t> </a:t>
            </a:r>
            <a:r>
              <a:rPr lang="en-US" sz="4400" spc="0" dirty="0">
                <a:solidFill>
                  <a:srgbClr val="FFFFFF"/>
                </a:solidFill>
                <a:latin typeface="Times New Roman" panose="02020603050405020304" pitchFamily="18" charset="0"/>
              </a:rPr>
              <a:t>2021</a:t>
            </a:r>
            <a:r>
              <a:rPr lang="en-US" sz="4400" dirty="0">
                <a:latin typeface="Times New Roman" panose="02020603050405020304" pitchFamily="18" charset="0"/>
              </a:rPr>
              <a:t>-</a:t>
            </a:r>
            <a:r>
              <a:rPr lang="en-US" sz="4400" spc="0" dirty="0">
                <a:solidFill>
                  <a:srgbClr val="FFFFFF"/>
                </a:solidFill>
                <a:latin typeface="Times New Roman" panose="02020603050405020304" pitchFamily="18" charset="0"/>
              </a:rPr>
              <a:t>2022</a:t>
            </a:r>
            <a:br>
              <a:rPr lang="lo-LA" sz="4400" spc="0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lo-LA" sz="4400" spc="0" dirty="0">
                <a:solidFill>
                  <a:srgbClr val="FFFFFF"/>
                </a:solidFill>
                <a:latin typeface="Times New Roman" panose="02020603050405020304" pitchFamily="18" charset="0"/>
              </a:rPr>
              <a:t>ຄັ້ງວັນທີ </a:t>
            </a:r>
            <a:r>
              <a:rPr lang="en-US" sz="4400" spc="0" dirty="0">
                <a:solidFill>
                  <a:srgbClr val="FFFFFF"/>
                </a:solidFill>
                <a:latin typeface="Times New Roman" panose="02020603050405020304" pitchFamily="18" charset="0"/>
              </a:rPr>
              <a:t>6</a:t>
            </a:r>
            <a:r>
              <a:rPr lang="lo-LA" sz="4400" spc="0" dirty="0">
                <a:solidFill>
                  <a:srgbClr val="FFFFFF"/>
                </a:solidFill>
                <a:latin typeface="Times New Roman" panose="02020603050405020304" pitchFamily="18" charset="0"/>
              </a:rPr>
              <a:t>/</a:t>
            </a:r>
            <a:r>
              <a:rPr lang="en-US" sz="4400" spc="0" dirty="0">
                <a:solidFill>
                  <a:srgbClr val="FFFFFF"/>
                </a:solidFill>
                <a:latin typeface="Times New Roman" panose="02020603050405020304" pitchFamily="18" charset="0"/>
              </a:rPr>
              <a:t>7</a:t>
            </a:r>
            <a:r>
              <a:rPr lang="lo-LA" sz="4400" spc="0" dirty="0">
                <a:solidFill>
                  <a:srgbClr val="FFFFFF"/>
                </a:solidFill>
                <a:latin typeface="Times New Roman" panose="02020603050405020304" pitchFamily="18" charset="0"/>
              </a:rPr>
              <a:t>/</a:t>
            </a:r>
            <a:r>
              <a:rPr lang="en-US" sz="4400" spc="0" dirty="0">
                <a:solidFill>
                  <a:srgbClr val="FFFFFF"/>
                </a:solidFill>
                <a:latin typeface="Times New Roman" panose="02020603050405020304" pitchFamily="18" charset="0"/>
              </a:rPr>
              <a:t>2022</a:t>
            </a:r>
            <a:endParaRPr lang="en-US" sz="4400" spc="0" dirty="0">
              <a:solidFill>
                <a:srgbClr val="FFFFFF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597802" y="4010278"/>
            <a:ext cx="3625827" cy="2205644"/>
          </a:xfrm>
          <a:prstGeom prst="wedgeEllipseCallout">
            <a:avLst>
              <a:gd name="adj1" fmla="val -110569"/>
              <a:gd name="adj2" fmla="val -33679"/>
            </a:avLst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artDeco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ເຝິກງານແມ່ນຫຍັງ? ເປັນຫຍັງຈຶ່ງຕ້ອງລົງເຝິກງານ?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A095-8432-4B33-A5DB-59AE82B7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90220-0E5D-484E-A1DA-DA9BF0912A10}"/>
              </a:ext>
            </a:extLst>
          </p:cNvPr>
          <p:cNvSpPr/>
          <p:nvPr/>
        </p:nvSpPr>
        <p:spPr>
          <a:xfrm>
            <a:off x="367747" y="2802835"/>
            <a:ext cx="3170583" cy="304137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83B812D1-EF3E-4EB6-AACC-FA7AEDAC2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61" r="-924" b="-8784"/>
          <a:stretch/>
        </p:blipFill>
        <p:spPr>
          <a:xfrm>
            <a:off x="563418" y="3002396"/>
            <a:ext cx="2737595" cy="2966034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422635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525BC29-4F49-4771-AEF6-E937FC34D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800729"/>
              </p:ext>
            </p:extLst>
          </p:nvPr>
        </p:nvGraphicFramePr>
        <p:xfrm>
          <a:off x="435" y="1596101"/>
          <a:ext cx="12191565" cy="489508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20669">
                  <a:extLst>
                    <a:ext uri="{9D8B030D-6E8A-4147-A177-3AD203B41FA5}">
                      <a16:colId xmlns:a16="http://schemas.microsoft.com/office/drawing/2014/main" val="3583543129"/>
                    </a:ext>
                  </a:extLst>
                </a:gridCol>
                <a:gridCol w="5539551">
                  <a:extLst>
                    <a:ext uri="{9D8B030D-6E8A-4147-A177-3AD203B41FA5}">
                      <a16:colId xmlns:a16="http://schemas.microsoft.com/office/drawing/2014/main" val="61124470"/>
                    </a:ext>
                  </a:extLst>
                </a:gridCol>
                <a:gridCol w="6031345">
                  <a:extLst>
                    <a:ext uri="{9D8B030D-6E8A-4147-A177-3AD203B41FA5}">
                      <a16:colId xmlns:a16="http://schemas.microsoft.com/office/drawing/2014/main" val="1306121323"/>
                    </a:ext>
                  </a:extLst>
                </a:gridCol>
              </a:tblGrid>
              <a:tr h="879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lo-LA" sz="22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ລ/ດ</a:t>
                      </a:r>
                      <a:endParaRPr lang="lo-LA" sz="22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lo-L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ສະຖານທີ່ລົງເຝິກງານ</a:t>
                      </a:r>
                      <a:endParaRPr lang="lo-LA" sz="22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2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ທີ່ຢູ່ ແລະເບີໂທຕິດຕໍ່</a:t>
                      </a:r>
                      <a:endParaRPr lang="lo-LA" sz="22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3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33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ບໍລິສັດ </a:t>
                      </a:r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Digital Monkey Laos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ບ້ານສີສະຫວາດ, ເມືອງ ຈັນທະບູລີ,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020 28890000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5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43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ທະນາຄານການຄ້າຕ່າງປະເທດລາວ ມະຫາຊົນ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ບ້ານຊຽງຢືນ, ເມືອງ ຈັນທະບູລີ,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2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ເບີໂທ: 021213205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35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ຄະນະໂຄສະນາອົບຮົມສູນກາງພັກ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ບ້ານສີວິໄລ, ເມືອງ ໄຊທານີ,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021452588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9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36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ພະແນກ </a:t>
                      </a:r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ICT</a:t>
                      </a:r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ລັດວິສາຫະກິດນໍ້າປະປານະຄອນຫຼວງ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ບ້ານໂພງເຄັງ, ເມືອງໄຊເສດຖາ,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021412880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1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37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ຫ້ອງການ-ການເງິນເມືອງໄຊເສດຖາ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 ຮ່ອງແກ, ເມືອງໄຊເສດຖາ,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2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ເບີໂທ: 02059886869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505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E055942-5B49-4EF5-89B7-E5F726FB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8654"/>
          </a:xfrm>
        </p:spPr>
        <p:txBody>
          <a:bodyPr>
            <a:normAutofit fontScale="90000"/>
          </a:bodyPr>
          <a:lstStyle/>
          <a:p>
            <a:pPr algn="ctr" fontAlgn="ctr">
              <a:lnSpc>
                <a:spcPct val="120000"/>
              </a:lnSpc>
            </a:pPr>
            <a:r>
              <a:rPr lang="lo-LA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ສະຖານທີ່ ທີ່ນັກສຶກສາ ຄວທ ເຄີຍໄປລົງຝຶກງານໃນສົກສຶກສາຜ່ານມາ </a:t>
            </a:r>
            <a:endParaRPr lang="en-US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698D4-4DB9-44AD-9D2A-6C785914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9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525BC29-4F49-4771-AEF6-E937FC34D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00721"/>
              </p:ext>
            </p:extLst>
          </p:nvPr>
        </p:nvGraphicFramePr>
        <p:xfrm>
          <a:off x="434" y="1569895"/>
          <a:ext cx="11794402" cy="49817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70443">
                  <a:extLst>
                    <a:ext uri="{9D8B030D-6E8A-4147-A177-3AD203B41FA5}">
                      <a16:colId xmlns:a16="http://schemas.microsoft.com/office/drawing/2014/main" val="3583543129"/>
                    </a:ext>
                  </a:extLst>
                </a:gridCol>
                <a:gridCol w="3550141">
                  <a:extLst>
                    <a:ext uri="{9D8B030D-6E8A-4147-A177-3AD203B41FA5}">
                      <a16:colId xmlns:a16="http://schemas.microsoft.com/office/drawing/2014/main" val="61124470"/>
                    </a:ext>
                  </a:extLst>
                </a:gridCol>
                <a:gridCol w="7573818">
                  <a:extLst>
                    <a:ext uri="{9D8B030D-6E8A-4147-A177-3AD203B41FA5}">
                      <a16:colId xmlns:a16="http://schemas.microsoft.com/office/drawing/2014/main" val="1306121323"/>
                    </a:ext>
                  </a:extLst>
                </a:gridCol>
              </a:tblGrid>
              <a:tr h="879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ລ/ດ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lo-L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ສະຖານທີ່ລົງເຝິກງານ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ທີ່ຢູ່ ແລະ ເບີໂທຕິດຕໍ່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368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ສໍານັກຂ່າວປະເທດລາວ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ບ້ານດົງໂພນແຮ່, ເມືອງຫາດຊາຍຟອງ,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021 215402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58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endParaRPr lang="lo-LA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ບ້ານດົງໂພນແຮ່, ເມືອງຫາດຊາຍຟອງ,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021-215402.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6108"/>
                  </a:ext>
                </a:extLst>
              </a:tr>
              <a:tr h="486586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ບໍລິສັດ 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Win Tech </a:t>
                      </a:r>
                      <a:r>
                        <a:rPr lang="en-US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Co.Ltd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ບ້ານໂພນທັນ, ເມືອງໄຊເສດຖາ,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021 214468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9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41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ບໍລິສັດ 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ETL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ມະຫາຊົນ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ບ້ານສາຍລົມ, ເມືອງຈັນທະບູລີ,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021 260015.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1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42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ບໍລິສັດເວັນເຈີເນັດເວີກ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ບ້ານສາຍນໍ້າເງິນ, ເມືອງໄຊທານີ,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ເບີໂທ: 020 54292888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505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2FE61D3-1FC7-468C-8634-67DA47E2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8654"/>
          </a:xfrm>
        </p:spPr>
        <p:txBody>
          <a:bodyPr>
            <a:normAutofit fontScale="90000"/>
          </a:bodyPr>
          <a:lstStyle/>
          <a:p>
            <a:pPr algn="ctr" fontAlgn="ctr">
              <a:lnSpc>
                <a:spcPct val="120000"/>
              </a:lnSpc>
            </a:pPr>
            <a:r>
              <a:rPr lang="lo-LA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ສະຖານທີ່ ທີ່ນັກສຶກສາ ຄວທ ເຄີຍໄປລົງຝຶກງານໃນສົກສຶກສາຜ່ານມາ </a:t>
            </a:r>
            <a:endParaRPr lang="en-US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A398D-2A3A-4002-BFD3-B12F061A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5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525BC29-4F49-4771-AEF6-E937FC34D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64928"/>
              </p:ext>
            </p:extLst>
          </p:nvPr>
        </p:nvGraphicFramePr>
        <p:xfrm>
          <a:off x="435" y="1858127"/>
          <a:ext cx="12191565" cy="37189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20669">
                  <a:extLst>
                    <a:ext uri="{9D8B030D-6E8A-4147-A177-3AD203B41FA5}">
                      <a16:colId xmlns:a16="http://schemas.microsoft.com/office/drawing/2014/main" val="3583543129"/>
                    </a:ext>
                  </a:extLst>
                </a:gridCol>
                <a:gridCol w="5382532">
                  <a:extLst>
                    <a:ext uri="{9D8B030D-6E8A-4147-A177-3AD203B41FA5}">
                      <a16:colId xmlns:a16="http://schemas.microsoft.com/office/drawing/2014/main" val="61124470"/>
                    </a:ext>
                  </a:extLst>
                </a:gridCol>
                <a:gridCol w="6188364">
                  <a:extLst>
                    <a:ext uri="{9D8B030D-6E8A-4147-A177-3AD203B41FA5}">
                      <a16:colId xmlns:a16="http://schemas.microsoft.com/office/drawing/2014/main" val="1306121323"/>
                    </a:ext>
                  </a:extLst>
                </a:gridCol>
              </a:tblGrid>
              <a:tr h="879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ລ/ດ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lo-L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ສະຖານທີ່ລົງເຝິກງານ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ທີ່ຢູ່ ແລະເບີໂທຕິດຕໍ່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3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ບໍລິສັດພັດທະນາກະສິກໍາ-ອຸດສາຫະກຳ ແລະ ບໍລິການຂາອອກ-ຂາເຂົ້າ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 ໂພນຊູ,ເມືອງ ວັງວຽງ ແຂວງ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ວຽງຈັນ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5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44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ວິສະຫະກິດສ່ວນບຸກຄົນຮ້ານໝີການຊ່າງ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 ດ່ານຄໍາ, ເມືອງ ສີໂຄດຕະບອງ,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 78442971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ປກສ ນະຄອນຫຼວງ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 ໂພນປ່າເປົ້າ ເມືອງສີສັດຕະນາກ,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 28037260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9466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C420C4E-168D-45D0-9C4A-C0CCB264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8654"/>
          </a:xfrm>
        </p:spPr>
        <p:txBody>
          <a:bodyPr>
            <a:normAutofit fontScale="90000"/>
          </a:bodyPr>
          <a:lstStyle/>
          <a:p>
            <a:pPr algn="ctr" fontAlgn="ctr">
              <a:lnSpc>
                <a:spcPct val="120000"/>
              </a:lnSpc>
            </a:pPr>
            <a:r>
              <a:rPr lang="lo-LA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ສະຖານທີ່ ທີ່ນັກສຶກສາ ຄວທ ເຄີຍໄປລົງຝຶກງານໃນສົກສຶກສາຜ່ານມາ </a:t>
            </a:r>
            <a:endParaRPr lang="en-US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E1643-9688-4350-A40E-67D0D3D9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0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dirty="0"/>
              <a:t>ສິ່ງທີ່ຕ້ອງກະກຽມກ່ອນການລົງເຝິກງານ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8B16F-A089-47EA-903F-41D3F098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6EBD5A-87B3-C16C-50B4-BE0D0AF21F26}"/>
              </a:ext>
            </a:extLst>
          </p:cNvPr>
          <p:cNvGrpSpPr/>
          <p:nvPr/>
        </p:nvGrpSpPr>
        <p:grpSpPr>
          <a:xfrm>
            <a:off x="1520591" y="1839985"/>
            <a:ext cx="8742066" cy="1099226"/>
            <a:chOff x="0" y="2052536"/>
            <a:chExt cx="12088167" cy="109922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E463DEC-BB1A-8236-F3BB-9FD0B5B693B1}"/>
                </a:ext>
              </a:extLst>
            </p:cNvPr>
            <p:cNvSpPr/>
            <p:nvPr/>
          </p:nvSpPr>
          <p:spPr>
            <a:xfrm>
              <a:off x="476656" y="2052536"/>
              <a:ext cx="11611511" cy="1099226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lo-LA" sz="3600" dirty="0">
                  <a:latin typeface="Saysettha OT" panose="020B0504020207020204" pitchFamily="34" charset="-34"/>
                  <a:cs typeface="Saysettha OT" panose="020B0504020207020204" pitchFamily="34" charset="-34"/>
                </a:rPr>
                <a:t>ຕິດຕໍ່ສະຖານທີ່ລົງເຝິກງານດ້ວຍຕົນເອງ.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EAFEC2-B81F-3845-160E-6E0BF6EF35A2}"/>
                </a:ext>
              </a:extLst>
            </p:cNvPr>
            <p:cNvSpPr/>
            <p:nvPr/>
          </p:nvSpPr>
          <p:spPr>
            <a:xfrm>
              <a:off x="0" y="2052536"/>
              <a:ext cx="1519961" cy="1099226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87C190-9A54-C53D-C356-CFB3E58CF279}"/>
              </a:ext>
            </a:extLst>
          </p:cNvPr>
          <p:cNvGrpSpPr/>
          <p:nvPr/>
        </p:nvGrpSpPr>
        <p:grpSpPr>
          <a:xfrm>
            <a:off x="-1" y="4624252"/>
            <a:ext cx="12088167" cy="1099226"/>
            <a:chOff x="0" y="2052536"/>
            <a:chExt cx="12088167" cy="1099226"/>
          </a:xfrm>
          <a:solidFill>
            <a:srgbClr val="0070C0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348D80-6185-EC39-FF84-44768DAC3DB1}"/>
                </a:ext>
              </a:extLst>
            </p:cNvPr>
            <p:cNvSpPr/>
            <p:nvPr/>
          </p:nvSpPr>
          <p:spPr>
            <a:xfrm>
              <a:off x="476656" y="2052536"/>
              <a:ext cx="11611511" cy="1099226"/>
            </a:xfrm>
            <a:prstGeom prst="roundRect">
              <a:avLst/>
            </a:pr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o-LA" sz="3600" dirty="0">
                  <a:latin typeface="Saysettha OT" panose="020B0504020207020204" pitchFamily="34" charset="-34"/>
                  <a:cs typeface="Saysettha OT" panose="020B0504020207020204" pitchFamily="34" charset="-34"/>
                </a:rPr>
                <a:t>ຊື້ປື້ມຕິດຕາມການລົງເຝິກງານນໍາພະແນກວິຊາການ ຄວທ.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C2374E-558B-D7E9-BE04-05D2CB81F396}"/>
                </a:ext>
              </a:extLst>
            </p:cNvPr>
            <p:cNvSpPr/>
            <p:nvPr/>
          </p:nvSpPr>
          <p:spPr>
            <a:xfrm>
              <a:off x="0" y="2052536"/>
              <a:ext cx="1099226" cy="1099226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5F271C-FE4E-8641-4FDD-98A39A96326D}"/>
              </a:ext>
            </a:extLst>
          </p:cNvPr>
          <p:cNvGrpSpPr/>
          <p:nvPr/>
        </p:nvGrpSpPr>
        <p:grpSpPr>
          <a:xfrm>
            <a:off x="954590" y="3292408"/>
            <a:ext cx="9766999" cy="1099226"/>
            <a:chOff x="0" y="2052536"/>
            <a:chExt cx="12088167" cy="1099226"/>
          </a:xfrm>
          <a:solidFill>
            <a:srgbClr val="00B050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22E132-FD46-C70B-190D-DDA0D2D4859F}"/>
                </a:ext>
              </a:extLst>
            </p:cNvPr>
            <p:cNvSpPr/>
            <p:nvPr/>
          </p:nvSpPr>
          <p:spPr>
            <a:xfrm>
              <a:off x="476656" y="2052536"/>
              <a:ext cx="11611511" cy="1099226"/>
            </a:xfrm>
            <a:prstGeom prst="roundRect">
              <a:avLst/>
            </a:pr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o-LA" sz="3600" dirty="0">
                  <a:latin typeface="Saysettha OT" panose="020B0504020207020204" pitchFamily="34" charset="-34"/>
                  <a:cs typeface="Saysettha OT" panose="020B0504020207020204" pitchFamily="34" charset="-34"/>
                </a:rPr>
                <a:t>ແລ່ນເອກະສານຂໍລົງເຝິກງານດ້ວຍຕົນເອງ.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891AFB-6321-B1C5-F001-11E40CE49506}"/>
                </a:ext>
              </a:extLst>
            </p:cNvPr>
            <p:cNvSpPr/>
            <p:nvPr/>
          </p:nvSpPr>
          <p:spPr>
            <a:xfrm>
              <a:off x="0" y="2052536"/>
              <a:ext cx="1360459" cy="1099226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98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F1FF1B-C112-4CD7-9B31-B2FC5F12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1737376"/>
          </a:xfrm>
        </p:spPr>
        <p:txBody>
          <a:bodyPr>
            <a:normAutofit/>
          </a:bodyPr>
          <a:lstStyle/>
          <a:p>
            <a:pPr algn="ctr"/>
            <a:r>
              <a:rPr lang="lo-LA" sz="5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ປື້ມຕິດຕາມການລົງເຝິກງານ</a:t>
            </a:r>
            <a:endParaRPr lang="en-US" sz="54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693F-C078-47AD-B288-C0773329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908312"/>
            <a:ext cx="11844128" cy="43929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ClrTx/>
              <a:buFont typeface="+mj-lt"/>
              <a:buAutoNum type="arabicPeriod"/>
            </a:pPr>
            <a:r>
              <a:rPr lang="lo-LA" sz="2400" dirty="0"/>
              <a:t>ວຽກມອບໝາຍ (ວຽກວິຊາສະເພາະ) ໜ້າວຽກທີ່ໄດ້ຮັບການມອບໝາຍຈາກສະຖານທີ່ລົງເຝິກງານ </a:t>
            </a:r>
            <a:r>
              <a:rPr lang="lo-LA" sz="2400" b="1" dirty="0"/>
              <a:t>(ໃຫ້ສັງລວມເອົາໜ້າວຽກໃນແຕ່ລະວັນ).</a:t>
            </a:r>
          </a:p>
          <a:p>
            <a:pPr marL="457200" indent="-457200">
              <a:lnSpc>
                <a:spcPct val="130000"/>
              </a:lnSpc>
              <a:buClrTx/>
              <a:buFont typeface="+mj-lt"/>
              <a:buAutoNum type="arabicPeriod"/>
            </a:pPr>
            <a:r>
              <a:rPr lang="lo-LA" sz="2400" dirty="0"/>
              <a:t>ການປະກອບສ່ວນດ້ານວິຊາການໃຫ້ແກ່ສະຖານທີ່ ທີ່ນັກສຶກສາລົງເຝິກງານ</a:t>
            </a:r>
            <a:r>
              <a:rPr lang="lo-LA" sz="2400" b="1" dirty="0"/>
              <a:t> (ເຕັມ 4 ຄະແນນ ຕ້ອງມີຄໍາເຫັນ, ລົງລາຍເຊັນ ແລະ ປະທັບກາຂອງອົງກອນນັ້ນໆ)</a:t>
            </a:r>
          </a:p>
          <a:p>
            <a:pPr marL="457200" indent="-457200">
              <a:lnSpc>
                <a:spcPct val="130000"/>
              </a:lnSpc>
              <a:buClrTx/>
              <a:buFont typeface="+mj-lt"/>
              <a:buAutoNum type="arabicPeriod"/>
            </a:pPr>
            <a:r>
              <a:rPr lang="lo-LA" sz="2400" dirty="0"/>
              <a:t>ການບັນທຶກວຽກງານທີ່ໄດ້ປະຕິບັດ (ເຕັມ 4 ຄະແນນ) ໃນນັ້ນມີ 8 ອາທິດ ອາທິດລະ 5-6 ມື້.</a:t>
            </a:r>
          </a:p>
          <a:p>
            <a:pPr marL="457200" indent="-457200">
              <a:lnSpc>
                <a:spcPct val="130000"/>
              </a:lnSpc>
              <a:buClrTx/>
              <a:buFont typeface="+mj-lt"/>
              <a:buAutoNum type="arabicPeriod"/>
            </a:pPr>
            <a:r>
              <a:rPr lang="lo-LA" sz="2400" dirty="0"/>
              <a:t>ການປະກອບສ່ວນວຽກງານອື່ນໆຂອງນັກສຶກສາ (ເຕັມ 4 ຄະແນນ ຈາກສະຖານທີ່ລົງເຝິກງານ).</a:t>
            </a:r>
          </a:p>
          <a:p>
            <a:pPr marL="457200" indent="-457200">
              <a:lnSpc>
                <a:spcPct val="130000"/>
              </a:lnSpc>
              <a:buClrTx/>
              <a:buFont typeface="+mj-lt"/>
              <a:buAutoNum type="arabicPeriod"/>
            </a:pPr>
            <a:r>
              <a:rPr lang="lo-LA" sz="2400" dirty="0"/>
              <a:t>ຂໍ້ສັງເກດຂອງຜູ້ນໍາພາເຝິກງານຈາກພາກວິຊາ </a:t>
            </a:r>
            <a:r>
              <a:rPr lang="lo-LA" sz="2400" b="1" dirty="0"/>
              <a:t>(ປະໄວ້ກ່ອນ).</a:t>
            </a:r>
          </a:p>
          <a:p>
            <a:pPr marL="457200" indent="-457200">
              <a:lnSpc>
                <a:spcPct val="130000"/>
              </a:lnSpc>
              <a:buClrTx/>
              <a:buFont typeface="+mj-lt"/>
              <a:buAutoNum type="arabicPeriod"/>
            </a:pPr>
            <a:r>
              <a:rPr lang="lo-LA" sz="2400" dirty="0"/>
              <a:t>ຂໍ້ສັງເກດຂອງຜູ້ນໍາພາເຝິກງານຈາກສະຖານທີ່ລົງເຝິກງານ ໃນໄລຍະເຝິກງານທັງໝົດ.</a:t>
            </a:r>
          </a:p>
          <a:p>
            <a:pPr marL="457200" indent="-457200">
              <a:lnSpc>
                <a:spcPct val="130000"/>
              </a:lnSpc>
              <a:buClrTx/>
              <a:buFont typeface="+mj-lt"/>
              <a:buAutoNum type="arabicPeriod"/>
            </a:pPr>
            <a:r>
              <a:rPr lang="lo-LA" sz="2400" dirty="0"/>
              <a:t>ການບັນທຶກມື້ເລີ່ມຕົ້ນ ແລະ ມື້ສໍາເລັດການລົງເຝິກງານ.</a:t>
            </a:r>
          </a:p>
          <a:p>
            <a:pPr>
              <a:lnSpc>
                <a:spcPct val="130000"/>
              </a:lnSpc>
            </a:pPr>
            <a:endParaRPr lang="lo-LA" dirty="0"/>
          </a:p>
          <a:p>
            <a:pPr>
              <a:lnSpc>
                <a:spcPct val="130000"/>
              </a:lnSpc>
            </a:pPr>
            <a:endParaRPr lang="lo-LA" dirty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6F5F0F-356D-4C56-8189-040AB4C5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AB37-BA9E-44EF-8C51-ABA363F5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ປື້ມຕິດຕາມການລົງເຝິກງານ</a:t>
            </a:r>
            <a:r>
              <a:rPr lang="en-US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lo-LA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(ຕໍ່)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1F1F88-3C79-4312-B5D8-0000ECF3D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018" y="1380513"/>
            <a:ext cx="3549581" cy="4979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322BC-60D8-4C00-955E-2DB1D68E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EF682-C8B3-4D72-97F9-263CC76D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82" y="1261429"/>
            <a:ext cx="6797964" cy="5098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427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EE3E-59E3-4BB1-978C-92349650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ປື້ມຕິດຕາມການລົງເຝິກງານ</a:t>
            </a:r>
            <a:r>
              <a:rPr lang="en-US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lo-LA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(ຕໍ່)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7B442C-DAEF-409A-ACA3-4AE9405E3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80513"/>
            <a:ext cx="6243782" cy="4682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80A61-1BF7-4D60-857A-67CE7283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136B1-E50A-4696-BBEE-90D97686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81" y="1380513"/>
            <a:ext cx="5874588" cy="46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3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8980-E8FD-4372-A2C3-B159F3ED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ປື້ມຕິດຕາມການລົງເຝິກງານ</a:t>
            </a:r>
            <a:r>
              <a:rPr lang="en-US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lo-LA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(ຕໍ່)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662691-05E3-4C8F-A96C-D1C39F893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0512"/>
            <a:ext cx="7028040" cy="50104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9E10-9657-48A2-B652-F21359BD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92FC3C-8ABE-42F2-A3CD-F067F146B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295" y="1380512"/>
            <a:ext cx="3757816" cy="50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4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E729-B86D-440A-BDCF-3327E51A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ປື້ມຕິດຕາມການລົງເຝິກງານ</a:t>
            </a:r>
            <a:r>
              <a:rPr lang="en-US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lo-LA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(ຕໍ່)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C284A-F1F2-4C15-AE18-1FB93558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C96E78-E19B-4185-889F-94565BEC9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231" y="1460805"/>
            <a:ext cx="7049004" cy="4918688"/>
          </a:xfrm>
        </p:spPr>
      </p:pic>
    </p:spTree>
    <p:extLst>
      <p:ext uri="{BB962C8B-B14F-4D97-AF65-F5344CB8AC3E}">
        <p14:creationId xmlns:p14="http://schemas.microsoft.com/office/powerpoint/2010/main" val="15510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BDB9-CDD8-448D-975C-807524D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o-LA" sz="5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ຄໍາແນະນໍາເພີ່ມເຕີມ</a:t>
            </a:r>
            <a:endParaRPr lang="en-US" sz="54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8CD2-881F-40B9-BB55-E08A54CE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8" y="1868557"/>
            <a:ext cx="11923640" cy="443285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40000"/>
              </a:lnSpc>
              <a:buClrTx/>
              <a:buFont typeface="+mj-lt"/>
              <a:buAutoNum type="arabicPeriod"/>
            </a:pPr>
            <a:r>
              <a:rPr lang="lo-LA" sz="3200" dirty="0"/>
              <a:t>ໄລຍະເຝິກງານແມ່ນ 8 ອາທິດ, ອາທິດໜຶ່ງເຮັດວຽກຢ່າງຕໍ່າ 5 ວັນ ທຸກໆທ້າຍອາທິດໃຫ້ຂຽນບົດສະຫຼຸບການເຝິກງານໃຫ້ຜູ້ຕິດຕາມການເຝິກງານເຊັນ ແລະ ໃຫ້ຄະແນນ.</a:t>
            </a:r>
          </a:p>
          <a:p>
            <a:pPr marL="457200" indent="-457200">
              <a:lnSpc>
                <a:spcPct val="140000"/>
              </a:lnSpc>
              <a:buClrTx/>
              <a:buFont typeface="+mj-lt"/>
              <a:buAutoNum type="arabicPeriod"/>
            </a:pPr>
            <a:r>
              <a:rPr lang="lo-LA" sz="3200" dirty="0"/>
              <a:t>ໃຫ້ເອົາໃຈໃສ່ເລື່ອງຄຸນສົມບັດ-ສິນທໍາປະຕິວັດ: ກິລິຍາ, ມາລະຍາດ, ການເວົ້າຈາ, ການເຮັດວຽກເປັນທິມ, ການອ້ອມນ້ອມທ່ອມຕົນ, ຄວາມສື່ສັດສຸດຈະລິດ...</a:t>
            </a:r>
          </a:p>
          <a:p>
            <a:pPr marL="457200" indent="-457200">
              <a:lnSpc>
                <a:spcPct val="140000"/>
              </a:lnSpc>
              <a:buClrTx/>
              <a:buFont typeface="+mj-lt"/>
              <a:buAutoNum type="arabicPeriod"/>
            </a:pPr>
            <a:r>
              <a:rPr lang="lo-LA" sz="3200" dirty="0"/>
              <a:t>ກ່ອນການປ້ອງກັນການເຝິກງານ ນັກສຶກສາຕ້ອງໄດ້ບັນທຶກຂໍ້ມູນຢ່າງຄົບຖ້ວນໃສ່ປື້ມຕິດຕາມການເຝິກງານ ພ້ອມທັງເຮັດປື້ມສະຫຼຸບການເຝິກງານທີ່ສົມບູນແບບ.</a:t>
            </a:r>
          </a:p>
          <a:p>
            <a:pPr marL="457200" indent="-457200">
              <a:lnSpc>
                <a:spcPct val="140000"/>
              </a:lnSpc>
              <a:buClrTx/>
              <a:buFont typeface="+mj-lt"/>
              <a:buAutoNum type="arabicPeriod"/>
            </a:pPr>
            <a:r>
              <a:rPr lang="lo-LA" sz="3200" dirty="0"/>
              <a:t>ນັກສຶກສາທຸກຄົນຕ້ອງໄດ້ປ້ອງກັນ (ສະເໜີຜົນງານ) ການເຝິກງານຂອງຕົນ ພາຍຫຼັງກັບຈາກການລົງເຝິກງານໃນເວລາທີ່ເໝາະສົມ.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54B1-3816-475F-A3F4-6EC0AB00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0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33C2-6EE8-4E2E-B037-94A9B39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o-LA" sz="4800" dirty="0"/>
              <a:t>ລາຍການ</a:t>
            </a:r>
            <a:r>
              <a:rPr lang="en-US" sz="4800" dirty="0"/>
              <a:t> (https://meet.google.com/xuj-jtmw-oea)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F0946-073D-4C19-B654-91A283E4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E8251-F510-49FC-8919-CA63B0F07700}"/>
              </a:ext>
            </a:extLst>
          </p:cNvPr>
          <p:cNvSpPr/>
          <p:nvPr/>
        </p:nvSpPr>
        <p:spPr>
          <a:xfrm>
            <a:off x="404118" y="1927951"/>
            <a:ext cx="3881722" cy="416696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4F9A7D-0469-4397-952C-155AF4CC215E}"/>
              </a:ext>
            </a:extLst>
          </p:cNvPr>
          <p:cNvSpPr/>
          <p:nvPr/>
        </p:nvSpPr>
        <p:spPr>
          <a:xfrm>
            <a:off x="2350666" y="1476132"/>
            <a:ext cx="2484581" cy="5101843"/>
          </a:xfrm>
          <a:custGeom>
            <a:avLst/>
            <a:gdLst>
              <a:gd name="connsiteX0" fmla="*/ 23091 w 2281382"/>
              <a:gd name="connsiteY0" fmla="*/ 0 h 4516582"/>
              <a:gd name="connsiteX1" fmla="*/ 2281382 w 2281382"/>
              <a:gd name="connsiteY1" fmla="*/ 2258291 h 4516582"/>
              <a:gd name="connsiteX2" fmla="*/ 23091 w 2281382"/>
              <a:gd name="connsiteY2" fmla="*/ 4516582 h 4516582"/>
              <a:gd name="connsiteX3" fmla="*/ 0 w 2281382"/>
              <a:gd name="connsiteY3" fmla="*/ 4515416 h 4516582"/>
              <a:gd name="connsiteX4" fmla="*/ 0 w 2281382"/>
              <a:gd name="connsiteY4" fmla="*/ 4210953 h 4516582"/>
              <a:gd name="connsiteX5" fmla="*/ 23091 w 2281382"/>
              <a:gd name="connsiteY5" fmla="*/ 4212119 h 4516582"/>
              <a:gd name="connsiteX6" fmla="*/ 1976919 w 2281382"/>
              <a:gd name="connsiteY6" fmla="*/ 2258291 h 4516582"/>
              <a:gd name="connsiteX7" fmla="*/ 23091 w 2281382"/>
              <a:gd name="connsiteY7" fmla="*/ 304463 h 4516582"/>
              <a:gd name="connsiteX8" fmla="*/ 0 w 2281382"/>
              <a:gd name="connsiteY8" fmla="*/ 305629 h 4516582"/>
              <a:gd name="connsiteX9" fmla="*/ 0 w 2281382"/>
              <a:gd name="connsiteY9" fmla="*/ 1166 h 451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1382" h="4516582">
                <a:moveTo>
                  <a:pt x="23091" y="0"/>
                </a:moveTo>
                <a:cubicBezTo>
                  <a:pt x="1270311" y="0"/>
                  <a:pt x="2281382" y="1011071"/>
                  <a:pt x="2281382" y="2258291"/>
                </a:cubicBezTo>
                <a:cubicBezTo>
                  <a:pt x="2281382" y="3505511"/>
                  <a:pt x="1270311" y="4516582"/>
                  <a:pt x="23091" y="4516582"/>
                </a:cubicBezTo>
                <a:lnTo>
                  <a:pt x="0" y="4515416"/>
                </a:lnTo>
                <a:lnTo>
                  <a:pt x="0" y="4210953"/>
                </a:lnTo>
                <a:lnTo>
                  <a:pt x="23091" y="4212119"/>
                </a:lnTo>
                <a:cubicBezTo>
                  <a:pt x="1102160" y="4212119"/>
                  <a:pt x="1976919" y="3337360"/>
                  <a:pt x="1976919" y="2258291"/>
                </a:cubicBezTo>
                <a:cubicBezTo>
                  <a:pt x="1976919" y="1179222"/>
                  <a:pt x="1102160" y="304463"/>
                  <a:pt x="23091" y="304463"/>
                </a:cubicBezTo>
                <a:lnTo>
                  <a:pt x="0" y="305629"/>
                </a:lnTo>
                <a:lnTo>
                  <a:pt x="0" y="116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5BE0ED-ED8B-42F4-8A62-71F38C98F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61" r="-924" b="-8784"/>
          <a:stretch/>
        </p:blipFill>
        <p:spPr>
          <a:xfrm>
            <a:off x="563418" y="2085678"/>
            <a:ext cx="3583709" cy="3882752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783C606-DE1B-4902-BF8A-EDE314D3F5DA}"/>
              </a:ext>
            </a:extLst>
          </p:cNvPr>
          <p:cNvGrpSpPr/>
          <p:nvPr/>
        </p:nvGrpSpPr>
        <p:grpSpPr>
          <a:xfrm>
            <a:off x="3535322" y="1627127"/>
            <a:ext cx="7878388" cy="640731"/>
            <a:chOff x="5482591" y="2266120"/>
            <a:chExt cx="6394670" cy="894522"/>
          </a:xfrm>
          <a:solidFill>
            <a:srgbClr val="92D050"/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C3D24A4-047D-41BA-8D1A-7913AD7E6513}"/>
                </a:ext>
              </a:extLst>
            </p:cNvPr>
            <p:cNvSpPr/>
            <p:nvPr/>
          </p:nvSpPr>
          <p:spPr>
            <a:xfrm>
              <a:off x="5482591" y="2266120"/>
              <a:ext cx="1460987" cy="894522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631B3E-7B4B-479D-9993-431FB4FAAD8A}"/>
                </a:ext>
              </a:extLst>
            </p:cNvPr>
            <p:cNvSpPr/>
            <p:nvPr/>
          </p:nvSpPr>
          <p:spPr>
            <a:xfrm>
              <a:off x="5923265" y="2266120"/>
              <a:ext cx="5953996" cy="894522"/>
            </a:xfrm>
            <a:custGeom>
              <a:avLst/>
              <a:gdLst>
                <a:gd name="connsiteX0" fmla="*/ 149543 w 5953996"/>
                <a:gd name="connsiteY0" fmla="*/ 0 h 894522"/>
                <a:gd name="connsiteX1" fmla="*/ 5506735 w 5953996"/>
                <a:gd name="connsiteY1" fmla="*/ 0 h 894522"/>
                <a:gd name="connsiteX2" fmla="*/ 5953996 w 5953996"/>
                <a:gd name="connsiteY2" fmla="*/ 447261 h 894522"/>
                <a:gd name="connsiteX3" fmla="*/ 5953995 w 5953996"/>
                <a:gd name="connsiteY3" fmla="*/ 447261 h 894522"/>
                <a:gd name="connsiteX4" fmla="*/ 5506734 w 5953996"/>
                <a:gd name="connsiteY4" fmla="*/ 894522 h 894522"/>
                <a:gd name="connsiteX5" fmla="*/ 149543 w 5953996"/>
                <a:gd name="connsiteY5" fmla="*/ 894521 h 894522"/>
                <a:gd name="connsiteX6" fmla="*/ 59405 w 5953996"/>
                <a:gd name="connsiteY6" fmla="*/ 885434 h 894522"/>
                <a:gd name="connsiteX7" fmla="*/ 8328 w 5953996"/>
                <a:gd name="connsiteY7" fmla="*/ 869579 h 894522"/>
                <a:gd name="connsiteX8" fmla="*/ 606882 w 5953996"/>
                <a:gd name="connsiteY8" fmla="*/ 451463 h 894522"/>
                <a:gd name="connsiteX9" fmla="*/ 0 w 5953996"/>
                <a:gd name="connsiteY9" fmla="*/ 27527 h 894522"/>
                <a:gd name="connsiteX10" fmla="*/ 59405 w 5953996"/>
                <a:gd name="connsiteY10" fmla="*/ 9087 h 894522"/>
                <a:gd name="connsiteX11" fmla="*/ 149543 w 5953996"/>
                <a:gd name="connsiteY11" fmla="*/ 0 h 89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53996" h="894522">
                  <a:moveTo>
                    <a:pt x="149543" y="0"/>
                  </a:moveTo>
                  <a:lnTo>
                    <a:pt x="5506735" y="0"/>
                  </a:lnTo>
                  <a:cubicBezTo>
                    <a:pt x="5753750" y="0"/>
                    <a:pt x="5953996" y="200246"/>
                    <a:pt x="5953996" y="447261"/>
                  </a:cubicBezTo>
                  <a:lnTo>
                    <a:pt x="5953995" y="447261"/>
                  </a:lnTo>
                  <a:cubicBezTo>
                    <a:pt x="5953995" y="694276"/>
                    <a:pt x="5753749" y="894522"/>
                    <a:pt x="5506734" y="894522"/>
                  </a:cubicBezTo>
                  <a:lnTo>
                    <a:pt x="149543" y="894521"/>
                  </a:lnTo>
                  <a:cubicBezTo>
                    <a:pt x="118666" y="894521"/>
                    <a:pt x="88520" y="891392"/>
                    <a:pt x="59405" y="885434"/>
                  </a:cubicBezTo>
                  <a:lnTo>
                    <a:pt x="8328" y="869579"/>
                  </a:lnTo>
                  <a:lnTo>
                    <a:pt x="606882" y="451463"/>
                  </a:lnTo>
                  <a:lnTo>
                    <a:pt x="0" y="27527"/>
                  </a:lnTo>
                  <a:lnTo>
                    <a:pt x="59405" y="9087"/>
                  </a:lnTo>
                  <a:cubicBezTo>
                    <a:pt x="88520" y="3129"/>
                    <a:pt x="118666" y="0"/>
                    <a:pt x="149543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241300">
                <a:srgbClr val="FFFF00">
                  <a:alpha val="19000"/>
                </a:srgb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27741B2-0E76-43C1-9CBB-E3425A76E396}"/>
                </a:ext>
              </a:extLst>
            </p:cNvPr>
            <p:cNvSpPr/>
            <p:nvPr/>
          </p:nvSpPr>
          <p:spPr>
            <a:xfrm rot="5400000">
              <a:off x="6002776" y="2544418"/>
              <a:ext cx="338932" cy="317051"/>
            </a:xfrm>
            <a:prstGeom prst="triangle">
              <a:avLst>
                <a:gd name="adj" fmla="val 4999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81EB2F-A742-4F57-823C-E5F276D90088}"/>
              </a:ext>
            </a:extLst>
          </p:cNvPr>
          <p:cNvGrpSpPr/>
          <p:nvPr/>
        </p:nvGrpSpPr>
        <p:grpSpPr>
          <a:xfrm>
            <a:off x="4175523" y="2353136"/>
            <a:ext cx="7297260" cy="640731"/>
            <a:chOff x="5545978" y="2266120"/>
            <a:chExt cx="6331283" cy="894522"/>
          </a:xfrm>
          <a:solidFill>
            <a:srgbClr val="00B050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B22A7E6-B3F4-4238-A3A8-007C17C27E7E}"/>
                </a:ext>
              </a:extLst>
            </p:cNvPr>
            <p:cNvSpPr/>
            <p:nvPr/>
          </p:nvSpPr>
          <p:spPr>
            <a:xfrm>
              <a:off x="5545978" y="2266120"/>
              <a:ext cx="1397599" cy="894522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D201C4-E140-4955-A9EB-1BBFC1B5D3B7}"/>
                </a:ext>
              </a:extLst>
            </p:cNvPr>
            <p:cNvSpPr/>
            <p:nvPr/>
          </p:nvSpPr>
          <p:spPr>
            <a:xfrm>
              <a:off x="5923265" y="2266120"/>
              <a:ext cx="5953996" cy="894522"/>
            </a:xfrm>
            <a:custGeom>
              <a:avLst/>
              <a:gdLst>
                <a:gd name="connsiteX0" fmla="*/ 149543 w 5953996"/>
                <a:gd name="connsiteY0" fmla="*/ 0 h 894522"/>
                <a:gd name="connsiteX1" fmla="*/ 5506735 w 5953996"/>
                <a:gd name="connsiteY1" fmla="*/ 0 h 894522"/>
                <a:gd name="connsiteX2" fmla="*/ 5953996 w 5953996"/>
                <a:gd name="connsiteY2" fmla="*/ 447261 h 894522"/>
                <a:gd name="connsiteX3" fmla="*/ 5953995 w 5953996"/>
                <a:gd name="connsiteY3" fmla="*/ 447261 h 894522"/>
                <a:gd name="connsiteX4" fmla="*/ 5506734 w 5953996"/>
                <a:gd name="connsiteY4" fmla="*/ 894522 h 894522"/>
                <a:gd name="connsiteX5" fmla="*/ 149543 w 5953996"/>
                <a:gd name="connsiteY5" fmla="*/ 894521 h 894522"/>
                <a:gd name="connsiteX6" fmla="*/ 59405 w 5953996"/>
                <a:gd name="connsiteY6" fmla="*/ 885434 h 894522"/>
                <a:gd name="connsiteX7" fmla="*/ 8328 w 5953996"/>
                <a:gd name="connsiteY7" fmla="*/ 869579 h 894522"/>
                <a:gd name="connsiteX8" fmla="*/ 606882 w 5953996"/>
                <a:gd name="connsiteY8" fmla="*/ 451463 h 894522"/>
                <a:gd name="connsiteX9" fmla="*/ 0 w 5953996"/>
                <a:gd name="connsiteY9" fmla="*/ 27527 h 894522"/>
                <a:gd name="connsiteX10" fmla="*/ 59405 w 5953996"/>
                <a:gd name="connsiteY10" fmla="*/ 9087 h 894522"/>
                <a:gd name="connsiteX11" fmla="*/ 149543 w 5953996"/>
                <a:gd name="connsiteY11" fmla="*/ 0 h 89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53996" h="894522">
                  <a:moveTo>
                    <a:pt x="149543" y="0"/>
                  </a:moveTo>
                  <a:lnTo>
                    <a:pt x="5506735" y="0"/>
                  </a:lnTo>
                  <a:cubicBezTo>
                    <a:pt x="5753750" y="0"/>
                    <a:pt x="5953996" y="200246"/>
                    <a:pt x="5953996" y="447261"/>
                  </a:cubicBezTo>
                  <a:lnTo>
                    <a:pt x="5953995" y="447261"/>
                  </a:lnTo>
                  <a:cubicBezTo>
                    <a:pt x="5953995" y="694276"/>
                    <a:pt x="5753749" y="894522"/>
                    <a:pt x="5506734" y="894522"/>
                  </a:cubicBezTo>
                  <a:lnTo>
                    <a:pt x="149543" y="894521"/>
                  </a:lnTo>
                  <a:cubicBezTo>
                    <a:pt x="118666" y="894521"/>
                    <a:pt x="88520" y="891392"/>
                    <a:pt x="59405" y="885434"/>
                  </a:cubicBezTo>
                  <a:lnTo>
                    <a:pt x="8328" y="869579"/>
                  </a:lnTo>
                  <a:lnTo>
                    <a:pt x="606882" y="451463"/>
                  </a:lnTo>
                  <a:lnTo>
                    <a:pt x="0" y="27527"/>
                  </a:lnTo>
                  <a:lnTo>
                    <a:pt x="59405" y="9087"/>
                  </a:lnTo>
                  <a:cubicBezTo>
                    <a:pt x="88520" y="3129"/>
                    <a:pt x="118666" y="0"/>
                    <a:pt x="149543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241300">
                <a:srgbClr val="FFFF00">
                  <a:alpha val="19000"/>
                </a:srgb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F41F371-1291-44DB-A8C3-91B53846B32C}"/>
                </a:ext>
              </a:extLst>
            </p:cNvPr>
            <p:cNvSpPr/>
            <p:nvPr/>
          </p:nvSpPr>
          <p:spPr>
            <a:xfrm rot="5400000">
              <a:off x="6002776" y="2544417"/>
              <a:ext cx="338932" cy="31705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CD5171-7B80-45F4-B869-8919E0CD40F4}"/>
              </a:ext>
            </a:extLst>
          </p:cNvPr>
          <p:cNvGrpSpPr/>
          <p:nvPr/>
        </p:nvGrpSpPr>
        <p:grpSpPr>
          <a:xfrm>
            <a:off x="4491970" y="3090548"/>
            <a:ext cx="7007901" cy="640731"/>
            <a:chOff x="5488425" y="2266120"/>
            <a:chExt cx="6388836" cy="8945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9360180-CCB0-45E9-ACD1-42242FE45FBE}"/>
                </a:ext>
              </a:extLst>
            </p:cNvPr>
            <p:cNvSpPr/>
            <p:nvPr/>
          </p:nvSpPr>
          <p:spPr>
            <a:xfrm>
              <a:off x="5488425" y="2266120"/>
              <a:ext cx="1455153" cy="894522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8D8FC3-0060-4AC5-A715-919358D53AE3}"/>
                </a:ext>
              </a:extLst>
            </p:cNvPr>
            <p:cNvSpPr/>
            <p:nvPr/>
          </p:nvSpPr>
          <p:spPr>
            <a:xfrm>
              <a:off x="5923265" y="2266120"/>
              <a:ext cx="5953996" cy="894522"/>
            </a:xfrm>
            <a:custGeom>
              <a:avLst/>
              <a:gdLst>
                <a:gd name="connsiteX0" fmla="*/ 149543 w 5953996"/>
                <a:gd name="connsiteY0" fmla="*/ 0 h 894522"/>
                <a:gd name="connsiteX1" fmla="*/ 5506735 w 5953996"/>
                <a:gd name="connsiteY1" fmla="*/ 0 h 894522"/>
                <a:gd name="connsiteX2" fmla="*/ 5953996 w 5953996"/>
                <a:gd name="connsiteY2" fmla="*/ 447261 h 894522"/>
                <a:gd name="connsiteX3" fmla="*/ 5953995 w 5953996"/>
                <a:gd name="connsiteY3" fmla="*/ 447261 h 894522"/>
                <a:gd name="connsiteX4" fmla="*/ 5506734 w 5953996"/>
                <a:gd name="connsiteY4" fmla="*/ 894522 h 894522"/>
                <a:gd name="connsiteX5" fmla="*/ 149543 w 5953996"/>
                <a:gd name="connsiteY5" fmla="*/ 894521 h 894522"/>
                <a:gd name="connsiteX6" fmla="*/ 59405 w 5953996"/>
                <a:gd name="connsiteY6" fmla="*/ 885434 h 894522"/>
                <a:gd name="connsiteX7" fmla="*/ 8328 w 5953996"/>
                <a:gd name="connsiteY7" fmla="*/ 869579 h 894522"/>
                <a:gd name="connsiteX8" fmla="*/ 606882 w 5953996"/>
                <a:gd name="connsiteY8" fmla="*/ 451463 h 894522"/>
                <a:gd name="connsiteX9" fmla="*/ 0 w 5953996"/>
                <a:gd name="connsiteY9" fmla="*/ 27527 h 894522"/>
                <a:gd name="connsiteX10" fmla="*/ 59405 w 5953996"/>
                <a:gd name="connsiteY10" fmla="*/ 9087 h 894522"/>
                <a:gd name="connsiteX11" fmla="*/ 149543 w 5953996"/>
                <a:gd name="connsiteY11" fmla="*/ 0 h 89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53996" h="894522">
                  <a:moveTo>
                    <a:pt x="149543" y="0"/>
                  </a:moveTo>
                  <a:lnTo>
                    <a:pt x="5506735" y="0"/>
                  </a:lnTo>
                  <a:cubicBezTo>
                    <a:pt x="5753750" y="0"/>
                    <a:pt x="5953996" y="200246"/>
                    <a:pt x="5953996" y="447261"/>
                  </a:cubicBezTo>
                  <a:lnTo>
                    <a:pt x="5953995" y="447261"/>
                  </a:lnTo>
                  <a:cubicBezTo>
                    <a:pt x="5953995" y="694276"/>
                    <a:pt x="5753749" y="894522"/>
                    <a:pt x="5506734" y="894522"/>
                  </a:cubicBezTo>
                  <a:lnTo>
                    <a:pt x="149543" y="894521"/>
                  </a:lnTo>
                  <a:cubicBezTo>
                    <a:pt x="118666" y="894521"/>
                    <a:pt x="88520" y="891392"/>
                    <a:pt x="59405" y="885434"/>
                  </a:cubicBezTo>
                  <a:lnTo>
                    <a:pt x="8328" y="869579"/>
                  </a:lnTo>
                  <a:lnTo>
                    <a:pt x="606882" y="451463"/>
                  </a:lnTo>
                  <a:lnTo>
                    <a:pt x="0" y="27527"/>
                  </a:lnTo>
                  <a:lnTo>
                    <a:pt x="59405" y="9087"/>
                  </a:lnTo>
                  <a:cubicBezTo>
                    <a:pt x="88520" y="3129"/>
                    <a:pt x="118666" y="0"/>
                    <a:pt x="149543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241300">
                <a:srgbClr val="FFFF00">
                  <a:alpha val="19000"/>
                </a:srgb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D4623F2-5E71-4AA0-B38C-7C9B3F8099B2}"/>
                </a:ext>
              </a:extLst>
            </p:cNvPr>
            <p:cNvSpPr/>
            <p:nvPr/>
          </p:nvSpPr>
          <p:spPr>
            <a:xfrm rot="5400000">
              <a:off x="6002776" y="2544417"/>
              <a:ext cx="338932" cy="31705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1E3B07-4B8C-4B50-B40F-4F53D444038C}"/>
              </a:ext>
            </a:extLst>
          </p:cNvPr>
          <p:cNvGrpSpPr/>
          <p:nvPr/>
        </p:nvGrpSpPr>
        <p:grpSpPr>
          <a:xfrm>
            <a:off x="4569534" y="3808175"/>
            <a:ext cx="6944087" cy="640733"/>
            <a:chOff x="5449167" y="2266120"/>
            <a:chExt cx="6428094" cy="89452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158FD07-F8F5-426C-AEB5-6017004A7FFA}"/>
                </a:ext>
              </a:extLst>
            </p:cNvPr>
            <p:cNvSpPr/>
            <p:nvPr/>
          </p:nvSpPr>
          <p:spPr>
            <a:xfrm>
              <a:off x="5449167" y="2266126"/>
              <a:ext cx="1494411" cy="894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710A4A-673A-4033-89B5-5F501D87B2ED}"/>
                </a:ext>
              </a:extLst>
            </p:cNvPr>
            <p:cNvSpPr/>
            <p:nvPr/>
          </p:nvSpPr>
          <p:spPr>
            <a:xfrm>
              <a:off x="5923265" y="2266120"/>
              <a:ext cx="5953996" cy="894522"/>
            </a:xfrm>
            <a:custGeom>
              <a:avLst/>
              <a:gdLst>
                <a:gd name="connsiteX0" fmla="*/ 149543 w 5953996"/>
                <a:gd name="connsiteY0" fmla="*/ 0 h 894522"/>
                <a:gd name="connsiteX1" fmla="*/ 5506735 w 5953996"/>
                <a:gd name="connsiteY1" fmla="*/ 0 h 894522"/>
                <a:gd name="connsiteX2" fmla="*/ 5953996 w 5953996"/>
                <a:gd name="connsiteY2" fmla="*/ 447261 h 894522"/>
                <a:gd name="connsiteX3" fmla="*/ 5953995 w 5953996"/>
                <a:gd name="connsiteY3" fmla="*/ 447261 h 894522"/>
                <a:gd name="connsiteX4" fmla="*/ 5506734 w 5953996"/>
                <a:gd name="connsiteY4" fmla="*/ 894522 h 894522"/>
                <a:gd name="connsiteX5" fmla="*/ 149543 w 5953996"/>
                <a:gd name="connsiteY5" fmla="*/ 894521 h 894522"/>
                <a:gd name="connsiteX6" fmla="*/ 59405 w 5953996"/>
                <a:gd name="connsiteY6" fmla="*/ 885434 h 894522"/>
                <a:gd name="connsiteX7" fmla="*/ 8328 w 5953996"/>
                <a:gd name="connsiteY7" fmla="*/ 869579 h 894522"/>
                <a:gd name="connsiteX8" fmla="*/ 606882 w 5953996"/>
                <a:gd name="connsiteY8" fmla="*/ 451463 h 894522"/>
                <a:gd name="connsiteX9" fmla="*/ 0 w 5953996"/>
                <a:gd name="connsiteY9" fmla="*/ 27527 h 894522"/>
                <a:gd name="connsiteX10" fmla="*/ 59405 w 5953996"/>
                <a:gd name="connsiteY10" fmla="*/ 9087 h 894522"/>
                <a:gd name="connsiteX11" fmla="*/ 149543 w 5953996"/>
                <a:gd name="connsiteY11" fmla="*/ 0 h 89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53996" h="894522">
                  <a:moveTo>
                    <a:pt x="149543" y="0"/>
                  </a:moveTo>
                  <a:lnTo>
                    <a:pt x="5506735" y="0"/>
                  </a:lnTo>
                  <a:cubicBezTo>
                    <a:pt x="5753750" y="0"/>
                    <a:pt x="5953996" y="200246"/>
                    <a:pt x="5953996" y="447261"/>
                  </a:cubicBezTo>
                  <a:lnTo>
                    <a:pt x="5953995" y="447261"/>
                  </a:lnTo>
                  <a:cubicBezTo>
                    <a:pt x="5953995" y="694276"/>
                    <a:pt x="5753749" y="894522"/>
                    <a:pt x="5506734" y="894522"/>
                  </a:cubicBezTo>
                  <a:lnTo>
                    <a:pt x="149543" y="894521"/>
                  </a:lnTo>
                  <a:cubicBezTo>
                    <a:pt x="118666" y="894521"/>
                    <a:pt x="88520" y="891392"/>
                    <a:pt x="59405" y="885434"/>
                  </a:cubicBezTo>
                  <a:lnTo>
                    <a:pt x="8328" y="869579"/>
                  </a:lnTo>
                  <a:lnTo>
                    <a:pt x="606882" y="451463"/>
                  </a:lnTo>
                  <a:lnTo>
                    <a:pt x="0" y="27527"/>
                  </a:lnTo>
                  <a:lnTo>
                    <a:pt x="59405" y="9087"/>
                  </a:lnTo>
                  <a:cubicBezTo>
                    <a:pt x="88520" y="3129"/>
                    <a:pt x="118666" y="0"/>
                    <a:pt x="149543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241300">
                <a:srgbClr val="FFFF00">
                  <a:alpha val="19000"/>
                </a:srgb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90288F4-34F2-4C95-AFE8-5BED3F61E906}"/>
                </a:ext>
              </a:extLst>
            </p:cNvPr>
            <p:cNvSpPr/>
            <p:nvPr/>
          </p:nvSpPr>
          <p:spPr>
            <a:xfrm rot="5400000">
              <a:off x="6002776" y="2544418"/>
              <a:ext cx="338932" cy="31705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90B138-66FD-42A5-AF43-BFF454E3151B}"/>
              </a:ext>
            </a:extLst>
          </p:cNvPr>
          <p:cNvGrpSpPr/>
          <p:nvPr/>
        </p:nvGrpSpPr>
        <p:grpSpPr>
          <a:xfrm>
            <a:off x="4442570" y="4527038"/>
            <a:ext cx="7063375" cy="640731"/>
            <a:chOff x="5480065" y="2266120"/>
            <a:chExt cx="6397196" cy="894522"/>
          </a:xfrm>
          <a:solidFill>
            <a:srgbClr val="7030A0"/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E63D911-7AF5-4517-A839-691CCCC7AEE3}"/>
                </a:ext>
              </a:extLst>
            </p:cNvPr>
            <p:cNvSpPr/>
            <p:nvPr/>
          </p:nvSpPr>
          <p:spPr>
            <a:xfrm>
              <a:off x="5480065" y="2266120"/>
              <a:ext cx="1463513" cy="894522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590B439-71A7-48DD-9F38-0562AFA4B263}"/>
                </a:ext>
              </a:extLst>
            </p:cNvPr>
            <p:cNvSpPr/>
            <p:nvPr/>
          </p:nvSpPr>
          <p:spPr>
            <a:xfrm>
              <a:off x="5923265" y="2266120"/>
              <a:ext cx="5953996" cy="894522"/>
            </a:xfrm>
            <a:custGeom>
              <a:avLst/>
              <a:gdLst>
                <a:gd name="connsiteX0" fmla="*/ 149543 w 5953996"/>
                <a:gd name="connsiteY0" fmla="*/ 0 h 894522"/>
                <a:gd name="connsiteX1" fmla="*/ 5506735 w 5953996"/>
                <a:gd name="connsiteY1" fmla="*/ 0 h 894522"/>
                <a:gd name="connsiteX2" fmla="*/ 5953996 w 5953996"/>
                <a:gd name="connsiteY2" fmla="*/ 447261 h 894522"/>
                <a:gd name="connsiteX3" fmla="*/ 5953995 w 5953996"/>
                <a:gd name="connsiteY3" fmla="*/ 447261 h 894522"/>
                <a:gd name="connsiteX4" fmla="*/ 5506734 w 5953996"/>
                <a:gd name="connsiteY4" fmla="*/ 894522 h 894522"/>
                <a:gd name="connsiteX5" fmla="*/ 149543 w 5953996"/>
                <a:gd name="connsiteY5" fmla="*/ 894521 h 894522"/>
                <a:gd name="connsiteX6" fmla="*/ 59405 w 5953996"/>
                <a:gd name="connsiteY6" fmla="*/ 885434 h 894522"/>
                <a:gd name="connsiteX7" fmla="*/ 8328 w 5953996"/>
                <a:gd name="connsiteY7" fmla="*/ 869579 h 894522"/>
                <a:gd name="connsiteX8" fmla="*/ 606882 w 5953996"/>
                <a:gd name="connsiteY8" fmla="*/ 451463 h 894522"/>
                <a:gd name="connsiteX9" fmla="*/ 0 w 5953996"/>
                <a:gd name="connsiteY9" fmla="*/ 27527 h 894522"/>
                <a:gd name="connsiteX10" fmla="*/ 59405 w 5953996"/>
                <a:gd name="connsiteY10" fmla="*/ 9087 h 894522"/>
                <a:gd name="connsiteX11" fmla="*/ 149543 w 5953996"/>
                <a:gd name="connsiteY11" fmla="*/ 0 h 89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53996" h="894522">
                  <a:moveTo>
                    <a:pt x="149543" y="0"/>
                  </a:moveTo>
                  <a:lnTo>
                    <a:pt x="5506735" y="0"/>
                  </a:lnTo>
                  <a:cubicBezTo>
                    <a:pt x="5753750" y="0"/>
                    <a:pt x="5953996" y="200246"/>
                    <a:pt x="5953996" y="447261"/>
                  </a:cubicBezTo>
                  <a:lnTo>
                    <a:pt x="5953995" y="447261"/>
                  </a:lnTo>
                  <a:cubicBezTo>
                    <a:pt x="5953995" y="694276"/>
                    <a:pt x="5753749" y="894522"/>
                    <a:pt x="5506734" y="894522"/>
                  </a:cubicBezTo>
                  <a:lnTo>
                    <a:pt x="149543" y="894521"/>
                  </a:lnTo>
                  <a:cubicBezTo>
                    <a:pt x="118666" y="894521"/>
                    <a:pt x="88520" y="891392"/>
                    <a:pt x="59405" y="885434"/>
                  </a:cubicBezTo>
                  <a:lnTo>
                    <a:pt x="8328" y="869579"/>
                  </a:lnTo>
                  <a:lnTo>
                    <a:pt x="606882" y="451463"/>
                  </a:lnTo>
                  <a:lnTo>
                    <a:pt x="0" y="27527"/>
                  </a:lnTo>
                  <a:lnTo>
                    <a:pt x="59405" y="9087"/>
                  </a:lnTo>
                  <a:cubicBezTo>
                    <a:pt x="88520" y="3129"/>
                    <a:pt x="118666" y="0"/>
                    <a:pt x="149543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241300">
                <a:srgbClr val="FFFF00">
                  <a:alpha val="19000"/>
                </a:srgb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29B91B1C-C407-4C22-8937-C5E4292F168B}"/>
                </a:ext>
              </a:extLst>
            </p:cNvPr>
            <p:cNvSpPr/>
            <p:nvPr/>
          </p:nvSpPr>
          <p:spPr>
            <a:xfrm rot="5400000">
              <a:off x="6002776" y="2544417"/>
              <a:ext cx="338932" cy="31705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83FA18-A0E1-4FF1-A920-BE206E5A7C8E}"/>
              </a:ext>
            </a:extLst>
          </p:cNvPr>
          <p:cNvGrpSpPr/>
          <p:nvPr/>
        </p:nvGrpSpPr>
        <p:grpSpPr>
          <a:xfrm>
            <a:off x="4044771" y="5261696"/>
            <a:ext cx="7407851" cy="648946"/>
            <a:chOff x="5440896" y="2254652"/>
            <a:chExt cx="6436365" cy="905991"/>
          </a:xfrm>
          <a:solidFill>
            <a:srgbClr val="FFFF00"/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17C6100-D049-4AD7-9E3E-A4B5D4B4DE49}"/>
                </a:ext>
              </a:extLst>
            </p:cNvPr>
            <p:cNvSpPr/>
            <p:nvPr/>
          </p:nvSpPr>
          <p:spPr>
            <a:xfrm>
              <a:off x="5440896" y="2254652"/>
              <a:ext cx="1502682" cy="90599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60D337B-4BEB-4910-A32A-1780E413383A}"/>
                </a:ext>
              </a:extLst>
            </p:cNvPr>
            <p:cNvSpPr/>
            <p:nvPr/>
          </p:nvSpPr>
          <p:spPr>
            <a:xfrm>
              <a:off x="5923265" y="2266120"/>
              <a:ext cx="5953996" cy="894522"/>
            </a:xfrm>
            <a:custGeom>
              <a:avLst/>
              <a:gdLst>
                <a:gd name="connsiteX0" fmla="*/ 149543 w 5953996"/>
                <a:gd name="connsiteY0" fmla="*/ 0 h 894522"/>
                <a:gd name="connsiteX1" fmla="*/ 5506735 w 5953996"/>
                <a:gd name="connsiteY1" fmla="*/ 0 h 894522"/>
                <a:gd name="connsiteX2" fmla="*/ 5953996 w 5953996"/>
                <a:gd name="connsiteY2" fmla="*/ 447261 h 894522"/>
                <a:gd name="connsiteX3" fmla="*/ 5953995 w 5953996"/>
                <a:gd name="connsiteY3" fmla="*/ 447261 h 894522"/>
                <a:gd name="connsiteX4" fmla="*/ 5506734 w 5953996"/>
                <a:gd name="connsiteY4" fmla="*/ 894522 h 894522"/>
                <a:gd name="connsiteX5" fmla="*/ 149543 w 5953996"/>
                <a:gd name="connsiteY5" fmla="*/ 894521 h 894522"/>
                <a:gd name="connsiteX6" fmla="*/ 59405 w 5953996"/>
                <a:gd name="connsiteY6" fmla="*/ 885434 h 894522"/>
                <a:gd name="connsiteX7" fmla="*/ 8328 w 5953996"/>
                <a:gd name="connsiteY7" fmla="*/ 869579 h 894522"/>
                <a:gd name="connsiteX8" fmla="*/ 606882 w 5953996"/>
                <a:gd name="connsiteY8" fmla="*/ 451463 h 894522"/>
                <a:gd name="connsiteX9" fmla="*/ 0 w 5953996"/>
                <a:gd name="connsiteY9" fmla="*/ 27527 h 894522"/>
                <a:gd name="connsiteX10" fmla="*/ 59405 w 5953996"/>
                <a:gd name="connsiteY10" fmla="*/ 9087 h 894522"/>
                <a:gd name="connsiteX11" fmla="*/ 149543 w 5953996"/>
                <a:gd name="connsiteY11" fmla="*/ 0 h 89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53996" h="894522">
                  <a:moveTo>
                    <a:pt x="149543" y="0"/>
                  </a:moveTo>
                  <a:lnTo>
                    <a:pt x="5506735" y="0"/>
                  </a:lnTo>
                  <a:cubicBezTo>
                    <a:pt x="5753750" y="0"/>
                    <a:pt x="5953996" y="200246"/>
                    <a:pt x="5953996" y="447261"/>
                  </a:cubicBezTo>
                  <a:lnTo>
                    <a:pt x="5953995" y="447261"/>
                  </a:lnTo>
                  <a:cubicBezTo>
                    <a:pt x="5953995" y="694276"/>
                    <a:pt x="5753749" y="894522"/>
                    <a:pt x="5506734" y="894522"/>
                  </a:cubicBezTo>
                  <a:lnTo>
                    <a:pt x="149543" y="894521"/>
                  </a:lnTo>
                  <a:cubicBezTo>
                    <a:pt x="118666" y="894521"/>
                    <a:pt x="88520" y="891392"/>
                    <a:pt x="59405" y="885434"/>
                  </a:cubicBezTo>
                  <a:lnTo>
                    <a:pt x="8328" y="869579"/>
                  </a:lnTo>
                  <a:lnTo>
                    <a:pt x="606882" y="451463"/>
                  </a:lnTo>
                  <a:lnTo>
                    <a:pt x="0" y="27527"/>
                  </a:lnTo>
                  <a:lnTo>
                    <a:pt x="59405" y="9087"/>
                  </a:lnTo>
                  <a:cubicBezTo>
                    <a:pt x="88520" y="3129"/>
                    <a:pt x="118666" y="0"/>
                    <a:pt x="149543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241300">
                <a:srgbClr val="FFFF00">
                  <a:alpha val="19000"/>
                </a:srgb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8A671D36-EC1F-4D45-97E3-A8A2DF016F21}"/>
                </a:ext>
              </a:extLst>
            </p:cNvPr>
            <p:cNvSpPr/>
            <p:nvPr/>
          </p:nvSpPr>
          <p:spPr>
            <a:xfrm rot="5400000">
              <a:off x="6002776" y="2544417"/>
              <a:ext cx="338932" cy="31705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B28CF5-3373-43E8-91CE-14CFD5C85146}"/>
              </a:ext>
            </a:extLst>
          </p:cNvPr>
          <p:cNvGrpSpPr/>
          <p:nvPr/>
        </p:nvGrpSpPr>
        <p:grpSpPr>
          <a:xfrm>
            <a:off x="3219648" y="5956454"/>
            <a:ext cx="8255570" cy="660609"/>
            <a:chOff x="5545719" y="2266120"/>
            <a:chExt cx="6331542" cy="92227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1220AEC-49D0-448E-90E5-B64D1E95A300}"/>
                </a:ext>
              </a:extLst>
            </p:cNvPr>
            <p:cNvSpPr/>
            <p:nvPr/>
          </p:nvSpPr>
          <p:spPr>
            <a:xfrm>
              <a:off x="5545719" y="2293872"/>
              <a:ext cx="1357984" cy="894522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9BBB9C8-55F2-4353-88E4-F1C819C07936}"/>
                </a:ext>
              </a:extLst>
            </p:cNvPr>
            <p:cNvSpPr/>
            <p:nvPr/>
          </p:nvSpPr>
          <p:spPr>
            <a:xfrm>
              <a:off x="5923265" y="2266120"/>
              <a:ext cx="5953996" cy="894522"/>
            </a:xfrm>
            <a:custGeom>
              <a:avLst/>
              <a:gdLst>
                <a:gd name="connsiteX0" fmla="*/ 149543 w 5953996"/>
                <a:gd name="connsiteY0" fmla="*/ 0 h 894522"/>
                <a:gd name="connsiteX1" fmla="*/ 5506735 w 5953996"/>
                <a:gd name="connsiteY1" fmla="*/ 0 h 894522"/>
                <a:gd name="connsiteX2" fmla="*/ 5953996 w 5953996"/>
                <a:gd name="connsiteY2" fmla="*/ 447261 h 894522"/>
                <a:gd name="connsiteX3" fmla="*/ 5953995 w 5953996"/>
                <a:gd name="connsiteY3" fmla="*/ 447261 h 894522"/>
                <a:gd name="connsiteX4" fmla="*/ 5506734 w 5953996"/>
                <a:gd name="connsiteY4" fmla="*/ 894522 h 894522"/>
                <a:gd name="connsiteX5" fmla="*/ 149543 w 5953996"/>
                <a:gd name="connsiteY5" fmla="*/ 894521 h 894522"/>
                <a:gd name="connsiteX6" fmla="*/ 59405 w 5953996"/>
                <a:gd name="connsiteY6" fmla="*/ 885434 h 894522"/>
                <a:gd name="connsiteX7" fmla="*/ 8328 w 5953996"/>
                <a:gd name="connsiteY7" fmla="*/ 869579 h 894522"/>
                <a:gd name="connsiteX8" fmla="*/ 606882 w 5953996"/>
                <a:gd name="connsiteY8" fmla="*/ 451463 h 894522"/>
                <a:gd name="connsiteX9" fmla="*/ 0 w 5953996"/>
                <a:gd name="connsiteY9" fmla="*/ 27527 h 894522"/>
                <a:gd name="connsiteX10" fmla="*/ 59405 w 5953996"/>
                <a:gd name="connsiteY10" fmla="*/ 9087 h 894522"/>
                <a:gd name="connsiteX11" fmla="*/ 149543 w 5953996"/>
                <a:gd name="connsiteY11" fmla="*/ 0 h 89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53996" h="894522">
                  <a:moveTo>
                    <a:pt x="149543" y="0"/>
                  </a:moveTo>
                  <a:lnTo>
                    <a:pt x="5506735" y="0"/>
                  </a:lnTo>
                  <a:cubicBezTo>
                    <a:pt x="5753750" y="0"/>
                    <a:pt x="5953996" y="200246"/>
                    <a:pt x="5953996" y="447261"/>
                  </a:cubicBezTo>
                  <a:lnTo>
                    <a:pt x="5953995" y="447261"/>
                  </a:lnTo>
                  <a:cubicBezTo>
                    <a:pt x="5953995" y="694276"/>
                    <a:pt x="5753749" y="894522"/>
                    <a:pt x="5506734" y="894522"/>
                  </a:cubicBezTo>
                  <a:lnTo>
                    <a:pt x="149543" y="894521"/>
                  </a:lnTo>
                  <a:cubicBezTo>
                    <a:pt x="118666" y="894521"/>
                    <a:pt x="88520" y="891392"/>
                    <a:pt x="59405" y="885434"/>
                  </a:cubicBezTo>
                  <a:lnTo>
                    <a:pt x="8328" y="869579"/>
                  </a:lnTo>
                  <a:lnTo>
                    <a:pt x="606882" y="451463"/>
                  </a:lnTo>
                  <a:lnTo>
                    <a:pt x="0" y="27527"/>
                  </a:lnTo>
                  <a:lnTo>
                    <a:pt x="59405" y="9087"/>
                  </a:lnTo>
                  <a:cubicBezTo>
                    <a:pt x="88520" y="3129"/>
                    <a:pt x="118666" y="0"/>
                    <a:pt x="14954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glow rad="241300">
                <a:srgbClr val="FFFF00">
                  <a:alpha val="19000"/>
                </a:srgb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CFF05F2-B0A1-43F5-BB81-F0F34F58283E}"/>
                </a:ext>
              </a:extLst>
            </p:cNvPr>
            <p:cNvSpPr/>
            <p:nvPr/>
          </p:nvSpPr>
          <p:spPr>
            <a:xfrm rot="5400000">
              <a:off x="6002776" y="2544417"/>
              <a:ext cx="338932" cy="31705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37E83FE-523E-43BB-949D-0D1ED6C61AC1}"/>
              </a:ext>
            </a:extLst>
          </p:cNvPr>
          <p:cNvSpPr txBox="1"/>
          <p:nvPr/>
        </p:nvSpPr>
        <p:spPr>
          <a:xfrm>
            <a:off x="3692438" y="1704865"/>
            <a:ext cx="618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FCB4DF-F6ED-4ECF-A8C8-10CEC2189C78}"/>
              </a:ext>
            </a:extLst>
          </p:cNvPr>
          <p:cNvSpPr txBox="1"/>
          <p:nvPr/>
        </p:nvSpPr>
        <p:spPr>
          <a:xfrm>
            <a:off x="4306427" y="2395961"/>
            <a:ext cx="63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2C35-A631-49DD-B0F8-C67F6ED45F1B}"/>
              </a:ext>
            </a:extLst>
          </p:cNvPr>
          <p:cNvSpPr txBox="1"/>
          <p:nvPr/>
        </p:nvSpPr>
        <p:spPr>
          <a:xfrm>
            <a:off x="4658315" y="3169110"/>
            <a:ext cx="64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EE6E63-F5C4-4B2C-ABE2-B1B04FA6CC93}"/>
              </a:ext>
            </a:extLst>
          </p:cNvPr>
          <p:cNvSpPr txBox="1"/>
          <p:nvPr/>
        </p:nvSpPr>
        <p:spPr>
          <a:xfrm>
            <a:off x="4762418" y="3896480"/>
            <a:ext cx="59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05F1A0-DC7B-4490-A446-10743FC6142A}"/>
              </a:ext>
            </a:extLst>
          </p:cNvPr>
          <p:cNvSpPr txBox="1"/>
          <p:nvPr/>
        </p:nvSpPr>
        <p:spPr>
          <a:xfrm>
            <a:off x="4658119" y="4619323"/>
            <a:ext cx="57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01BFAB-322E-468C-81FC-331F2CF6FF16}"/>
              </a:ext>
            </a:extLst>
          </p:cNvPr>
          <p:cNvSpPr txBox="1"/>
          <p:nvPr/>
        </p:nvSpPr>
        <p:spPr>
          <a:xfrm>
            <a:off x="4227472" y="5348694"/>
            <a:ext cx="5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07B184-4D04-46AA-BDB8-AEAD25616CAE}"/>
              </a:ext>
            </a:extLst>
          </p:cNvPr>
          <p:cNvSpPr txBox="1"/>
          <p:nvPr/>
        </p:nvSpPr>
        <p:spPr>
          <a:xfrm>
            <a:off x="3431348" y="6065442"/>
            <a:ext cx="46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2CC666-4C60-4E52-823D-039F13018779}"/>
              </a:ext>
            </a:extLst>
          </p:cNvPr>
          <p:cNvSpPr txBox="1"/>
          <p:nvPr/>
        </p:nvSpPr>
        <p:spPr>
          <a:xfrm>
            <a:off x="5220497" y="1715266"/>
            <a:ext cx="590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ສະຖານທີ່ ທີ່ເຄີຍລົງຝຶກງານ</a:t>
            </a:r>
            <a:endParaRPr lang="en-US" sz="2400" b="1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36F7EF-6F93-48D2-8707-18EC9CCF7F54}"/>
              </a:ext>
            </a:extLst>
          </p:cNvPr>
          <p:cNvSpPr txBox="1"/>
          <p:nvPr/>
        </p:nvSpPr>
        <p:spPr>
          <a:xfrm>
            <a:off x="5603132" y="2463679"/>
            <a:ext cx="569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ສິ່ງທີ່ຕ້ອງກະກຽມກ່ອນການລົງເຝິກງານ</a:t>
            </a:r>
            <a:endParaRPr lang="en-US" sz="2400" b="1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723518-8E68-4F88-A8FB-26D09C250019}"/>
              </a:ext>
            </a:extLst>
          </p:cNvPr>
          <p:cNvSpPr txBox="1"/>
          <p:nvPr/>
        </p:nvSpPr>
        <p:spPr>
          <a:xfrm>
            <a:off x="5895463" y="3230449"/>
            <a:ext cx="512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ປື້ມຕິດຕາມການລົງເຝິກງານ</a:t>
            </a:r>
            <a:endParaRPr lang="en-US" sz="24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B9C408-129B-49D7-BFC0-12A86C5D336A}"/>
              </a:ext>
            </a:extLst>
          </p:cNvPr>
          <p:cNvSpPr txBox="1"/>
          <p:nvPr/>
        </p:nvSpPr>
        <p:spPr>
          <a:xfrm>
            <a:off x="5997909" y="3962893"/>
            <a:ext cx="520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ຄໍາແນະນໍາເພີ່ມເຕີມ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0CE1A8-068C-48B9-BED1-CA7B1F86DFA7}"/>
              </a:ext>
            </a:extLst>
          </p:cNvPr>
          <p:cNvSpPr txBox="1"/>
          <p:nvPr/>
        </p:nvSpPr>
        <p:spPr>
          <a:xfrm>
            <a:off x="5934376" y="4621673"/>
            <a:ext cx="542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ລະບຽບໃນການລົງເຝິກງານ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FA1F1B-699A-45C6-9AED-DB384CEDBB9D}"/>
              </a:ext>
            </a:extLst>
          </p:cNvPr>
          <p:cNvSpPr txBox="1"/>
          <p:nvPr/>
        </p:nvSpPr>
        <p:spPr>
          <a:xfrm>
            <a:off x="5499801" y="5418809"/>
            <a:ext cx="5224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ກໍລະນີການລົງເຝິກງານຖືກປະຕິເສດ</a:t>
            </a:r>
            <a:endParaRPr lang="en-US" sz="24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D3405C-4FD2-41C3-A580-AE1DFF57307F}"/>
              </a:ext>
            </a:extLst>
          </p:cNvPr>
          <p:cNvSpPr txBox="1"/>
          <p:nvPr/>
        </p:nvSpPr>
        <p:spPr>
          <a:xfrm>
            <a:off x="4762418" y="6116310"/>
            <a:ext cx="6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ປື້ມບົດລາຍງານການລົງເຝິກງານ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254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643B-8F07-4436-987F-2AEC0152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o-LA" sz="4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ລະບຽບໃນການລົງເຝິກງານຂອງນັກສຶກສາ</a:t>
            </a:r>
            <a:endParaRPr lang="en-US" sz="44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7677-BB50-4C5B-9256-5E15C142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49287"/>
            <a:ext cx="11963397" cy="4581939"/>
          </a:xfrm>
        </p:spPr>
        <p:txBody>
          <a:bodyPr>
            <a:normAutofit fontScale="925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lo-LA" sz="3600" dirty="0"/>
              <a:t>ນັກສຶກສາທີ່ຈະລົງເຝິກງານຕ້ອງໄດ້ຮັບອະນຸຍາດຈາກການຈັດຕັ້ງກ່ອນ (ມີໃບນໍາສົ່ງຈາກຄະນະວິຊາ ຫຼື ມຊ).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o-LA" sz="3600" dirty="0"/>
              <a:t>ທຸກຄົນຕ້ອງມີປື້ມຕິດຕາມການລົງເຝິກງານຈາກຄະນະວິຊາ. 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o-LA" sz="3600" dirty="0"/>
              <a:t>ເວລາລົງເຝິກງານຕ້ອງແມ່ນ 8 ອາທິດ (3 ໜ່ວຍກິດ) ອາທິດໜຶ່ງ 15 ຊົ່ວໂມງ ລວມຈໍານວນຊົ່ວໂມງຢ່າງຕໍ່າ 60-120 ຊົ່ວໂມງ.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o-LA" sz="3600" dirty="0"/>
              <a:t>ໃຫ້ບັນທຶກວຽກສະເພາະທີ່ຜູ້ນໍາພາໃນສະຖານທີ່ລົງເຝິກງານກໍານົດໃຫ້.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o-LA" sz="3600" dirty="0"/>
              <a:t>ໃຫ້ກໍານົດໜ້າວຽກດ້ານວິຊາການລະອຽດທີ່ຕົນເອງປະຕິບັດ.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36A86-0F14-46BF-AA09-1F3BD345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4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096FE8-8FD4-40F5-9C88-EED4BBE2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o-LA" sz="4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ລະບຽບໃນການລົງເຝິກງານຂອງນັກສຶກສາ</a:t>
            </a:r>
            <a:endParaRPr lang="en-US" sz="44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26B7-6113-4F83-A8DF-AD5960624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1818861"/>
            <a:ext cx="11854067" cy="4452730"/>
          </a:xfrm>
        </p:spPr>
        <p:txBody>
          <a:bodyPr>
            <a:normAutofit/>
          </a:bodyPr>
          <a:lstStyle/>
          <a:p>
            <a:pPr marL="398463" indent="-398463">
              <a:buNone/>
            </a:pPr>
            <a:r>
              <a:rPr lang="lo-LA" sz="4000" dirty="0"/>
              <a:t>6 ແຕ່ລະອາທິດໃຫ້ສະຫຼຸບໜ້າວຽກທີ່ຕົນເອງປະຕິບັດ ແລ້ວໃຫ້ຜູ້ຕິດຕາມການເຝິກງານຈາກສະຖານທີ່ລົງເຝິກງານເຊັນ, ໃຫ້ມີຄໍາເຫັນ ແລະ ຄະແນນຈາກສະຖານທີ່ລົງເຝິກງານ.</a:t>
            </a:r>
          </a:p>
          <a:p>
            <a:pPr marL="398463" indent="-398463">
              <a:buNone/>
            </a:pPr>
            <a:r>
              <a:rPr lang="lo-LA" sz="4000" dirty="0"/>
              <a:t>8 ຫຼັງຈາກສໍາເລັດການລົງເຝິກງານແລ້ວ ນັກສຶກສາຕ້ອງໄດ້ລາຍງານວຽກຂອງຕົນ.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77DCA-165F-4D2E-BA1C-B14E2F95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0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6B07-211F-48D2-90C4-2B98C767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o-LA" sz="4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ການລົງເຝິກງານຈະຖືກປະຕິເສດໃນກໍລະນີດັ່ງນີ້</a:t>
            </a:r>
            <a:endParaRPr lang="en-US" sz="40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13F5-5308-4D0D-809C-ABADEB8B7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6" y="1729410"/>
            <a:ext cx="11933581" cy="458193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lo-LA" sz="3600" dirty="0"/>
              <a:t>ລົງເຝິກງານໂດຍບໍ່ໄດ້ຮັບອະນຸຍາດຈາກການຈັດຕັ້ງ.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o-LA" sz="3600" dirty="0"/>
              <a:t>ລົງເຝິກງານບໍ່ເຕັມເວລາ.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o-LA" sz="3600" dirty="0"/>
              <a:t>ຂາດການບັນທຶກວຽກຂອງຕົນເອງ.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o-LA" sz="3600" dirty="0"/>
              <a:t>ບໍ່ມີລາຍເຊັນ ແລະ ຄໍາເຫັນຈາກສະຖານທີ່ລົງເຝິກງານ.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o-LA" sz="3600" dirty="0"/>
              <a:t>ບໍ່ໄດ້ລົງເຝິກງານຕົວຈິງ.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o-LA" sz="3600" dirty="0"/>
              <a:t>ຂາດການລາຍງານຫຼັງຈາກສໍາເລັດການເຝິກງານແລ້ວ.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074D7-2FA7-42D9-B684-2C039356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04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A99D-8502-4088-899C-DB9E1358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o-LA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ປື້ມບົດລາຍງານການລົງເຝິກງານ</a:t>
            </a:r>
            <a:endParaRPr lang="en-US" sz="60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43A6-28C5-4458-9D86-0E4CFA39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ClrTx/>
              <a:buFont typeface="+mj-lt"/>
              <a:buAutoNum type="arabicPeriod"/>
            </a:pPr>
            <a:r>
              <a:rPr lang="lo-LA" sz="3600" dirty="0"/>
              <a:t>ຄໍານໍາ</a:t>
            </a:r>
          </a:p>
          <a:p>
            <a:pPr marL="742950" indent="-742950">
              <a:buClrTx/>
              <a:buFont typeface="+mj-lt"/>
              <a:buAutoNum type="arabicPeriod"/>
            </a:pPr>
            <a:r>
              <a:rPr lang="lo-LA" sz="3600" dirty="0"/>
              <a:t>ຄໍາຂອບໃຈ</a:t>
            </a:r>
          </a:p>
          <a:p>
            <a:pPr marL="742950" indent="-742950">
              <a:buClrTx/>
              <a:buFont typeface="+mj-lt"/>
              <a:buAutoNum type="arabicPeriod"/>
            </a:pPr>
            <a:r>
              <a:rPr lang="lo-LA" sz="3600" dirty="0"/>
              <a:t>ສາລະບານ</a:t>
            </a:r>
          </a:p>
          <a:p>
            <a:pPr marL="742950" indent="-742950">
              <a:buClrTx/>
              <a:buFont typeface="+mj-lt"/>
              <a:buAutoNum type="arabicPeriod"/>
            </a:pPr>
            <a:r>
              <a:rPr lang="lo-LA" sz="3600" dirty="0"/>
              <a:t>ເນື້ອໃນ</a:t>
            </a:r>
          </a:p>
          <a:p>
            <a:pPr marL="742950" indent="-742950">
              <a:buClrTx/>
              <a:buFont typeface="+mj-lt"/>
              <a:buAutoNum type="arabicPeriod"/>
            </a:pPr>
            <a:r>
              <a:rPr lang="lo-LA" sz="3600" dirty="0"/>
              <a:t>ໃບຢັ້ງຢືນການລົງເຝິກງານ (ສະບັບສໍາເນົາ)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D7114-1CDA-4FA8-A0CB-4EA2F530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0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33D3-CADB-4964-A9BB-A31DFB8B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o-LA" sz="4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ເນື້ອໃນ</a:t>
            </a:r>
            <a:endParaRPr lang="en-US" sz="44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EF66-2BCA-4C6E-B5A6-CEFE5263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015732"/>
            <a:ext cx="11794433" cy="4265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o-LA" sz="5400" b="1" dirty="0"/>
              <a:t>ພາກທີ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lo-LA" sz="5400" b="1" dirty="0">
                <a:latin typeface="Times New Roman" panose="02020603050405020304" pitchFamily="18" charset="0"/>
              </a:rPr>
              <a:t>:</a:t>
            </a:r>
            <a:r>
              <a:rPr lang="en-US" sz="5400" b="1" dirty="0"/>
              <a:t> </a:t>
            </a:r>
            <a:r>
              <a:rPr lang="lo-LA" sz="5400" b="1" dirty="0"/>
              <a:t>ພາກສະເໜີ</a:t>
            </a:r>
          </a:p>
          <a:p>
            <a:pPr marL="457200" lvl="1" indent="0">
              <a:buNone/>
            </a:pPr>
            <a:r>
              <a:rPr lang="lo-LA" sz="4800" dirty="0"/>
              <a:t>1 ຫຼັກການ ແລະ ເຫດຜົນ</a:t>
            </a:r>
          </a:p>
          <a:p>
            <a:pPr marL="457200" lvl="1" indent="0">
              <a:buNone/>
            </a:pPr>
            <a:r>
              <a:rPr lang="lo-LA" sz="4800" dirty="0"/>
              <a:t>2 ຈຸດປະສົງ</a:t>
            </a:r>
            <a:r>
              <a:rPr lang="lo-LA" sz="5400" dirty="0"/>
              <a:t> ແລະ ເປົ້າໝາຍ</a:t>
            </a:r>
            <a:endParaRPr lang="lo-LA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DC33-4D7B-4062-B1D6-48921903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4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3FA3A1-8DA9-4FE4-B6DB-47E3A9F5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o-LA" sz="4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ເນື້ອໃນ</a:t>
            </a:r>
            <a:endParaRPr lang="en-US" sz="44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4459-7091-4EE2-897D-7A11E22D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0" y="1789043"/>
            <a:ext cx="11973337" cy="4532244"/>
          </a:xfrm>
        </p:spPr>
        <p:txBody>
          <a:bodyPr>
            <a:normAutofit lnSpcReduction="10000"/>
          </a:bodyPr>
          <a:lstStyle/>
          <a:p>
            <a:pPr marL="1939925" indent="-1939925">
              <a:buNone/>
            </a:pPr>
            <a:r>
              <a:rPr lang="lo-LA" sz="3600" b="1" dirty="0"/>
              <a:t>ພາກທີ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3600" b="1" dirty="0"/>
              <a:t> </a:t>
            </a:r>
            <a:r>
              <a:rPr lang="lo-LA" sz="3600" b="1" dirty="0"/>
              <a:t>ປະຫວັດຄວາມເປັນມາ ແລະ ສະພາບຂອງສະຖານທີ່ລົງເຝິກງານ</a:t>
            </a:r>
          </a:p>
          <a:p>
            <a:pPr marL="457200" lvl="1" indent="0">
              <a:buNone/>
            </a:pPr>
            <a:r>
              <a:rPr lang="lo-LA" sz="3200" dirty="0"/>
              <a:t>1 ປະຫວັດຄວາມເປັນມາຂອງສະຖານທີ່ລົງເຝິກງານ.</a:t>
            </a:r>
          </a:p>
          <a:p>
            <a:pPr marL="457200" lvl="1" indent="0">
              <a:buNone/>
            </a:pPr>
            <a:r>
              <a:rPr lang="lo-LA" sz="3200" dirty="0"/>
              <a:t>2 ທີ່ຕັ້ງ ແລະ ພາລະບົດບາດ.</a:t>
            </a:r>
          </a:p>
          <a:p>
            <a:pPr marL="914400" lvl="2" indent="0">
              <a:buNone/>
            </a:pPr>
            <a:r>
              <a:rPr lang="lo-LA" sz="2800" dirty="0"/>
              <a:t>2.1 ທີ່ຕັ້ງ.</a:t>
            </a:r>
          </a:p>
          <a:p>
            <a:pPr marL="914400" lvl="2" indent="0">
              <a:buNone/>
            </a:pPr>
            <a:r>
              <a:rPr lang="lo-LA" sz="2800" dirty="0"/>
              <a:t>2.2 ພາລະບົດບາດ.</a:t>
            </a:r>
          </a:p>
          <a:p>
            <a:pPr marL="457200" lvl="1" indent="0">
              <a:buNone/>
            </a:pPr>
            <a:r>
              <a:rPr lang="lo-LA" sz="3200" dirty="0"/>
              <a:t>3 ໜ້າທີ່ຫຼັກຂອງສະຖານທີ່ລົງເຝິກງານ.</a:t>
            </a:r>
          </a:p>
          <a:p>
            <a:pPr marL="457200" lvl="1" indent="0">
              <a:buNone/>
            </a:pPr>
            <a:r>
              <a:rPr lang="lo-LA" sz="3200" dirty="0"/>
              <a:t>4 ການບໍລິການວຽກງານຕ່າງໆຂອງສະຖານທີ່ລົງເຝິກງານ.</a:t>
            </a:r>
            <a:endParaRPr lang="lo-LA" sz="3600" dirty="0"/>
          </a:p>
          <a:p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E871B6-E259-4E24-AB70-7BC3A05D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3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20492-57F2-4198-A93D-6A064A8B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o-LA" sz="4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ເນື້ອໃນ</a:t>
            </a:r>
            <a:endParaRPr lang="en-US" sz="44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5D7C-C03C-4146-8EF3-A0D1BA728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789043"/>
            <a:ext cx="11873946" cy="4532243"/>
          </a:xfrm>
        </p:spPr>
        <p:txBody>
          <a:bodyPr>
            <a:normAutofit/>
          </a:bodyPr>
          <a:lstStyle/>
          <a:p>
            <a:r>
              <a:rPr lang="lo-LA" sz="3200" b="1" dirty="0"/>
              <a:t>ພາກທີ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lo-LA" sz="3200" b="1" dirty="0"/>
              <a:t> ສະພາບການເຄື່ອນໄຫວໃນການລົງເຝິກງານ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lo-LA" sz="2800" dirty="0"/>
              <a:t>ໜ້າວຽກລະອຽດ.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lo-LA" sz="2800" dirty="0"/>
              <a:t>ຂໍ້ສະດວກ ແລະ ຂໍ້ຫຍຸ້ງຍາກ.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lo-LA" sz="2800" dirty="0"/>
              <a:t>ຈຸດດີ ແລະ ຈຸດອ່ອນໃນການລົງເຝິກງານ.</a:t>
            </a:r>
          </a:p>
          <a:p>
            <a:r>
              <a:rPr lang="lo-LA" sz="3200" b="1" dirty="0"/>
              <a:t>ພາກທີ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sz="3200" b="1" dirty="0"/>
              <a:t> </a:t>
            </a:r>
            <a:r>
              <a:rPr lang="lo-LA" sz="3200" b="1" dirty="0"/>
              <a:t>ສະຫຼຸບ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lo-LA" sz="2800" dirty="0"/>
              <a:t>ສະຫຼຸບ.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lo-LA" sz="2800" dirty="0"/>
              <a:t>ບົດຮຽນທີ່ຖອດຖອນໄດ້.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lo-LA" sz="2800" dirty="0"/>
              <a:t>ຂໍ້ສະເໜີ.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828FB-B6D1-4B10-A0E6-8A15EED0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2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5D2E-CC4B-433F-A2DA-2D2C0135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4800" dirty="0"/>
              <a:t>ບົດລາຍງານການເຝິກງານ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333467-5235-4274-B429-47B195784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163" y="1380513"/>
            <a:ext cx="5343813" cy="4976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9D259-14F6-48F5-B308-A5F80CA8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9D92D8-7BB6-49CF-AE35-EA65E3D80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626" y="1579548"/>
            <a:ext cx="4201160" cy="47777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58795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7D0B08-B7EF-4878-945E-578BD9F4F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964759"/>
              </p:ext>
            </p:extLst>
          </p:nvPr>
        </p:nvGraphicFramePr>
        <p:xfrm>
          <a:off x="144855" y="117695"/>
          <a:ext cx="11941521" cy="5566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622">
                  <a:extLst>
                    <a:ext uri="{9D8B030D-6E8A-4147-A177-3AD203B41FA5}">
                      <a16:colId xmlns:a16="http://schemas.microsoft.com/office/drawing/2014/main" val="1849087122"/>
                    </a:ext>
                  </a:extLst>
                </a:gridCol>
                <a:gridCol w="1369509">
                  <a:extLst>
                    <a:ext uri="{9D8B030D-6E8A-4147-A177-3AD203B41FA5}">
                      <a16:colId xmlns:a16="http://schemas.microsoft.com/office/drawing/2014/main" val="187881387"/>
                    </a:ext>
                  </a:extLst>
                </a:gridCol>
                <a:gridCol w="1178967">
                  <a:extLst>
                    <a:ext uri="{9D8B030D-6E8A-4147-A177-3AD203B41FA5}">
                      <a16:colId xmlns:a16="http://schemas.microsoft.com/office/drawing/2014/main" val="2129853364"/>
                    </a:ext>
                  </a:extLst>
                </a:gridCol>
                <a:gridCol w="1488598">
                  <a:extLst>
                    <a:ext uri="{9D8B030D-6E8A-4147-A177-3AD203B41FA5}">
                      <a16:colId xmlns:a16="http://schemas.microsoft.com/office/drawing/2014/main" val="1793405642"/>
                    </a:ext>
                  </a:extLst>
                </a:gridCol>
                <a:gridCol w="1170037">
                  <a:extLst>
                    <a:ext uri="{9D8B030D-6E8A-4147-A177-3AD203B41FA5}">
                      <a16:colId xmlns:a16="http://schemas.microsoft.com/office/drawing/2014/main" val="3133610537"/>
                    </a:ext>
                  </a:extLst>
                </a:gridCol>
                <a:gridCol w="2081058">
                  <a:extLst>
                    <a:ext uri="{9D8B030D-6E8A-4147-A177-3AD203B41FA5}">
                      <a16:colId xmlns:a16="http://schemas.microsoft.com/office/drawing/2014/main" val="2830097081"/>
                    </a:ext>
                  </a:extLst>
                </a:gridCol>
                <a:gridCol w="2072126">
                  <a:extLst>
                    <a:ext uri="{9D8B030D-6E8A-4147-A177-3AD203B41FA5}">
                      <a16:colId xmlns:a16="http://schemas.microsoft.com/office/drawing/2014/main" val="2436976546"/>
                    </a:ext>
                  </a:extLst>
                </a:gridCol>
                <a:gridCol w="2009604">
                  <a:extLst>
                    <a:ext uri="{9D8B030D-6E8A-4147-A177-3AD203B41FA5}">
                      <a16:colId xmlns:a16="http://schemas.microsoft.com/office/drawing/2014/main" val="3455131155"/>
                    </a:ext>
                  </a:extLst>
                </a:gridCol>
              </a:tblGrid>
              <a:tr h="67102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lo-LA" sz="2800" u="sng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ຮ່າງສັງລວມບັນຊີລາຍຊື່ນັກສຶກສາຂໍລົງເຝິກງານ</a:t>
                      </a:r>
                      <a:endParaRPr lang="lo-LA" sz="2800" b="1" i="0" u="sng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6593"/>
                  </a:ext>
                </a:extLst>
              </a:tr>
              <a:tr h="133094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lo-LA" sz="28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ລາຍຊື່ນັກສຶກສາປີ .... ຫ້ອງ......... ສາຂາ .................ຄະນະວິທະຍາສາດທຳມະຊາດ ສົກຮຽນ 2021-2022 (ລະບົບ 4 ປີ)</a:t>
                      </a:r>
                      <a:endParaRPr lang="lo-LA" sz="28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25943"/>
                  </a:ext>
                </a:extLst>
              </a:tr>
              <a:tr h="458947">
                <a:tc>
                  <a:txBody>
                    <a:bodyPr/>
                    <a:lstStyle/>
                    <a:p>
                      <a:pPr algn="ctr" fontAlgn="ctr"/>
                      <a:r>
                        <a:rPr lang="lo-LA" sz="1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ລ/ດ</a:t>
                      </a:r>
                      <a:endParaRPr lang="lo-LA" sz="1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o-LA" sz="1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ຊື່​​ແລະນາມ​ສະກຸນ</a:t>
                      </a:r>
                      <a:endParaRPr lang="lo-LA" sz="1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o-LA" sz="1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ລະຫັດນັກສຶກສາ </a:t>
                      </a:r>
                      <a:endParaRPr lang="lo-LA" sz="1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o-LA" sz="1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ຫ້ອງ​ຮຽນ</a:t>
                      </a:r>
                      <a:endParaRPr lang="lo-LA" sz="1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o-LA" sz="1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</a:t>
                      </a:r>
                      <a:endParaRPr lang="lo-LA" sz="1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o-LA" sz="1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ຊ່ວງໄລຍະເວລາລົງຝຶກງານ</a:t>
                      </a:r>
                      <a:endParaRPr lang="lo-LA" sz="1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o-LA" sz="1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ສະຖານທີ່ລົງເຝິກງານ</a:t>
                      </a:r>
                      <a:endParaRPr lang="lo-LA" sz="1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lo-L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ທີ່ຢູ່</a:t>
                      </a:r>
                      <a:r>
                        <a:rPr lang="lo-LA" sz="1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 ແລະ ເບີໂທຕິດຕໍ່</a:t>
                      </a:r>
                      <a:endParaRPr lang="lo-LA" sz="1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22029"/>
                  </a:ext>
                </a:extLst>
              </a:tr>
              <a:tr h="3882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42787"/>
                  </a:ext>
                </a:extLst>
              </a:tr>
              <a:tr h="3882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95591"/>
                  </a:ext>
                </a:extLst>
              </a:tr>
              <a:tr h="3882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94501"/>
                  </a:ext>
                </a:extLst>
              </a:tr>
              <a:tr h="3882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99970"/>
                  </a:ext>
                </a:extLst>
              </a:tr>
              <a:tr h="3882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43024"/>
                  </a:ext>
                </a:extLst>
              </a:tr>
              <a:tr h="3882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01456"/>
                  </a:ext>
                </a:extLst>
              </a:tr>
              <a:tr h="3882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72659"/>
                  </a:ext>
                </a:extLst>
              </a:tr>
              <a:tr h="3882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7182" marR="7182" marT="718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190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8D504B-2E99-4580-ADC4-F412C710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7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AB02-B7F7-2A6F-30CF-3B2B055E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8316"/>
            <a:ext cx="12181952" cy="2110153"/>
          </a:xfrm>
        </p:spPr>
        <p:txBody>
          <a:bodyPr>
            <a:normAutofit/>
          </a:bodyPr>
          <a:lstStyle/>
          <a:p>
            <a:r>
              <a:rPr lang="lo-LA" sz="9600" dirty="0"/>
              <a:t>ຂອບໃຈ</a:t>
            </a:r>
            <a:endParaRPr lang="en-US" sz="9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D7F0C-B49B-4335-0313-FFF3A0AF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5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3FB6-2392-46B1-9C64-50F21064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20236"/>
          </a:xfrm>
        </p:spPr>
        <p:txBody>
          <a:bodyPr>
            <a:normAutofit/>
          </a:bodyPr>
          <a:lstStyle/>
          <a:p>
            <a:pPr algn="ctr" fontAlgn="ctr">
              <a:lnSpc>
                <a:spcPct val="120000"/>
              </a:lnSpc>
            </a:pPr>
            <a:r>
              <a:rPr lang="lo-LA" dirty="0"/>
              <a:t>ສະຖານທີ່ ທີ່ນັກສຶກສາ ຄວທ ເຄີຍລົງຝຶກງານໃນສົກສຶກສາທີ່ຜ່ານມາ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7865-8DCC-463C-BF1D-C06355AE3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410117"/>
              </p:ext>
            </p:extLst>
          </p:nvPr>
        </p:nvGraphicFramePr>
        <p:xfrm>
          <a:off x="174168" y="1920236"/>
          <a:ext cx="12021998" cy="41383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9287">
                  <a:extLst>
                    <a:ext uri="{9D8B030D-6E8A-4147-A177-3AD203B41FA5}">
                      <a16:colId xmlns:a16="http://schemas.microsoft.com/office/drawing/2014/main" val="3583543129"/>
                    </a:ext>
                  </a:extLst>
                </a:gridCol>
                <a:gridCol w="4822825">
                  <a:extLst>
                    <a:ext uri="{9D8B030D-6E8A-4147-A177-3AD203B41FA5}">
                      <a16:colId xmlns:a16="http://schemas.microsoft.com/office/drawing/2014/main" val="61124470"/>
                    </a:ext>
                  </a:extLst>
                </a:gridCol>
                <a:gridCol w="6549886">
                  <a:extLst>
                    <a:ext uri="{9D8B030D-6E8A-4147-A177-3AD203B41FA5}">
                      <a16:colId xmlns:a16="http://schemas.microsoft.com/office/drawing/2014/main" val="1306121323"/>
                    </a:ext>
                  </a:extLst>
                </a:gridCol>
              </a:tblGrid>
              <a:tr h="43196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ລ/ດ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lo-LA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ສະຖານທີ່ລົງເຝິກງານທີ່ຜ່ານມາ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ທີ່ຢູ່ ແລະ ເບີໂທຕິດຕໍ່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36865"/>
                  </a:ext>
                </a:extLst>
              </a:tr>
              <a:tr h="650173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u="none" strike="noStrike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ກອງຄຸ້ມຄອງພາສີເຂດ 1</a:t>
                      </a:r>
                      <a:endParaRPr lang="lo-LA" sz="2400" b="0" i="0" u="none" strike="noStrike" dirty="0">
                        <a:solidFill>
                          <a:schemeClr val="tx1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 ນາເຕີຍ, ເມືອງ ຫຼວງນໍ້າທາ, ແຂວງ </a:t>
                      </a:r>
                      <a:r>
                        <a:rPr lang="lo-LA" sz="2400" b="0" u="none" strike="noStrike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ຫຼວງນໍ້າທາ.</a:t>
                      </a:r>
                      <a:endParaRPr lang="lo-LA" sz="2400" b="0" i="0" u="none" strike="noStrike" dirty="0">
                        <a:solidFill>
                          <a:srgbClr val="FF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58309"/>
                  </a:ext>
                </a:extLst>
              </a:tr>
              <a:tr h="431969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ບໍລິສັດພູເບ້ຍມາຍນິງ</a:t>
                      </a:r>
                      <a:endParaRPr lang="lo-LA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 ຫ້ວຍຊາຍ, ເມືອງ ລ່ອງແຈ້ງ, ແຂວງ </a:t>
                      </a:r>
                      <a:r>
                        <a:rPr lang="lo-LA" sz="2400" b="0" u="none" strike="noStrike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ໄຊສົມບູນ.</a:t>
                      </a:r>
                      <a:endParaRPr lang="lo-LA" sz="2400" b="0" i="0" u="none" strike="noStrike" dirty="0">
                        <a:solidFill>
                          <a:srgbClr val="FF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6108"/>
                  </a:ext>
                </a:extLst>
              </a:tr>
              <a:tr h="650173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3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ພະແນກ 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, </a:t>
                      </a:r>
                      <a:r>
                        <a:rPr lang="lo-LA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ກົມພາສີ ກະຊວງການເງິນ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 ຫັດສະດີ, ເມືອງ ຈັນທະບູລີ, </a:t>
                      </a:r>
                      <a:r>
                        <a:rPr lang="lo-LA" sz="2400" b="0" u="none" strike="noStrike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94667"/>
                  </a:ext>
                </a:extLst>
              </a:tr>
              <a:tr h="650173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ສະຖານີໂທລະພາບແຫ່ງຊາດລາວ </a:t>
                      </a:r>
                      <a:endParaRPr lang="lo-LA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ບ້ານສີວິໄລ, ເມືອງໄຊທານີ, </a:t>
                      </a:r>
                      <a:r>
                        <a:rPr lang="lo-LA" sz="2400" b="0" u="none" strike="noStrike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ເບີໂທ: </a:t>
                      </a:r>
                      <a:r>
                        <a:rPr lang="lo-LA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Saysettha OT" panose="020B0504020207020204" pitchFamily="34" charset="-34"/>
                        </a:rPr>
                        <a:t>021710643</a:t>
                      </a:r>
                      <a:endParaRPr lang="lo-L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15786"/>
                  </a:ext>
                </a:extLst>
              </a:tr>
              <a:tr h="650173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0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ບໍລິສັດ ບາລະມີການຄ້າ </a:t>
                      </a:r>
                      <a:endParaRPr lang="lo-LA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ບ້ານສີຖານເໜືອ, ເມືອງ ສີໂຄດຕະບອງ,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r>
                        <a:rPr lang="lo-LA" sz="2400" b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ເບີໂທ: </a:t>
                      </a:r>
                      <a:r>
                        <a:rPr lang="lo-LA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Saysettha OT" panose="020B0504020207020204" pitchFamily="34" charset="-34"/>
                        </a:rPr>
                        <a:t>021253354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505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28975D-C1E1-49C1-A9E9-EFD118C0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7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A0829-0D34-4DE3-B207-E1136B4C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853755"/>
          </a:xfrm>
        </p:spPr>
        <p:txBody>
          <a:bodyPr>
            <a:normAutofit/>
          </a:bodyPr>
          <a:lstStyle/>
          <a:p>
            <a:pPr algn="ctr" fontAlgn="ctr">
              <a:lnSpc>
                <a:spcPct val="120000"/>
              </a:lnSpc>
            </a:pPr>
            <a:r>
              <a:rPr lang="lo-LA" dirty="0"/>
              <a:t>ສະຖານທີ່ ທີ່ນັກສຶກສາ ຄວທ ເຄີຍໄປລົງຝຶກງານໃນສົກສຶກສາຜ່ານມາ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F19A5D-B32D-49E8-AF71-451592B5F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971239"/>
              </p:ext>
            </p:extLst>
          </p:nvPr>
        </p:nvGraphicFramePr>
        <p:xfrm>
          <a:off x="105925" y="1833877"/>
          <a:ext cx="11956866" cy="44432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2126">
                  <a:extLst>
                    <a:ext uri="{9D8B030D-6E8A-4147-A177-3AD203B41FA5}">
                      <a16:colId xmlns:a16="http://schemas.microsoft.com/office/drawing/2014/main" val="3583543129"/>
                    </a:ext>
                  </a:extLst>
                </a:gridCol>
                <a:gridCol w="5543687">
                  <a:extLst>
                    <a:ext uri="{9D8B030D-6E8A-4147-A177-3AD203B41FA5}">
                      <a16:colId xmlns:a16="http://schemas.microsoft.com/office/drawing/2014/main" val="61124470"/>
                    </a:ext>
                  </a:extLst>
                </a:gridCol>
                <a:gridCol w="5551053">
                  <a:extLst>
                    <a:ext uri="{9D8B030D-6E8A-4147-A177-3AD203B41FA5}">
                      <a16:colId xmlns:a16="http://schemas.microsoft.com/office/drawing/2014/main" val="1306121323"/>
                    </a:ext>
                  </a:extLst>
                </a:gridCol>
              </a:tblGrid>
              <a:tr h="49670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lo-LA" sz="25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ລ/ດ</a:t>
                      </a:r>
                      <a:endParaRPr lang="lo-LA" sz="25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lo-LA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ສະຖານທີ່ລົງເຝິກງານ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5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ທີ່ຢູ່ ແລະ ເບີໂທຕິດຕໍ່</a:t>
                      </a:r>
                      <a:endParaRPr lang="lo-LA" sz="25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3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6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ສູນສະກັດກັ້ນ ແລະ ແກ້ໄຂເຫດສຸກເສີນທາງຄອມພິວເຕີ</a:t>
                      </a:r>
                      <a:endParaRPr lang="en-US" sz="25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ບ້ານສາຍລົມ, ເມືອງຈັນທະບູລີ,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ເບີໂທ: 020 22238585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5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ພະແນກໄອທີ ບໍລິສັດລາວໂທລະຄົມມະນາຄົມມະຫາຊົນ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ສາຍລົມ, ເມືອງ ຈັນທະບູລີ,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</a:p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ເບີໂທ: 020 55500551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8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ບໍລິສັດ ລັດວິສະຫະກິດ ລາວໂທລະຄົມມະນາ ຄົມ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ບ້ານສາຍລົມ, ເມືອງຈັນທະບູລີ,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5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94667"/>
                  </a:ext>
                </a:extLst>
              </a:tr>
              <a:tr h="609727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ຫ້ອງການປະກັນສຸຂະພາບແຫ່ງຊາດ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ບ້ານທາດຂາວ, ເມືອງສີສັກຕະນາກ,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 ຫຼວງ</a:t>
                      </a:r>
                      <a:r>
                        <a:rPr lang="lo-LA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, ເບີໂທ: 021 840812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1578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B2BA2-6726-4639-8E45-F10036DE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8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A6F1DC-8673-4BBA-9639-A64C85D7D7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798891"/>
              </p:ext>
            </p:extLst>
          </p:nvPr>
        </p:nvGraphicFramePr>
        <p:xfrm>
          <a:off x="435" y="1858127"/>
          <a:ext cx="12191565" cy="40123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20669">
                  <a:extLst>
                    <a:ext uri="{9D8B030D-6E8A-4147-A177-3AD203B41FA5}">
                      <a16:colId xmlns:a16="http://schemas.microsoft.com/office/drawing/2014/main" val="3583543129"/>
                    </a:ext>
                  </a:extLst>
                </a:gridCol>
                <a:gridCol w="5539551">
                  <a:extLst>
                    <a:ext uri="{9D8B030D-6E8A-4147-A177-3AD203B41FA5}">
                      <a16:colId xmlns:a16="http://schemas.microsoft.com/office/drawing/2014/main" val="61124470"/>
                    </a:ext>
                  </a:extLst>
                </a:gridCol>
                <a:gridCol w="6031345">
                  <a:extLst>
                    <a:ext uri="{9D8B030D-6E8A-4147-A177-3AD203B41FA5}">
                      <a16:colId xmlns:a16="http://schemas.microsoft.com/office/drawing/2014/main" val="1306121323"/>
                    </a:ext>
                  </a:extLst>
                </a:gridCol>
              </a:tblGrid>
              <a:tr h="879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4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ລ/ດ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40000"/>
                        </a:lnSpc>
                      </a:pPr>
                      <a:r>
                        <a:rPr lang="lo-L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ສະຖານທີ່ລົງເຝິກງານ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4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ທີ່ຢູ່ ແລະເບີໂທຕິດຕໍ່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3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4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4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ຫ້ອງການກະຊວງພາຍໃນ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4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ບ້ານສີບຸນເຮືອງ, ເມືອງຈັນທະບູລີ,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</a:p>
                    <a:p>
                      <a:pPr algn="l" fontAlgn="b">
                        <a:lnSpc>
                          <a:spcPct val="14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ເບີໂທ: 021 214917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5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4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4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ລາວໂທລະຄົມມະນາຄົມສາຂາປາກຊັນ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4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 ສີມຸງຄຸງ, ເມືອງ ປາກຊັນ, ແຂວງ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ບໍລິຄໍາໄຊ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4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4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ບໍລິສັດ ລາວໄອທີ ພັດທະນາ.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4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 ວັດນາກ, ເມືອງ ສີສັດຕະນາກ,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9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4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4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ພະແນກ 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ສະຖານີໂທລະພາບແຫ່ງຊາດລາວ.     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4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ບ້ານສີວິໄລ, ເມືອງໄຊທານີ,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1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4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4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ບໍລິສັດໄຊເບີເຣຍ (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Cyberia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) </a:t>
                      </a: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ຈໍາກັດ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4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 ຊຽງຢືນ, ເມືອງ ຈັນທະບູລີ,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</a:p>
                    <a:p>
                      <a:pPr algn="l" fontAlgn="b">
                        <a:lnSpc>
                          <a:spcPct val="14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ເບີໂທ: 021-216066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505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D63A084-5D40-49DC-9DA8-54A07204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8654"/>
          </a:xfrm>
        </p:spPr>
        <p:txBody>
          <a:bodyPr>
            <a:normAutofit fontScale="90000"/>
          </a:bodyPr>
          <a:lstStyle/>
          <a:p>
            <a:pPr algn="ctr" fontAlgn="ctr">
              <a:lnSpc>
                <a:spcPct val="120000"/>
              </a:lnSpc>
            </a:pPr>
            <a:r>
              <a:rPr lang="lo-LA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ສະຖານທີ່ ທີ່ນັກສຶກສາ ຄວທ ເຄີຍໄປລົງຝຶກງານໃນສົກສຶກສາຜ່ານມາ </a:t>
            </a:r>
            <a:endParaRPr lang="en-US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FFDA0-8EC4-4976-8280-42B6C992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5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BC01590-0F38-4596-8B7A-C48C78E7E5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810466"/>
              </p:ext>
            </p:extLst>
          </p:nvPr>
        </p:nvGraphicFramePr>
        <p:xfrm>
          <a:off x="435" y="1858127"/>
          <a:ext cx="12191565" cy="414432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20669">
                  <a:extLst>
                    <a:ext uri="{9D8B030D-6E8A-4147-A177-3AD203B41FA5}">
                      <a16:colId xmlns:a16="http://schemas.microsoft.com/office/drawing/2014/main" val="3583543129"/>
                    </a:ext>
                  </a:extLst>
                </a:gridCol>
                <a:gridCol w="4615914">
                  <a:extLst>
                    <a:ext uri="{9D8B030D-6E8A-4147-A177-3AD203B41FA5}">
                      <a16:colId xmlns:a16="http://schemas.microsoft.com/office/drawing/2014/main" val="61124470"/>
                    </a:ext>
                  </a:extLst>
                </a:gridCol>
                <a:gridCol w="6954982">
                  <a:extLst>
                    <a:ext uri="{9D8B030D-6E8A-4147-A177-3AD203B41FA5}">
                      <a16:colId xmlns:a16="http://schemas.microsoft.com/office/drawing/2014/main" val="1306121323"/>
                    </a:ext>
                  </a:extLst>
                </a:gridCol>
              </a:tblGrid>
              <a:tr h="879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ລ/ດ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o-L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ສະຖານທີ່ລົງເຝິກງານ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ທີ່ຢູ່ ແລະເບີໂທຕິດຕໍ່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3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ບໍລິສັດໄຊເບີເຣຍ (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Cyberia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) </a:t>
                      </a: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ຈໍາກັດ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 ສີສະຫວາດ, ເມືອງ ຈັນທະບູລີ,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</a:p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ເບີໂທ: 021 213470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5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ສະຖາບັນການເງິນຈຸລະພາກທີ່ຮັບເງິນຝາກ ຈໍາປາສັກ ຈໍາກັດ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 ສະໝາມໄຊ, ເມືອງ ນະຄອນປາກເຊ, ແຂວງ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ຈໍາປາສັກ</a:t>
                      </a: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 ເບີໂທ: 031214971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ກົມຄຸ້ມຄອງ ສໍາມະໂນຄົວ ແລະ ກໍ່ສ້າງຮາກຖານ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ບ້ານຈັນສະຫວ່າງ, ເມືອງໄຊເສດຖາ,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9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ຫໍສະໝຸດກາງມະຫາວິທະຍາໄລແຫ່ງຊາດ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ບ້ານດົງໂດກ, ເມືອງໄຊທານີ,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ວຽງຈັນ </a:t>
                      </a:r>
                    </a:p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030 9326273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1578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F9177A2-6161-426E-AF40-85C25430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8654"/>
          </a:xfrm>
        </p:spPr>
        <p:txBody>
          <a:bodyPr>
            <a:normAutofit fontScale="90000"/>
          </a:bodyPr>
          <a:lstStyle/>
          <a:p>
            <a:pPr algn="ctr" fontAlgn="ctr">
              <a:lnSpc>
                <a:spcPct val="120000"/>
              </a:lnSpc>
            </a:pPr>
            <a:r>
              <a:rPr lang="lo-LA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ສະຖານທີ່ ທີ່ນັກສຶກສາ ຄວທ ເຄີຍໄປລົງຝຶກງານໃນສົກສຶກສາຜ່ານມາ </a:t>
            </a:r>
            <a:endParaRPr lang="en-US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23752-86D5-4280-B18D-56D541AE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1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5DF4582-4D4B-41E0-8F43-12677133C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080202"/>
              </p:ext>
            </p:extLst>
          </p:nvPr>
        </p:nvGraphicFramePr>
        <p:xfrm>
          <a:off x="29817" y="1649408"/>
          <a:ext cx="12162183" cy="45224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91287">
                  <a:extLst>
                    <a:ext uri="{9D8B030D-6E8A-4147-A177-3AD203B41FA5}">
                      <a16:colId xmlns:a16="http://schemas.microsoft.com/office/drawing/2014/main" val="3583543129"/>
                    </a:ext>
                  </a:extLst>
                </a:gridCol>
                <a:gridCol w="5539551">
                  <a:extLst>
                    <a:ext uri="{9D8B030D-6E8A-4147-A177-3AD203B41FA5}">
                      <a16:colId xmlns:a16="http://schemas.microsoft.com/office/drawing/2014/main" val="61124470"/>
                    </a:ext>
                  </a:extLst>
                </a:gridCol>
                <a:gridCol w="6031345">
                  <a:extLst>
                    <a:ext uri="{9D8B030D-6E8A-4147-A177-3AD203B41FA5}">
                      <a16:colId xmlns:a16="http://schemas.microsoft.com/office/drawing/2014/main" val="1306121323"/>
                    </a:ext>
                  </a:extLst>
                </a:gridCol>
              </a:tblGrid>
              <a:tr h="879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4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ລ/ດ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40000"/>
                        </a:lnSpc>
                      </a:pPr>
                      <a:r>
                        <a:rPr lang="lo-L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ສະຖານທີ່ລົງເຝິກງານ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4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ທີ່ຢູ່ ແລະ ເບີໂທຕິດຕໍ່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3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4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4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ສະຖາບັນຂົງຈື ມະຫາວິທະຍາໄລແຫ່ງຊາດ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4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ບ້ານດົງໂດກ, ເມືອງໄຊທານີ,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</a:p>
                    <a:p>
                      <a:pPr algn="l" fontAlgn="b">
                        <a:lnSpc>
                          <a:spcPct val="14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ເບີໂທ: 021720270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5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4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4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ສະຖາບັນພັດທະນາຂໍ້ມູນຂ່າວສານການເງິນ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4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ບ້ານໜອງບອນ, ເມືອງໄຊເສດຖາ,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4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4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ບໍລິສັດ 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Data.com</a:t>
                      </a: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Saysettha OT" panose="020B0504020207020204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4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ບ້ານໂພນໄຊ, ເມືອງໄຊເສດຖາ,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</a:p>
                    <a:p>
                      <a:pPr algn="l" fontAlgn="ctr">
                        <a:lnSpc>
                          <a:spcPct val="14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021 417243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9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4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4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ບໍລິສັດ 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IHC</a:t>
                      </a: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Saysettha OT" panose="020B0504020207020204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40000"/>
                        </a:lnSpc>
                      </a:pP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1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4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4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ບໍລິສັດພູເບ້ຍມາຍນິງ.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4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ບ້ານຫ້ວຍຊາຍ, ເມືອງລ່ອງແຈ້ງ, ແຂວງ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ໄຊສົມບູນ </a:t>
                      </a: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021 268000.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505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5F3DF1A-8A7B-4EAB-A4B3-5FDB21C7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8654"/>
          </a:xfrm>
        </p:spPr>
        <p:txBody>
          <a:bodyPr>
            <a:normAutofit fontScale="90000"/>
          </a:bodyPr>
          <a:lstStyle/>
          <a:p>
            <a:pPr algn="ctr" fontAlgn="ctr">
              <a:lnSpc>
                <a:spcPct val="120000"/>
              </a:lnSpc>
            </a:pPr>
            <a:r>
              <a:rPr lang="lo-LA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ສະຖານທີ່ ທີ່ນັກສຶກສາ ຄວທ ເຄີຍໄປລົງຝຶກງານໃນສົກສຶກສາຜ່ານມາ </a:t>
            </a:r>
            <a:endParaRPr lang="en-US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C10B0-3C09-4D31-ADC1-F22A4212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1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2342BBB-5C8B-4485-930D-560CA5EF37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428272"/>
              </p:ext>
            </p:extLst>
          </p:nvPr>
        </p:nvGraphicFramePr>
        <p:xfrm>
          <a:off x="435" y="1616580"/>
          <a:ext cx="12191565" cy="519715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20669">
                  <a:extLst>
                    <a:ext uri="{9D8B030D-6E8A-4147-A177-3AD203B41FA5}">
                      <a16:colId xmlns:a16="http://schemas.microsoft.com/office/drawing/2014/main" val="3583543129"/>
                    </a:ext>
                  </a:extLst>
                </a:gridCol>
                <a:gridCol w="4699041">
                  <a:extLst>
                    <a:ext uri="{9D8B030D-6E8A-4147-A177-3AD203B41FA5}">
                      <a16:colId xmlns:a16="http://schemas.microsoft.com/office/drawing/2014/main" val="61124470"/>
                    </a:ext>
                  </a:extLst>
                </a:gridCol>
                <a:gridCol w="6871855">
                  <a:extLst>
                    <a:ext uri="{9D8B030D-6E8A-4147-A177-3AD203B41FA5}">
                      <a16:colId xmlns:a16="http://schemas.microsoft.com/office/drawing/2014/main" val="1306121323"/>
                    </a:ext>
                  </a:extLst>
                </a:gridCol>
              </a:tblGrid>
              <a:tr h="46785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ລ/ດ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lo-L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ສະຖານທີ່ລົງເຝິກງານ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ທີ່ຢູ່ ແລະເບີໂທຕິດຕໍ່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36865"/>
                  </a:ext>
                </a:extLst>
              </a:tr>
              <a:tr h="654191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ບໍລິສັດ </a:t>
                      </a:r>
                      <a:r>
                        <a:rPr lang="en-US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ETL</a:t>
                      </a:r>
                      <a:r>
                        <a:rPr lang="en-US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ຈໍາກັດ ສາຂາແຂວງໄຊຍະບູລີ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 ນາໄຮ, ເມືອງ ໄຊຍະບູລີ, ແຂວງ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ໄຊຍະບູລີ. </a:t>
                      </a: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074260000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58309"/>
                  </a:ext>
                </a:extLst>
              </a:tr>
              <a:tr h="654191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ບໍລິສັດ ດາວທຽມລາວເອເຊຍປາຊີຟິກຈໍາກັດ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 ໜອງຈັນ, ເມືອງ ສີສັດຕະນາກ,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200" b="0" u="none" strike="noStrike" kern="1200" dirty="0">
                        <a:solidFill>
                          <a:schemeClr val="tx1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021 228228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6108"/>
                  </a:ext>
                </a:extLst>
              </a:tr>
              <a:tr h="977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ຫ້ອງການສູນກາງອົງການພຸດທະສາສະໜາ</a:t>
                      </a:r>
                      <a:r>
                        <a:rPr lang="en-US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ສໍາພັນລາວ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 ທາດຫຼວງເໜືອ, ເມືອງ ໄຊເສດຖາ,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200" b="0" u="none" strike="noStrike" kern="1200" dirty="0">
                        <a:solidFill>
                          <a:schemeClr val="tx1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94667"/>
                  </a:ext>
                </a:extLst>
              </a:tr>
              <a:tr h="654191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ພະແນກການເງິນປະຈໍາແຂວງບໍລິຄໍາໄຊ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ບ້ານນໍ້າງຽບ, ເມືອງປາກຊັນ, ແຂວງ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ບໍລິຄໍາໄຊ. </a:t>
                      </a:r>
                    </a:p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054790770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15786"/>
                  </a:ext>
                </a:extLst>
              </a:tr>
              <a:tr h="977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ສູນອິນເຕີເນັດແຫ່ງຊາດນະຄອນຫຼວງວຽງຈັນ</a:t>
                      </a:r>
                      <a:b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</a:br>
                      <a:endParaRPr lang="lo-LA" sz="2200" b="0" u="none" strike="noStrike" kern="1200" dirty="0">
                        <a:solidFill>
                          <a:schemeClr val="tx1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 ສາຍລົມ, ເມືອງ ຈັນທະບູລີ,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200" b="0" u="none" strike="noStrike" kern="1200" dirty="0">
                        <a:solidFill>
                          <a:schemeClr val="tx1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021 254150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505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A20E34E-842C-4E3C-AD93-C26FA83D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8654"/>
          </a:xfrm>
        </p:spPr>
        <p:txBody>
          <a:bodyPr>
            <a:normAutofit fontScale="90000"/>
          </a:bodyPr>
          <a:lstStyle/>
          <a:p>
            <a:pPr algn="ctr" fontAlgn="ctr">
              <a:lnSpc>
                <a:spcPct val="120000"/>
              </a:lnSpc>
            </a:pPr>
            <a:r>
              <a:rPr lang="lo-LA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ສະຖານທີ່ ທີ່ນັກສຶກສາ ຄວທ ເຄີຍໄປລົງຝຶກງານໃນສົກສຶກສາຜ່ານມາ </a:t>
            </a:r>
            <a:endParaRPr lang="en-US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4B27-5AC4-4279-97FC-396B79EC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525BC29-4F49-4771-AEF6-E937FC34D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728785"/>
              </p:ext>
            </p:extLst>
          </p:nvPr>
        </p:nvGraphicFramePr>
        <p:xfrm>
          <a:off x="435" y="1778615"/>
          <a:ext cx="12191565" cy="432320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20669">
                  <a:extLst>
                    <a:ext uri="{9D8B030D-6E8A-4147-A177-3AD203B41FA5}">
                      <a16:colId xmlns:a16="http://schemas.microsoft.com/office/drawing/2014/main" val="3583543129"/>
                    </a:ext>
                  </a:extLst>
                </a:gridCol>
                <a:gridCol w="5539551">
                  <a:extLst>
                    <a:ext uri="{9D8B030D-6E8A-4147-A177-3AD203B41FA5}">
                      <a16:colId xmlns:a16="http://schemas.microsoft.com/office/drawing/2014/main" val="61124470"/>
                    </a:ext>
                  </a:extLst>
                </a:gridCol>
                <a:gridCol w="6031345">
                  <a:extLst>
                    <a:ext uri="{9D8B030D-6E8A-4147-A177-3AD203B41FA5}">
                      <a16:colId xmlns:a16="http://schemas.microsoft.com/office/drawing/2014/main" val="1306121323"/>
                    </a:ext>
                  </a:extLst>
                </a:gridCol>
              </a:tblGrid>
              <a:tr h="879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ລ/ດ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lo-L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ສະຖານທີ່ລົງເຝິກງານ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lo-LA" sz="2400" u="none" strike="noStrike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ທີ່ຢູ່ ແລະ ເບີໂທຕິດຕໍ່</a:t>
                      </a:r>
                      <a:endParaRPr lang="lo-LA" sz="2400" b="1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3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ກົມເຕັກໂນໂລຊີ ດີຈີຕ໋ອນກະຊວງວິທະຍາສາດ ແລະ ເຕັກໂນໂລຊີ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ບ້ານສີສະຫວາດ, ເມືອງຈັນທະບູລີ,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</a:p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ເບີໂທ: 021 213470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5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ສະຖາບັນເຕັກໂນໂລຊີຄອມພິວເຕີ ແລະ ເອເລັກໂຕຣນິກ.ກະຊວງວິທະຍາສາດແລະເຕັກໂນໂລຊີ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ບ້ານສີສະຫວາດ, ເມືອງຈັນທະບູລີ,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ເບີໂທ: 021 213470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ຄະນະຈັດຕັ້ງນະຄອນຫຼວງວຽງຈັນ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ບ້ານໂພນໄຊ, ເມືອງ ໄຊເສດຖາ,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021 26027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9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3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ພະແນກຂໍ້ມູນຂ່າວສານ ກະຊວງແຮງງານ ແລະ ສະຫວັດດີການສັງຄົມ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 ບ້ານຊຽງຢືນ, ເມືອງຈັນທະບູລີ, </a:t>
                      </a:r>
                      <a:r>
                        <a:rPr lang="lo-LA" sz="24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ນະຄອນຫຼວງ</a:t>
                      </a:r>
                      <a:endParaRPr lang="lo-LA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l" fontAlgn="b">
                        <a:lnSpc>
                          <a:spcPct val="130000"/>
                        </a:lnSpc>
                      </a:pPr>
                      <a:r>
                        <a:rPr lang="lo-LA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ເບີໂທ: 021222775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1578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874142F-AB18-4F58-ADF1-1FEA9744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8654"/>
          </a:xfrm>
        </p:spPr>
        <p:txBody>
          <a:bodyPr>
            <a:normAutofit fontScale="90000"/>
          </a:bodyPr>
          <a:lstStyle/>
          <a:p>
            <a:pPr algn="ctr" fontAlgn="ctr">
              <a:lnSpc>
                <a:spcPct val="120000"/>
              </a:lnSpc>
            </a:pPr>
            <a:r>
              <a:rPr lang="lo-LA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ສະຖານທີ່ ທີ່ນັກສຶກສາ ຄວທ ເຄີຍໄປລົງຝຶກງານໃນສົກສຶກສາຜ່ານມາ </a:t>
            </a:r>
            <a:endParaRPr lang="en-US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25359-8DC6-4EDF-A8C1-EEF60765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81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612</TotalTime>
  <Words>2301</Words>
  <Application>Microsoft Office PowerPoint</Application>
  <PresentationFormat>Widescreen</PresentationFormat>
  <Paragraphs>388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Saysettha OT</vt:lpstr>
      <vt:lpstr>Times New Roman</vt:lpstr>
      <vt:lpstr>Retrospect</vt:lpstr>
      <vt:lpstr>ປະຖົມນິເທດນັກສຶກສາ ກ່ຽວກັບການກະກຽມລົງເຝິກງານ ປະຈໍາສົກສຶກສາ 2021-2022 ຄັ້ງວັນທີ 6/7/2022</vt:lpstr>
      <vt:lpstr>ລາຍການ (https://meet.google.com/xuj-jtmw-oea)</vt:lpstr>
      <vt:lpstr>ສະຖານທີ່ ທີ່ນັກສຶກສາ ຄວທ ເຄີຍລົງຝຶກງານໃນສົກສຶກສາທີ່ຜ່ານມາ </vt:lpstr>
      <vt:lpstr>ສະຖານທີ່ ທີ່ນັກສຶກສາ ຄວທ ເຄີຍໄປລົງຝຶກງານໃນສົກສຶກສາຜ່ານມາ </vt:lpstr>
      <vt:lpstr>ສະຖານທີ່ ທີ່ນັກສຶກສາ ຄວທ ເຄີຍໄປລົງຝຶກງານໃນສົກສຶກສາຜ່ານມາ </vt:lpstr>
      <vt:lpstr>ສະຖານທີ່ ທີ່ນັກສຶກສາ ຄວທ ເຄີຍໄປລົງຝຶກງານໃນສົກສຶກສາຜ່ານມາ </vt:lpstr>
      <vt:lpstr>ສະຖານທີ່ ທີ່ນັກສຶກສາ ຄວທ ເຄີຍໄປລົງຝຶກງານໃນສົກສຶກສາຜ່ານມາ </vt:lpstr>
      <vt:lpstr>ສະຖານທີ່ ທີ່ນັກສຶກສາ ຄວທ ເຄີຍໄປລົງຝຶກງານໃນສົກສຶກສາຜ່ານມາ </vt:lpstr>
      <vt:lpstr>ສະຖານທີ່ ທີ່ນັກສຶກສາ ຄວທ ເຄີຍໄປລົງຝຶກງານໃນສົກສຶກສາຜ່ານມາ </vt:lpstr>
      <vt:lpstr>ສະຖານທີ່ ທີ່ນັກສຶກສາ ຄວທ ເຄີຍໄປລົງຝຶກງານໃນສົກສຶກສາຜ່ານມາ </vt:lpstr>
      <vt:lpstr>ສະຖານທີ່ ທີ່ນັກສຶກສາ ຄວທ ເຄີຍໄປລົງຝຶກງານໃນສົກສຶກສາຜ່ານມາ </vt:lpstr>
      <vt:lpstr>ສະຖານທີ່ ທີ່ນັກສຶກສາ ຄວທ ເຄີຍໄປລົງຝຶກງານໃນສົກສຶກສາຜ່ານມາ </vt:lpstr>
      <vt:lpstr>ສິ່ງທີ່ຕ້ອງກະກຽມກ່ອນການລົງເຝິກງານ</vt:lpstr>
      <vt:lpstr>ປື້ມຕິດຕາມການລົງເຝິກງານ</vt:lpstr>
      <vt:lpstr>ປື້ມຕິດຕາມການລົງເຝິກງານ (ຕໍ່)</vt:lpstr>
      <vt:lpstr>ປື້ມຕິດຕາມການລົງເຝິກງານ (ຕໍ່)</vt:lpstr>
      <vt:lpstr>ປື້ມຕິດຕາມການລົງເຝິກງານ (ຕໍ່)</vt:lpstr>
      <vt:lpstr>ປື້ມຕິດຕາມການລົງເຝິກງານ (ຕໍ່)</vt:lpstr>
      <vt:lpstr>ຄໍາແນະນໍາເພີ່ມເຕີມ</vt:lpstr>
      <vt:lpstr>ລະບຽບໃນການລົງເຝິກງານຂອງນັກສຶກສາ</vt:lpstr>
      <vt:lpstr>ລະບຽບໃນການລົງເຝິກງານຂອງນັກສຶກສາ</vt:lpstr>
      <vt:lpstr>ການລົງເຝິກງານຈະຖືກປະຕິເສດໃນກໍລະນີດັ່ງນີ້</vt:lpstr>
      <vt:lpstr>ປື້ມບົດລາຍງານການລົງເຝິກງານ</vt:lpstr>
      <vt:lpstr>ເນື້ອໃນ</vt:lpstr>
      <vt:lpstr>ເນື້ອໃນ</vt:lpstr>
      <vt:lpstr>ເນື້ອໃນ</vt:lpstr>
      <vt:lpstr>ບົດລາຍງານການເຝິກງານ</vt:lpstr>
      <vt:lpstr>PowerPoint Presentation</vt:lpstr>
      <vt:lpstr>ຂອບໃຈ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ປະຖົມນິເທດນັກສຶກສາ ກຽມລົງເຝິກງານ ປະຈໍາປີ 2017-2018</dc:title>
  <dc:creator>THALA01</dc:creator>
  <cp:lastModifiedBy>Amone</cp:lastModifiedBy>
  <cp:revision>81</cp:revision>
  <dcterms:created xsi:type="dcterms:W3CDTF">2018-01-03T03:57:13Z</dcterms:created>
  <dcterms:modified xsi:type="dcterms:W3CDTF">2022-07-06T07:04:37Z</dcterms:modified>
</cp:coreProperties>
</file>