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36"/>
  </p:notesMasterIdLst>
  <p:sldIdLst>
    <p:sldId id="256" r:id="rId2"/>
    <p:sldId id="257" r:id="rId3"/>
    <p:sldId id="258" r:id="rId4"/>
    <p:sldId id="262" r:id="rId5"/>
    <p:sldId id="260" r:id="rId6"/>
    <p:sldId id="264" r:id="rId7"/>
    <p:sldId id="265" r:id="rId8"/>
    <p:sldId id="267" r:id="rId9"/>
    <p:sldId id="269" r:id="rId10"/>
    <p:sldId id="271" r:id="rId11"/>
    <p:sldId id="273" r:id="rId12"/>
    <p:sldId id="274" r:id="rId13"/>
    <p:sldId id="276" r:id="rId14"/>
    <p:sldId id="278" r:id="rId15"/>
    <p:sldId id="307" r:id="rId16"/>
    <p:sldId id="309" r:id="rId17"/>
    <p:sldId id="280" r:id="rId18"/>
    <p:sldId id="282" r:id="rId19"/>
    <p:sldId id="311" r:id="rId20"/>
    <p:sldId id="315" r:id="rId21"/>
    <p:sldId id="284" r:id="rId22"/>
    <p:sldId id="286" r:id="rId23"/>
    <p:sldId id="317" r:id="rId24"/>
    <p:sldId id="319" r:id="rId25"/>
    <p:sldId id="287" r:id="rId26"/>
    <p:sldId id="289" r:id="rId27"/>
    <p:sldId id="291" r:id="rId28"/>
    <p:sldId id="297" r:id="rId29"/>
    <p:sldId id="299" r:id="rId30"/>
    <p:sldId id="293" r:id="rId31"/>
    <p:sldId id="295" r:id="rId32"/>
    <p:sldId id="300" r:id="rId33"/>
    <p:sldId id="302" r:id="rId34"/>
    <p:sldId id="30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185EF6-98B4-4A70-992C-10E1EC4E26C0}">
          <p14:sldIdLst>
            <p14:sldId id="256"/>
            <p14:sldId id="257"/>
            <p14:sldId id="258"/>
            <p14:sldId id="262"/>
            <p14:sldId id="260"/>
            <p14:sldId id="264"/>
            <p14:sldId id="265"/>
            <p14:sldId id="267"/>
            <p14:sldId id="269"/>
            <p14:sldId id="271"/>
            <p14:sldId id="273"/>
            <p14:sldId id="274"/>
            <p14:sldId id="276"/>
            <p14:sldId id="278"/>
            <p14:sldId id="307"/>
          </p14:sldIdLst>
        </p14:section>
        <p14:section name="Untitled Section" id="{A124462B-4D6D-48C6-B4D5-1006D9D4142A}">
          <p14:sldIdLst>
            <p14:sldId id="309"/>
            <p14:sldId id="280"/>
            <p14:sldId id="282"/>
            <p14:sldId id="311"/>
            <p14:sldId id="315"/>
            <p14:sldId id="284"/>
            <p14:sldId id="286"/>
            <p14:sldId id="317"/>
            <p14:sldId id="319"/>
            <p14:sldId id="287"/>
            <p14:sldId id="289"/>
            <p14:sldId id="291"/>
            <p14:sldId id="297"/>
            <p14:sldId id="299"/>
            <p14:sldId id="293"/>
            <p14:sldId id="295"/>
            <p14:sldId id="300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18.wmf"/><Relationship Id="rId1" Type="http://schemas.openxmlformats.org/officeDocument/2006/relationships/image" Target="../media/image27.wmf"/><Relationship Id="rId5" Type="http://schemas.openxmlformats.org/officeDocument/2006/relationships/image" Target="../media/image25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6D11A-8E89-4C01-A800-5E188C78140F}" type="datetimeFigureOut">
              <a:rPr lang="en-US" smtClean="0"/>
              <a:t>23/09/21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1C29B-01E6-4DA2-9BC4-73E23E68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24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1C29B-01E6-4DA2-9BC4-73E23E68EB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7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1C29B-01E6-4DA2-9BC4-73E23E68EB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73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1C29B-01E6-4DA2-9BC4-73E23E68EB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03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1C29B-01E6-4DA2-9BC4-73E23E68EB7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01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1C29B-01E6-4DA2-9BC4-73E23E68EB7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0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D581-8458-4E4D-BF5C-B4CED6E8AED3}" type="datetimeFigureOut">
              <a:rPr lang="en-US" smtClean="0"/>
              <a:t>23/09/21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4606-5AEF-4624-922E-C667C5B79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D581-8458-4E4D-BF5C-B4CED6E8AED3}" type="datetimeFigureOut">
              <a:rPr lang="en-US" smtClean="0"/>
              <a:t>23/09/21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4606-5AEF-4624-922E-C667C5B79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D581-8458-4E4D-BF5C-B4CED6E8AED3}" type="datetimeFigureOut">
              <a:rPr lang="en-US" smtClean="0"/>
              <a:t>23/09/21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4606-5AEF-4624-922E-C667C5B79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D581-8458-4E4D-BF5C-B4CED6E8AED3}" type="datetimeFigureOut">
              <a:rPr lang="en-US" smtClean="0"/>
              <a:t>23/09/21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4606-5AEF-4624-922E-C667C5B79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D581-8458-4E4D-BF5C-B4CED6E8AED3}" type="datetimeFigureOut">
              <a:rPr lang="en-US" smtClean="0"/>
              <a:t>23/09/21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4606-5AEF-4624-922E-C667C5B79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D581-8458-4E4D-BF5C-B4CED6E8AED3}" type="datetimeFigureOut">
              <a:rPr lang="en-US" smtClean="0"/>
              <a:t>23/09/21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4606-5AEF-4624-922E-C667C5B79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D581-8458-4E4D-BF5C-B4CED6E8AED3}" type="datetimeFigureOut">
              <a:rPr lang="en-US" smtClean="0"/>
              <a:t>23/09/21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4606-5AEF-4624-922E-C667C5B79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D581-8458-4E4D-BF5C-B4CED6E8AED3}" type="datetimeFigureOut">
              <a:rPr lang="en-US" smtClean="0"/>
              <a:t>23/09/21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4606-5AEF-4624-922E-C667C5B79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D581-8458-4E4D-BF5C-B4CED6E8AED3}" type="datetimeFigureOut">
              <a:rPr lang="en-US" smtClean="0"/>
              <a:t>23/09/21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4606-5AEF-4624-922E-C667C5B79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D581-8458-4E4D-BF5C-B4CED6E8AED3}" type="datetimeFigureOut">
              <a:rPr lang="en-US" smtClean="0"/>
              <a:t>23/09/21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4606-5AEF-4624-922E-C667C5B79F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D581-8458-4E4D-BF5C-B4CED6E8AED3}" type="datetimeFigureOut">
              <a:rPr lang="en-US" smtClean="0"/>
              <a:t>23/09/21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724606-5AEF-4624-922E-C667C5B79F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4724606-5AEF-4624-922E-C667C5B79F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1C0D581-8458-4E4D-BF5C-B4CED6E8AED3}" type="datetimeFigureOut">
              <a:rPr lang="en-US" smtClean="0"/>
              <a:t>23/09/21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image" Target="../media/image22.emf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2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image" Target="../media/image29.w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27.wmf"/><Relationship Id="rId9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3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7.wmf"/><Relationship Id="rId12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8.wmf"/><Relationship Id="rId14" Type="http://schemas.openxmlformats.org/officeDocument/2006/relationships/image" Target="../media/image40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3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 smtClean="0">
                <a:solidFill>
                  <a:schemeClr val="tx1"/>
                </a:solidFill>
                <a:effectLst/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sz="4000" b="1" dirty="0" smtClean="0">
                <a:solidFill>
                  <a:schemeClr val="tx1"/>
                </a:solidFill>
                <a:effectLst/>
                <a:latin typeface="Saysettha OT" pitchFamily="34" charset="-34"/>
                <a:ea typeface="Calibri"/>
                <a:cs typeface="Saysettha OT" pitchFamily="34" charset="-34"/>
              </a:rPr>
            </a:br>
            <a:r>
              <a:rPr lang="en-US" sz="4000" b="1" dirty="0" err="1" smtClean="0">
                <a:solidFill>
                  <a:schemeClr val="tx1"/>
                </a:solidFill>
                <a:effectLst/>
                <a:latin typeface="Saysettha OT" pitchFamily="34" charset="-34"/>
                <a:ea typeface="Calibri"/>
                <a:cs typeface="Saysettha OT" pitchFamily="34" charset="-34"/>
              </a:rPr>
              <a:t>ບົດທີ</a:t>
            </a:r>
            <a:r>
              <a:rPr lang="en-US" sz="4000" b="1" dirty="0" smtClean="0">
                <a:solidFill>
                  <a:schemeClr val="tx1"/>
                </a:solidFill>
                <a:effectLst/>
                <a:latin typeface="Saysettha OT" pitchFamily="34" charset="-34"/>
                <a:ea typeface="Calibri"/>
                <a:cs typeface="Saysettha OT" pitchFamily="34" charset="-34"/>
              </a:rPr>
              <a:t> 6</a:t>
            </a:r>
            <a:r>
              <a:rPr lang="en-US" sz="4000" dirty="0" smtClean="0">
                <a:solidFill>
                  <a:schemeClr val="tx1"/>
                </a:solidFill>
                <a:effectLst/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sz="4000" dirty="0" smtClean="0">
                <a:solidFill>
                  <a:schemeClr val="tx1"/>
                </a:solidFill>
                <a:effectLst/>
                <a:latin typeface="Saysettha OT" pitchFamily="34" charset="-34"/>
                <a:ea typeface="Calibri"/>
                <a:cs typeface="Saysettha OT" pitchFamily="34" charset="-34"/>
              </a:rPr>
            </a:br>
            <a:endParaRPr lang="en-US" sz="4000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tx1"/>
                </a:solidFill>
                <a:effectLst/>
                <a:latin typeface="Saysettha OT" pitchFamily="34" charset="-34"/>
                <a:ea typeface="Calibri"/>
                <a:cs typeface="Saysettha OT" pitchFamily="34" charset="-34"/>
              </a:rPr>
              <a:t>ການວິເຄາະຕົວປ່ຽນ</a:t>
            </a:r>
            <a:r>
              <a:rPr lang="en-US" sz="3600" b="1" dirty="0" smtClean="0">
                <a:solidFill>
                  <a:schemeClr val="tx1"/>
                </a:solidFill>
                <a:effectLst/>
                <a:latin typeface="Saysettha OT" pitchFamily="34" charset="-34"/>
                <a:ea typeface="Calibri"/>
                <a:cs typeface="Saysettha OT" pitchFamily="34" charset="-34"/>
              </a:rPr>
              <a:t> 1 </a:t>
            </a:r>
            <a:r>
              <a:rPr lang="en-US" sz="3600" b="1" dirty="0" err="1" smtClean="0">
                <a:solidFill>
                  <a:schemeClr val="tx1"/>
                </a:solidFill>
                <a:effectLst/>
                <a:latin typeface="Saysettha OT" pitchFamily="34" charset="-34"/>
                <a:ea typeface="Calibri"/>
                <a:cs typeface="Saysettha OT" pitchFamily="34" charset="-34"/>
              </a:rPr>
              <a:t>ຕົວ</a:t>
            </a:r>
            <a:endParaRPr lang="en-US" sz="3600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351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o-LA" sz="3600" b="1" dirty="0" smtClean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3. ການທົດສອບການແຈກຢາຍແບບປົກະຕິຂອງຂໍ້ມູນດ້ານປະລິມານ</a:t>
            </a:r>
            <a:r>
              <a:rPr lang="en-US" sz="3600" b="1" dirty="0" smtClean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600" b="1" dirty="0" smtClean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(ຕໍ່)</a:t>
            </a:r>
            <a:endParaRPr lang="en-US" sz="3600" b="1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98" y="1676400"/>
            <a:ext cx="7620000" cy="4800600"/>
          </a:xfrm>
        </p:spPr>
        <p:txBody>
          <a:bodyPr>
            <a:normAutofit lnSpcReduction="10000"/>
          </a:bodyPr>
          <a:lstStyle/>
          <a:p>
            <a:pPr marL="11430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 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ການສະຫຼຸບຜົນການທົດສອບເຮັດໄດ້ 2 ວິທີ ຄື:</a:t>
            </a:r>
          </a:p>
          <a:p>
            <a:pPr marL="11430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1)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ປຽບທຽບ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ຄ່າ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ຂອງ 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D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ກັບຄ່າວິກິດທີ່ໄດ້ຈາກຕາຕະລາງ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Kolmogorov-Smirnov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ຖ້າວ່າ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D&lt;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ຄ່າ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ວິກິດ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ຈະ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ຍອມຮັບ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 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ນັ້ນ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ຄື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ສະຫຼຸບວ່າຂໍ້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ມູນ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ມີ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ການແຈກຢາຍ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ແບບປົກກະຕິ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. </a:t>
            </a:r>
          </a:p>
          <a:p>
            <a:pPr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ແຕ່ຖ້າວ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່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າ D&gt;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ຄ່າ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ວິກິດ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ຈະ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ປະຕິເສດ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  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ນັ້ນ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ຄື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ສະຫຼຸບວ່າຂໍ້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ມູນ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ບໍ່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ມີ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ການແຈກຢາຍ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ແບບປົກກະຕິ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.</a:t>
            </a:r>
          </a:p>
          <a:p>
            <a:pPr marL="114300"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en-US" sz="2800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49175"/>
            <a:ext cx="431014" cy="448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137" y="51054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4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o-LA" sz="3600" b="1" dirty="0" smtClean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3. ການທົດສອບການແຈກຢາຍແບບປົກະຕິຂອງຂໍ້ມູນດ້ານປະລິມານ</a:t>
            </a:r>
            <a:r>
              <a:rPr lang="en-US" sz="3600" b="1" dirty="0" smtClean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600" b="1" dirty="0" smtClean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(ຕໍ່)</a:t>
            </a:r>
            <a:endParaRPr lang="en-US" sz="3600" b="1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98" y="1676400"/>
            <a:ext cx="7620000" cy="4800600"/>
          </a:xfrm>
        </p:spPr>
        <p:txBody>
          <a:bodyPr>
            <a:normAutofit/>
          </a:bodyPr>
          <a:lstStyle/>
          <a:p>
            <a:pPr marL="11430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 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ການສະຫຼຸບຜົນການທົດສອບເຮັດໄດ້ 2 ວິທີ ຄື:</a:t>
            </a:r>
          </a:p>
          <a:p>
            <a:pPr marL="11430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2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)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ປຽບທຽບຄ່າ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Sig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ສຳລັບ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SPSS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ຫຼື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ໂປຣແກຣມທາງສະຖິຕິບາງໂປຣແກຣມ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ເອີ້ນວ່າ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p-value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ຂອງການທົດສອບ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ກັບຄ່າ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ລະດັບຄວາມສຳຄັນທີ່ກຳນົດ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lo-LA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 -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ຖ້າວ່າ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Sig&gt;  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ຈະຍອມຮັບ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ສົມມຸດຖານ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.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ແຕ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່</a:t>
            </a:r>
            <a:endParaRPr lang="lo-LA" sz="2800" dirty="0" smtClean="0">
              <a:latin typeface="Saysettha OT" pitchFamily="34" charset="-34"/>
              <a:ea typeface="Calibri"/>
              <a:cs typeface="Saysettha OT" pitchFamily="34" charset="-34"/>
            </a:endParaRPr>
          </a:p>
          <a:p>
            <a:pPr marL="11430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-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ຖ້າວ່າ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Sig&lt;   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ຈະ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ປະຕິເສດສົມມຸດຖານ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.</a:t>
            </a:r>
            <a:endParaRPr lang="en-US" sz="2800" dirty="0">
              <a:latin typeface="Saysettha OT" pitchFamily="34" charset="-34"/>
              <a:ea typeface="Calibri"/>
              <a:cs typeface="Saysettha OT" pitchFamily="34" charset="-34"/>
            </a:endParaRPr>
          </a:p>
          <a:p>
            <a:pPr marL="114300"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en-US" sz="2800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803" y="5279778"/>
            <a:ext cx="431014" cy="448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47" y="4548779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828393"/>
            <a:ext cx="533400" cy="496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49" y="4491904"/>
            <a:ext cx="533400" cy="496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8" y="5170881"/>
            <a:ext cx="533400" cy="496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9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3600" dirty="0" smtClean="0">
                <a:latin typeface="Saysettha OT" pitchFamily="34" charset="-34"/>
                <a:cs typeface="Saysettha OT" pitchFamily="34" charset="-34"/>
              </a:rPr>
            </a:br>
            <a:r>
              <a:rPr lang="en-US" sz="3600" dirty="0" smtClean="0">
                <a:latin typeface="Saysettha OT" pitchFamily="34" charset="-34"/>
                <a:cs typeface="Saysettha OT" pitchFamily="34" charset="-34"/>
              </a:rPr>
              <a:t>4. 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ທົດສອບຄ່າສະເລ່ຍຂອງຕົວປ່ຽນ</a:t>
            </a:r>
            <a:r>
              <a:rPr lang="en-US" sz="3600" b="1" dirty="0">
                <a:latin typeface="Saysettha OT" pitchFamily="34" charset="-34"/>
                <a:cs typeface="Saysettha OT" pitchFamily="34" charset="-34"/>
              </a:rPr>
              <a:t> 1 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ຕົວ</a:t>
            </a:r>
            <a:r>
              <a:rPr lang="en-US" sz="3600" b="1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ແບບ</a:t>
            </a:r>
            <a:r>
              <a:rPr lang="en-US" sz="3600" b="1" dirty="0">
                <a:latin typeface="Saysettha OT" pitchFamily="34" charset="-34"/>
                <a:cs typeface="Saysettha OT" pitchFamily="34" charset="-34"/>
              </a:rPr>
              <a:t> 2 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ທາງ</a:t>
            </a:r>
            <a:r>
              <a:rPr lang="en-US" sz="3600" dirty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3600" dirty="0">
                <a:latin typeface="Saysettha OT" pitchFamily="34" charset="-34"/>
                <a:cs typeface="Saysettha OT" pitchFamily="34" charset="-34"/>
              </a:rPr>
            </a:b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aysettha OT" pitchFamily="34" charset="-34"/>
                <a:cs typeface="Saysettha OT" pitchFamily="34" charset="-34"/>
              </a:rPr>
              <a:t>ການທົດສອບແບບ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 2 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ທາງ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ໂດຍມີຂັ້ນຕອນ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ດັ່ງນີ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້:</a:t>
            </a:r>
          </a:p>
          <a:p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95945"/>
            <a:ext cx="6629400" cy="446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33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3600" dirty="0" smtClean="0">
                <a:latin typeface="Saysettha OT" pitchFamily="34" charset="-34"/>
                <a:cs typeface="Saysettha OT" pitchFamily="34" charset="-34"/>
              </a:rPr>
            </a:br>
            <a:r>
              <a:rPr lang="en-US" sz="3600" dirty="0" smtClean="0">
                <a:latin typeface="Saysettha OT" pitchFamily="34" charset="-34"/>
                <a:cs typeface="Saysettha OT" pitchFamily="34" charset="-34"/>
              </a:rPr>
              <a:t>4. 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ທົດສອບຄ່າສະເລ່ຍຂອງຕົວປ່ຽນ</a:t>
            </a:r>
            <a:r>
              <a:rPr lang="en-US" sz="3600" b="1" dirty="0">
                <a:latin typeface="Saysettha OT" pitchFamily="34" charset="-34"/>
                <a:cs typeface="Saysettha OT" pitchFamily="34" charset="-34"/>
              </a:rPr>
              <a:t> 1 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ຕົວ</a:t>
            </a:r>
            <a:r>
              <a:rPr lang="en-US" sz="3600" b="1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ແບບ</a:t>
            </a:r>
            <a:r>
              <a:rPr lang="en-US" sz="3600" b="1" dirty="0">
                <a:latin typeface="Saysettha OT" pitchFamily="34" charset="-34"/>
                <a:cs typeface="Saysettha OT" pitchFamily="34" charset="-34"/>
              </a:rPr>
              <a:t> 2 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ທາງ</a:t>
            </a:r>
            <a:r>
              <a:rPr lang="en-US" sz="3600" b="1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600" b="1" dirty="0" smtClean="0">
                <a:latin typeface="Saysettha OT" pitchFamily="34" charset="-34"/>
                <a:cs typeface="Saysettha OT" pitchFamily="34" charset="-34"/>
              </a:rPr>
              <a:t>(ຕໍ່)</a:t>
            </a:r>
            <a:r>
              <a:rPr lang="en-US" sz="3600" dirty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3600" dirty="0">
                <a:latin typeface="Saysettha OT" pitchFamily="34" charset="-34"/>
                <a:cs typeface="Saysettha OT" pitchFamily="34" charset="-34"/>
              </a:rPr>
            </a:b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Saysettha OT" pitchFamily="34" charset="-34"/>
                <a:cs typeface="Saysettha OT" pitchFamily="34" charset="-34"/>
              </a:rPr>
              <a:t>ການທົດສອບແບບ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 2 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ທາງ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ໂດຍມີຂັ້ນຕອນ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ດັ່ງນີ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້: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000" b="1" dirty="0" smtClean="0">
                <a:latin typeface="Saysettha OT" pitchFamily="34" charset="-34"/>
                <a:cs typeface="Saysettha OT" pitchFamily="34" charset="-34"/>
              </a:rPr>
              <a:t>ຂັ້ນທີ 5. </a:t>
            </a:r>
            <a:r>
              <a:rPr lang="lo-LA" sz="2000" dirty="0" smtClean="0">
                <a:latin typeface="Saysettha OT" pitchFamily="34" charset="-34"/>
                <a:cs typeface="Saysettha OT" pitchFamily="34" charset="-34"/>
              </a:rPr>
              <a:t>ສະຫຼຸບຜົນ</a:t>
            </a:r>
            <a:endParaRPr lang="en-US" sz="2000" dirty="0" smtClean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buNone/>
            </a:pP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819400"/>
            <a:ext cx="738923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1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3600" dirty="0" smtClean="0">
                <a:latin typeface="Saysettha OT" pitchFamily="34" charset="-34"/>
                <a:cs typeface="Saysettha OT" pitchFamily="34" charset="-34"/>
              </a:rPr>
            </a:br>
            <a:r>
              <a:rPr lang="en-US" sz="3600" dirty="0" smtClean="0">
                <a:latin typeface="Saysettha OT" pitchFamily="34" charset="-34"/>
                <a:cs typeface="Saysettha OT" pitchFamily="34" charset="-34"/>
              </a:rPr>
              <a:t>4. 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ທົດສອບຄ່າສະເລ່ຍຂອງຕົວປ່ຽນ</a:t>
            </a:r>
            <a:r>
              <a:rPr lang="en-US" sz="3600" b="1" dirty="0">
                <a:latin typeface="Saysettha OT" pitchFamily="34" charset="-34"/>
                <a:cs typeface="Saysettha OT" pitchFamily="34" charset="-34"/>
              </a:rPr>
              <a:t> 1 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ຕົວ</a:t>
            </a:r>
            <a:r>
              <a:rPr lang="en-US" sz="3600" b="1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ແບບ</a:t>
            </a:r>
            <a:r>
              <a:rPr lang="en-US" sz="3600" b="1" dirty="0">
                <a:latin typeface="Saysettha OT" pitchFamily="34" charset="-34"/>
                <a:cs typeface="Saysettha OT" pitchFamily="34" charset="-34"/>
              </a:rPr>
              <a:t> 2 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ທາງ</a:t>
            </a:r>
            <a:r>
              <a:rPr lang="en-US" sz="3600" b="1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600" b="1" dirty="0" smtClean="0">
                <a:latin typeface="Saysettha OT" pitchFamily="34" charset="-34"/>
                <a:cs typeface="Saysettha OT" pitchFamily="34" charset="-34"/>
              </a:rPr>
              <a:t>(ຕໍ່)</a:t>
            </a:r>
            <a:r>
              <a:rPr lang="en-US" sz="3600" dirty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3600" dirty="0">
                <a:latin typeface="Saysettha OT" pitchFamily="34" charset="-34"/>
                <a:cs typeface="Saysettha OT" pitchFamily="34" charset="-34"/>
              </a:rPr>
            </a:b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lnSpc>
                <a:spcPct val="170000"/>
              </a:lnSpc>
              <a:buNone/>
            </a:pPr>
            <a:r>
              <a:rPr lang="lo-LA" sz="26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b="1" dirty="0" err="1">
                <a:latin typeface="Saysettha OT" pitchFamily="34" charset="-34"/>
                <a:cs typeface="Saysettha OT" pitchFamily="34" charset="-34"/>
              </a:rPr>
              <a:t>ໝາຍ</a:t>
            </a:r>
            <a:r>
              <a:rPr lang="en-US" sz="2600" b="1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b="1" dirty="0" err="1">
                <a:latin typeface="Saysettha OT" pitchFamily="34" charset="-34"/>
                <a:cs typeface="Saysettha OT" pitchFamily="34" charset="-34"/>
              </a:rPr>
              <a:t>ເຫດ</a:t>
            </a:r>
            <a:r>
              <a:rPr lang="en-US" sz="2600" b="1" dirty="0">
                <a:latin typeface="Saysettha OT" pitchFamily="34" charset="-34"/>
                <a:cs typeface="Saysettha OT" pitchFamily="34" charset="-34"/>
              </a:rPr>
              <a:t>: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 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ໃນ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ນີ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້​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ທົດ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ສອບ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ຄ່າ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ສະ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ເລ່ຍ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ຈະ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ໃຊ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້​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ສະຖິຕິ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ທົດ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ສອບ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 smtClean="0">
                <a:latin typeface="Saysettha OT" pitchFamily="34" charset="-34"/>
                <a:cs typeface="Saysettha OT" pitchFamily="34" charset="-34"/>
              </a:rPr>
              <a:t>t 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ເທົ່າ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ນັ້ນ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 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ເນື່ອງ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ຈາກ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ໃຊ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້ 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ໂປຣ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ແກຣມ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 SPSS for Windows 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ຊຶ່ງ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ໂປຣ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ແກຣມ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 SPSS 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ຈະ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ຄຳນວນ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ໃຫ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້​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ສະ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ເພາະ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ສະຖິຕິ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ທົດ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ສອບ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 smtClean="0">
                <a:latin typeface="Saysettha OT" pitchFamily="34" charset="-34"/>
                <a:cs typeface="Saysettha OT" pitchFamily="34" charset="-34"/>
              </a:rPr>
              <a:t>t 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ໃນ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ກາ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ນທົດ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ສອບ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ຄ່າ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ສະ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ເລ່ຍ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 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ແລະ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ນອກ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ຈາກ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ນັ້ນ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ກໍລະນີ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ຂະໜາດ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ຂອງ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ຕົວຢ່າງ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ໃຫຍ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່ 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ຄ່າ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ສະຖິຕິ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 smtClean="0">
                <a:latin typeface="Saysettha OT" pitchFamily="34" charset="-34"/>
                <a:cs typeface="Saysettha OT" pitchFamily="34" charset="-34"/>
              </a:rPr>
              <a:t>t 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ແລະ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 smtClean="0">
                <a:latin typeface="Saysettha OT" pitchFamily="34" charset="-34"/>
                <a:cs typeface="Saysettha OT" pitchFamily="34" charset="-34"/>
              </a:rPr>
              <a:t>Z 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ຈະ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ເປັນ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ຄ່າ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ດຽວ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ກັນ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.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lo-LA" sz="2600" dirty="0" smtClean="0">
                <a:latin typeface="Saysettha OT" pitchFamily="34" charset="-34"/>
                <a:cs typeface="Saysettha OT" pitchFamily="34" charset="-34"/>
              </a:rPr>
              <a:t> </a:t>
            </a:r>
            <a:endParaRPr lang="en-US" sz="2600" dirty="0" smtClean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70000"/>
              </a:lnSpc>
              <a:buNone/>
            </a:pPr>
            <a:r>
              <a:rPr lang="en-US" sz="26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 smtClean="0">
                <a:latin typeface="Saysettha OT" pitchFamily="34" charset="-34"/>
                <a:cs typeface="Saysettha OT" pitchFamily="34" charset="-34"/>
              </a:rPr>
              <a:t> </a:t>
            </a:r>
            <a:endParaRPr lang="en-US" sz="2600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424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3600" dirty="0" smtClean="0">
                <a:latin typeface="Saysettha OT" pitchFamily="34" charset="-34"/>
                <a:cs typeface="Saysettha OT" pitchFamily="34" charset="-34"/>
              </a:rPr>
            </a:br>
            <a:r>
              <a:rPr lang="en-US" sz="3600" dirty="0" smtClean="0">
                <a:latin typeface="Saysettha OT" pitchFamily="34" charset="-34"/>
                <a:cs typeface="Saysettha OT" pitchFamily="34" charset="-34"/>
              </a:rPr>
              <a:t>4. 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ທົດສອບຄ່າສະເລ່ຍຂອງຕົວປ່ຽນ</a:t>
            </a:r>
            <a:r>
              <a:rPr lang="en-US" sz="3600" b="1" dirty="0">
                <a:latin typeface="Saysettha OT" pitchFamily="34" charset="-34"/>
                <a:cs typeface="Saysettha OT" pitchFamily="34" charset="-34"/>
              </a:rPr>
              <a:t> 1 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ຕົວ</a:t>
            </a:r>
            <a:r>
              <a:rPr lang="en-US" sz="3600" b="1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ແບບ</a:t>
            </a:r>
            <a:r>
              <a:rPr lang="en-US" sz="3600" b="1" dirty="0">
                <a:latin typeface="Saysettha OT" pitchFamily="34" charset="-34"/>
                <a:cs typeface="Saysettha OT" pitchFamily="34" charset="-34"/>
              </a:rPr>
              <a:t> 2 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ທາງ</a:t>
            </a:r>
            <a:r>
              <a:rPr lang="en-US" sz="3600" b="1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600" b="1" dirty="0" smtClean="0">
                <a:latin typeface="Saysettha OT" pitchFamily="34" charset="-34"/>
                <a:cs typeface="Saysettha OT" pitchFamily="34" charset="-34"/>
              </a:rPr>
              <a:t>(ຕໍ່)</a:t>
            </a:r>
            <a:r>
              <a:rPr lang="en-US" sz="3600" dirty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3600" dirty="0">
                <a:latin typeface="Saysettha OT" pitchFamily="34" charset="-34"/>
                <a:cs typeface="Saysettha OT" pitchFamily="34" charset="-34"/>
              </a:rPr>
            </a:b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160000"/>
              </a:lnSpc>
              <a:buNone/>
            </a:pP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b="1" dirty="0" smtClean="0">
                <a:latin typeface="Saysettha OT" pitchFamily="34" charset="-34"/>
                <a:cs typeface="Saysettha OT" pitchFamily="34" charset="-34"/>
              </a:rPr>
              <a:t>ຕົວຢ່າງທີ 1. ຈົ່ງທົດສອບກ່ຽວກັບຄ່າສະເລ່ຍຂອງປະຊາກອນດັ່ງນີ້:</a:t>
            </a:r>
          </a:p>
          <a:p>
            <a:pPr marL="114300" indent="0">
              <a:lnSpc>
                <a:spcPct val="160000"/>
              </a:lnSpc>
              <a:buNone/>
            </a:pPr>
            <a:r>
              <a:rPr lang="lo-LA" sz="2800" b="1" dirty="0" smtClean="0">
                <a:latin typeface="Saysettha OT" pitchFamily="34" charset="-34"/>
                <a:cs typeface="Saysettha OT" pitchFamily="34" charset="-34"/>
              </a:rPr>
              <a:t>  ຄ່າສະເລ່ຍຂອງປະຊາກອນບໍ່ເທົ່າກັບ 30, </a:t>
            </a:r>
          </a:p>
          <a:p>
            <a:pPr marL="628650" indent="-514350">
              <a:lnSpc>
                <a:spcPct val="160000"/>
              </a:lnSpc>
              <a:buAutoNum type="arabicParenR"/>
            </a:pPr>
            <a:endParaRPr lang="lo-LA" sz="2800" b="1" dirty="0" smtClean="0">
              <a:latin typeface="Saysettha OT" pitchFamily="34" charset="-34"/>
              <a:cs typeface="Saysettha OT" pitchFamily="34" charset="-34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113291"/>
              </p:ext>
            </p:extLst>
          </p:nvPr>
        </p:nvGraphicFramePr>
        <p:xfrm>
          <a:off x="1514475" y="3810000"/>
          <a:ext cx="47672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3" imgW="1815840" imgH="228600" progId="Equation.3">
                  <p:embed/>
                </p:oleObj>
              </mc:Choice>
              <mc:Fallback>
                <p:oleObj name="Equation" r:id="rId3" imgW="18158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4475" y="3810000"/>
                        <a:ext cx="4767263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43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3600" dirty="0" smtClean="0">
                <a:latin typeface="Saysettha OT" pitchFamily="34" charset="-34"/>
                <a:cs typeface="Saysettha OT" pitchFamily="34" charset="-34"/>
              </a:rPr>
            </a:br>
            <a:r>
              <a:rPr lang="en-US" sz="3600" dirty="0" smtClean="0">
                <a:latin typeface="Saysettha OT" pitchFamily="34" charset="-34"/>
                <a:cs typeface="Saysettha OT" pitchFamily="34" charset="-34"/>
              </a:rPr>
              <a:t>4. 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ທົດສອບຄ່າສະເລ່ຍຂອງຕົວປ່ຽນ</a:t>
            </a:r>
            <a:r>
              <a:rPr lang="en-US" sz="3600" b="1" dirty="0">
                <a:latin typeface="Saysettha OT" pitchFamily="34" charset="-34"/>
                <a:cs typeface="Saysettha OT" pitchFamily="34" charset="-34"/>
              </a:rPr>
              <a:t> 1 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ຕົວ</a:t>
            </a:r>
            <a:r>
              <a:rPr lang="en-US" sz="3600" b="1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ແບບ</a:t>
            </a:r>
            <a:r>
              <a:rPr lang="en-US" sz="3600" b="1" dirty="0">
                <a:latin typeface="Saysettha OT" pitchFamily="34" charset="-34"/>
                <a:cs typeface="Saysettha OT" pitchFamily="34" charset="-34"/>
              </a:rPr>
              <a:t> 2 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ທາງ</a:t>
            </a:r>
            <a:r>
              <a:rPr lang="en-US" sz="3600" b="1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600" b="1" dirty="0" smtClean="0">
                <a:latin typeface="Saysettha OT" pitchFamily="34" charset="-34"/>
                <a:cs typeface="Saysettha OT" pitchFamily="34" charset="-34"/>
              </a:rPr>
              <a:t>(ຕໍ່)</a:t>
            </a:r>
            <a:r>
              <a:rPr lang="en-US" sz="3600" dirty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3600" dirty="0">
                <a:latin typeface="Saysettha OT" pitchFamily="34" charset="-34"/>
                <a:cs typeface="Saysettha OT" pitchFamily="34" charset="-34"/>
              </a:rPr>
            </a:b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lnSpc>
                <a:spcPct val="160000"/>
              </a:lnSpc>
              <a:buNone/>
            </a:pP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b="1" dirty="0" smtClean="0">
                <a:latin typeface="Saysettha OT" pitchFamily="34" charset="-34"/>
                <a:cs typeface="Saysettha OT" pitchFamily="34" charset="-34"/>
              </a:rPr>
              <a:t>ວິທີແກ້. </a:t>
            </a:r>
          </a:p>
          <a:p>
            <a:pPr marL="114300" indent="0">
              <a:lnSpc>
                <a:spcPct val="160000"/>
              </a:lnSpc>
              <a:buNone/>
            </a:pPr>
            <a:r>
              <a:rPr lang="lo-LA" sz="2800" b="1" dirty="0" smtClean="0">
                <a:latin typeface="Saysettha OT" pitchFamily="34" charset="-34"/>
                <a:cs typeface="Saysettha OT" pitchFamily="34" charset="-34"/>
              </a:rPr>
              <a:t>1.</a:t>
            </a:r>
          </a:p>
          <a:p>
            <a:pPr marL="114300" indent="0">
              <a:lnSpc>
                <a:spcPct val="160000"/>
              </a:lnSpc>
              <a:buNone/>
            </a:pPr>
            <a:r>
              <a:rPr lang="lo-LA" sz="2800" b="1" dirty="0" smtClean="0">
                <a:latin typeface="Saysettha OT" pitchFamily="34" charset="-34"/>
                <a:cs typeface="Saysettha OT" pitchFamily="34" charset="-34"/>
              </a:rPr>
              <a:t>2.</a:t>
            </a:r>
            <a:endParaRPr lang="lo-LA" sz="2800" b="1" dirty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60000"/>
              </a:lnSpc>
              <a:buNone/>
            </a:pPr>
            <a:r>
              <a:rPr lang="lo-LA" sz="2800" b="1" dirty="0" smtClean="0">
                <a:latin typeface="Saysettha OT" pitchFamily="34" charset="-34"/>
                <a:cs typeface="Saysettha OT" pitchFamily="34" charset="-34"/>
              </a:rPr>
              <a:t>3.                       </a:t>
            </a:r>
            <a:r>
              <a:rPr lang="lo-LA" sz="2200" b="1" dirty="0" smtClean="0">
                <a:latin typeface="Saysettha OT" pitchFamily="34" charset="-34"/>
                <a:cs typeface="Saysettha OT" pitchFamily="34" charset="-34"/>
              </a:rPr>
              <a:t>ຄ່າ</a:t>
            </a:r>
            <a:r>
              <a:rPr lang="lo-LA" sz="2200" b="1" dirty="0">
                <a:latin typeface="Saysettha OT" pitchFamily="34" charset="-34"/>
                <a:cs typeface="Saysettha OT" pitchFamily="34" charset="-34"/>
              </a:rPr>
              <a:t>ວິກິດ</a:t>
            </a:r>
            <a:r>
              <a:rPr lang="en-US" sz="2200" b="1" dirty="0">
                <a:latin typeface="Saysettha OT" pitchFamily="34" charset="-34"/>
                <a:cs typeface="Saysettha OT" pitchFamily="34" charset="-34"/>
              </a:rPr>
              <a:t> </a:t>
            </a:r>
          </a:p>
          <a:p>
            <a:pPr marL="1051560" lvl="3" indent="0">
              <a:lnSpc>
                <a:spcPct val="160000"/>
              </a:lnSpc>
              <a:buNone/>
            </a:pPr>
            <a:r>
              <a:rPr lang="en-US" sz="2200" b="1" dirty="0" smtClean="0">
                <a:latin typeface="Saysettha OT" pitchFamily="34" charset="-34"/>
                <a:cs typeface="Saysettha OT" pitchFamily="34" charset="-34"/>
              </a:rPr>
              <a:t>                  </a:t>
            </a:r>
          </a:p>
          <a:p>
            <a:pPr marL="171450" lvl="3" indent="0">
              <a:lnSpc>
                <a:spcPct val="160000"/>
              </a:lnSpc>
              <a:buNone/>
            </a:pPr>
            <a:r>
              <a:rPr lang="lo-LA" sz="2800" b="1" dirty="0" smtClean="0">
                <a:latin typeface="Saysettha OT" pitchFamily="34" charset="-34"/>
                <a:cs typeface="Saysettha OT" pitchFamily="34" charset="-34"/>
              </a:rPr>
              <a:t>4</a:t>
            </a:r>
            <a:r>
              <a:rPr lang="en-US" sz="2800" b="1" dirty="0" smtClean="0">
                <a:latin typeface="Saysettha OT" pitchFamily="34" charset="-34"/>
                <a:cs typeface="Saysettha OT" pitchFamily="34" charset="-34"/>
              </a:rPr>
              <a:t>. </a:t>
            </a:r>
          </a:p>
          <a:p>
            <a:pPr marL="1051560" lvl="3" indent="0">
              <a:lnSpc>
                <a:spcPct val="160000"/>
              </a:lnSpc>
              <a:buNone/>
            </a:pPr>
            <a:r>
              <a:rPr lang="en-US" sz="2200" b="1" dirty="0" smtClean="0">
                <a:latin typeface="Saysettha OT" pitchFamily="34" charset="-34"/>
                <a:cs typeface="Saysettha OT" pitchFamily="34" charset="-34"/>
              </a:rPr>
              <a:t>                         </a:t>
            </a:r>
            <a:r>
              <a:rPr lang="en-US" sz="2800" b="1" dirty="0" smtClean="0">
                <a:latin typeface="Saysettha OT" pitchFamily="34" charset="-34"/>
                <a:cs typeface="Saysettha OT" pitchFamily="34" charset="-34"/>
              </a:rPr>
              <a:t>5.</a:t>
            </a:r>
            <a:r>
              <a:rPr lang="lo-LA" sz="2800" b="1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200" b="1" dirty="0" smtClean="0">
                <a:latin typeface="Saysettha OT" pitchFamily="34" charset="-34"/>
                <a:cs typeface="Saysettha OT" pitchFamily="34" charset="-34"/>
              </a:rPr>
              <a:t>ຍອມຮັບ     ໝາຍຄວາມ ວ່າຄ່າສະເລ່ຍຂອງປະຊາກອນບໍ່ແຕກຕ່າງກັບ 30.</a:t>
            </a:r>
            <a:endParaRPr lang="en-US" sz="2200" b="1" dirty="0">
              <a:latin typeface="Saysettha OT" pitchFamily="34" charset="-34"/>
              <a:cs typeface="Saysettha OT" pitchFamily="34" charset="-34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294895"/>
              </p:ext>
            </p:extLst>
          </p:nvPr>
        </p:nvGraphicFramePr>
        <p:xfrm>
          <a:off x="1189793" y="2209797"/>
          <a:ext cx="13033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Equation" r:id="rId3" imgW="761760" imgH="444240" progId="Equation.3">
                  <p:embed/>
                </p:oleObj>
              </mc:Choice>
              <mc:Fallback>
                <p:oleObj name="Equation" r:id="rId3" imgW="7617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9793" y="2209797"/>
                        <a:ext cx="1303337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166518"/>
              </p:ext>
            </p:extLst>
          </p:nvPr>
        </p:nvGraphicFramePr>
        <p:xfrm>
          <a:off x="1189793" y="3041274"/>
          <a:ext cx="999563" cy="325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Equation" r:id="rId5" imgW="545760" imgH="177480" progId="Equation.3">
                  <p:embed/>
                </p:oleObj>
              </mc:Choice>
              <mc:Fallback>
                <p:oleObj name="Equation" r:id="rId5" imgW="5457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9793" y="3041274"/>
                        <a:ext cx="999563" cy="325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343203"/>
              </p:ext>
            </p:extLst>
          </p:nvPr>
        </p:nvGraphicFramePr>
        <p:xfrm>
          <a:off x="1189793" y="3505200"/>
          <a:ext cx="26749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Equation" r:id="rId7" imgW="1714320" imgH="634680" progId="Equation.3">
                  <p:embed/>
                </p:oleObj>
              </mc:Choice>
              <mc:Fallback>
                <p:oleObj name="Equation" r:id="rId7" imgW="1714320" imgH="634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9793" y="3505200"/>
                        <a:ext cx="2674938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432881"/>
              </p:ext>
            </p:extLst>
          </p:nvPr>
        </p:nvGraphicFramePr>
        <p:xfrm>
          <a:off x="6152658" y="5430696"/>
          <a:ext cx="447130" cy="39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" name="Equation" r:id="rId9" imgW="215640" imgH="228600" progId="Equation.3">
                  <p:embed/>
                </p:oleObj>
              </mc:Choice>
              <mc:Fallback>
                <p:oleObj name="Equation" r:id="rId9" imgW="2156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52658" y="5430696"/>
                        <a:ext cx="447130" cy="392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106958"/>
              </p:ext>
            </p:extLst>
          </p:nvPr>
        </p:nvGraphicFramePr>
        <p:xfrm>
          <a:off x="5909509" y="3662360"/>
          <a:ext cx="15335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name="Equation" r:id="rId11" imgW="838080" imgH="241200" progId="Equation.3">
                  <p:embed/>
                </p:oleObj>
              </mc:Choice>
              <mc:Fallback>
                <p:oleObj name="Equation" r:id="rId11" imgW="8380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09509" y="3662360"/>
                        <a:ext cx="15335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085187"/>
              </p:ext>
            </p:extLst>
          </p:nvPr>
        </p:nvGraphicFramePr>
        <p:xfrm>
          <a:off x="2446337" y="1739010"/>
          <a:ext cx="4453500" cy="56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Equation" r:id="rId13" imgW="1815840" imgH="228600" progId="Equation.3">
                  <p:embed/>
                </p:oleObj>
              </mc:Choice>
              <mc:Fallback>
                <p:oleObj name="Equation" r:id="rId13" imgW="18158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46337" y="1739010"/>
                        <a:ext cx="4453500" cy="56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95324" y="4711750"/>
            <a:ext cx="2590799" cy="71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3600" dirty="0" smtClean="0">
                <a:latin typeface="Saysettha OT" pitchFamily="34" charset="-34"/>
                <a:cs typeface="Saysettha OT" pitchFamily="34" charset="-34"/>
              </a:rPr>
            </a:br>
            <a:r>
              <a:rPr lang="en-US" sz="3600" dirty="0" smtClean="0">
                <a:latin typeface="Saysettha OT" pitchFamily="34" charset="-34"/>
                <a:cs typeface="Saysettha OT" pitchFamily="34" charset="-34"/>
              </a:rPr>
              <a:t>5. 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ທົດສອບຄ່າສະເລ່ຍຂອງຕົວປ່ຽນ</a:t>
            </a:r>
            <a:r>
              <a:rPr lang="en-US" sz="3600" b="1" dirty="0">
                <a:latin typeface="Saysettha OT" pitchFamily="34" charset="-34"/>
                <a:cs typeface="Saysettha OT" pitchFamily="34" charset="-34"/>
              </a:rPr>
              <a:t> 1 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ຕົວແບບທາງ</a:t>
            </a:r>
            <a:r>
              <a:rPr lang="lo-LA" sz="3600" b="1" dirty="0" smtClean="0">
                <a:latin typeface="Saysettha OT" pitchFamily="34" charset="-34"/>
                <a:cs typeface="Saysettha OT" pitchFamily="34" charset="-34"/>
              </a:rPr>
              <a:t>ດຽວ</a:t>
            </a:r>
            <a:r>
              <a:rPr lang="en-US" sz="3600" dirty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3600" dirty="0">
                <a:latin typeface="Saysettha OT" pitchFamily="34" charset="-34"/>
                <a:cs typeface="Saysettha OT" pitchFamily="34" charset="-34"/>
              </a:rPr>
            </a:b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aysettha OT" pitchFamily="34" charset="-34"/>
                <a:cs typeface="Saysettha OT" pitchFamily="34" charset="-34"/>
              </a:rPr>
              <a:t>ການທົດສອບ</a:t>
            </a:r>
            <a:r>
              <a:rPr lang="en-US" dirty="0" err="1" smtClean="0">
                <a:latin typeface="Saysettha OT" pitchFamily="34" charset="-34"/>
                <a:cs typeface="Saysettha OT" pitchFamily="34" charset="-34"/>
              </a:rPr>
              <a:t>ແບບທາງ</a:t>
            </a: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ດຽວເບື້ອງຂວາ</a:t>
            </a:r>
            <a:r>
              <a:rPr lang="en-US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ໂດຍມີຂັ້ນຕອນ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ດັ່ງນີ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້:</a:t>
            </a:r>
          </a:p>
          <a:p>
            <a:pPr marL="114300" indent="0">
              <a:buNone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 </a:t>
            </a:r>
            <a:endParaRPr lang="en-US" dirty="0" smtClean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buNone/>
            </a:pPr>
            <a:r>
              <a:rPr lang="en-US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smtClean="0">
                <a:latin typeface="Saysettha OT" pitchFamily="34" charset="-34"/>
                <a:cs typeface="Saysettha OT" pitchFamily="34" charset="-34"/>
              </a:rPr>
              <a:t> </a:t>
            </a: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6934200" cy="455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40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3600" dirty="0" smtClean="0">
                <a:latin typeface="Saysettha OT" pitchFamily="34" charset="-34"/>
                <a:cs typeface="Saysettha OT" pitchFamily="34" charset="-34"/>
              </a:rPr>
            </a:br>
            <a:r>
              <a:rPr lang="lo-LA" sz="3600" dirty="0" smtClean="0">
                <a:latin typeface="Saysettha OT" pitchFamily="34" charset="-34"/>
                <a:cs typeface="Saysettha OT" pitchFamily="34" charset="-34"/>
              </a:rPr>
              <a:t>5</a:t>
            </a:r>
            <a:r>
              <a:rPr lang="en-US" sz="3600" dirty="0" smtClean="0">
                <a:latin typeface="Saysettha OT" pitchFamily="34" charset="-34"/>
                <a:cs typeface="Saysettha OT" pitchFamily="34" charset="-34"/>
              </a:rPr>
              <a:t>. 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ທົດສອບຄ່າສະເລ່ຍຂອງຕົວປ່ຽນ</a:t>
            </a:r>
            <a:r>
              <a:rPr lang="en-US" sz="3600" b="1" dirty="0">
                <a:latin typeface="Saysettha OT" pitchFamily="34" charset="-34"/>
                <a:cs typeface="Saysettha OT" pitchFamily="34" charset="-34"/>
              </a:rPr>
              <a:t> 1 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ຕົວ</a:t>
            </a:r>
            <a:r>
              <a:rPr lang="en-US" sz="3600" b="1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ແບບທາງ</a:t>
            </a:r>
            <a:r>
              <a:rPr lang="lo-LA" sz="3600" b="1" dirty="0" smtClean="0">
                <a:latin typeface="Saysettha OT" pitchFamily="34" charset="-34"/>
                <a:cs typeface="Saysettha OT" pitchFamily="34" charset="-34"/>
              </a:rPr>
              <a:t>ດຽວ (ຕໍ່)</a:t>
            </a:r>
            <a:r>
              <a:rPr lang="en-US" sz="3600" dirty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3600" dirty="0">
                <a:latin typeface="Saysettha OT" pitchFamily="34" charset="-34"/>
                <a:cs typeface="Saysettha OT" pitchFamily="34" charset="-34"/>
              </a:rPr>
            </a:b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aysettha OT" pitchFamily="34" charset="-34"/>
                <a:cs typeface="Saysettha OT" pitchFamily="34" charset="-34"/>
              </a:rPr>
              <a:t>ການທົດສອບ</a:t>
            </a:r>
            <a:r>
              <a:rPr lang="en-US" dirty="0" err="1" smtClean="0">
                <a:latin typeface="Saysettha OT" pitchFamily="34" charset="-34"/>
                <a:cs typeface="Saysettha OT" pitchFamily="34" charset="-34"/>
              </a:rPr>
              <a:t>ແບບທາງ</a:t>
            </a: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ດຽວເບື້ອງຂວາ</a:t>
            </a:r>
            <a:r>
              <a:rPr lang="en-US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ໂດຍມີຂັ້ນຕອນ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ດັ່ງນີ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້:</a:t>
            </a:r>
          </a:p>
          <a:p>
            <a:pPr marL="114300" indent="0">
              <a:buNone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b="1" dirty="0" smtClean="0">
                <a:latin typeface="Saysettha OT" pitchFamily="34" charset="-34"/>
                <a:cs typeface="Saysettha OT" pitchFamily="34" charset="-34"/>
              </a:rPr>
              <a:t>ຂັ້ນທີ 5. ສະຫຼຸບຜົນ</a:t>
            </a:r>
          </a:p>
          <a:p>
            <a:pPr marL="114300" indent="0">
              <a:buNone/>
            </a:pP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9" y="2514600"/>
            <a:ext cx="7409127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07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3600" dirty="0" smtClean="0">
                <a:latin typeface="Saysettha OT" pitchFamily="34" charset="-34"/>
                <a:cs typeface="Saysettha OT" pitchFamily="34" charset="-34"/>
              </a:rPr>
            </a:br>
            <a:r>
              <a:rPr lang="lo-LA" sz="3600" dirty="0" smtClean="0">
                <a:latin typeface="Saysettha OT" pitchFamily="34" charset="-34"/>
                <a:cs typeface="Saysettha OT" pitchFamily="34" charset="-34"/>
              </a:rPr>
              <a:t>5</a:t>
            </a:r>
            <a:r>
              <a:rPr lang="en-US" sz="3600" dirty="0" smtClean="0">
                <a:latin typeface="Saysettha OT" pitchFamily="34" charset="-34"/>
                <a:cs typeface="Saysettha OT" pitchFamily="34" charset="-34"/>
              </a:rPr>
              <a:t>. 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ທົດສອບຄ່າສະເລ່ຍຂອງຕົວປ່ຽນ</a:t>
            </a:r>
            <a:r>
              <a:rPr lang="en-US" sz="3600" b="1" dirty="0">
                <a:latin typeface="Saysettha OT" pitchFamily="34" charset="-34"/>
                <a:cs typeface="Saysettha OT" pitchFamily="34" charset="-34"/>
              </a:rPr>
              <a:t> 1 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ຕົວ</a:t>
            </a:r>
            <a:r>
              <a:rPr lang="en-US" sz="3600" b="1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ແບບທາງ</a:t>
            </a:r>
            <a:r>
              <a:rPr lang="lo-LA" sz="3600" b="1" dirty="0" smtClean="0">
                <a:latin typeface="Saysettha OT" pitchFamily="34" charset="-34"/>
                <a:cs typeface="Saysettha OT" pitchFamily="34" charset="-34"/>
              </a:rPr>
              <a:t>ດຽວ (ຕໍ່)</a:t>
            </a:r>
            <a:r>
              <a:rPr lang="en-US" sz="3600" dirty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3600" dirty="0">
                <a:latin typeface="Saysettha OT" pitchFamily="34" charset="-34"/>
                <a:cs typeface="Saysettha OT" pitchFamily="34" charset="-34"/>
              </a:rPr>
            </a:b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160000"/>
              </a:lnSpc>
              <a:buNone/>
            </a:pP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ຕົວຢ່າງທີ 2. </a:t>
            </a:r>
            <a:r>
              <a:rPr lang="lo-LA" sz="2800" b="1" dirty="0">
                <a:latin typeface="Saysettha OT" pitchFamily="34" charset="-34"/>
                <a:cs typeface="Saysettha OT" pitchFamily="34" charset="-34"/>
              </a:rPr>
              <a:t>ຈົ່ງທົດສອບກ່ຽວກັບຄ່າສະເລ່ຍຂອງປະຊາກອນດັ່ງນີ້:</a:t>
            </a:r>
          </a:p>
          <a:p>
            <a:pPr marL="628650" indent="-514350">
              <a:lnSpc>
                <a:spcPct val="160000"/>
              </a:lnSpc>
              <a:buAutoNum type="arabicParenR"/>
            </a:pPr>
            <a:r>
              <a:rPr lang="lo-LA" sz="2800" b="1" dirty="0">
                <a:latin typeface="Saysettha OT" pitchFamily="34" charset="-34"/>
                <a:cs typeface="Saysettha OT" pitchFamily="34" charset="-34"/>
              </a:rPr>
              <a:t>ຄ່າ</a:t>
            </a:r>
            <a:r>
              <a:rPr lang="lo-LA" sz="2800" b="1" dirty="0" smtClean="0">
                <a:latin typeface="Saysettha OT" pitchFamily="34" charset="-34"/>
                <a:cs typeface="Saysettha OT" pitchFamily="34" charset="-34"/>
              </a:rPr>
              <a:t>ສະເລ່ຍຂອງ</a:t>
            </a:r>
            <a:r>
              <a:rPr lang="lo-LA" sz="2800" b="1" dirty="0">
                <a:latin typeface="Saysettha OT" pitchFamily="34" charset="-34"/>
                <a:cs typeface="Saysettha OT" pitchFamily="34" charset="-34"/>
              </a:rPr>
              <a:t>ປະຊາກອນຫຼາຍກ່ວາ </a:t>
            </a:r>
            <a:r>
              <a:rPr lang="lo-LA" sz="2800" b="1" dirty="0" smtClean="0">
                <a:latin typeface="Saysettha OT" pitchFamily="34" charset="-34"/>
                <a:cs typeface="Saysettha OT" pitchFamily="34" charset="-34"/>
              </a:rPr>
              <a:t>1</a:t>
            </a:r>
            <a:r>
              <a:rPr lang="en-US" sz="2800" b="1" dirty="0" smtClean="0">
                <a:latin typeface="Saysettha OT" pitchFamily="34" charset="-34"/>
                <a:cs typeface="Saysettha OT" pitchFamily="34" charset="-34"/>
              </a:rPr>
              <a:t>5</a:t>
            </a:r>
            <a:r>
              <a:rPr lang="lo-LA" sz="2800" b="1" dirty="0" smtClean="0">
                <a:latin typeface="Saysettha OT" pitchFamily="34" charset="-34"/>
                <a:cs typeface="Saysettha OT" pitchFamily="34" charset="-34"/>
              </a:rPr>
              <a:t>, </a:t>
            </a:r>
            <a:endParaRPr lang="lo-LA" sz="2800" b="1" dirty="0">
              <a:latin typeface="Saysettha OT" pitchFamily="34" charset="-34"/>
              <a:cs typeface="Saysettha OT" pitchFamily="34" charset="-34"/>
            </a:endParaRPr>
          </a:p>
          <a:p>
            <a:pPr marL="628650" indent="-514350">
              <a:lnSpc>
                <a:spcPct val="160000"/>
              </a:lnSpc>
              <a:buAutoNum type="arabicParenR"/>
            </a:pPr>
            <a:endParaRPr lang="lo-LA" sz="2800" b="1" dirty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buNone/>
            </a:pPr>
            <a:r>
              <a:rPr lang="th-TH" sz="2800" dirty="0" smtClean="0">
                <a:latin typeface="Saysettha OT" pitchFamily="34" charset="-34"/>
                <a:cs typeface="Saysettha OT" pitchFamily="34" charset="-34"/>
              </a:rPr>
              <a:t>      </a:t>
            </a:r>
            <a:endParaRPr lang="en-US" sz="2800" dirty="0" smtClean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buNone/>
            </a:pP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     ຄ່າວິກິດ</a:t>
            </a:r>
            <a:endParaRPr lang="en-US" sz="2800" dirty="0">
              <a:latin typeface="Saysettha OT" pitchFamily="34" charset="-34"/>
              <a:cs typeface="Saysettha OT" pitchFamily="34" charset="-34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632989"/>
              </p:ext>
            </p:extLst>
          </p:nvPr>
        </p:nvGraphicFramePr>
        <p:xfrm>
          <a:off x="1463675" y="3810000"/>
          <a:ext cx="48672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3" imgW="1854000" imgH="228600" progId="Equation.3">
                  <p:embed/>
                </p:oleObj>
              </mc:Choice>
              <mc:Fallback>
                <p:oleObj name="Equation" r:id="rId3" imgW="1854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3675" y="3810000"/>
                        <a:ext cx="486727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814146"/>
              </p:ext>
            </p:extLst>
          </p:nvPr>
        </p:nvGraphicFramePr>
        <p:xfrm>
          <a:off x="3133723" y="5043486"/>
          <a:ext cx="208522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Equation" r:id="rId5" imgW="749160" imgH="241200" progId="Equation.3">
                  <p:embed/>
                </p:oleObj>
              </mc:Choice>
              <mc:Fallback>
                <p:oleObj name="Equation" r:id="rId5" imgW="7491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3723" y="5043486"/>
                        <a:ext cx="2085225" cy="67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291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1</a:t>
            </a:r>
            <a:r>
              <a:rPr lang="lo-LA" sz="3600" b="1" dirty="0" smtClean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. ການສະຫຼຸບຂໍ້ມູນທີ່ເກັບກໍາມາໄດ້</a:t>
            </a:r>
            <a:endParaRPr lang="en-US" sz="3600" b="1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ການສະຫຼຸບ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ຂໍ້ມູນ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ທີ່ໄດ້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ມາ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ບໍ່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ວ່າຈະ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ເກັບຈາກປະຊາກອນ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ຫຼື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ເກັບ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ຈາກ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ກຸ່ມຕົວຢ່າງ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ຜູ້ວິໄຈສົນໃຈທີ່ຈະສະຫຼຸບລັກສະນະຂອງຕົວປ່ຽນທຸກຕົວ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ຫຼື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ບາງຕົວທີ່ສົນໃຈ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ສາມາດເຮັດໄດ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້ 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2 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ຂັ້ນຕອນ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 ຄື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:</a:t>
            </a:r>
            <a:endParaRPr lang="en-US" sz="2800" dirty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1) 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ສະຫຼຸບ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ລັກສະນະຂອງປະຊາກອນ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ຫຼື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ຕົວຢ່າງ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ໂດຍ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ໃຊ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້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 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ສະຖິຕິ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ພັນລະນາ.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2)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ການທົດສອບສົມມຸດຖານ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ຊຶ່ງຈະທົດສອບເມື່ອຂໍ້ມູນ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ທີ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່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ໄດ້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ເປັນ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ຂໍ້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ມູນ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ຈາກ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ຕົວຢ່າງ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.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endParaRPr lang="en-US" sz="2800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266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3600" dirty="0" smtClean="0">
                <a:latin typeface="Saysettha OT" pitchFamily="34" charset="-34"/>
                <a:cs typeface="Saysettha OT" pitchFamily="34" charset="-34"/>
              </a:rPr>
            </a:br>
            <a:r>
              <a:rPr lang="lo-LA" sz="3600" dirty="0" smtClean="0">
                <a:latin typeface="Saysettha OT" pitchFamily="34" charset="-34"/>
                <a:cs typeface="Saysettha OT" pitchFamily="34" charset="-34"/>
              </a:rPr>
              <a:t>5</a:t>
            </a:r>
            <a:r>
              <a:rPr lang="en-US" sz="3600" dirty="0" smtClean="0">
                <a:latin typeface="Saysettha OT" pitchFamily="34" charset="-34"/>
                <a:cs typeface="Saysettha OT" pitchFamily="34" charset="-34"/>
              </a:rPr>
              <a:t>. 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ທົດສອບຄ່າສະເລ່ຍຂອງຕົວປ່ຽນ</a:t>
            </a:r>
            <a:r>
              <a:rPr lang="en-US" sz="3600" b="1" dirty="0">
                <a:latin typeface="Saysettha OT" pitchFamily="34" charset="-34"/>
                <a:cs typeface="Saysettha OT" pitchFamily="34" charset="-34"/>
              </a:rPr>
              <a:t> 1 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ຕົວ</a:t>
            </a:r>
            <a:r>
              <a:rPr lang="en-US" sz="3600" b="1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ແບບທາງ</a:t>
            </a:r>
            <a:r>
              <a:rPr lang="lo-LA" sz="3600" b="1" dirty="0" smtClean="0">
                <a:latin typeface="Saysettha OT" pitchFamily="34" charset="-34"/>
                <a:cs typeface="Saysettha OT" pitchFamily="34" charset="-34"/>
              </a:rPr>
              <a:t>ດຽວ (ຕໍ່)</a:t>
            </a:r>
            <a:r>
              <a:rPr lang="en-US" sz="3600" dirty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3600" dirty="0">
                <a:latin typeface="Saysettha OT" pitchFamily="34" charset="-34"/>
                <a:cs typeface="Saysettha OT" pitchFamily="34" charset="-34"/>
              </a:rPr>
            </a:b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lnSpc>
                <a:spcPct val="160000"/>
              </a:lnSpc>
              <a:buNone/>
            </a:pP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b="1" dirty="0" smtClean="0">
                <a:latin typeface="Saysettha OT" pitchFamily="34" charset="-34"/>
                <a:cs typeface="Saysettha OT" pitchFamily="34" charset="-34"/>
              </a:rPr>
              <a:t>ວິທີແກ້. </a:t>
            </a:r>
          </a:p>
          <a:p>
            <a:pPr marL="114300" indent="0">
              <a:lnSpc>
                <a:spcPct val="160000"/>
              </a:lnSpc>
              <a:buNone/>
            </a:pPr>
            <a:r>
              <a:rPr lang="en-US" sz="2800" b="1" dirty="0" smtClean="0">
                <a:latin typeface="Saysettha OT" pitchFamily="34" charset="-34"/>
                <a:cs typeface="Saysettha OT" pitchFamily="34" charset="-34"/>
              </a:rPr>
              <a:t>1.</a:t>
            </a:r>
          </a:p>
          <a:p>
            <a:pPr marL="114300" indent="0">
              <a:lnSpc>
                <a:spcPct val="160000"/>
              </a:lnSpc>
              <a:buNone/>
            </a:pPr>
            <a:r>
              <a:rPr lang="en-US" sz="2800" b="1" dirty="0" smtClean="0">
                <a:latin typeface="Saysettha OT" pitchFamily="34" charset="-34"/>
                <a:cs typeface="Saysettha OT" pitchFamily="34" charset="-34"/>
              </a:rPr>
              <a:t>2.</a:t>
            </a:r>
          </a:p>
          <a:p>
            <a:pPr marL="114300" indent="0">
              <a:lnSpc>
                <a:spcPct val="160000"/>
              </a:lnSpc>
              <a:buNone/>
            </a:pPr>
            <a:r>
              <a:rPr lang="en-US" sz="2800" b="1" dirty="0" smtClean="0">
                <a:latin typeface="Saysettha OT" pitchFamily="34" charset="-34"/>
                <a:cs typeface="Saysettha OT" pitchFamily="34" charset="-34"/>
              </a:rPr>
              <a:t>3. </a:t>
            </a:r>
          </a:p>
          <a:p>
            <a:pPr marL="1565910" lvl="3" indent="-514350">
              <a:lnSpc>
                <a:spcPct val="160000"/>
              </a:lnSpc>
              <a:buAutoNum type="arabicParenR"/>
            </a:pPr>
            <a:endParaRPr lang="en-US" sz="2200" b="1" dirty="0">
              <a:latin typeface="Saysettha OT" pitchFamily="34" charset="-34"/>
              <a:cs typeface="Saysettha OT" pitchFamily="34" charset="-34"/>
            </a:endParaRPr>
          </a:p>
          <a:p>
            <a:pPr marL="114300" lvl="3" indent="0">
              <a:lnSpc>
                <a:spcPct val="160000"/>
              </a:lnSpc>
              <a:buNone/>
            </a:pPr>
            <a:r>
              <a:rPr lang="en-US" sz="2200" b="1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b="1" dirty="0" smtClean="0">
                <a:latin typeface="Saysettha OT" pitchFamily="34" charset="-34"/>
                <a:cs typeface="Saysettha OT" pitchFamily="34" charset="-34"/>
              </a:rPr>
              <a:t>4.  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ເຂດປະຕິເສດ</a:t>
            </a:r>
            <a:r>
              <a:rPr lang="en-US" sz="2800" b="1" dirty="0" smtClean="0">
                <a:latin typeface="Saysettha OT" pitchFamily="34" charset="-34"/>
                <a:cs typeface="Saysettha OT" pitchFamily="34" charset="-34"/>
              </a:rPr>
              <a:t>               </a:t>
            </a:r>
          </a:p>
          <a:p>
            <a:pPr marL="1051560" lvl="3" indent="0">
              <a:lnSpc>
                <a:spcPct val="160000"/>
              </a:lnSpc>
              <a:buNone/>
            </a:pPr>
            <a:endParaRPr lang="en-US" sz="2200" b="1" dirty="0">
              <a:latin typeface="Saysettha OT" pitchFamily="34" charset="-34"/>
              <a:cs typeface="Saysettha OT" pitchFamily="34" charset="-34"/>
            </a:endParaRPr>
          </a:p>
          <a:p>
            <a:pPr marL="1051560" lvl="3" indent="0">
              <a:lnSpc>
                <a:spcPct val="160000"/>
              </a:lnSpc>
              <a:buNone/>
            </a:pPr>
            <a:endParaRPr lang="en-US" sz="2200" b="1" dirty="0" smtClean="0">
              <a:latin typeface="Saysettha OT" pitchFamily="34" charset="-34"/>
              <a:cs typeface="Saysettha OT" pitchFamily="34" charset="-34"/>
            </a:endParaRPr>
          </a:p>
          <a:p>
            <a:pPr marL="228600" lvl="3" indent="0">
              <a:lnSpc>
                <a:spcPct val="160000"/>
              </a:lnSpc>
              <a:buNone/>
              <a:tabLst>
                <a:tab pos="1200150" algn="l"/>
              </a:tabLst>
            </a:pPr>
            <a:r>
              <a:rPr lang="en-US" sz="2200" b="1" dirty="0" smtClean="0">
                <a:latin typeface="Saysettha OT" pitchFamily="34" charset="-34"/>
                <a:cs typeface="Saysettha OT" pitchFamily="34" charset="-34"/>
              </a:rPr>
              <a:t>5. </a:t>
            </a:r>
            <a:r>
              <a:rPr lang="lo-LA" sz="2200" dirty="0" smtClean="0">
                <a:latin typeface="Saysettha OT" pitchFamily="34" charset="-34"/>
                <a:cs typeface="Saysettha OT" pitchFamily="34" charset="-34"/>
              </a:rPr>
              <a:t>ສະຫຼຸບ ປະຕິເສດ     ໝາຍຄວາມວ່າສິ່ງທີ່ຄາດໄວ້ເປັນຈິງ.</a:t>
            </a:r>
            <a:endParaRPr lang="en-US" sz="2200" dirty="0">
              <a:latin typeface="Saysettha OT" pitchFamily="34" charset="-34"/>
              <a:cs typeface="Saysettha OT" pitchFamily="34" charset="-34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884747"/>
              </p:ext>
            </p:extLst>
          </p:nvPr>
        </p:nvGraphicFramePr>
        <p:xfrm>
          <a:off x="968093" y="2209800"/>
          <a:ext cx="13684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7" name="Equation" r:id="rId3" imgW="799920" imgH="444240" progId="Equation.3">
                  <p:embed/>
                </p:oleObj>
              </mc:Choice>
              <mc:Fallback>
                <p:oleObj name="Equation" r:id="rId3" imgW="79992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8093" y="2209800"/>
                        <a:ext cx="136842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739027"/>
              </p:ext>
            </p:extLst>
          </p:nvPr>
        </p:nvGraphicFramePr>
        <p:xfrm>
          <a:off x="968093" y="2987689"/>
          <a:ext cx="999563" cy="325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" name="Equation" r:id="rId5" imgW="545760" imgH="177480" progId="Equation.3">
                  <p:embed/>
                </p:oleObj>
              </mc:Choice>
              <mc:Fallback>
                <p:oleObj name="Equation" r:id="rId5" imgW="5457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8093" y="2987689"/>
                        <a:ext cx="999563" cy="325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305103"/>
              </p:ext>
            </p:extLst>
          </p:nvPr>
        </p:nvGraphicFramePr>
        <p:xfrm>
          <a:off x="968093" y="3329017"/>
          <a:ext cx="37449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" name="Equation" r:id="rId7" imgW="2400120" imgH="634680" progId="Equation.3">
                  <p:embed/>
                </p:oleObj>
              </mc:Choice>
              <mc:Fallback>
                <p:oleObj name="Equation" r:id="rId7" imgW="2400120" imgH="634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8093" y="3329017"/>
                        <a:ext cx="3744912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6037" y="4207006"/>
            <a:ext cx="2647950" cy="1110885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220806"/>
              </p:ext>
            </p:extLst>
          </p:nvPr>
        </p:nvGraphicFramePr>
        <p:xfrm>
          <a:off x="2818837" y="5916706"/>
          <a:ext cx="457200" cy="484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0" name="Equation" r:id="rId10" imgW="215640" imgH="228600" progId="Equation.3">
                  <p:embed/>
                </p:oleObj>
              </mc:Choice>
              <mc:Fallback>
                <p:oleObj name="Equation" r:id="rId10" imgW="2156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18837" y="5916706"/>
                        <a:ext cx="457200" cy="484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323238"/>
              </p:ext>
            </p:extLst>
          </p:nvPr>
        </p:nvGraphicFramePr>
        <p:xfrm>
          <a:off x="2330399" y="1618784"/>
          <a:ext cx="4539225" cy="55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1" name="Equation" r:id="rId12" imgW="1854000" imgH="228600" progId="Equation.3">
                  <p:embed/>
                </p:oleObj>
              </mc:Choice>
              <mc:Fallback>
                <p:oleObj name="Equation" r:id="rId12" imgW="1854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30399" y="1618784"/>
                        <a:ext cx="4539225" cy="559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726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3600" dirty="0" smtClean="0">
                <a:latin typeface="Saysettha OT" pitchFamily="34" charset="-34"/>
                <a:cs typeface="Saysettha OT" pitchFamily="34" charset="-34"/>
              </a:rPr>
            </a:br>
            <a:r>
              <a:rPr lang="lo-LA" sz="3600" dirty="0" smtClean="0">
                <a:latin typeface="Saysettha OT" pitchFamily="34" charset="-34"/>
                <a:cs typeface="Saysettha OT" pitchFamily="34" charset="-34"/>
              </a:rPr>
              <a:t>5</a:t>
            </a:r>
            <a:r>
              <a:rPr lang="en-US" sz="3600" dirty="0" smtClean="0">
                <a:latin typeface="Saysettha OT" pitchFamily="34" charset="-34"/>
                <a:cs typeface="Saysettha OT" pitchFamily="34" charset="-34"/>
              </a:rPr>
              <a:t>. 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ທົດສອບຄ່າສະເລ່ຍຂອງຕົວປ່ຽນ</a:t>
            </a:r>
            <a:r>
              <a:rPr lang="en-US" sz="3600" b="1" dirty="0">
                <a:latin typeface="Saysettha OT" pitchFamily="34" charset="-34"/>
                <a:cs typeface="Saysettha OT" pitchFamily="34" charset="-34"/>
              </a:rPr>
              <a:t> 1 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ຕົວ</a:t>
            </a:r>
            <a:r>
              <a:rPr lang="en-US" sz="3600" b="1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ແບບທາງ</a:t>
            </a:r>
            <a:r>
              <a:rPr lang="lo-LA" sz="3600" b="1" dirty="0" smtClean="0">
                <a:latin typeface="Saysettha OT" pitchFamily="34" charset="-34"/>
                <a:cs typeface="Saysettha OT" pitchFamily="34" charset="-34"/>
              </a:rPr>
              <a:t>ດຽວ</a:t>
            </a:r>
            <a:r>
              <a:rPr lang="en-US" sz="3600" b="1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600" b="1" dirty="0" smtClean="0">
                <a:latin typeface="Saysettha OT" pitchFamily="34" charset="-34"/>
                <a:cs typeface="Saysettha OT" pitchFamily="34" charset="-34"/>
              </a:rPr>
              <a:t>(ຕໍ່)</a:t>
            </a:r>
            <a:r>
              <a:rPr lang="en-US" sz="3600" dirty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3600" dirty="0">
                <a:latin typeface="Saysettha OT" pitchFamily="34" charset="-34"/>
                <a:cs typeface="Saysettha OT" pitchFamily="34" charset="-34"/>
              </a:rPr>
            </a:b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aysettha OT" pitchFamily="34" charset="-34"/>
                <a:cs typeface="Saysettha OT" pitchFamily="34" charset="-34"/>
              </a:rPr>
              <a:t>ການທົດສອບ</a:t>
            </a:r>
            <a:r>
              <a:rPr lang="en-US" dirty="0" err="1" smtClean="0">
                <a:latin typeface="Saysettha OT" pitchFamily="34" charset="-34"/>
                <a:cs typeface="Saysettha OT" pitchFamily="34" charset="-34"/>
              </a:rPr>
              <a:t>ແບບທາງ</a:t>
            </a: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ດຽວເບື້ອງຊ້າຍ</a:t>
            </a:r>
            <a:r>
              <a:rPr lang="en-US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ໂດຍມີຂັ້ນຕອນ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ດັ່ງນີ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້:</a:t>
            </a:r>
          </a:p>
          <a:p>
            <a:pPr marL="114300" indent="0">
              <a:buNone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 </a:t>
            </a:r>
            <a:endParaRPr lang="en-US" dirty="0" smtClean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buNone/>
            </a:pPr>
            <a:r>
              <a:rPr lang="en-US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smtClean="0">
                <a:latin typeface="Saysettha OT" pitchFamily="34" charset="-34"/>
                <a:cs typeface="Saysettha OT" pitchFamily="34" charset="-34"/>
              </a:rPr>
              <a:t> </a:t>
            </a: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858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3600" dirty="0" smtClean="0">
                <a:latin typeface="Saysettha OT" pitchFamily="34" charset="-34"/>
                <a:cs typeface="Saysettha OT" pitchFamily="34" charset="-34"/>
              </a:rPr>
            </a:br>
            <a:r>
              <a:rPr lang="lo-LA" sz="3600" dirty="0" smtClean="0">
                <a:latin typeface="Saysettha OT" pitchFamily="34" charset="-34"/>
                <a:cs typeface="Saysettha OT" pitchFamily="34" charset="-34"/>
              </a:rPr>
              <a:t>5</a:t>
            </a:r>
            <a:r>
              <a:rPr lang="en-US" sz="3600" dirty="0" smtClean="0">
                <a:latin typeface="Saysettha OT" pitchFamily="34" charset="-34"/>
                <a:cs typeface="Saysettha OT" pitchFamily="34" charset="-34"/>
              </a:rPr>
              <a:t>. 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ທົດສອບຄ່າສະເລ່ຍຂອງຕົວປ່ຽນ</a:t>
            </a:r>
            <a:r>
              <a:rPr lang="en-US" sz="3600" b="1" dirty="0">
                <a:latin typeface="Saysettha OT" pitchFamily="34" charset="-34"/>
                <a:cs typeface="Saysettha OT" pitchFamily="34" charset="-34"/>
              </a:rPr>
              <a:t> 1 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ຕົວ</a:t>
            </a:r>
            <a:r>
              <a:rPr lang="lo-LA" sz="3600" b="1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ແບບທາງ</a:t>
            </a:r>
            <a:r>
              <a:rPr lang="lo-LA" sz="3600" b="1" dirty="0" smtClean="0">
                <a:latin typeface="Saysettha OT" pitchFamily="34" charset="-34"/>
                <a:cs typeface="Saysettha OT" pitchFamily="34" charset="-34"/>
              </a:rPr>
              <a:t>ດຽວ</a:t>
            </a:r>
            <a:r>
              <a:rPr lang="en-US" sz="3600" b="1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600" b="1" dirty="0" smtClean="0">
                <a:latin typeface="Saysettha OT" pitchFamily="34" charset="-34"/>
                <a:cs typeface="Saysettha OT" pitchFamily="34" charset="-34"/>
              </a:rPr>
              <a:t>(ຕໍ່)</a:t>
            </a:r>
            <a:r>
              <a:rPr lang="en-US" sz="3600" dirty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3600" dirty="0">
                <a:latin typeface="Saysettha OT" pitchFamily="34" charset="-34"/>
                <a:cs typeface="Saysettha OT" pitchFamily="34" charset="-34"/>
              </a:rPr>
            </a:b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aysettha OT" pitchFamily="34" charset="-34"/>
                <a:cs typeface="Saysettha OT" pitchFamily="34" charset="-34"/>
              </a:rPr>
              <a:t>ການທົດສອບ</a:t>
            </a:r>
            <a:r>
              <a:rPr lang="en-US" dirty="0" err="1" smtClean="0">
                <a:latin typeface="Saysettha OT" pitchFamily="34" charset="-34"/>
                <a:cs typeface="Saysettha OT" pitchFamily="34" charset="-34"/>
              </a:rPr>
              <a:t>ແບບທາງ</a:t>
            </a: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ດຽວເບື້ອງຊ້າຍ</a:t>
            </a:r>
            <a:r>
              <a:rPr lang="en-US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ໂດຍມີຂັ້ນຕອນ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ດັ່ງນີ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້:</a:t>
            </a:r>
          </a:p>
          <a:p>
            <a:pPr marL="114300" indent="0">
              <a:buNone/>
            </a:pPr>
            <a:r>
              <a:rPr lang="lo-LA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b="1" dirty="0" smtClean="0">
                <a:latin typeface="Saysettha OT" pitchFamily="34" charset="-34"/>
                <a:cs typeface="Saysettha OT" pitchFamily="34" charset="-34"/>
              </a:rPr>
              <a:t>ຂັ້ນທີ 5. ສະຫຼຸບຜົນ</a:t>
            </a:r>
            <a:endParaRPr lang="en-US" b="1" dirty="0" smtClean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buNone/>
            </a:pPr>
            <a:r>
              <a:rPr lang="en-US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smtClean="0">
                <a:latin typeface="Saysettha OT" pitchFamily="34" charset="-34"/>
                <a:cs typeface="Saysettha OT" pitchFamily="34" charset="-34"/>
              </a:rPr>
              <a:t> </a:t>
            </a: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06" y="2514600"/>
            <a:ext cx="747946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51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3600" dirty="0" smtClean="0">
                <a:latin typeface="Saysettha OT" pitchFamily="34" charset="-34"/>
                <a:cs typeface="Saysettha OT" pitchFamily="34" charset="-34"/>
              </a:rPr>
            </a:br>
            <a:r>
              <a:rPr lang="lo-LA" sz="3600" dirty="0" smtClean="0">
                <a:latin typeface="Saysettha OT" pitchFamily="34" charset="-34"/>
                <a:cs typeface="Saysettha OT" pitchFamily="34" charset="-34"/>
              </a:rPr>
              <a:t>5</a:t>
            </a:r>
            <a:r>
              <a:rPr lang="en-US" sz="3600" dirty="0" smtClean="0">
                <a:latin typeface="Saysettha OT" pitchFamily="34" charset="-34"/>
                <a:cs typeface="Saysettha OT" pitchFamily="34" charset="-34"/>
              </a:rPr>
              <a:t>. 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ທົດສອບຄ່າສະເລ່ຍຂອງຕົວປ່ຽນ</a:t>
            </a:r>
            <a:r>
              <a:rPr lang="en-US" sz="3600" b="1" dirty="0">
                <a:latin typeface="Saysettha OT" pitchFamily="34" charset="-34"/>
                <a:cs typeface="Saysettha OT" pitchFamily="34" charset="-34"/>
              </a:rPr>
              <a:t> 1 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ຕົວ</a:t>
            </a:r>
            <a:r>
              <a:rPr lang="lo-LA" sz="3600" b="1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ແບບທາງ</a:t>
            </a:r>
            <a:r>
              <a:rPr lang="lo-LA" sz="3600" b="1" dirty="0" smtClean="0">
                <a:latin typeface="Saysettha OT" pitchFamily="34" charset="-34"/>
                <a:cs typeface="Saysettha OT" pitchFamily="34" charset="-34"/>
              </a:rPr>
              <a:t>ດຽວ</a:t>
            </a:r>
            <a:r>
              <a:rPr lang="en-US" sz="3600" b="1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600" b="1" dirty="0" smtClean="0">
                <a:latin typeface="Saysettha OT" pitchFamily="34" charset="-34"/>
                <a:cs typeface="Saysettha OT" pitchFamily="34" charset="-34"/>
              </a:rPr>
              <a:t>(ຕໍ່)</a:t>
            </a:r>
            <a:r>
              <a:rPr lang="en-US" sz="3600" dirty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3600" dirty="0">
                <a:latin typeface="Saysettha OT" pitchFamily="34" charset="-34"/>
                <a:cs typeface="Saysettha OT" pitchFamily="34" charset="-34"/>
              </a:rPr>
            </a:b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lo-LA" sz="2800" b="1" dirty="0" smtClean="0">
                <a:latin typeface="Saysettha OT" pitchFamily="34" charset="-34"/>
                <a:cs typeface="Saysettha OT" pitchFamily="34" charset="-34"/>
              </a:rPr>
              <a:t>ຕົວຢ່າງທີ 3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. </a:t>
            </a:r>
            <a:r>
              <a:rPr lang="lo-LA" sz="2800" b="1" dirty="0">
                <a:latin typeface="Saysettha OT" pitchFamily="34" charset="-34"/>
                <a:cs typeface="Saysettha OT" pitchFamily="34" charset="-34"/>
              </a:rPr>
              <a:t>ຈົ່ງທົດສອບກ່ຽວກັບຄ່າສະເລ່ຍຂອງປະຊາກອນດັ່ງນີ້: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ຄ່າສະເລ່ຍຂອງປະຊາກອນມີຄ່າຢ່າງໜ້ອຍ 26,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 </a:t>
            </a:r>
          </a:p>
          <a:p>
            <a:pPr marL="114300" indent="0">
              <a:lnSpc>
                <a:spcPct val="150000"/>
              </a:lnSpc>
              <a:buNone/>
            </a:pPr>
            <a:endParaRPr lang="lo-LA" sz="2800" dirty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     ຄ່າວິກິດ </a:t>
            </a:r>
            <a:endParaRPr lang="en-US" sz="2800" dirty="0">
              <a:latin typeface="Saysettha OT" pitchFamily="34" charset="-34"/>
              <a:cs typeface="Saysettha OT" pitchFamily="34" charset="-34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902758"/>
              </p:ext>
            </p:extLst>
          </p:nvPr>
        </p:nvGraphicFramePr>
        <p:xfrm>
          <a:off x="1447800" y="3971925"/>
          <a:ext cx="47339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Equation" r:id="rId4" imgW="1803240" imgH="228600" progId="Equation.3">
                  <p:embed/>
                </p:oleObj>
              </mc:Choice>
              <mc:Fallback>
                <p:oleObj name="Equation" r:id="rId4" imgW="18032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0" y="3971925"/>
                        <a:ext cx="473392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679559"/>
              </p:ext>
            </p:extLst>
          </p:nvPr>
        </p:nvGraphicFramePr>
        <p:xfrm>
          <a:off x="2895600" y="5181600"/>
          <a:ext cx="2286000" cy="712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Equation" r:id="rId6" imgW="774360" imgH="241200" progId="Equation.3">
                  <p:embed/>
                </p:oleObj>
              </mc:Choice>
              <mc:Fallback>
                <p:oleObj name="Equation" r:id="rId6" imgW="7743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5600" y="5181600"/>
                        <a:ext cx="2286000" cy="7120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30954"/>
              </p:ext>
            </p:extLst>
          </p:nvPr>
        </p:nvGraphicFramePr>
        <p:xfrm>
          <a:off x="1447800" y="3962400"/>
          <a:ext cx="47339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Equation" r:id="rId8" imgW="1803240" imgH="228600" progId="Equation.3">
                  <p:embed/>
                </p:oleObj>
              </mc:Choice>
              <mc:Fallback>
                <p:oleObj name="Equation" r:id="rId8" imgW="18032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47800" y="3962400"/>
                        <a:ext cx="473392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69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3600" dirty="0" smtClean="0">
                <a:latin typeface="Saysettha OT" pitchFamily="34" charset="-34"/>
                <a:cs typeface="Saysettha OT" pitchFamily="34" charset="-34"/>
              </a:rPr>
            </a:br>
            <a:r>
              <a:rPr lang="lo-LA" sz="3600" dirty="0" smtClean="0">
                <a:latin typeface="Saysettha OT" pitchFamily="34" charset="-34"/>
                <a:cs typeface="Saysettha OT" pitchFamily="34" charset="-34"/>
              </a:rPr>
              <a:t>5</a:t>
            </a:r>
            <a:r>
              <a:rPr lang="en-US" sz="3600" dirty="0" smtClean="0">
                <a:latin typeface="Saysettha OT" pitchFamily="34" charset="-34"/>
                <a:cs typeface="Saysettha OT" pitchFamily="34" charset="-34"/>
              </a:rPr>
              <a:t>. 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ທົດສອບຄ່າສະເລ່ຍຂອງຕົວປ່ຽນ</a:t>
            </a:r>
            <a:r>
              <a:rPr lang="en-US" sz="3600" b="1" dirty="0">
                <a:latin typeface="Saysettha OT" pitchFamily="34" charset="-34"/>
                <a:cs typeface="Saysettha OT" pitchFamily="34" charset="-34"/>
              </a:rPr>
              <a:t> 1 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ຕົວ</a:t>
            </a:r>
            <a:r>
              <a:rPr lang="lo-LA" sz="3600" b="1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ແບບທາງ</a:t>
            </a:r>
            <a:r>
              <a:rPr lang="lo-LA" sz="3600" b="1" dirty="0" smtClean="0">
                <a:latin typeface="Saysettha OT" pitchFamily="34" charset="-34"/>
                <a:cs typeface="Saysettha OT" pitchFamily="34" charset="-34"/>
              </a:rPr>
              <a:t>ດຽວ</a:t>
            </a:r>
            <a:r>
              <a:rPr lang="en-US" sz="3600" b="1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600" b="1" dirty="0" smtClean="0">
                <a:latin typeface="Saysettha OT" pitchFamily="34" charset="-34"/>
                <a:cs typeface="Saysettha OT" pitchFamily="34" charset="-34"/>
              </a:rPr>
              <a:t>(ຕໍ່)</a:t>
            </a:r>
            <a:r>
              <a:rPr lang="en-US" sz="3600" dirty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3600" dirty="0">
                <a:latin typeface="Saysettha OT" pitchFamily="34" charset="-34"/>
                <a:cs typeface="Saysettha OT" pitchFamily="34" charset="-34"/>
              </a:rPr>
            </a:b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lo-LA" sz="2800" b="1" dirty="0" smtClean="0">
                <a:latin typeface="Saysettha OT" pitchFamily="34" charset="-34"/>
                <a:cs typeface="Saysettha OT" pitchFamily="34" charset="-34"/>
              </a:rPr>
              <a:t>ວິທີແກ້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. </a:t>
            </a:r>
            <a:endParaRPr lang="en-US" sz="2800" dirty="0" smtClean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1)</a:t>
            </a:r>
            <a:endParaRPr lang="en-US" sz="2800" dirty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2800" dirty="0" smtClean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2800" dirty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2800" dirty="0" smtClean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2800" dirty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                     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ຍອມຮັບ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               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sz="2800" dirty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2800" dirty="0" smtClean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2800" dirty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2800" dirty="0">
              <a:latin typeface="Saysettha OT" pitchFamily="34" charset="-34"/>
              <a:cs typeface="Saysettha OT" pitchFamily="34" charset="-34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936116"/>
              </p:ext>
            </p:extLst>
          </p:nvPr>
        </p:nvGraphicFramePr>
        <p:xfrm>
          <a:off x="1133475" y="2324100"/>
          <a:ext cx="13239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5" name="Equation" r:id="rId4" imgW="774360" imgH="444240" progId="Equation.3">
                  <p:embed/>
                </p:oleObj>
              </mc:Choice>
              <mc:Fallback>
                <p:oleObj name="Equation" r:id="rId4" imgW="7743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3475" y="2324100"/>
                        <a:ext cx="132397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691358"/>
              </p:ext>
            </p:extLst>
          </p:nvPr>
        </p:nvGraphicFramePr>
        <p:xfrm>
          <a:off x="1152525" y="3259137"/>
          <a:ext cx="999563" cy="325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6" name="Equation" r:id="rId6" imgW="545760" imgH="177480" progId="Equation.3">
                  <p:embed/>
                </p:oleObj>
              </mc:Choice>
              <mc:Fallback>
                <p:oleObj name="Equation" r:id="rId6" imgW="5457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52525" y="3259137"/>
                        <a:ext cx="999563" cy="325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185697"/>
              </p:ext>
            </p:extLst>
          </p:nvPr>
        </p:nvGraphicFramePr>
        <p:xfrm>
          <a:off x="725488" y="3810000"/>
          <a:ext cx="47561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" name="Equation" r:id="rId8" imgW="3047760" imgH="634680" progId="Equation.3">
                  <p:embed/>
                </p:oleObj>
              </mc:Choice>
              <mc:Fallback>
                <p:oleObj name="Equation" r:id="rId8" imgW="3047760" imgH="634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5488" y="3810000"/>
                        <a:ext cx="475615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754830"/>
              </p:ext>
            </p:extLst>
          </p:nvPr>
        </p:nvGraphicFramePr>
        <p:xfrm>
          <a:off x="5454865" y="524484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8" name="Equation" r:id="rId10" imgW="215640" imgH="228600" progId="Equation.3">
                  <p:embed/>
                </p:oleObj>
              </mc:Choice>
              <mc:Fallback>
                <p:oleObj name="Equation" r:id="rId10" imgW="2156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54865" y="5244840"/>
                        <a:ext cx="431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107" y="5170051"/>
            <a:ext cx="2576572" cy="1002149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533165"/>
              </p:ext>
            </p:extLst>
          </p:nvPr>
        </p:nvGraphicFramePr>
        <p:xfrm>
          <a:off x="1795462" y="1609725"/>
          <a:ext cx="47339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9" name="Equation" r:id="rId13" imgW="1803240" imgH="228600" progId="Equation.3">
                  <p:embed/>
                </p:oleObj>
              </mc:Choice>
              <mc:Fallback>
                <p:oleObj name="Equation" r:id="rId13" imgW="18032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95462" y="1609725"/>
                        <a:ext cx="473392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44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620000" cy="1143000"/>
          </a:xfrm>
        </p:spPr>
        <p:txBody>
          <a:bodyPr/>
          <a:lstStyle/>
          <a:p>
            <a:r>
              <a:rPr lang="lo-LA" sz="3600" dirty="0" smtClean="0">
                <a:latin typeface="Saysettha OT" pitchFamily="34" charset="-34"/>
                <a:cs typeface="Saysettha OT" pitchFamily="34" charset="-34"/>
              </a:rPr>
              <a:t/>
            </a:r>
            <a:br>
              <a:rPr lang="lo-LA" sz="3600" dirty="0" smtClean="0">
                <a:latin typeface="Saysettha OT" pitchFamily="34" charset="-34"/>
                <a:cs typeface="Saysettha OT" pitchFamily="34" charset="-34"/>
              </a:rPr>
            </a:br>
            <a:r>
              <a:rPr lang="lo-LA" sz="3600" dirty="0" smtClean="0">
                <a:latin typeface="Saysettha OT" pitchFamily="34" charset="-34"/>
                <a:cs typeface="Saysettha OT" pitchFamily="34" charset="-34"/>
              </a:rPr>
              <a:t>6. 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ການທົດ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ສອບກ່ຽວ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ກັບຄ່າອັດຕາສ່ວນຂອງຕົວ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ປ່ຽນ</a:t>
            </a:r>
            <a:r>
              <a:rPr lang="lo-LA" sz="3600" b="1" dirty="0" smtClean="0">
                <a:latin typeface="Saysettha OT" pitchFamily="34" charset="-34"/>
                <a:cs typeface="Saysettha OT" pitchFamily="34" charset="-34"/>
              </a:rPr>
              <a:t>ດ້ານ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ຄຸນ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ນະພາບ</a:t>
            </a:r>
            <a:r>
              <a:rPr lang="en-US" sz="3600" b="1" dirty="0">
                <a:latin typeface="Saysettha OT" pitchFamily="34" charset="-34"/>
                <a:cs typeface="Saysettha OT" pitchFamily="34" charset="-34"/>
              </a:rPr>
              <a:t> 1 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ຕົວ</a:t>
            </a: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77724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3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620000" cy="1295400"/>
          </a:xfrm>
        </p:spPr>
        <p:txBody>
          <a:bodyPr/>
          <a:lstStyle/>
          <a:p>
            <a:r>
              <a:rPr lang="lo-LA" sz="3600" dirty="0" smtClean="0">
                <a:latin typeface="Saysettha OT" pitchFamily="34" charset="-34"/>
                <a:cs typeface="Saysettha OT" pitchFamily="34" charset="-34"/>
              </a:rPr>
              <a:t/>
            </a:r>
            <a:br>
              <a:rPr lang="lo-LA" sz="3600" dirty="0" smtClean="0">
                <a:latin typeface="Saysettha OT" pitchFamily="34" charset="-34"/>
                <a:cs typeface="Saysettha OT" pitchFamily="34" charset="-34"/>
              </a:rPr>
            </a:br>
            <a:r>
              <a:rPr lang="lo-LA" sz="3600" dirty="0" smtClean="0">
                <a:latin typeface="Saysettha OT" pitchFamily="34" charset="-34"/>
                <a:cs typeface="Saysettha OT" pitchFamily="34" charset="-34"/>
              </a:rPr>
              <a:t>6. 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ການທົດ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ສອບກ່ຽວ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ກັບຄ່າອັດຕາສ່ວນຂອງຕົວ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ປ່ຽນ</a:t>
            </a:r>
            <a:r>
              <a:rPr lang="lo-LA" sz="3600" b="1" dirty="0" smtClean="0">
                <a:latin typeface="Saysettha OT" pitchFamily="34" charset="-34"/>
                <a:cs typeface="Saysettha OT" pitchFamily="34" charset="-34"/>
              </a:rPr>
              <a:t>ດ້ານ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ຄຸນ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ນະພາບ</a:t>
            </a:r>
            <a:r>
              <a:rPr lang="en-US" sz="3600" b="1" dirty="0">
                <a:latin typeface="Saysettha OT" pitchFamily="34" charset="-34"/>
                <a:cs typeface="Saysettha OT" pitchFamily="34" charset="-34"/>
              </a:rPr>
              <a:t> 1 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ຕົວ</a:t>
            </a:r>
            <a:r>
              <a:rPr lang="en-US" sz="3600" b="1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600" b="1" dirty="0" smtClean="0">
                <a:latin typeface="Saysettha OT" pitchFamily="34" charset="-34"/>
                <a:cs typeface="Saysettha OT" pitchFamily="34" charset="-34"/>
              </a:rPr>
              <a:t>(ຕໍ່)</a:t>
            </a: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620000" cy="4419600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400" dirty="0" smtClean="0">
                <a:latin typeface="Saysettha OT" pitchFamily="34" charset="-34"/>
                <a:cs typeface="Saysettha OT" pitchFamily="34" charset="-34"/>
              </a:rPr>
              <a:t>1. </a:t>
            </a:r>
            <a:r>
              <a:rPr lang="lo-LA" sz="2400" dirty="0" smtClean="0">
                <a:latin typeface="Saysettha OT" pitchFamily="34" charset="-34"/>
                <a:cs typeface="Saysettha OT" pitchFamily="34" charset="-34"/>
              </a:rPr>
              <a:t>ສະຖິຕິທີ່ໃຊ້ທົດສອບອັດຕາສ່ວນຂອງຕົວປ່ຽນດ້ານຄຸນນະພາບ 1 ຕົວ</a:t>
            </a:r>
            <a:r>
              <a:rPr lang="en-US" sz="2400" dirty="0" smtClean="0">
                <a:latin typeface="Saysettha OT" pitchFamily="34" charset="-34"/>
                <a:cs typeface="Saysettha OT" pitchFamily="34" charset="-34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ທົດ</a:t>
            </a:r>
            <a:r>
              <a:rPr lang="en-US" sz="2400" dirty="0" err="1" smtClean="0">
                <a:latin typeface="Saysettha OT" pitchFamily="34" charset="-34"/>
                <a:cs typeface="Saysettha OT" pitchFamily="34" charset="-34"/>
              </a:rPr>
              <a:t>ສອບ</a:t>
            </a:r>
            <a:r>
              <a:rPr lang="lo-LA" sz="2400" dirty="0" smtClean="0">
                <a:latin typeface="Saysettha OT" pitchFamily="34" charset="-34"/>
                <a:cs typeface="Saysettha OT" pitchFamily="34" charset="-34"/>
              </a:rPr>
              <a:t>ແບບ</a:t>
            </a:r>
            <a:r>
              <a:rPr lang="en-US" sz="2400" dirty="0" err="1" smtClean="0">
                <a:latin typeface="Saysettha OT" pitchFamily="34" charset="-34"/>
                <a:cs typeface="Saysettha OT" pitchFamily="34" charset="-34"/>
              </a:rPr>
              <a:t>ທະວີບົດ</a:t>
            </a:r>
            <a:r>
              <a:rPr lang="en-US" sz="24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err="1" smtClean="0">
                <a:latin typeface="Saysettha OT" pitchFamily="34" charset="-34"/>
                <a:cs typeface="Saysettha OT" pitchFamily="34" charset="-34"/>
              </a:rPr>
              <a:t>Binomail</a:t>
            </a:r>
            <a:r>
              <a:rPr lang="en-US" sz="2400" dirty="0" smtClean="0">
                <a:latin typeface="Saysettha OT" pitchFamily="34" charset="-34"/>
                <a:cs typeface="Saysettha OT" pitchFamily="34" charset="-34"/>
              </a:rPr>
              <a:t> test (</a:t>
            </a:r>
            <a:r>
              <a:rPr lang="lo-LA" sz="2400" dirty="0" smtClean="0">
                <a:latin typeface="Saysettha OT" pitchFamily="34" charset="-34"/>
                <a:cs typeface="Saysettha OT" pitchFamily="34" charset="-34"/>
              </a:rPr>
              <a:t>ເມື່ອ </a:t>
            </a:r>
            <a:r>
              <a:rPr lang="en-US" sz="2400" dirty="0" smtClean="0">
                <a:latin typeface="Saysettha OT" pitchFamily="34" charset="-34"/>
                <a:cs typeface="Saysettha OT" pitchFamily="34" charset="-34"/>
              </a:rPr>
              <a:t>n&lt;30)</a:t>
            </a:r>
            <a:endParaRPr lang="lo-LA" sz="2400" dirty="0" smtClean="0">
              <a:latin typeface="Saysettha OT" pitchFamily="34" charset="-34"/>
              <a:cs typeface="Saysettha OT" pitchFamily="34" charset="-34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ທົດ</a:t>
            </a:r>
            <a:r>
              <a:rPr lang="en-US" sz="2400" dirty="0" err="1" smtClean="0">
                <a:latin typeface="Saysettha OT" pitchFamily="34" charset="-34"/>
                <a:cs typeface="Saysettha OT" pitchFamily="34" charset="-34"/>
              </a:rPr>
              <a:t>ສອບ</a:t>
            </a:r>
            <a:r>
              <a:rPr lang="lo-LA" sz="2400" dirty="0" smtClean="0">
                <a:latin typeface="Saysettha OT" pitchFamily="34" charset="-34"/>
                <a:cs typeface="Saysettha OT" pitchFamily="34" charset="-34"/>
              </a:rPr>
              <a:t>ແບບ</a:t>
            </a:r>
            <a:r>
              <a:rPr lang="en-US" sz="2400" dirty="0" err="1" smtClean="0">
                <a:latin typeface="Saysettha OT" pitchFamily="34" charset="-34"/>
                <a:cs typeface="Saysettha OT" pitchFamily="34" charset="-34"/>
              </a:rPr>
              <a:t>ປົກກະຕິ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ມາດຖານ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smtClean="0">
                <a:latin typeface="Saysettha OT" pitchFamily="34" charset="-34"/>
                <a:cs typeface="Saysettha OT" pitchFamily="34" charset="-34"/>
              </a:rPr>
              <a:t>Z-test  </a:t>
            </a:r>
            <a:endParaRPr lang="lo-LA" sz="2400" dirty="0" smtClean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lo-LA" sz="2400" dirty="0" smtClean="0">
                <a:latin typeface="Saysettha OT" pitchFamily="34" charset="-34"/>
                <a:cs typeface="Saysettha OT" pitchFamily="34" charset="-34"/>
              </a:rPr>
              <a:t>  </a:t>
            </a:r>
            <a:r>
              <a:rPr lang="en-US" sz="2400" dirty="0" smtClean="0">
                <a:latin typeface="Saysettha OT" pitchFamily="34" charset="-34"/>
                <a:cs typeface="Saysettha OT" pitchFamily="34" charset="-34"/>
              </a:rPr>
              <a:t>(</a:t>
            </a:r>
            <a:r>
              <a:rPr lang="lo-LA" sz="2400" dirty="0" smtClean="0">
                <a:latin typeface="Saysettha OT" pitchFamily="34" charset="-34"/>
                <a:cs typeface="Saysettha OT" pitchFamily="34" charset="-34"/>
              </a:rPr>
              <a:t>ໃຊ້ເມື່ອ </a:t>
            </a:r>
            <a:r>
              <a:rPr lang="en-US" sz="2400" dirty="0" smtClean="0">
                <a:latin typeface="Saysettha OT" pitchFamily="34" charset="-34"/>
                <a:cs typeface="Saysettha OT" pitchFamily="34" charset="-34"/>
              </a:rPr>
              <a:t>n &gt;=30, </a:t>
            </a:r>
            <a:r>
              <a:rPr lang="en-US" sz="2400" dirty="0" err="1" smtClean="0">
                <a:latin typeface="Saysettha OT" pitchFamily="34" charset="-34"/>
                <a:cs typeface="Saysettha OT" pitchFamily="34" charset="-34"/>
              </a:rPr>
              <a:t>ຊຶ່ງ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ຂະໜາດຂອງຕົວຢ່າງຂະຂຶ້ນກັບຄ່າ</a:t>
            </a:r>
            <a:r>
              <a:rPr lang="en-US" sz="2400" dirty="0" err="1" smtClean="0">
                <a:latin typeface="Saysettha OT" pitchFamily="34" charset="-34"/>
                <a:cs typeface="Saysettha OT" pitchFamily="34" charset="-34"/>
              </a:rPr>
              <a:t>ອັດຕາ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ສ່ວນຂອງ</a:t>
            </a:r>
            <a:r>
              <a:rPr lang="en-US" sz="2400" dirty="0" err="1" smtClean="0">
                <a:latin typeface="Saysettha OT" pitchFamily="34" charset="-34"/>
                <a:cs typeface="Saysettha OT" pitchFamily="34" charset="-34"/>
              </a:rPr>
              <a:t>ຕົວຢ່າງ</a:t>
            </a:r>
            <a:r>
              <a:rPr lang="en-US" sz="2400" dirty="0" smtClean="0">
                <a:latin typeface="Saysettha OT" pitchFamily="34" charset="-34"/>
                <a:cs typeface="Saysettha OT" pitchFamily="34" charset="-34"/>
              </a:rPr>
              <a:t>    </a:t>
            </a:r>
            <a:r>
              <a:rPr lang="lo-LA" sz="2400" dirty="0" smtClean="0">
                <a:latin typeface="Saysettha OT" pitchFamily="34" charset="-34"/>
                <a:cs typeface="Saysettha OT" pitchFamily="34" charset="-34"/>
              </a:rPr>
              <a:t>ອີກ</a:t>
            </a:r>
            <a:r>
              <a:rPr lang="lo-LA" sz="2400" dirty="0" smtClean="0">
                <a:latin typeface="Saysettha OT" pitchFamily="34" charset="-34"/>
                <a:cs typeface="Saysettha OT" pitchFamily="34" charset="-34"/>
              </a:rPr>
              <a:t>)</a:t>
            </a:r>
            <a:endParaRPr lang="en-US" sz="2400" dirty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2400" dirty="0">
              <a:latin typeface="Saysettha OT" pitchFamily="34" charset="-34"/>
              <a:cs typeface="Saysettha OT" pitchFamily="34" charset="-34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908600"/>
              </p:ext>
            </p:extLst>
          </p:nvPr>
        </p:nvGraphicFramePr>
        <p:xfrm>
          <a:off x="3657600" y="5029200"/>
          <a:ext cx="43030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3" imgW="126720" imgH="215640" progId="Equation.3">
                  <p:embed/>
                </p:oleObj>
              </mc:Choice>
              <mc:Fallback>
                <p:oleObj name="Equation" r:id="rId3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5029200"/>
                        <a:ext cx="430306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045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620000" cy="1295400"/>
          </a:xfrm>
        </p:spPr>
        <p:txBody>
          <a:bodyPr/>
          <a:lstStyle/>
          <a:p>
            <a:r>
              <a:rPr lang="lo-LA" sz="3200" dirty="0" smtClean="0">
                <a:latin typeface="Saysettha OT" pitchFamily="34" charset="-34"/>
                <a:cs typeface="Saysettha OT" pitchFamily="34" charset="-34"/>
              </a:rPr>
              <a:t/>
            </a:r>
            <a:br>
              <a:rPr lang="lo-LA" sz="3200" dirty="0" smtClean="0">
                <a:latin typeface="Saysettha OT" pitchFamily="34" charset="-34"/>
                <a:cs typeface="Saysettha OT" pitchFamily="34" charset="-34"/>
              </a:rPr>
            </a:br>
            <a:r>
              <a:rPr lang="lo-LA" sz="3200" dirty="0" smtClean="0">
                <a:latin typeface="Saysettha OT" pitchFamily="34" charset="-34"/>
                <a:cs typeface="Saysettha OT" pitchFamily="34" charset="-34"/>
              </a:rPr>
              <a:t>6. </a:t>
            </a:r>
            <a:r>
              <a:rPr lang="en-US" sz="3200" b="1" dirty="0" err="1">
                <a:latin typeface="Saysettha OT" pitchFamily="34" charset="-34"/>
                <a:cs typeface="Saysettha OT" pitchFamily="34" charset="-34"/>
              </a:rPr>
              <a:t>ການທົດ</a:t>
            </a:r>
            <a:r>
              <a:rPr lang="en-US" sz="3200" b="1" dirty="0" err="1" smtClean="0">
                <a:latin typeface="Saysettha OT" pitchFamily="34" charset="-34"/>
                <a:cs typeface="Saysettha OT" pitchFamily="34" charset="-34"/>
              </a:rPr>
              <a:t>ສອບກ່ຽວ</a:t>
            </a:r>
            <a:r>
              <a:rPr lang="en-US" sz="3200" b="1" dirty="0" err="1">
                <a:latin typeface="Saysettha OT" pitchFamily="34" charset="-34"/>
                <a:cs typeface="Saysettha OT" pitchFamily="34" charset="-34"/>
              </a:rPr>
              <a:t>ກັບຄ່າອັດຕາສ່ວນຂອງຕົວ</a:t>
            </a:r>
            <a:r>
              <a:rPr lang="en-US" sz="3200" b="1" dirty="0" err="1" smtClean="0">
                <a:latin typeface="Saysettha OT" pitchFamily="34" charset="-34"/>
                <a:cs typeface="Saysettha OT" pitchFamily="34" charset="-34"/>
              </a:rPr>
              <a:t>ປ່ຽນ</a:t>
            </a:r>
            <a:r>
              <a:rPr lang="lo-LA" sz="3200" b="1" dirty="0" smtClean="0">
                <a:latin typeface="Saysettha OT" pitchFamily="34" charset="-34"/>
                <a:cs typeface="Saysettha OT" pitchFamily="34" charset="-34"/>
              </a:rPr>
              <a:t>ດ້ານ</a:t>
            </a:r>
            <a:r>
              <a:rPr lang="en-US" sz="3200" b="1" dirty="0" err="1" smtClean="0">
                <a:latin typeface="Saysettha OT" pitchFamily="34" charset="-34"/>
                <a:cs typeface="Saysettha OT" pitchFamily="34" charset="-34"/>
              </a:rPr>
              <a:t>ຄຸນ</a:t>
            </a:r>
            <a:r>
              <a:rPr lang="en-US" sz="3200" b="1" dirty="0" err="1">
                <a:latin typeface="Saysettha OT" pitchFamily="34" charset="-34"/>
                <a:cs typeface="Saysettha OT" pitchFamily="34" charset="-34"/>
              </a:rPr>
              <a:t>ນະພາບ</a:t>
            </a:r>
            <a:r>
              <a:rPr lang="en-US" sz="3200" b="1" dirty="0">
                <a:latin typeface="Saysettha OT" pitchFamily="34" charset="-34"/>
                <a:cs typeface="Saysettha OT" pitchFamily="34" charset="-34"/>
              </a:rPr>
              <a:t> 1 </a:t>
            </a:r>
            <a:r>
              <a:rPr lang="en-US" sz="3200" b="1" dirty="0" err="1" smtClean="0">
                <a:latin typeface="Saysettha OT" pitchFamily="34" charset="-34"/>
                <a:cs typeface="Saysettha OT" pitchFamily="34" charset="-34"/>
              </a:rPr>
              <a:t>ຕົວ</a:t>
            </a:r>
            <a:r>
              <a:rPr lang="en-US" sz="3200" b="1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200" b="1" dirty="0" smtClean="0">
                <a:latin typeface="Saysettha OT" pitchFamily="34" charset="-34"/>
                <a:cs typeface="Saysettha OT" pitchFamily="34" charset="-34"/>
              </a:rPr>
              <a:t>(ຕໍ່)</a:t>
            </a:r>
            <a:endParaRPr lang="en-US" sz="32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695824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lo-LA" sz="2400" dirty="0" smtClean="0">
                <a:latin typeface="Saysettha OT" pitchFamily="34" charset="-34"/>
                <a:cs typeface="Saysettha OT" pitchFamily="34" charset="-34"/>
              </a:rPr>
              <a:t>ກ</a:t>
            </a:r>
            <a:r>
              <a:rPr lang="en-US" sz="2400" dirty="0" smtClean="0">
                <a:latin typeface="Saysettha OT" pitchFamily="34" charset="-34"/>
                <a:cs typeface="Saysettha OT" pitchFamily="34" charset="-34"/>
              </a:rPr>
              <a:t>. 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ການທົດ</a:t>
            </a:r>
            <a:r>
              <a:rPr lang="en-US" sz="2400" dirty="0" err="1" smtClean="0">
                <a:latin typeface="Saysettha OT" pitchFamily="34" charset="-34"/>
                <a:cs typeface="Saysettha OT" pitchFamily="34" charset="-34"/>
              </a:rPr>
              <a:t>ສອບ</a:t>
            </a:r>
            <a:r>
              <a:rPr lang="lo-LA" sz="2400" dirty="0" smtClean="0">
                <a:latin typeface="Saysettha OT" pitchFamily="34" charset="-34"/>
                <a:cs typeface="Saysettha OT" pitchFamily="34" charset="-34"/>
              </a:rPr>
              <a:t>ແບບ</a:t>
            </a:r>
            <a:r>
              <a:rPr lang="en-US" sz="2400" dirty="0" err="1" smtClean="0">
                <a:latin typeface="Saysettha OT" pitchFamily="34" charset="-34"/>
                <a:cs typeface="Saysettha OT" pitchFamily="34" charset="-34"/>
              </a:rPr>
              <a:t>ປົກກະຕິ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ມາດຖານ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smtClean="0">
                <a:latin typeface="Saysettha OT" pitchFamily="34" charset="-34"/>
                <a:cs typeface="Saysettha OT" pitchFamily="34" charset="-34"/>
              </a:rPr>
              <a:t>Z-test </a:t>
            </a:r>
            <a:endParaRPr lang="en-US" sz="2400" dirty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2400" dirty="0" smtClean="0">
                <a:latin typeface="Saysettha OT" pitchFamily="34" charset="-34"/>
                <a:cs typeface="Saysettha OT" pitchFamily="34" charset="-34"/>
              </a:rPr>
              <a:t>  </a:t>
            </a:r>
            <a:r>
              <a:rPr lang="lo-LA" sz="2400" dirty="0" smtClean="0">
                <a:latin typeface="Saysettha OT" pitchFamily="34" charset="-34"/>
                <a:cs typeface="Saysettha OT" pitchFamily="34" charset="-34"/>
              </a:rPr>
              <a:t>ການກໍານົດຂະໜາດຕົວຢ່າງໂດຍອີງຕາມຕາຕະລາງລຸ່ມນີ້: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sz="2400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1"/>
            <a:ext cx="6477000" cy="3324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4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620000" cy="1295400"/>
          </a:xfrm>
        </p:spPr>
        <p:txBody>
          <a:bodyPr/>
          <a:lstStyle/>
          <a:p>
            <a:r>
              <a:rPr lang="lo-LA" sz="3200" dirty="0" smtClean="0">
                <a:latin typeface="Saysettha OT" pitchFamily="34" charset="-34"/>
                <a:cs typeface="Saysettha OT" pitchFamily="34" charset="-34"/>
              </a:rPr>
              <a:t/>
            </a:r>
            <a:br>
              <a:rPr lang="lo-LA" sz="3200" dirty="0" smtClean="0">
                <a:latin typeface="Saysettha OT" pitchFamily="34" charset="-34"/>
                <a:cs typeface="Saysettha OT" pitchFamily="34" charset="-34"/>
              </a:rPr>
            </a:br>
            <a:r>
              <a:rPr lang="lo-LA" sz="3200" dirty="0" smtClean="0">
                <a:latin typeface="Saysettha OT" pitchFamily="34" charset="-34"/>
                <a:cs typeface="Saysettha OT" pitchFamily="34" charset="-34"/>
              </a:rPr>
              <a:t>6. </a:t>
            </a:r>
            <a:r>
              <a:rPr lang="en-US" sz="3200" b="1" dirty="0" err="1">
                <a:latin typeface="Saysettha OT" pitchFamily="34" charset="-34"/>
                <a:cs typeface="Saysettha OT" pitchFamily="34" charset="-34"/>
              </a:rPr>
              <a:t>ການທົດ</a:t>
            </a:r>
            <a:r>
              <a:rPr lang="en-US" sz="3200" b="1" dirty="0" err="1" smtClean="0">
                <a:latin typeface="Saysettha OT" pitchFamily="34" charset="-34"/>
                <a:cs typeface="Saysettha OT" pitchFamily="34" charset="-34"/>
              </a:rPr>
              <a:t>ສອບກ່ຽວ</a:t>
            </a:r>
            <a:r>
              <a:rPr lang="en-US" sz="3200" b="1" dirty="0" err="1">
                <a:latin typeface="Saysettha OT" pitchFamily="34" charset="-34"/>
                <a:cs typeface="Saysettha OT" pitchFamily="34" charset="-34"/>
              </a:rPr>
              <a:t>ກັບຄ່າອັດຕາສ່ວນຂອງຕົວ</a:t>
            </a:r>
            <a:r>
              <a:rPr lang="en-US" sz="3200" b="1" dirty="0" err="1" smtClean="0">
                <a:latin typeface="Saysettha OT" pitchFamily="34" charset="-34"/>
                <a:cs typeface="Saysettha OT" pitchFamily="34" charset="-34"/>
              </a:rPr>
              <a:t>ປ່ຽນ</a:t>
            </a:r>
            <a:r>
              <a:rPr lang="lo-LA" sz="3200" b="1" dirty="0" smtClean="0">
                <a:latin typeface="Saysettha OT" pitchFamily="34" charset="-34"/>
                <a:cs typeface="Saysettha OT" pitchFamily="34" charset="-34"/>
              </a:rPr>
              <a:t>ດ້ານ</a:t>
            </a:r>
            <a:r>
              <a:rPr lang="en-US" sz="3200" b="1" dirty="0" err="1" smtClean="0">
                <a:latin typeface="Saysettha OT" pitchFamily="34" charset="-34"/>
                <a:cs typeface="Saysettha OT" pitchFamily="34" charset="-34"/>
              </a:rPr>
              <a:t>ຄຸນ</a:t>
            </a:r>
            <a:r>
              <a:rPr lang="en-US" sz="3200" b="1" dirty="0" err="1">
                <a:latin typeface="Saysettha OT" pitchFamily="34" charset="-34"/>
                <a:cs typeface="Saysettha OT" pitchFamily="34" charset="-34"/>
              </a:rPr>
              <a:t>ນະພາບ</a:t>
            </a:r>
            <a:r>
              <a:rPr lang="en-US" sz="3200" b="1" dirty="0">
                <a:latin typeface="Saysettha OT" pitchFamily="34" charset="-34"/>
                <a:cs typeface="Saysettha OT" pitchFamily="34" charset="-34"/>
              </a:rPr>
              <a:t> 1 </a:t>
            </a:r>
            <a:r>
              <a:rPr lang="en-US" sz="3200" b="1" dirty="0" err="1" smtClean="0">
                <a:latin typeface="Saysettha OT" pitchFamily="34" charset="-34"/>
                <a:cs typeface="Saysettha OT" pitchFamily="34" charset="-34"/>
              </a:rPr>
              <a:t>ຕົວ</a:t>
            </a:r>
            <a:r>
              <a:rPr lang="en-US" sz="3200" b="1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200" b="1" dirty="0" smtClean="0">
                <a:latin typeface="Saysettha OT" pitchFamily="34" charset="-34"/>
                <a:cs typeface="Saysettha OT" pitchFamily="34" charset="-34"/>
              </a:rPr>
              <a:t>(ຕໍ່)</a:t>
            </a:r>
            <a:endParaRPr lang="en-US" sz="32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7620000" cy="4695824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lo-LA" sz="2400" dirty="0" smtClean="0">
                <a:latin typeface="Saysettha OT" pitchFamily="34" charset="-34"/>
                <a:cs typeface="Saysettha OT" pitchFamily="34" charset="-34"/>
              </a:rPr>
              <a:t>ກ</a:t>
            </a:r>
            <a:r>
              <a:rPr lang="en-US" sz="2400" dirty="0" smtClean="0">
                <a:latin typeface="Saysettha OT" pitchFamily="34" charset="-34"/>
                <a:cs typeface="Saysettha OT" pitchFamily="34" charset="-34"/>
              </a:rPr>
              <a:t>. 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ການທົດ</a:t>
            </a:r>
            <a:r>
              <a:rPr lang="en-US" sz="2400" dirty="0" err="1" smtClean="0">
                <a:latin typeface="Saysettha OT" pitchFamily="34" charset="-34"/>
                <a:cs typeface="Saysettha OT" pitchFamily="34" charset="-34"/>
              </a:rPr>
              <a:t>ສອບ</a:t>
            </a:r>
            <a:r>
              <a:rPr lang="lo-LA" sz="2400" dirty="0" smtClean="0">
                <a:latin typeface="Saysettha OT" pitchFamily="34" charset="-34"/>
                <a:cs typeface="Saysettha OT" pitchFamily="34" charset="-34"/>
              </a:rPr>
              <a:t>ແບບ</a:t>
            </a:r>
            <a:r>
              <a:rPr lang="en-US" sz="2400" dirty="0" err="1" smtClean="0">
                <a:latin typeface="Saysettha OT" pitchFamily="34" charset="-34"/>
                <a:cs typeface="Saysettha OT" pitchFamily="34" charset="-34"/>
              </a:rPr>
              <a:t>ປົກກະຕິ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ມາດຖານ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smtClean="0">
                <a:latin typeface="Saysettha OT" pitchFamily="34" charset="-34"/>
                <a:cs typeface="Saysettha OT" pitchFamily="34" charset="-34"/>
              </a:rPr>
              <a:t>Z-test </a:t>
            </a:r>
            <a:r>
              <a:rPr lang="lo-LA" sz="2400" dirty="0" smtClean="0">
                <a:latin typeface="Saysettha OT" pitchFamily="34" charset="-34"/>
                <a:cs typeface="Saysettha OT" pitchFamily="34" charset="-34"/>
              </a:rPr>
              <a:t>(ຕໍ່)</a:t>
            </a:r>
            <a:endParaRPr lang="en-US" sz="2400" dirty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2400" dirty="0" smtClean="0">
                <a:latin typeface="Saysettha OT" pitchFamily="34" charset="-34"/>
                <a:cs typeface="Saysettha OT" pitchFamily="34" charset="-34"/>
              </a:rPr>
              <a:t>  </a:t>
            </a:r>
            <a:r>
              <a:rPr lang="lo-LA" sz="2400" dirty="0" smtClean="0">
                <a:latin typeface="Saysettha OT" pitchFamily="34" charset="-34"/>
                <a:cs typeface="Saysettha OT" pitchFamily="34" charset="-34"/>
              </a:rPr>
              <a:t>ເມື່ອ </a:t>
            </a:r>
            <a:r>
              <a:rPr lang="en-US" sz="2400" dirty="0" smtClean="0">
                <a:latin typeface="Saysettha OT" pitchFamily="34" charset="-34"/>
                <a:cs typeface="Saysettha OT" pitchFamily="34" charset="-34"/>
              </a:rPr>
              <a:t>n </a:t>
            </a:r>
            <a:r>
              <a:rPr lang="lo-LA" sz="2400" dirty="0" smtClean="0">
                <a:latin typeface="Saysettha OT" pitchFamily="34" charset="-34"/>
                <a:cs typeface="Saysettha OT" pitchFamily="34" charset="-34"/>
              </a:rPr>
              <a:t>ໃຫຍ່ ຈະໃຊ້ </a:t>
            </a:r>
            <a:r>
              <a:rPr lang="en-US" sz="2400" dirty="0" smtClean="0">
                <a:latin typeface="Saysettha OT" pitchFamily="34" charset="-34"/>
                <a:cs typeface="Saysettha OT" pitchFamily="34" charset="-34"/>
              </a:rPr>
              <a:t>Z-test</a:t>
            </a:r>
            <a:r>
              <a:rPr lang="lo-LA" sz="2400" dirty="0" smtClean="0">
                <a:latin typeface="Saysettha OT" pitchFamily="34" charset="-34"/>
                <a:cs typeface="Saysettha OT" pitchFamily="34" charset="-34"/>
              </a:rPr>
              <a:t>, ໂດຍການທົດສອບແບບ</a:t>
            </a:r>
            <a:r>
              <a:rPr lang="en-US" sz="2400" dirty="0" smtClean="0">
                <a:latin typeface="Saysettha OT" pitchFamily="34" charset="-34"/>
                <a:cs typeface="Saysettha OT" pitchFamily="34" charset="-34"/>
              </a:rPr>
              <a:t> 2</a:t>
            </a:r>
            <a:r>
              <a:rPr lang="lo-LA" sz="2400" dirty="0" smtClean="0">
                <a:latin typeface="Saysettha OT" pitchFamily="34" charset="-34"/>
                <a:cs typeface="Saysettha OT" pitchFamily="34" charset="-34"/>
              </a:rPr>
              <a:t>ທາງ</a:t>
            </a:r>
            <a:r>
              <a:rPr lang="en-US" sz="24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400" dirty="0" smtClean="0">
                <a:latin typeface="Saysettha OT" pitchFamily="34" charset="-34"/>
                <a:cs typeface="Saysettha OT" pitchFamily="34" charset="-34"/>
              </a:rPr>
              <a:t>ຫຼື ທາງດຽວ ກໍຈະໃຊ້ສູດ: 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sz="2400" dirty="0" smtClean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2400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0"/>
            <a:ext cx="2017586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67200"/>
            <a:ext cx="6934200" cy="155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24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620000" cy="1295400"/>
          </a:xfrm>
        </p:spPr>
        <p:txBody>
          <a:bodyPr/>
          <a:lstStyle/>
          <a:p>
            <a:r>
              <a:rPr lang="lo-LA" sz="3200" dirty="0" smtClean="0">
                <a:latin typeface="Saysettha OT" pitchFamily="34" charset="-34"/>
                <a:cs typeface="Saysettha OT" pitchFamily="34" charset="-34"/>
              </a:rPr>
              <a:t/>
            </a:r>
            <a:br>
              <a:rPr lang="lo-LA" sz="3200" dirty="0" smtClean="0">
                <a:latin typeface="Saysettha OT" pitchFamily="34" charset="-34"/>
                <a:cs typeface="Saysettha OT" pitchFamily="34" charset="-34"/>
              </a:rPr>
            </a:br>
            <a:r>
              <a:rPr lang="lo-LA" sz="3200" dirty="0" smtClean="0">
                <a:latin typeface="Saysettha OT" pitchFamily="34" charset="-34"/>
                <a:cs typeface="Saysettha OT" pitchFamily="34" charset="-34"/>
              </a:rPr>
              <a:t>6. </a:t>
            </a:r>
            <a:r>
              <a:rPr lang="en-US" sz="3200" b="1" dirty="0" err="1">
                <a:latin typeface="Saysettha OT" pitchFamily="34" charset="-34"/>
                <a:cs typeface="Saysettha OT" pitchFamily="34" charset="-34"/>
              </a:rPr>
              <a:t>ການທົດ</a:t>
            </a:r>
            <a:r>
              <a:rPr lang="en-US" sz="3200" b="1" dirty="0" err="1" smtClean="0">
                <a:latin typeface="Saysettha OT" pitchFamily="34" charset="-34"/>
                <a:cs typeface="Saysettha OT" pitchFamily="34" charset="-34"/>
              </a:rPr>
              <a:t>ສອບກ່ຽວ</a:t>
            </a:r>
            <a:r>
              <a:rPr lang="en-US" sz="3200" b="1" dirty="0" err="1">
                <a:latin typeface="Saysettha OT" pitchFamily="34" charset="-34"/>
                <a:cs typeface="Saysettha OT" pitchFamily="34" charset="-34"/>
              </a:rPr>
              <a:t>ກັບຄ່າອັດຕາສ່ວນຂອງຕົວ</a:t>
            </a:r>
            <a:r>
              <a:rPr lang="en-US" sz="3200" b="1" dirty="0" err="1" smtClean="0">
                <a:latin typeface="Saysettha OT" pitchFamily="34" charset="-34"/>
                <a:cs typeface="Saysettha OT" pitchFamily="34" charset="-34"/>
              </a:rPr>
              <a:t>ປ່ຽນ</a:t>
            </a:r>
            <a:r>
              <a:rPr lang="lo-LA" sz="3200" b="1" dirty="0" smtClean="0">
                <a:latin typeface="Saysettha OT" pitchFamily="34" charset="-34"/>
                <a:cs typeface="Saysettha OT" pitchFamily="34" charset="-34"/>
              </a:rPr>
              <a:t>ດ້ານ</a:t>
            </a:r>
            <a:r>
              <a:rPr lang="en-US" sz="3200" b="1" dirty="0" err="1" smtClean="0">
                <a:latin typeface="Saysettha OT" pitchFamily="34" charset="-34"/>
                <a:cs typeface="Saysettha OT" pitchFamily="34" charset="-34"/>
              </a:rPr>
              <a:t>ຄຸນ</a:t>
            </a:r>
            <a:r>
              <a:rPr lang="en-US" sz="3200" b="1" dirty="0" err="1">
                <a:latin typeface="Saysettha OT" pitchFamily="34" charset="-34"/>
                <a:cs typeface="Saysettha OT" pitchFamily="34" charset="-34"/>
              </a:rPr>
              <a:t>ນະພາບ</a:t>
            </a:r>
            <a:r>
              <a:rPr lang="en-US" sz="3200" b="1" dirty="0">
                <a:latin typeface="Saysettha OT" pitchFamily="34" charset="-34"/>
                <a:cs typeface="Saysettha OT" pitchFamily="34" charset="-34"/>
              </a:rPr>
              <a:t> 1 </a:t>
            </a:r>
            <a:r>
              <a:rPr lang="en-US" sz="3200" b="1" dirty="0" err="1" smtClean="0">
                <a:latin typeface="Saysettha OT" pitchFamily="34" charset="-34"/>
                <a:cs typeface="Saysettha OT" pitchFamily="34" charset="-34"/>
              </a:rPr>
              <a:t>ຕົວ</a:t>
            </a:r>
            <a:r>
              <a:rPr lang="en-US" sz="3200" b="1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200" b="1" dirty="0" smtClean="0">
                <a:latin typeface="Saysettha OT" pitchFamily="34" charset="-34"/>
                <a:cs typeface="Saysettha OT" pitchFamily="34" charset="-34"/>
              </a:rPr>
              <a:t>(ຕໍ່)</a:t>
            </a:r>
            <a:endParaRPr lang="en-US" sz="32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7620000" cy="4695824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lo-LA" sz="2400" dirty="0" smtClean="0">
                <a:latin typeface="Saysettha OT" pitchFamily="34" charset="-34"/>
                <a:cs typeface="Saysettha OT" pitchFamily="34" charset="-34"/>
              </a:rPr>
              <a:t>ກ</a:t>
            </a:r>
            <a:r>
              <a:rPr lang="en-US" sz="2400" dirty="0" smtClean="0">
                <a:latin typeface="Saysettha OT" pitchFamily="34" charset="-34"/>
                <a:cs typeface="Saysettha OT" pitchFamily="34" charset="-34"/>
              </a:rPr>
              <a:t>. 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ການທົດ</a:t>
            </a:r>
            <a:r>
              <a:rPr lang="en-US" sz="2400" dirty="0" err="1" smtClean="0">
                <a:latin typeface="Saysettha OT" pitchFamily="34" charset="-34"/>
                <a:cs typeface="Saysettha OT" pitchFamily="34" charset="-34"/>
              </a:rPr>
              <a:t>ສອບ</a:t>
            </a:r>
            <a:r>
              <a:rPr lang="lo-LA" sz="2400" dirty="0" smtClean="0">
                <a:latin typeface="Saysettha OT" pitchFamily="34" charset="-34"/>
                <a:cs typeface="Saysettha OT" pitchFamily="34" charset="-34"/>
              </a:rPr>
              <a:t>ແບບ</a:t>
            </a:r>
            <a:r>
              <a:rPr lang="en-US" sz="2400" dirty="0" err="1" smtClean="0">
                <a:latin typeface="Saysettha OT" pitchFamily="34" charset="-34"/>
                <a:cs typeface="Saysettha OT" pitchFamily="34" charset="-34"/>
              </a:rPr>
              <a:t>ປົກກະຕິ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ມາດຖານ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smtClean="0">
                <a:latin typeface="Saysettha OT" pitchFamily="34" charset="-34"/>
                <a:cs typeface="Saysettha OT" pitchFamily="34" charset="-34"/>
              </a:rPr>
              <a:t>Z-test </a:t>
            </a:r>
            <a:r>
              <a:rPr lang="lo-LA" sz="2400" dirty="0" smtClean="0">
                <a:latin typeface="Saysettha OT" pitchFamily="34" charset="-34"/>
                <a:cs typeface="Saysettha OT" pitchFamily="34" charset="-34"/>
              </a:rPr>
              <a:t>(ຕໍ່)</a:t>
            </a:r>
            <a:endParaRPr lang="en-US" sz="2400" dirty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2400" dirty="0" smtClean="0">
                <a:latin typeface="Saysettha OT" pitchFamily="34" charset="-34"/>
                <a:cs typeface="Saysettha OT" pitchFamily="34" charset="-34"/>
              </a:rPr>
              <a:t>  </a:t>
            </a:r>
            <a:endParaRPr lang="en-US" sz="2400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514600"/>
            <a:ext cx="6781800" cy="350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7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o-LA" sz="3600" dirty="0" smtClean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2. </a:t>
            </a:r>
            <a:r>
              <a:rPr lang="en-US" sz="3600" b="1" dirty="0" err="1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ການທົດສອບສົມມຸດຖານກ່ຽວກັບຄ່າສະເລ່ຍຕົວປ່ຽນປະລິມານ</a:t>
            </a:r>
            <a:r>
              <a:rPr lang="en-US" sz="36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1 </a:t>
            </a:r>
            <a:r>
              <a:rPr lang="en-US" sz="3600" b="1" dirty="0" err="1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ຕົວ</a:t>
            </a:r>
            <a:endParaRPr lang="en-US" sz="3600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	ມີຂັ້ນຕອນການທົດສອບ ຄື: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1) 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ການຕັ້ງສົມມຸດຖານ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lo-LA" sz="2800" dirty="0">
                <a:latin typeface="Saysettha OT" pitchFamily="34" charset="-34"/>
                <a:cs typeface="Saysettha OT" pitchFamily="34" charset="-34"/>
              </a:rPr>
              <a:t>	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ອາດຈະຕັ້ງແບບ</a:t>
            </a:r>
            <a:r>
              <a:rPr lang="lo-LA" sz="2800" dirty="0">
                <a:latin typeface="Saysettha OT" pitchFamily="34" charset="-34"/>
                <a:cs typeface="Saysettha OT" pitchFamily="34" charset="-34"/>
              </a:rPr>
              <a:t>ສອງ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ທາງຫຼື ແບບ</a:t>
            </a:r>
            <a:r>
              <a:rPr lang="lo-LA" sz="2800" dirty="0">
                <a:latin typeface="Saysettha OT" pitchFamily="34" charset="-34"/>
                <a:cs typeface="Saysettha OT" pitchFamily="34" charset="-34"/>
              </a:rPr>
              <a:t>ທາງດຽວ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   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- ການຕັ້ງແບບສອງທາງ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</a:t>
            </a:r>
            <a:endParaRPr lang="lo-LA" sz="2800" dirty="0" smtClean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endParaRPr lang="lo-LA" sz="2800" dirty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   </a:t>
            </a:r>
            <a:endParaRPr lang="en-US" sz="2800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876799"/>
            <a:ext cx="5295299" cy="120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34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620000" cy="1295400"/>
          </a:xfrm>
        </p:spPr>
        <p:txBody>
          <a:bodyPr/>
          <a:lstStyle/>
          <a:p>
            <a:r>
              <a:rPr lang="lo-LA" sz="3200" dirty="0" smtClean="0">
                <a:latin typeface="Saysettha OT" pitchFamily="34" charset="-34"/>
                <a:cs typeface="Saysettha OT" pitchFamily="34" charset="-34"/>
              </a:rPr>
              <a:t/>
            </a:r>
            <a:br>
              <a:rPr lang="lo-LA" sz="3200" dirty="0" smtClean="0">
                <a:latin typeface="Saysettha OT" pitchFamily="34" charset="-34"/>
                <a:cs typeface="Saysettha OT" pitchFamily="34" charset="-34"/>
              </a:rPr>
            </a:br>
            <a:r>
              <a:rPr lang="lo-LA" sz="3200" dirty="0" smtClean="0">
                <a:latin typeface="Saysettha OT" pitchFamily="34" charset="-34"/>
                <a:cs typeface="Saysettha OT" pitchFamily="34" charset="-34"/>
              </a:rPr>
              <a:t>6. </a:t>
            </a:r>
            <a:r>
              <a:rPr lang="en-US" sz="3200" b="1" dirty="0" err="1">
                <a:latin typeface="Saysettha OT" pitchFamily="34" charset="-34"/>
                <a:cs typeface="Saysettha OT" pitchFamily="34" charset="-34"/>
              </a:rPr>
              <a:t>ການທົດ</a:t>
            </a:r>
            <a:r>
              <a:rPr lang="en-US" sz="3200" b="1" dirty="0" err="1" smtClean="0">
                <a:latin typeface="Saysettha OT" pitchFamily="34" charset="-34"/>
                <a:cs typeface="Saysettha OT" pitchFamily="34" charset="-34"/>
              </a:rPr>
              <a:t>ສອບກ່ຽວ</a:t>
            </a:r>
            <a:r>
              <a:rPr lang="en-US" sz="3200" b="1" dirty="0" err="1">
                <a:latin typeface="Saysettha OT" pitchFamily="34" charset="-34"/>
                <a:cs typeface="Saysettha OT" pitchFamily="34" charset="-34"/>
              </a:rPr>
              <a:t>ກັບຄ່າອັດຕາສ່ວນຂອງຕົວ</a:t>
            </a:r>
            <a:r>
              <a:rPr lang="en-US" sz="3200" b="1" dirty="0" err="1" smtClean="0">
                <a:latin typeface="Saysettha OT" pitchFamily="34" charset="-34"/>
                <a:cs typeface="Saysettha OT" pitchFamily="34" charset="-34"/>
              </a:rPr>
              <a:t>ປ່ຽນ</a:t>
            </a:r>
            <a:r>
              <a:rPr lang="lo-LA" sz="3200" b="1" dirty="0" smtClean="0">
                <a:latin typeface="Saysettha OT" pitchFamily="34" charset="-34"/>
                <a:cs typeface="Saysettha OT" pitchFamily="34" charset="-34"/>
              </a:rPr>
              <a:t>ດ້ານ</a:t>
            </a:r>
            <a:r>
              <a:rPr lang="en-US" sz="3200" b="1" dirty="0" err="1" smtClean="0">
                <a:latin typeface="Saysettha OT" pitchFamily="34" charset="-34"/>
                <a:cs typeface="Saysettha OT" pitchFamily="34" charset="-34"/>
              </a:rPr>
              <a:t>ຄຸນ</a:t>
            </a:r>
            <a:r>
              <a:rPr lang="en-US" sz="3200" b="1" dirty="0" err="1">
                <a:latin typeface="Saysettha OT" pitchFamily="34" charset="-34"/>
                <a:cs typeface="Saysettha OT" pitchFamily="34" charset="-34"/>
              </a:rPr>
              <a:t>ນະພາບ</a:t>
            </a:r>
            <a:r>
              <a:rPr lang="en-US" sz="3200" b="1" dirty="0">
                <a:latin typeface="Saysettha OT" pitchFamily="34" charset="-34"/>
                <a:cs typeface="Saysettha OT" pitchFamily="34" charset="-34"/>
              </a:rPr>
              <a:t> 1 </a:t>
            </a:r>
            <a:r>
              <a:rPr lang="en-US" sz="3200" b="1" dirty="0" err="1" smtClean="0">
                <a:latin typeface="Saysettha OT" pitchFamily="34" charset="-34"/>
                <a:cs typeface="Saysettha OT" pitchFamily="34" charset="-34"/>
              </a:rPr>
              <a:t>ຕົວ</a:t>
            </a:r>
            <a:r>
              <a:rPr lang="en-US" sz="3200" b="1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200" b="1" dirty="0" smtClean="0">
                <a:latin typeface="Saysettha OT" pitchFamily="34" charset="-34"/>
                <a:cs typeface="Saysettha OT" pitchFamily="34" charset="-34"/>
              </a:rPr>
              <a:t>(ຕໍ່)</a:t>
            </a:r>
            <a:endParaRPr lang="en-US" sz="32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695824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lo-LA" sz="2400" dirty="0" smtClean="0">
                <a:latin typeface="Saysettha OT" pitchFamily="34" charset="-34"/>
                <a:cs typeface="Saysettha OT" pitchFamily="34" charset="-34"/>
              </a:rPr>
              <a:t>ຂ</a:t>
            </a:r>
            <a:r>
              <a:rPr lang="en-US" sz="2400" dirty="0" smtClean="0">
                <a:latin typeface="Saysettha OT" pitchFamily="34" charset="-34"/>
                <a:cs typeface="Saysettha OT" pitchFamily="34" charset="-34"/>
              </a:rPr>
              <a:t>. 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ການທົດ</a:t>
            </a:r>
            <a:r>
              <a:rPr lang="en-US" sz="2400" dirty="0" err="1" smtClean="0">
                <a:latin typeface="Saysettha OT" pitchFamily="34" charset="-34"/>
                <a:cs typeface="Saysettha OT" pitchFamily="34" charset="-34"/>
              </a:rPr>
              <a:t>ສອບ</a:t>
            </a:r>
            <a:r>
              <a:rPr lang="lo-LA" sz="2400" dirty="0" smtClean="0">
                <a:latin typeface="Saysettha OT" pitchFamily="34" charset="-34"/>
                <a:cs typeface="Saysettha OT" pitchFamily="34" charset="-34"/>
              </a:rPr>
              <a:t>ແບບທະວີບົດ </a:t>
            </a:r>
            <a:r>
              <a:rPr lang="en-US" sz="2400" dirty="0" smtClean="0">
                <a:latin typeface="Saysettha OT" pitchFamily="34" charset="-34"/>
                <a:cs typeface="Saysettha OT" pitchFamily="34" charset="-34"/>
              </a:rPr>
              <a:t>(</a:t>
            </a:r>
            <a:r>
              <a:rPr lang="en-US" sz="2400" dirty="0" err="1" smtClean="0">
                <a:latin typeface="Saysettha OT" pitchFamily="34" charset="-34"/>
                <a:cs typeface="Saysettha OT" pitchFamily="34" charset="-34"/>
              </a:rPr>
              <a:t>Binomail</a:t>
            </a:r>
            <a:r>
              <a:rPr lang="en-US" sz="2400" dirty="0" smtClean="0">
                <a:latin typeface="Saysettha OT" pitchFamily="34" charset="-34"/>
                <a:cs typeface="Saysettha OT" pitchFamily="34" charset="-34"/>
              </a:rPr>
              <a:t> T-test)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400" dirty="0" smtClean="0">
                <a:latin typeface="Saysettha OT" pitchFamily="34" charset="-34"/>
                <a:cs typeface="Saysettha OT" pitchFamily="34" charset="-34"/>
              </a:rPr>
              <a:t>  </a:t>
            </a:r>
            <a:r>
              <a:rPr lang="lo-LA" sz="2400" dirty="0" smtClean="0">
                <a:latin typeface="Saysettha OT" pitchFamily="34" charset="-34"/>
                <a:cs typeface="Saysettha OT" pitchFamily="34" charset="-34"/>
              </a:rPr>
              <a:t>ໃຊ້ເມື່ອ </a:t>
            </a:r>
            <a:r>
              <a:rPr lang="en-US" sz="2400" dirty="0" smtClean="0">
                <a:latin typeface="Saysettha OT" pitchFamily="34" charset="-34"/>
                <a:cs typeface="Saysettha OT" pitchFamily="34" charset="-34"/>
              </a:rPr>
              <a:t>n&lt;30 </a:t>
            </a:r>
            <a:r>
              <a:rPr lang="lo-LA" sz="2400" dirty="0" smtClean="0">
                <a:latin typeface="Saysettha OT" pitchFamily="34" charset="-34"/>
                <a:cs typeface="Saysettha OT" pitchFamily="34" charset="-34"/>
              </a:rPr>
              <a:t>ແລະ 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ຂໍ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້​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ມູນ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ຕ້ອງ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ເປັນ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ຂໍ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້​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ມູນ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ແບ່ງ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ກຸ່ມ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ຫຼື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ຂໍ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້​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ມູນ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ຄຸນ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ນະພາ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​ບ ​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ແລະ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ມີຄ່າ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ທີ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່​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ເປັນ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ໄປ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ໄດ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້ 2 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ຄ່າ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ຄື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ສິ່ງ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ທີ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່​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ສົນ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ໃຈ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 ​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ແລະ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ສິ່ງ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ທີ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່​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ບໍ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່​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ສົນ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​</a:t>
            </a:r>
            <a:r>
              <a:rPr lang="en-US" sz="2400" dirty="0" err="1" smtClean="0">
                <a:latin typeface="Saysettha OT" pitchFamily="34" charset="-34"/>
                <a:cs typeface="Saysettha OT" pitchFamily="34" charset="-34"/>
              </a:rPr>
              <a:t>ໃຈ</a:t>
            </a:r>
            <a:r>
              <a:rPr lang="lo-LA" sz="2400" dirty="0" smtClean="0">
                <a:latin typeface="Saysettha OT" pitchFamily="34" charset="-34"/>
                <a:cs typeface="Saysettha OT" pitchFamily="34" charset="-34"/>
              </a:rPr>
              <a:t>.</a:t>
            </a:r>
            <a:r>
              <a:rPr lang="en-US" sz="2400" dirty="0" smtClean="0">
                <a:latin typeface="Saysettha OT" pitchFamily="34" charset="-34"/>
                <a:cs typeface="Saysettha OT" pitchFamily="34" charset="-34"/>
              </a:rPr>
              <a:t> </a:t>
            </a:r>
            <a:endParaRPr lang="en-US" sz="2400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324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620000" cy="1295400"/>
          </a:xfrm>
        </p:spPr>
        <p:txBody>
          <a:bodyPr/>
          <a:lstStyle/>
          <a:p>
            <a:r>
              <a:rPr lang="lo-LA" sz="3200" dirty="0" smtClean="0">
                <a:latin typeface="Saysettha OT" pitchFamily="34" charset="-34"/>
                <a:cs typeface="Saysettha OT" pitchFamily="34" charset="-34"/>
              </a:rPr>
              <a:t/>
            </a:r>
            <a:br>
              <a:rPr lang="lo-LA" sz="3200" dirty="0" smtClean="0">
                <a:latin typeface="Saysettha OT" pitchFamily="34" charset="-34"/>
                <a:cs typeface="Saysettha OT" pitchFamily="34" charset="-34"/>
              </a:rPr>
            </a:br>
            <a:r>
              <a:rPr lang="lo-LA" sz="3200" dirty="0" smtClean="0">
                <a:latin typeface="Saysettha OT" pitchFamily="34" charset="-34"/>
                <a:cs typeface="Saysettha OT" pitchFamily="34" charset="-34"/>
              </a:rPr>
              <a:t>6. </a:t>
            </a:r>
            <a:r>
              <a:rPr lang="en-US" sz="3200" b="1" dirty="0" err="1">
                <a:latin typeface="Saysettha OT" pitchFamily="34" charset="-34"/>
                <a:cs typeface="Saysettha OT" pitchFamily="34" charset="-34"/>
              </a:rPr>
              <a:t>ການທົດ</a:t>
            </a:r>
            <a:r>
              <a:rPr lang="en-US" sz="3200" b="1" dirty="0" err="1" smtClean="0">
                <a:latin typeface="Saysettha OT" pitchFamily="34" charset="-34"/>
                <a:cs typeface="Saysettha OT" pitchFamily="34" charset="-34"/>
              </a:rPr>
              <a:t>ສອບກ່ຽວ</a:t>
            </a:r>
            <a:r>
              <a:rPr lang="en-US" sz="3200" b="1" dirty="0" err="1">
                <a:latin typeface="Saysettha OT" pitchFamily="34" charset="-34"/>
                <a:cs typeface="Saysettha OT" pitchFamily="34" charset="-34"/>
              </a:rPr>
              <a:t>ກັບຄ່າອັດຕາສ່ວນຂອງຕົວ</a:t>
            </a:r>
            <a:r>
              <a:rPr lang="en-US" sz="3200" b="1" dirty="0" err="1" smtClean="0">
                <a:latin typeface="Saysettha OT" pitchFamily="34" charset="-34"/>
                <a:cs typeface="Saysettha OT" pitchFamily="34" charset="-34"/>
              </a:rPr>
              <a:t>ປ່ຽນ</a:t>
            </a:r>
            <a:r>
              <a:rPr lang="lo-LA" sz="3200" b="1" dirty="0" smtClean="0">
                <a:latin typeface="Saysettha OT" pitchFamily="34" charset="-34"/>
                <a:cs typeface="Saysettha OT" pitchFamily="34" charset="-34"/>
              </a:rPr>
              <a:t>ດ້ານ</a:t>
            </a:r>
            <a:r>
              <a:rPr lang="en-US" sz="3200" b="1" dirty="0" err="1" smtClean="0">
                <a:latin typeface="Saysettha OT" pitchFamily="34" charset="-34"/>
                <a:cs typeface="Saysettha OT" pitchFamily="34" charset="-34"/>
              </a:rPr>
              <a:t>ຄຸນ</a:t>
            </a:r>
            <a:r>
              <a:rPr lang="en-US" sz="3200" b="1" dirty="0" err="1">
                <a:latin typeface="Saysettha OT" pitchFamily="34" charset="-34"/>
                <a:cs typeface="Saysettha OT" pitchFamily="34" charset="-34"/>
              </a:rPr>
              <a:t>ນະພາບ</a:t>
            </a:r>
            <a:r>
              <a:rPr lang="en-US" sz="3200" b="1" dirty="0">
                <a:latin typeface="Saysettha OT" pitchFamily="34" charset="-34"/>
                <a:cs typeface="Saysettha OT" pitchFamily="34" charset="-34"/>
              </a:rPr>
              <a:t> 1 </a:t>
            </a:r>
            <a:r>
              <a:rPr lang="en-US" sz="3200" b="1" dirty="0" err="1" smtClean="0">
                <a:latin typeface="Saysettha OT" pitchFamily="34" charset="-34"/>
                <a:cs typeface="Saysettha OT" pitchFamily="34" charset="-34"/>
              </a:rPr>
              <a:t>ຕົວ</a:t>
            </a:r>
            <a:r>
              <a:rPr lang="en-US" sz="3200" b="1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200" b="1" dirty="0" smtClean="0">
                <a:latin typeface="Saysettha OT" pitchFamily="34" charset="-34"/>
                <a:cs typeface="Saysettha OT" pitchFamily="34" charset="-34"/>
              </a:rPr>
              <a:t>(ຕໍ່)</a:t>
            </a:r>
            <a:endParaRPr lang="en-US" sz="32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695824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lo-LA" sz="2400" dirty="0">
                <a:latin typeface="Saysettha OT" pitchFamily="34" charset="-34"/>
                <a:cs typeface="Saysettha OT" pitchFamily="34" charset="-34"/>
              </a:rPr>
              <a:t>ຂ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. 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ການທົດສອບ</a:t>
            </a:r>
            <a:r>
              <a:rPr lang="lo-LA" sz="2400" dirty="0">
                <a:latin typeface="Saysettha OT" pitchFamily="34" charset="-34"/>
                <a:cs typeface="Saysettha OT" pitchFamily="34" charset="-34"/>
              </a:rPr>
              <a:t>ແບບທະວີບົດ 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(</a:t>
            </a:r>
            <a:r>
              <a:rPr lang="en-US" sz="2400" dirty="0" err="1">
                <a:latin typeface="Saysettha OT" pitchFamily="34" charset="-34"/>
                <a:cs typeface="Saysettha OT" pitchFamily="34" charset="-34"/>
              </a:rPr>
              <a:t>Binomail</a:t>
            </a:r>
            <a:r>
              <a:rPr lang="en-US" sz="2400" dirty="0">
                <a:latin typeface="Saysettha OT" pitchFamily="34" charset="-34"/>
                <a:cs typeface="Saysettha OT" pitchFamily="34" charset="-34"/>
              </a:rPr>
              <a:t> T-test</a:t>
            </a:r>
            <a:r>
              <a:rPr lang="en-US" sz="2400" dirty="0" smtClean="0">
                <a:latin typeface="Saysettha OT" pitchFamily="34" charset="-34"/>
                <a:cs typeface="Saysettha OT" pitchFamily="34" charset="-34"/>
              </a:rPr>
              <a:t>) </a:t>
            </a:r>
            <a:r>
              <a:rPr lang="lo-LA" sz="2400" dirty="0" smtClean="0">
                <a:latin typeface="Saysettha OT" pitchFamily="34" charset="-34"/>
                <a:cs typeface="Saysettha OT" pitchFamily="34" charset="-34"/>
              </a:rPr>
              <a:t>(ຕໍ່)</a:t>
            </a:r>
            <a:endParaRPr lang="en-US" sz="2400" dirty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2400" dirty="0" smtClean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2400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15" y="2743200"/>
            <a:ext cx="6345285" cy="390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664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Saysettha OT" pitchFamily="34" charset="-34"/>
                <a:cs typeface="Saysettha OT" pitchFamily="34" charset="-34"/>
              </a:rPr>
              <a:t>7. </a:t>
            </a:r>
            <a:r>
              <a:rPr lang="lo-LA" sz="3200" dirty="0" smtClean="0">
                <a:latin typeface="Saysettha OT" pitchFamily="34" charset="-34"/>
                <a:cs typeface="Saysettha OT" pitchFamily="34" charset="-34"/>
              </a:rPr>
              <a:t>ຕາຕະລາງສະຫຼຸບການທົດສອບສົມມຸດຖານກ່ຽວກັບຕົວປ່ຽນ 1 ຕົວ</a:t>
            </a:r>
            <a:endParaRPr lang="en-US" sz="32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arenR"/>
            </a:pP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ການທົດສອບສົມມຸດຖານກ່ຽວກັບຄ່າສະເລ່ຍຂອງຕົວປ່ຽນ 1 ຕົວ.</a:t>
            </a:r>
          </a:p>
          <a:p>
            <a:pPr marL="571500" indent="-457200">
              <a:buAutoNum type="arabicParenR"/>
            </a:pP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98964"/>
            <a:ext cx="6324600" cy="433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4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Saysettha OT" pitchFamily="34" charset="-34"/>
                <a:cs typeface="Saysettha OT" pitchFamily="34" charset="-34"/>
              </a:rPr>
              <a:t>7. </a:t>
            </a:r>
            <a:r>
              <a:rPr lang="lo-LA" sz="3200" dirty="0" smtClean="0">
                <a:latin typeface="Saysettha OT" pitchFamily="34" charset="-34"/>
                <a:cs typeface="Saysettha OT" pitchFamily="34" charset="-34"/>
              </a:rPr>
              <a:t>ຕາຕະລາງສະຫຼຸບການທົດສອບສົມມຸດຖານກ່ຽວກັບຕົວປ່ຽນ 1 ຕົວ</a:t>
            </a:r>
            <a:r>
              <a:rPr lang="en-US" sz="32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200" dirty="0" smtClean="0">
                <a:latin typeface="Saysettha OT" pitchFamily="34" charset="-34"/>
                <a:cs typeface="Saysettha OT" pitchFamily="34" charset="-34"/>
              </a:rPr>
              <a:t>(ຕໍ່)</a:t>
            </a:r>
            <a:endParaRPr lang="en-US" sz="32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>
                <a:latin typeface="Saysettha OT" pitchFamily="34" charset="-34"/>
                <a:cs typeface="Saysettha OT" pitchFamily="34" charset="-34"/>
              </a:rPr>
              <a:t>2) </a:t>
            </a: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ການທົດສອບສົມມຸດຖານກ່ຽວກັບອັດຕາສ່ວນຂອງຕົວປ່ຽນ 1 ຕົວ.</a:t>
            </a:r>
          </a:p>
          <a:p>
            <a:pPr marL="571500" indent="-457200">
              <a:buAutoNum type="arabicParenR"/>
            </a:pP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0976"/>
            <a:ext cx="6642967" cy="3811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16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620000" cy="6096000"/>
          </a:xfrm>
        </p:spPr>
        <p:txBody>
          <a:bodyPr/>
          <a:lstStyle/>
          <a:p>
            <a:pPr marL="114300" indent="0" algn="ctr">
              <a:lnSpc>
                <a:spcPct val="150000"/>
              </a:lnSpc>
              <a:buNone/>
            </a:pPr>
            <a:r>
              <a:rPr lang="lo-LA" b="1" dirty="0" smtClean="0">
                <a:latin typeface="Saysettha OT" pitchFamily="34" charset="-34"/>
                <a:cs typeface="Saysettha OT" pitchFamily="34" charset="-34"/>
              </a:rPr>
              <a:t>ບົດຝຶກຫັດ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1. ການທົດສອບສົມມຸດຖານກ່ຽວກັບຄ່າສະເລ່ຍຂອງຕົວປ່ຽນດ້ານປະລິມານ 1 ຕົວ ໃຊ້ສະຖິຕິຫຍັງແດ່ ແລະ ມີຂັ້ນຕອນໃດແດ່ໃນການທົດສົມມຸດຖານ.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2. ເງື່ອນໄຂຂອງການໃຊ້ສະຖິຕິ </a:t>
            </a:r>
            <a:r>
              <a:rPr lang="en-US" dirty="0" smtClean="0">
                <a:latin typeface="Saysettha OT" pitchFamily="34" charset="-34"/>
                <a:cs typeface="Saysettha OT" pitchFamily="34" charset="-34"/>
              </a:rPr>
              <a:t>Z</a:t>
            </a: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 ແລະ </a:t>
            </a:r>
            <a:r>
              <a:rPr lang="en-US" dirty="0" smtClean="0">
                <a:latin typeface="Saysettha OT" pitchFamily="34" charset="-34"/>
                <a:cs typeface="Saysettha OT" pitchFamily="34" charset="-34"/>
              </a:rPr>
              <a:t>t</a:t>
            </a: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 ມີຫຍັງຫຍັງແດ່?</a:t>
            </a:r>
            <a:endParaRPr lang="en-US" dirty="0" smtClean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dirty="0" smtClean="0">
                <a:latin typeface="Saysettha OT" pitchFamily="34" charset="-34"/>
                <a:cs typeface="Saysettha OT" pitchFamily="34" charset="-34"/>
              </a:rPr>
              <a:t>3</a:t>
            </a: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. ຈົ່ງຕັ້ງສົມມຸດຖານການທົດສອບຄ່າສະເລ່ຍຂອງຕົວປ່ຽນ 1 ຕົວແບບ 2 ທາງ ແລະ ແບບທາງດຽວ ພ້ອມທັງແຕ້ມເຂດປະຕິເສດ ແລະ ເຂດຍອມຮັບ.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4. </a:t>
            </a:r>
            <a:r>
              <a:rPr lang="lo-LA" dirty="0">
                <a:latin typeface="Saysettha OT" pitchFamily="34" charset="-34"/>
                <a:cs typeface="Saysettha OT" pitchFamily="34" charset="-34"/>
              </a:rPr>
              <a:t>ຈົ່ງຕັ້ງສົມມຸດຖານການທົດ</a:t>
            </a: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ສອບອັດຕາສ່ວນຂອງ</a:t>
            </a:r>
            <a:r>
              <a:rPr lang="lo-LA" dirty="0">
                <a:latin typeface="Saysettha OT" pitchFamily="34" charset="-34"/>
                <a:cs typeface="Saysettha OT" pitchFamily="34" charset="-34"/>
              </a:rPr>
              <a:t>ຕົວປ່ຽນ 1 ຕົວແບບ 2 ທາງ ແລະ ແບບທາງດຽວ ພ້ອມທັງແຕ້ມເຂດປະຕິເສດ ແລະ ເຂດຍອມຮັບ.</a:t>
            </a:r>
            <a:endParaRPr lang="lo-LA" dirty="0" smtClean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endParaRPr lang="lo-LA" dirty="0" smtClean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9339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o-LA" sz="3600" dirty="0" smtClean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2. </a:t>
            </a:r>
            <a:r>
              <a:rPr lang="en-US" sz="3600" b="1" dirty="0" err="1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ການທົດສອບສົມມຸດຖານກ່ຽວກັບຄ່າສະເລ່ຍຕົວປ່ຽນປະລິມານ</a:t>
            </a:r>
            <a:r>
              <a:rPr lang="en-US" sz="36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1 </a:t>
            </a:r>
            <a:r>
              <a:rPr lang="en-US" sz="3600" b="1" dirty="0" err="1" smtClean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ຕົວ</a:t>
            </a:r>
            <a:r>
              <a:rPr lang="lo-LA" sz="3600" b="1" dirty="0" smtClean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(ຕໍ່)</a:t>
            </a:r>
            <a:endParaRPr lang="en-US" sz="3600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lo-LA" sz="2800" dirty="0">
                <a:latin typeface="Saysettha OT" pitchFamily="34" charset="-34"/>
                <a:cs typeface="Saysettha OT" pitchFamily="34" charset="-34"/>
              </a:rPr>
              <a:t>	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- ການຕັ້ງແບບທາງດຽວ</a:t>
            </a:r>
          </a:p>
          <a:p>
            <a:pPr marL="114300" indent="0">
              <a:lnSpc>
                <a:spcPct val="150000"/>
              </a:lnSpc>
              <a:buNone/>
            </a:pPr>
            <a:endParaRPr lang="lo-LA" sz="2800" dirty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endParaRPr lang="lo-LA" sz="2800" dirty="0" smtClean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ຫຼື </a:t>
            </a:r>
            <a:endParaRPr lang="lo-LA" sz="2800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667000"/>
            <a:ext cx="44440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178" y="4495800"/>
            <a:ext cx="4643493" cy="108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1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o-LA" sz="3600" dirty="0" smtClean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2. </a:t>
            </a:r>
            <a:r>
              <a:rPr lang="en-US" sz="3600" b="1" dirty="0" err="1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ການທົດສອບສົມມຸດຖານກ່ຽວກັບຄ່າສະເລ່ຍຕົວປ່ຽນປະລິມານ</a:t>
            </a:r>
            <a:r>
              <a:rPr lang="en-US" sz="36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1 </a:t>
            </a:r>
            <a:r>
              <a:rPr lang="en-US" sz="3600" b="1" dirty="0" err="1" smtClean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ຕົວ</a:t>
            </a:r>
            <a:r>
              <a:rPr lang="en-US" sz="3600" b="1" dirty="0" smtClean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600" b="1" dirty="0" smtClean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(ຕໍ່)</a:t>
            </a:r>
            <a:endParaRPr lang="en-US" sz="3600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2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) ການກໍານົດສະຖິຕິທົດສອບ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  </a:t>
            </a:r>
            <a:r>
              <a:rPr lang="lo-LA" sz="2400" dirty="0" smtClean="0">
                <a:latin typeface="Saysettha OT" pitchFamily="34" charset="-34"/>
                <a:cs typeface="Saysettha OT" pitchFamily="34" charset="-34"/>
              </a:rPr>
              <a:t>- ຖ້າຮູ້  </a:t>
            </a:r>
            <a:r>
              <a:rPr lang="en-US" sz="24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400" dirty="0" smtClean="0">
                <a:latin typeface="Saysettha OT" pitchFamily="34" charset="-34"/>
                <a:cs typeface="Saysettha OT" pitchFamily="34" charset="-34"/>
              </a:rPr>
              <a:t> ຫຼືຂໍ້ມູນແຈກຢາຍແບບປົກກະຕິຫຼື ບໍ່ປົກກະຕິ</a:t>
            </a:r>
            <a:r>
              <a:rPr lang="en-US" sz="2400" dirty="0" smtClean="0">
                <a:latin typeface="Saysettha OT" pitchFamily="34" charset="-34"/>
                <a:cs typeface="Saysettha OT" pitchFamily="34" charset="-34"/>
              </a:rPr>
              <a:t>   </a:t>
            </a:r>
            <a:r>
              <a:rPr lang="lo-LA" sz="2400" dirty="0">
                <a:latin typeface="Saysettha OT" pitchFamily="34" charset="-34"/>
                <a:cs typeface="Saysettha OT" pitchFamily="34" charset="-34"/>
              </a:rPr>
              <a:t>(</a:t>
            </a:r>
            <a:r>
              <a:rPr lang="lo-LA" sz="2400" dirty="0" smtClean="0">
                <a:latin typeface="Saysettha OT" pitchFamily="34" charset="-34"/>
                <a:cs typeface="Saysettha OT" pitchFamily="34" charset="-34"/>
              </a:rPr>
              <a:t>ແຕ່</a:t>
            </a:r>
            <a:r>
              <a:rPr lang="en-US" sz="2400" dirty="0" smtClean="0">
                <a:latin typeface="Saysettha OT" pitchFamily="34" charset="-34"/>
                <a:cs typeface="Saysettha OT" pitchFamily="34" charset="-34"/>
              </a:rPr>
              <a:t> n </a:t>
            </a:r>
            <a:r>
              <a:rPr lang="lo-LA" sz="2400" dirty="0" smtClean="0">
                <a:latin typeface="Saysettha OT" pitchFamily="34" charset="-34"/>
                <a:cs typeface="Saysettha OT" pitchFamily="34" charset="-34"/>
              </a:rPr>
              <a:t>ໃຫຍ່) ຈະໃຊ້ສູດ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  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 </a:t>
            </a:r>
            <a:endParaRPr lang="en-US" sz="2800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63" y="2971799"/>
            <a:ext cx="1447800" cy="133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4344324"/>
            <a:ext cx="6138129" cy="213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82790"/>
            <a:ext cx="416719" cy="416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77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o-LA" sz="3600" b="1" dirty="0" smtClean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2. </a:t>
            </a:r>
            <a:r>
              <a:rPr lang="en-US" sz="3600" b="1" dirty="0" err="1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ການທົດສອບສົມມຸດຖານກ່ຽວກັບຄ່າສະເລ່ຍຕົວປ່ຽນປະລິມານ</a:t>
            </a:r>
            <a:r>
              <a:rPr lang="en-US" sz="3600" b="1" dirty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1 </a:t>
            </a:r>
            <a:r>
              <a:rPr lang="en-US" sz="3600" b="1" dirty="0" err="1" smtClean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ຕົວ</a:t>
            </a:r>
            <a:r>
              <a:rPr lang="en-US" sz="3600" b="1" dirty="0" smtClean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600" b="1" dirty="0" smtClean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(ຕໍ່)</a:t>
            </a:r>
            <a:endParaRPr lang="en-US" sz="3600" b="1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762000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ຖ້າຂໍ້ມູນແຈກຢາຍແບບປົກກະຕິແຕ່ບໍ່ຮູ້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  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ແລະ ຂະ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ໜາດຕົວຢ່າງນ້ອຍ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lo-LA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       ຈະໃຊ້ສູດ 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</a:t>
            </a:r>
            <a:endParaRPr lang="lo-LA" sz="2800" dirty="0" smtClean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  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 </a:t>
            </a:r>
            <a:endParaRPr lang="en-US" sz="2800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351014"/>
            <a:ext cx="6275913" cy="212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000" y="2895600"/>
            <a:ext cx="1566600" cy="1524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28800"/>
            <a:ext cx="380999" cy="38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68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o-LA" sz="3600" b="1" dirty="0" smtClean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3. ການທົດສອບການແຈກຢາຍແບບປົກະຕິຂອງຂໍ້ມູນດ້ານປະລິມານ</a:t>
            </a:r>
            <a:endParaRPr lang="en-US" sz="3600" b="1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	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ໃນ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ການທົດສອບຄ່າສະເລ່ຍຂອງປະຊາກອນນັ້ນ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ບໍ່ວ່າຜູ້ວິໄຈຈະໃຊ້ສະຖິຕິທົດສອບ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Z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ຫຼື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t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ກໍ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່ 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ຕ້ອງ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ໄດ້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ກວດ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ສອບວ່າ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ຂໍ້ມູນປະລິມານທີ່ຕ້ອງການທົດສອບຄ່າສະເລ່ຍນັ້ນ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ມີການແຈກຢາຍແບບປົກກະຕິຫຼື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ບໍ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່.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ສະຖິຕິທົດ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ສອບ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b="1" dirty="0" smtClean="0">
                <a:latin typeface="Saysettha OT" pitchFamily="34" charset="-34"/>
                <a:cs typeface="Saysettha OT" pitchFamily="34" charset="-34"/>
              </a:rPr>
              <a:t>Kolmogorov-Smirnov 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ຫຼື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ສະຖິຕິທົດສອບອື່ນ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ໆ 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.</a:t>
            </a:r>
            <a:endParaRPr lang="en-US" sz="2800" dirty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2800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6288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o-LA" sz="3600" b="1" dirty="0" smtClean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3. ການທົດສອບການແຈກຢາຍແບບປົກະຕິຂອງຂໍ້ມູນດ້ານປະລິມານ</a:t>
            </a:r>
            <a:r>
              <a:rPr lang="en-US" sz="3600" b="1" dirty="0" smtClean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600" b="1" dirty="0" smtClean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(ຕໍ່)</a:t>
            </a:r>
            <a:endParaRPr lang="en-US" sz="3600" b="1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	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ໂດຍມີສົມມຸດຖານ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ໃນການ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ທົດສອບ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ດັ່ງນີ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້: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sz="2800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33" y="2590800"/>
            <a:ext cx="6605577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89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o-LA" sz="3600" b="1" dirty="0" smtClean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3. ການທົດສອບການແຈກຢາຍແບບປົກະຕິຂອງຂໍ້ມູນດ້ານປະລິມານ</a:t>
            </a:r>
            <a:r>
              <a:rPr lang="en-US" sz="3600" b="1" dirty="0" smtClean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600" b="1" dirty="0" smtClean="0">
                <a:solidFill>
                  <a:schemeClr val="tx1"/>
                </a:solidFill>
                <a:latin typeface="Saysettha OT" pitchFamily="34" charset="-34"/>
                <a:cs typeface="Saysettha OT" pitchFamily="34" charset="-34"/>
              </a:rPr>
              <a:t>(ຕໍ່)</a:t>
            </a:r>
            <a:endParaRPr lang="en-US" sz="3600" b="1" dirty="0">
              <a:solidFill>
                <a:schemeClr val="tx1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98" y="1676400"/>
            <a:ext cx="7620000" cy="4800600"/>
          </a:xfrm>
        </p:spPr>
        <p:txBody>
          <a:bodyPr>
            <a:normAutofit/>
          </a:bodyPr>
          <a:lstStyle/>
          <a:p>
            <a:pPr marL="11430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	</a:t>
            </a:r>
            <a:endParaRPr lang="en-US" sz="2800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1"/>
            <a:ext cx="701005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85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1960</TotalTime>
  <Words>1132</Words>
  <Application>Microsoft Office PowerPoint</Application>
  <PresentationFormat>On-screen Show (4:3)</PresentationFormat>
  <Paragraphs>146</Paragraphs>
  <Slides>34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</vt:lpstr>
      <vt:lpstr>Saysettha OT</vt:lpstr>
      <vt:lpstr>Adjacency</vt:lpstr>
      <vt:lpstr>Equation</vt:lpstr>
      <vt:lpstr>Microsoft Equation 3.0</vt:lpstr>
      <vt:lpstr> ບົດທີ 6 </vt:lpstr>
      <vt:lpstr>1. ການສະຫຼຸບຂໍ້ມູນທີ່ເກັບກໍາມາໄດ້</vt:lpstr>
      <vt:lpstr>2. ການທົດສອບສົມມຸດຖານກ່ຽວກັບຄ່າສະເລ່ຍຕົວປ່ຽນປະລິມານ 1 ຕົວ</vt:lpstr>
      <vt:lpstr>2. ການທົດສອບສົມມຸດຖານກ່ຽວກັບຄ່າສະເລ່ຍຕົວປ່ຽນປະລິມານ 1 ຕົວ (ຕໍ່)</vt:lpstr>
      <vt:lpstr>2. ການທົດສອບສົມມຸດຖານກ່ຽວກັບຄ່າສະເລ່ຍຕົວປ່ຽນປະລິມານ 1 ຕົວ (ຕໍ່)</vt:lpstr>
      <vt:lpstr>2. ການທົດສອບສົມມຸດຖານກ່ຽວກັບຄ່າສະເລ່ຍຕົວປ່ຽນປະລິມານ 1 ຕົວ (ຕໍ່)</vt:lpstr>
      <vt:lpstr>3. ການທົດສອບການແຈກຢາຍແບບປົກະຕິຂອງຂໍ້ມູນດ້ານປະລິມານ</vt:lpstr>
      <vt:lpstr>3. ການທົດສອບການແຈກຢາຍແບບປົກະຕິຂອງຂໍ້ມູນດ້ານປະລິມານ (ຕໍ່)</vt:lpstr>
      <vt:lpstr>3. ການທົດສອບການແຈກຢາຍແບບປົກະຕິຂອງຂໍ້ມູນດ້ານປະລິມານ (ຕໍ່)</vt:lpstr>
      <vt:lpstr>3. ການທົດສອບການແຈກຢາຍແບບປົກະຕິຂອງຂໍ້ມູນດ້ານປະລິມານ (ຕໍ່)</vt:lpstr>
      <vt:lpstr>3. ການທົດສອບການແຈກຢາຍແບບປົກະຕິຂອງຂໍ້ມູນດ້ານປະລິມານ (ຕໍ່)</vt:lpstr>
      <vt:lpstr> 4. ການທົດສອບຄ່າສະເລ່ຍຂອງຕົວປ່ຽນ 1 ຕົວ ແບບ 2 ທາງ </vt:lpstr>
      <vt:lpstr> 4. ການທົດສອບຄ່າສະເລ່ຍຂອງຕົວປ່ຽນ 1 ຕົວ ແບບ 2 ທາງ (ຕໍ່) </vt:lpstr>
      <vt:lpstr> 4. ການທົດສອບຄ່າສະເລ່ຍຂອງຕົວປ່ຽນ 1 ຕົວ ແບບ 2 ທາງ (ຕໍ່) </vt:lpstr>
      <vt:lpstr> 4. ການທົດສອບຄ່າສະເລ່ຍຂອງຕົວປ່ຽນ 1 ຕົວ ແບບ 2 ທາງ (ຕໍ່) </vt:lpstr>
      <vt:lpstr> 4. ການທົດສອບຄ່າສະເລ່ຍຂອງຕົວປ່ຽນ 1 ຕົວ ແບບ 2 ທາງ (ຕໍ່) </vt:lpstr>
      <vt:lpstr> 5. ການທົດສອບຄ່າສະເລ່ຍຂອງຕົວປ່ຽນ 1 ຕົວແບບທາງດຽວ </vt:lpstr>
      <vt:lpstr> 5. ການທົດສອບຄ່າສະເລ່ຍຂອງຕົວປ່ຽນ 1 ຕົວ ແບບທາງດຽວ (ຕໍ່) </vt:lpstr>
      <vt:lpstr> 5. ການທົດສອບຄ່າສະເລ່ຍຂອງຕົວປ່ຽນ 1 ຕົວ ແບບທາງດຽວ (ຕໍ່) </vt:lpstr>
      <vt:lpstr> 5. ການທົດສອບຄ່າສະເລ່ຍຂອງຕົວປ່ຽນ 1 ຕົວ ແບບທາງດຽວ (ຕໍ່) </vt:lpstr>
      <vt:lpstr> 5. ການທົດສອບຄ່າສະເລ່ຍຂອງຕົວປ່ຽນ 1 ຕົວ ແບບທາງດຽວ (ຕໍ່) </vt:lpstr>
      <vt:lpstr> 5. ການທົດສອບຄ່າສະເລ່ຍຂອງຕົວປ່ຽນ 1 ຕົວ ແບບທາງດຽວ (ຕໍ່) </vt:lpstr>
      <vt:lpstr> 5. ການທົດສອບຄ່າສະເລ່ຍຂອງຕົວປ່ຽນ 1 ຕົວ ແບບທາງດຽວ (ຕໍ່) </vt:lpstr>
      <vt:lpstr> 5. ການທົດສອບຄ່າສະເລ່ຍຂອງຕົວປ່ຽນ 1 ຕົວ ແບບທາງດຽວ (ຕໍ່) </vt:lpstr>
      <vt:lpstr> 6. ການທົດສອບກ່ຽວກັບຄ່າອັດຕາສ່ວນຂອງຕົວປ່ຽນດ້ານຄຸນນະພາບ 1 ຕົວ</vt:lpstr>
      <vt:lpstr> 6. ການທົດສອບກ່ຽວກັບຄ່າອັດຕາສ່ວນຂອງຕົວປ່ຽນດ້ານຄຸນນະພາບ 1 ຕົວ (ຕໍ່)</vt:lpstr>
      <vt:lpstr> 6. ການທົດສອບກ່ຽວກັບຄ່າອັດຕາສ່ວນຂອງຕົວປ່ຽນດ້ານຄຸນນະພາບ 1 ຕົວ (ຕໍ່)</vt:lpstr>
      <vt:lpstr> 6. ການທົດສອບກ່ຽວກັບຄ່າອັດຕາສ່ວນຂອງຕົວປ່ຽນດ້ານຄຸນນະພາບ 1 ຕົວ (ຕໍ່)</vt:lpstr>
      <vt:lpstr> 6. ການທົດສອບກ່ຽວກັບຄ່າອັດຕາສ່ວນຂອງຕົວປ່ຽນດ້ານຄຸນນະພາບ 1 ຕົວ (ຕໍ່)</vt:lpstr>
      <vt:lpstr> 6. ການທົດສອບກ່ຽວກັບຄ່າອັດຕາສ່ວນຂອງຕົວປ່ຽນດ້ານຄຸນນະພາບ 1 ຕົວ (ຕໍ່)</vt:lpstr>
      <vt:lpstr> 6. ການທົດສອບກ່ຽວກັບຄ່າອັດຕາສ່ວນຂອງຕົວປ່ຽນດ້ານຄຸນນະພາບ 1 ຕົວ (ຕໍ່)</vt:lpstr>
      <vt:lpstr>7. ຕາຕະລາງສະຫຼຸບການທົດສອບສົມມຸດຖານກ່ຽວກັບຕົວປ່ຽນ 1 ຕົວ</vt:lpstr>
      <vt:lpstr>7. ຕາຕະລາງສະຫຼຸບການທົດສອບສົມມຸດຖານກ່ຽວກັບຕົວປ່ຽນ 1 ຕົວ (ຕໍ່)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ບົດທີ 6</dc:title>
  <dc:creator>DDCOM</dc:creator>
  <cp:lastModifiedBy>Microsoft account</cp:lastModifiedBy>
  <cp:revision>88</cp:revision>
  <dcterms:created xsi:type="dcterms:W3CDTF">2021-05-07T10:40:04Z</dcterms:created>
  <dcterms:modified xsi:type="dcterms:W3CDTF">2021-09-23T16:52:27Z</dcterms:modified>
</cp:coreProperties>
</file>