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8" r:id="rId4"/>
    <p:sldId id="260" r:id="rId5"/>
    <p:sldId id="261" r:id="rId6"/>
    <p:sldId id="264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B3E-93C6-474A-B314-3834848F9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3086A-7B0F-443F-B6B1-767DC171D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2428-93A1-451E-9FA3-800BAF07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D0B2-0AEF-46C5-84B7-BB9E1347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323A-39D1-4EFE-863D-762D2E01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9F0C-4AB2-4BAC-9170-4FECBC44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28403-06BB-4C0F-B607-0096032A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8624-05C2-40E2-A43E-B4CD5E26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52D4E-9B00-4B8F-AC37-EDBB79B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52CC-373A-4C8E-BBCF-8506F1D6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BCFC5-D267-4BF0-A051-C74807FA4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BE925-8686-49CA-A3C2-25CEF433F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B6DF-A049-40B0-B190-FF567893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820F-DEB4-488F-AEA2-BA34E6B1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1D7D-A0CF-41B1-91E7-F05CA559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3CE8-C815-47E4-A147-A507B5D5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AE32-CB93-4461-9B90-F4B36C41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2988-8170-418C-945E-803442CE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20C5-4ABC-4957-A8F3-18F01FDC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B286-0677-47D4-B7AA-473C677D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A4DB-8A5A-4B70-B30A-7C6E265E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C33F4-F345-49AD-975F-C290DAF3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E30D2-B229-419E-AFDF-27597EF7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A12E-15A6-4254-A2CD-59AC5E60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0FAEB-06D1-4F79-AF4E-B9EA5D0A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8AEE-4E32-4571-B553-CAB443BB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3819-461D-41B9-8426-D6AA81BE0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688CE-4984-4629-822E-65534A8FE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E63CB-C484-45FC-96CA-0C95A0A4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2A97-456C-4ECC-BD62-3941C2CC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C36CE-32D1-4454-9DC0-405A0C29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7720-77F3-4A31-B339-DB574E93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E9B3F-B815-4199-9E43-D6577DF8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CDC5A-A41C-4846-8338-B91013F38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4827-2462-4581-9EE3-213A62821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A4DC-1B21-4EE1-9F38-3E71C90D2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6E9A4-7BF6-436F-850A-0BAB4901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A5D6C-B3CB-4373-A994-6DDC9600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0FBE2-B67E-4DE9-BB1F-F79E2294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4407-56C5-4293-A147-3047B458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7A8EE-21B1-484B-987F-19B0DFF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C0D2-E8A2-4209-B3F9-A65C8605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9BA2E-3108-4A15-8D40-8324C0AD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337A0-773E-40E7-B519-09B0D31F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D4A5F-F84B-4284-8BF7-5E680AA0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8CEF1-B101-4879-A354-CF382914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7AFB-C385-4AD4-9F86-3A279B7A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2F56-9899-4773-A2A5-A2DBF94D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E28EF-4413-4577-8696-91178E02D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70054-F533-4679-8D0D-9065726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2D1F7-5AF7-415A-930E-181CACD9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316D-809B-4B26-A445-7CB7F4C4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A882-2169-4783-84B8-A71E48BF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A7F54-02FE-4ED8-A8CC-C22421725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8A1A5-EFDB-4FE3-BE90-970C2D366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25F1-9C48-43A4-99B5-D930FDF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DB77-6B5D-43F4-AFD7-718E9AC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229EE-92EB-4573-9FA4-CD2D0BCC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37C21-91FB-4D76-9050-4D970D2D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CB20-7A7F-4579-872D-4878B593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DD9D-618F-4487-9BF0-52F261D59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F046-FF2B-41FB-A7F1-12811F3453C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EB33-C8FC-4106-B1FA-368317AC8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91CD-2344-4BA6-8B80-FC11EE932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CEA7-B903-47D7-8E99-D741A808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9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-m-wikipedia-org.translate.goog/wiki/World_Wide_Web?_x_tr_sl=en&amp;_x_tr_tl=lo&amp;_x_tr_hl=lo&amp;_x_tr_pto=wapp" TargetMode="External"/><Relationship Id="rId2" Type="http://schemas.openxmlformats.org/officeDocument/2006/relationships/hyperlink" Target="https://en-m-wikipedia-org.translate.goog/wiki/Data_mining?_x_tr_sl=en&amp;_x_tr_tl=lo&amp;_x_tr_hl=lo&amp;_x_tr_pto=wa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-m-wikipedia-org.translate.goog/wiki/Analysis?_x_tr_sl=en&amp;_x_tr_tl=lo&amp;_x_tr_hl=lo&amp;_x_tr_pto=wapp" TargetMode="External"/><Relationship Id="rId2" Type="http://schemas.openxmlformats.org/officeDocument/2006/relationships/hyperlink" Target="https://en-m-wikipedia-org.translate.goog/wiki/Data_collection?_x_tr_sl=en&amp;_x_tr_tl=lo&amp;_x_tr_hl=lo&amp;_x_tr_pto=wap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fif"/><Relationship Id="rId5" Type="http://schemas.openxmlformats.org/officeDocument/2006/relationships/hyperlink" Target="https://en-m-wikipedia-org.translate.goog/wiki/Web_usage?_x_tr_sl=en&amp;_x_tr_tl=lo&amp;_x_tr_hl=lo&amp;_x_tr_pto=wapp" TargetMode="External"/><Relationship Id="rId4" Type="http://schemas.openxmlformats.org/officeDocument/2006/relationships/hyperlink" Target="https://en-m-wikipedia-org.translate.goog/wiki/Data_(computing)?_x_tr_sl=en&amp;_x_tr_tl=lo&amp;_x_tr_hl=lo&amp;_x_tr_pto=w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6E360A-A2F1-4A3F-9230-FF68D26D0D8C}"/>
              </a:ext>
            </a:extLst>
          </p:cNvPr>
          <p:cNvSpPr txBox="1"/>
          <p:nvPr/>
        </p:nvSpPr>
        <p:spPr>
          <a:xfrm>
            <a:off x="1360517" y="1683861"/>
            <a:ext cx="9227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32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ສະຫຼຸບບົດຮຽນ </a:t>
            </a:r>
            <a:r>
              <a:rPr lang="en-US" sz="3200" b="1" dirty="0">
                <a:solidFill>
                  <a:srgbClr val="0000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 mining</a:t>
            </a:r>
            <a:r>
              <a:rPr lang="lo-LA" sz="3200" b="1" dirty="0">
                <a:solidFill>
                  <a:srgbClr val="0000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ແລະ </a:t>
            </a:r>
            <a:r>
              <a:rPr lang="en-US" sz="3200" b="1" dirty="0">
                <a:solidFill>
                  <a:srgbClr val="0000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 analytic</a:t>
            </a:r>
            <a:endParaRPr lang="en-US" sz="3200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endParaRPr lang="en-US" sz="3200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9433F-DC93-4C91-A34D-C3BFBEB4E5F7}"/>
              </a:ext>
            </a:extLst>
          </p:cNvPr>
          <p:cNvSpPr txBox="1"/>
          <p:nvPr/>
        </p:nvSpPr>
        <p:spPr>
          <a:xfrm>
            <a:off x="138547" y="3308464"/>
            <a:ext cx="51483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32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ສອນໂດຍ: ອ ຈ ອ.ປ ສົນສັກ</a:t>
            </a:r>
            <a:endParaRPr lang="en-US" sz="3200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endParaRPr lang="en-US" sz="3200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367C8-A1C1-4265-99CF-9BC7ABC58EFB}"/>
              </a:ext>
            </a:extLst>
          </p:cNvPr>
          <p:cNvSpPr txBox="1"/>
          <p:nvPr/>
        </p:nvSpPr>
        <p:spPr>
          <a:xfrm>
            <a:off x="5974081" y="5120639"/>
            <a:ext cx="6362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32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 ຕູ້ຢ່າງທໍ່ຕູ້ ຈົ່ງສືຢ່າງ ຫ້ອງ</a:t>
            </a:r>
            <a:r>
              <a:rPr lang="en-US" sz="32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3cw1</a:t>
            </a:r>
          </a:p>
          <a:p>
            <a:endParaRPr lang="en-US" sz="3200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9EED9-EC1B-4A79-8AB0-04892F74E74F}"/>
              </a:ext>
            </a:extLst>
          </p:cNvPr>
          <p:cNvSpPr txBox="1"/>
          <p:nvPr/>
        </p:nvSpPr>
        <p:spPr>
          <a:xfrm>
            <a:off x="3250277" y="428590"/>
            <a:ext cx="67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40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ວິຊາ </a:t>
            </a:r>
            <a:r>
              <a:rPr lang="en-US" sz="4000" b="1" dirty="0">
                <a:solidFill>
                  <a:srgbClr val="0000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 analytic</a:t>
            </a:r>
            <a:r>
              <a:rPr lang="lo-LA" sz="40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endParaRPr lang="en-US" sz="4000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262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B92C3-D9D8-4B03-A6F2-32DC14807E67}"/>
              </a:ext>
            </a:extLst>
          </p:cNvPr>
          <p:cNvSpPr txBox="1"/>
          <p:nvPr/>
        </p:nvSpPr>
        <p:spPr>
          <a:xfrm>
            <a:off x="2949605" y="290289"/>
            <a:ext cx="78545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 analytics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85923-3755-4DA9-8386-F2A0D76A0610}"/>
              </a:ext>
            </a:extLst>
          </p:cNvPr>
          <p:cNvSpPr txBox="1"/>
          <p:nvPr/>
        </p:nvSpPr>
        <p:spPr>
          <a:xfrm>
            <a:off x="0" y="1803037"/>
            <a:ext cx="71798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ມີຢ່າງນ້ອຍສອງປະເພດການວິເຄາະເວັບ</a:t>
            </a:r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ຄື:</a:t>
            </a:r>
          </a:p>
          <a:p>
            <a:endParaRPr lang="en-US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Off-site web analytics</a:t>
            </a:r>
            <a:endParaRPr lang="lo-LA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endParaRPr lang="lo-LA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2.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On-site web analytics</a:t>
            </a:r>
            <a:endParaRPr lang="lo-LA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6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52A188-6775-4CC7-B5E9-0BEDEAB2CBA9}"/>
              </a:ext>
            </a:extLst>
          </p:cNvPr>
          <p:cNvSpPr txBox="1"/>
          <p:nvPr/>
        </p:nvSpPr>
        <p:spPr>
          <a:xfrm>
            <a:off x="3935027" y="396822"/>
            <a:ext cx="60701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Off-site web analytics</a:t>
            </a:r>
            <a:endParaRPr lang="lo-LA" sz="4400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52DE5-00E9-40CB-A953-6A0B618DB668}"/>
              </a:ext>
            </a:extLst>
          </p:cNvPr>
          <p:cNvSpPr txBox="1"/>
          <p:nvPr/>
        </p:nvSpPr>
        <p:spPr>
          <a:xfrm>
            <a:off x="0" y="1166263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3200" dirty="0">
                <a:effectLst/>
                <a:cs typeface="Phetsarath OT" panose="02000500000000000001" pitchFamily="2" charset="2"/>
              </a:rPr>
              <a:t>	ຫມາຍເຖິງການວັດແທກແລະການວິເຄາະເວັບໂດຍບໍ່ຄໍານຶງເຖິງວ່າບຸກຄົນໃດຫນຶ່ງເປັນເຈົ້າຂອງຫຼືຮັກສາເວັບໄຊທ໌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3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3DD28-09A8-4CDD-B652-86969DD4AC9E}"/>
              </a:ext>
            </a:extLst>
          </p:cNvPr>
          <p:cNvSpPr txBox="1"/>
          <p:nvPr/>
        </p:nvSpPr>
        <p:spPr>
          <a:xfrm>
            <a:off x="3224813" y="556619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On-site web analytics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96D7C-8CAA-4186-877E-D6E4804B73A6}"/>
              </a:ext>
            </a:extLst>
          </p:cNvPr>
          <p:cNvSpPr txBox="1"/>
          <p:nvPr/>
        </p:nvSpPr>
        <p:spPr>
          <a:xfrm>
            <a:off x="1313895" y="1481833"/>
            <a:ext cx="9410330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ທົ່ວໄປຫຼາຍຂອງສອງ</a:t>
            </a:r>
            <a:r>
              <a:rPr lang="en-US" sz="1800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, </a:t>
            </a:r>
            <a:r>
              <a:rPr lang="lo-L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ການວັດແທກພຶດຕິກໍາຂອງຜູ້ເຂົ້າຊົມຫນຶ່ງຄັ້ງໃນເວັບໄຊທ໌ສະເພາະໃດຫນຶ່ງ.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261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81907E-9A4F-42F9-B616-981ECBCBC70D}"/>
              </a:ext>
            </a:extLst>
          </p:cNvPr>
          <p:cNvSpPr txBox="1"/>
          <p:nvPr/>
        </p:nvSpPr>
        <p:spPr>
          <a:xfrm>
            <a:off x="2594500" y="370188"/>
            <a:ext cx="77834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analytics data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D5F4B-ABB9-45C2-9185-82407B07C59A}"/>
              </a:ext>
            </a:extLst>
          </p:cNvPr>
          <p:cNvSpPr txBox="1"/>
          <p:nvPr/>
        </p:nvSpPr>
        <p:spPr>
          <a:xfrm>
            <a:off x="1061991" y="1385786"/>
            <a:ext cx="10848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ແມ່ນເພື່ອເກັບກໍາແລະວິເຄາະຂໍ້ມູນທີ່ກ່ຽວຂ້ອງກັບການເຂົ້າຊົມເວັບແລະຮູບແບບການນໍາໃຊ້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A2AFA-2DC0-4C2C-B765-861B93D1C684}"/>
              </a:ext>
            </a:extLst>
          </p:cNvPr>
          <p:cNvSpPr txBox="1"/>
          <p:nvPr/>
        </p:nvSpPr>
        <p:spPr>
          <a:xfrm>
            <a:off x="1061991" y="2196909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ຂໍ້ມູນສ່ວນໃຫຍ່ແມ່ນມາຈາກສີ່ແຫຼ່ງ</a:t>
            </a:r>
            <a:r>
              <a:rPr lang="en-US" sz="32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977B9-495F-4EF8-89F7-C1ECF3D4A5D7}"/>
              </a:ext>
            </a:extLst>
          </p:cNvPr>
          <p:cNvSpPr txBox="1"/>
          <p:nvPr/>
        </p:nvSpPr>
        <p:spPr>
          <a:xfrm>
            <a:off x="1467035" y="3131143"/>
            <a:ext cx="9532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2400" dirty="0">
                <a:effectLst/>
                <a:cs typeface="Phetsarath OT" panose="02000500000000000001" pitchFamily="2" charset="2"/>
              </a:rPr>
              <a:t>1 ຂໍ້ມູນການຮ້ອງຂໍ </a:t>
            </a:r>
            <a:r>
              <a:rPr lang="en-US" sz="2400" dirty="0">
                <a:effectLst/>
                <a:latin typeface="Phetsarath OT" panose="02000500000000000001" pitchFamily="2" charset="2"/>
              </a:rPr>
              <a:t>HTTP</a:t>
            </a:r>
            <a:endParaRPr lang="lo-LA" sz="2400" dirty="0">
              <a:effectLst/>
              <a:latin typeface="Phetsarath OT" panose="02000500000000000001" pitchFamily="2" charset="2"/>
            </a:endParaRPr>
          </a:p>
          <a:p>
            <a:r>
              <a:rPr lang="lo-LA" sz="2400" dirty="0">
                <a:effectLst/>
                <a:cs typeface="Phetsarath OT" panose="02000500000000000001" pitchFamily="2" charset="2"/>
              </a:rPr>
              <a:t>2 ຂໍ້ມູນລະດັບເຄືອຂ່າຍແລະເຊີຟເວີທີ່ສ້າງຂຶ້ນທີ່ກ່ຽວຂ້ອງກັບຄໍາຮ້ອງຂໍ </a:t>
            </a:r>
            <a:r>
              <a:rPr lang="en-US" sz="2400" dirty="0">
                <a:effectLst/>
                <a:latin typeface="Phetsarath OT" panose="02000500000000000001" pitchFamily="2" charset="2"/>
              </a:rPr>
              <a:t>HTTP </a:t>
            </a:r>
            <a:endParaRPr lang="lo-LA" sz="2400" dirty="0">
              <a:effectLst/>
              <a:latin typeface="Phetsarath OT" panose="02000500000000000001" pitchFamily="2" charset="2"/>
            </a:endParaRPr>
          </a:p>
          <a:p>
            <a:r>
              <a:rPr lang="lo-LA" sz="2400" dirty="0">
                <a:effectLst/>
                <a:cs typeface="Phetsarath OT" panose="02000500000000000001" pitchFamily="2" charset="2"/>
              </a:rPr>
              <a:t>3 ຂໍ້ມູນລະດັບແອັບພລິເຄຊັນທີ່ສົ່ງກັບຄໍາຮ້ອງຂໍ </a:t>
            </a:r>
            <a:r>
              <a:rPr lang="en-US" sz="2400" dirty="0">
                <a:effectLst/>
                <a:latin typeface="Phetsarath OT" panose="02000500000000000001" pitchFamily="2" charset="2"/>
              </a:rPr>
              <a:t>HTTP</a:t>
            </a:r>
            <a:endParaRPr lang="lo-LA" sz="2400" dirty="0">
              <a:latin typeface="Phetsarath OT" panose="02000500000000000001" pitchFamily="2" charset="2"/>
            </a:endParaRPr>
          </a:p>
          <a:p>
            <a:r>
              <a:rPr lang="lo-LA" sz="2400" dirty="0">
                <a:effectLst/>
                <a:cs typeface="Phetsarath OT" panose="02000500000000000001" pitchFamily="2" charset="2"/>
              </a:rPr>
              <a:t>4 ຂໍ້ມູນພາຍນອກ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95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CE55FC-5BFE-47F1-B528-F675E9ADEC0B}"/>
              </a:ext>
            </a:extLst>
          </p:cNvPr>
          <p:cNvSpPr txBox="1"/>
          <p:nvPr/>
        </p:nvSpPr>
        <p:spPr>
          <a:xfrm>
            <a:off x="2851951" y="15065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800" dirty="0">
                <a:effectLst/>
                <a:cs typeface="Phetsarath OT" panose="02000500000000000001" pitchFamily="2" charset="2"/>
              </a:rPr>
              <a:t>ເຊີບເວີເວັບບັນທຶກບາງທຸລະກໍາຂອງເຂົາເຈົ້າຢູ່ໃນໄຟລ໌ບັນທຶກ.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12431-3A50-46C3-8AA5-2D942CB4FC02}"/>
              </a:ext>
            </a:extLst>
          </p:cNvPr>
          <p:cNvSpPr txBox="1"/>
          <p:nvPr/>
        </p:nvSpPr>
        <p:spPr>
          <a:xfrm>
            <a:off x="2072196" y="414576"/>
            <a:ext cx="8199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Web server log file analysis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82339-47DA-446B-92F9-3CDB1250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56" y="2403582"/>
            <a:ext cx="8430087" cy="32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E4C9F-8B13-4F6E-84A3-2D1D5C0A5916}"/>
              </a:ext>
            </a:extLst>
          </p:cNvPr>
          <p:cNvSpPr txBox="1"/>
          <p:nvPr/>
        </p:nvSpPr>
        <p:spPr>
          <a:xfrm flipH="1">
            <a:off x="4342510" y="2413337"/>
            <a:ext cx="3904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60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ຂໍຂອບໃຈ</a:t>
            </a:r>
            <a:endParaRPr lang="en-US" sz="60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971FC-0D0F-4121-B381-FF93607C03DD}"/>
              </a:ext>
            </a:extLst>
          </p:cNvPr>
          <p:cNvSpPr txBox="1"/>
          <p:nvPr/>
        </p:nvSpPr>
        <p:spPr>
          <a:xfrm flipH="1">
            <a:off x="1066651" y="4774796"/>
            <a:ext cx="537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ຂໍ້ມູນໄດ້ມາຈາກ</a:t>
            </a:r>
            <a:endParaRPr lang="en-US" sz="1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A7376-03F8-4845-9531-AEF2907093B0}"/>
              </a:ext>
            </a:extLst>
          </p:cNvPr>
          <p:cNvSpPr txBox="1"/>
          <p:nvPr/>
        </p:nvSpPr>
        <p:spPr>
          <a:xfrm>
            <a:off x="1536501" y="5332617"/>
            <a:ext cx="951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https://en.wikipedia.org/wiki/Web_mining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A32FB-7525-4DA7-B582-E463C749472F}"/>
              </a:ext>
            </a:extLst>
          </p:cNvPr>
          <p:cNvSpPr txBox="1"/>
          <p:nvPr/>
        </p:nvSpPr>
        <p:spPr>
          <a:xfrm>
            <a:off x="1536501" y="57019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https://en.wikipedia.org/wiki/Web_analytics</a:t>
            </a:r>
          </a:p>
        </p:txBody>
      </p:sp>
    </p:spTree>
    <p:extLst>
      <p:ext uri="{BB962C8B-B14F-4D97-AF65-F5344CB8AC3E}">
        <p14:creationId xmlns:p14="http://schemas.microsoft.com/office/powerpoint/2010/main" val="11745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6552-5E85-4ACF-B116-976938D5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320736"/>
            <a:ext cx="3435659" cy="1325563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Web mining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6F89-C6DA-4A8E-A714-ECE6B86D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o-LA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ແມ່ນການນໍາໃຊ້ ເຕັກນິກການ </a:t>
            </a:r>
            <a:r>
              <a:rPr lang="lo-LA" b="0" i="0" u="none" strike="noStrike" dirty="0">
                <a:solidFill>
                  <a:srgbClr val="3366CC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2" tooltip="ການຂຸດຄົ້ນຂໍ້ມູນ"/>
              </a:rPr>
              <a:t>ຂຸດຄົ້ນຂໍ້ມູນ</a:t>
            </a:r>
            <a:r>
              <a:rPr lang="lo-LA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 ເພື່ອຄົ້ນພົບຮູບແບບຕ່າງໆຈາກ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3" tooltip="World Wide Web"/>
              </a:rPr>
              <a:t>World Wide Web</a:t>
            </a:r>
            <a:r>
              <a:rPr lang="en-US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o-LA" dirty="0">
                <a:solidFill>
                  <a:srgbClr val="202122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ມັນໃຊ້ວິທີການອັດຕະໂນມັດເພື່ອສະກັດຂໍ້ມູນທັງໂຄງສ້າງແລະບໍ່ມີໂຄງສ້າງຈາກຫນ້າເວັບ, ບັນທຶກຂອງເຄື່ອງແມ່ຂ່າຍແລະໂຄງສ້າງການເຊື່ອມໂຍງ.</a:t>
            </a:r>
            <a:endParaRPr lang="en-US" dirty="0">
              <a:solidFill>
                <a:srgbClr val="202122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809F-EB7A-447F-9CED-4E1617B5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864" y="317977"/>
            <a:ext cx="5060272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Web mining types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FA0F1-8402-4DA4-97A9-173C56A6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653" y="1807493"/>
            <a:ext cx="12192000" cy="48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F0C8CA-F203-4F14-B843-C972BF18EE39}"/>
              </a:ext>
            </a:extLst>
          </p:cNvPr>
          <p:cNvSpPr txBox="1"/>
          <p:nvPr/>
        </p:nvSpPr>
        <p:spPr>
          <a:xfrm>
            <a:off x="3895206" y="349955"/>
            <a:ext cx="53485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/>
                <a:latin typeface="Linux Libertine"/>
              </a:rPr>
              <a:t>Web usage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B9E99-E221-4B2B-AEA8-292B15E6AF1D}"/>
              </a:ext>
            </a:extLst>
          </p:cNvPr>
          <p:cNvSpPr txBox="1"/>
          <p:nvPr/>
        </p:nvSpPr>
        <p:spPr>
          <a:xfrm>
            <a:off x="-16627" y="1235850"/>
            <a:ext cx="122086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	</a:t>
            </a:r>
            <a:r>
              <a:rPr lang="lo-LA" sz="2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ແມ່ນການນໍາໃຊ້ເຕັກນິກການຂຸດຄົ້ນຂໍ້ມູນເພື່ອຄົ້ນພົບຮູບແບບການນໍາໃຊ້ຈາກຂໍ້ມູນເວັບ</a:t>
            </a:r>
            <a:r>
              <a:rPr lang="en-US" sz="2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lo-LA" sz="28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ເພື່ອເຂົ້າໃຈແລະໃຫ້ບໍລິການຄວາມຕ້ອງການຂອງແອັບພລິເຄຊັນເວັບ.</a:t>
            </a:r>
            <a:endParaRPr lang="en-US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A9AC2-8817-4B00-973D-D2955D044586}"/>
              </a:ext>
            </a:extLst>
          </p:cNvPr>
          <p:cNvSpPr txBox="1"/>
          <p:nvPr/>
        </p:nvSpPr>
        <p:spPr>
          <a:xfrm>
            <a:off x="719051" y="3390432"/>
            <a:ext cx="8408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 server data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:</a:t>
            </a:r>
            <a:endParaRPr lang="en-US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38E98-F178-4E1F-B970-6260EEA7A07B}"/>
              </a:ext>
            </a:extLst>
          </p:cNvPr>
          <p:cNvSpPr txBox="1"/>
          <p:nvPr/>
        </p:nvSpPr>
        <p:spPr>
          <a:xfrm>
            <a:off x="719051" y="3913652"/>
            <a:ext cx="114729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Application server data</a:t>
            </a:r>
            <a:endParaRPr lang="en-US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0372F-6E80-44A8-9968-2E91B93283A3}"/>
              </a:ext>
            </a:extLst>
          </p:cNvPr>
          <p:cNvSpPr txBox="1"/>
          <p:nvPr/>
        </p:nvSpPr>
        <p:spPr>
          <a:xfrm>
            <a:off x="719051" y="4545062"/>
            <a:ext cx="11472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Application level data</a:t>
            </a:r>
            <a:endParaRPr lang="en-US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21885-1468-4CAA-968A-99DBA2810723}"/>
              </a:ext>
            </a:extLst>
          </p:cNvPr>
          <p:cNvSpPr txBox="1"/>
          <p:nvPr/>
        </p:nvSpPr>
        <p:spPr>
          <a:xfrm>
            <a:off x="456454" y="2621312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ການຂຸດຄົ້ນການນໍາໃຊ້ເວັບຂອງມັນເອງ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06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10FB2C-02A6-451C-9CD7-118D8D7C2E7B}"/>
              </a:ext>
            </a:extLst>
          </p:cNvPr>
          <p:cNvSpPr txBox="1"/>
          <p:nvPr/>
        </p:nvSpPr>
        <p:spPr>
          <a:xfrm>
            <a:off x="3013364" y="332510"/>
            <a:ext cx="68289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Pros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sz="4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Web usage mining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F1C48-3E86-4C38-B579-56EEF819EC0E}"/>
              </a:ext>
            </a:extLst>
          </p:cNvPr>
          <p:cNvSpPr txBox="1"/>
          <p:nvPr/>
        </p:nvSpPr>
        <p:spPr>
          <a:xfrm>
            <a:off x="0" y="1580449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cs typeface="Phetsarath OT" panose="02000500000000000001" pitchFamily="2" charset="2"/>
              </a:rPr>
              <a:t>	</a:t>
            </a:r>
            <a:r>
              <a:rPr lang="lo-LA" sz="2800" dirty="0">
                <a:effectLst/>
                <a:cs typeface="Phetsarath OT" panose="02000500000000000001" pitchFamily="2" charset="2"/>
              </a:rPr>
              <a:t>ການຂຸດຄົ້ນການນໍາໃຊ້ເວັບມີຄວາມໄດ້ປຽບຫຼາຍທີ່ເຮັດໃຫ້ເຕັກໂນໂລຢີນີ້ດຶງດູດເອົາບໍລິສັດລວມທັງອົງການຂອງລັດຖະບານ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71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D58717-8D81-46B3-BBAB-DD4FB5C73166}"/>
              </a:ext>
            </a:extLst>
          </p:cNvPr>
          <p:cNvSpPr txBox="1"/>
          <p:nvPr/>
        </p:nvSpPr>
        <p:spPr>
          <a:xfrm>
            <a:off x="3113118" y="611986"/>
            <a:ext cx="7394170" cy="816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Cons Web usage mining </a:t>
            </a:r>
            <a:endParaRPr lang="en-US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CDA9B-C9E2-4B9A-B082-32435F02C515}"/>
              </a:ext>
            </a:extLst>
          </p:cNvPr>
          <p:cNvSpPr txBox="1"/>
          <p:nvPr/>
        </p:nvSpPr>
        <p:spPr>
          <a:xfrm>
            <a:off x="0" y="1813206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cs typeface="Phetsarath OT" panose="02000500000000000001" pitchFamily="2" charset="2"/>
              </a:rPr>
              <a:t>	</a:t>
            </a:r>
            <a:r>
              <a:rPr lang="lo-LA" sz="3600" dirty="0">
                <a:effectLst/>
                <a:cs typeface="Phetsarath OT" panose="02000500000000000001" pitchFamily="2" charset="2"/>
              </a:rPr>
              <a:t>ການຂຸດຄົ້ນການນໍາໃຊ້ເວັບໂດຍຕົວມັນເອງບໍ່ໄດ້ສ້າງບັນຫາ</a:t>
            </a:r>
            <a:r>
              <a:rPr lang="en-US" sz="3600" dirty="0">
                <a:effectLst/>
                <a:latin typeface="Phetsarath OT" panose="02000500000000000001" pitchFamily="2" charset="2"/>
              </a:rPr>
              <a:t>, </a:t>
            </a:r>
            <a:r>
              <a:rPr lang="lo-LA" sz="3600" dirty="0">
                <a:effectLst/>
                <a:cs typeface="Phetsarath OT" panose="02000500000000000001" pitchFamily="2" charset="2"/>
              </a:rPr>
              <a:t>ແຕ່ເຕັກໂນໂລຢີນີ້ເມື່ອນໍາໃຊ້ກັບຂໍ້ມູນສ່ວນຕົວອາດຈະເຮັດໃຫ້ເກີດຄວາມກັງວົນ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88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142C6A-B1A5-42CE-97F3-2AAA0E61F9B8}"/>
              </a:ext>
            </a:extLst>
          </p:cNvPr>
          <p:cNvSpPr txBox="1"/>
          <p:nvPr/>
        </p:nvSpPr>
        <p:spPr>
          <a:xfrm>
            <a:off x="2626822" y="631768"/>
            <a:ext cx="6334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/>
                <a:latin typeface="Linux Libertine"/>
              </a:rPr>
              <a:t>Web structure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7CBF6-9D60-463F-BF60-B69B4055ED95}"/>
              </a:ext>
            </a:extLst>
          </p:cNvPr>
          <p:cNvSpPr txBox="1"/>
          <p:nvPr/>
        </p:nvSpPr>
        <p:spPr>
          <a:xfrm>
            <a:off x="1147156" y="1569319"/>
            <a:ext cx="9256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3200" dirty="0">
                <a:effectLst/>
                <a:cs typeface="Phetsarath OT" panose="02000500000000000001" pitchFamily="2" charset="2"/>
              </a:rPr>
              <a:t>ຄໍາຮ້ອງສະຫມັກຂອງການຄົ້ນພົບຂໍ້ມູນໂຄງສ້າງຈາກເວັບໄຊຕ໌.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9317C-F051-4B06-A634-35E703067243}"/>
              </a:ext>
            </a:extLst>
          </p:cNvPr>
          <p:cNvSpPr txBox="1"/>
          <p:nvPr/>
        </p:nvSpPr>
        <p:spPr>
          <a:xfrm>
            <a:off x="685800" y="2503304"/>
            <a:ext cx="127309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ຄໍາສັບກ່ຽວກັບໂຄງສ້າງເວັບ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 graph: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ເສັ້ນກຣາບຊີ້ບອກທີ່ເປັນຕົວແທນຂອງເວັບ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Node: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ຫນ້າເວັບໃນກາຟ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Edge: hyperlinks.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 degree: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ຈໍານວນຂອງການເຊື່ອມຕໍ່ຊີ້ໄປຫາ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node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ໂດຍສະເພາະ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Out degree: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ຈໍານວນຂອງການເຊື່ອມຕໍ່ທີ່ສ້າງຂຶ້ນຈາກ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node </a:t>
            </a: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ໂດຍສະເພາະ</a:t>
            </a:r>
            <a:r>
              <a:rPr lang="en-US" sz="2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6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0ED31C-CA8D-44D2-91D3-1C2F77768C43}"/>
              </a:ext>
            </a:extLst>
          </p:cNvPr>
          <p:cNvSpPr txBox="1"/>
          <p:nvPr/>
        </p:nvSpPr>
        <p:spPr>
          <a:xfrm>
            <a:off x="3636819" y="585337"/>
            <a:ext cx="57025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/>
                <a:latin typeface="Linux Libertine"/>
              </a:rPr>
              <a:t>Web content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80D6B-5A05-4310-91AB-F088778C0369}"/>
              </a:ext>
            </a:extLst>
          </p:cNvPr>
          <p:cNvSpPr txBox="1"/>
          <p:nvPr/>
        </p:nvSpPr>
        <p:spPr>
          <a:xfrm>
            <a:off x="133004" y="1710715"/>
            <a:ext cx="11090562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	</a:t>
            </a:r>
            <a:r>
              <a:rPr lang="lo-L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ແມ່ນຄໍາຮ້ອງສະຫມັກຂອງການສະກັດຂໍ້ມູນທີ່ເປັນປະໂຫຍດຈາກເນື້ອໃນຂອງເອກະສານເວັບໄຊຕ໌.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61D50-2E3C-4949-8F83-A157D0ADE9F4}"/>
              </a:ext>
            </a:extLst>
          </p:cNvPr>
          <p:cNvSpPr txBox="1"/>
          <p:nvPr/>
        </p:nvSpPr>
        <p:spPr>
          <a:xfrm>
            <a:off x="885306" y="2554158"/>
            <a:ext cx="7493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ການຂຸດຄົ້ນເນື້ອຫາເວັບເປັນພາສາຕ່າງປະເທດ</a:t>
            </a:r>
            <a:endParaRPr lang="en-US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EDE74-D539-4605-A4D0-4C20B1F61476}"/>
              </a:ext>
            </a:extLst>
          </p:cNvPr>
          <p:cNvSpPr txBox="1"/>
          <p:nvPr/>
        </p:nvSpPr>
        <p:spPr>
          <a:xfrm>
            <a:off x="1377140" y="3319267"/>
            <a:ext cx="1413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ຈີນ</a:t>
            </a:r>
            <a:endParaRPr lang="en-US" sz="2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92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AB688-4308-425D-870B-D0B2376BCF3D}"/>
              </a:ext>
            </a:extLst>
          </p:cNvPr>
          <p:cNvSpPr txBox="1"/>
          <p:nvPr/>
        </p:nvSpPr>
        <p:spPr>
          <a:xfrm>
            <a:off x="4429956" y="396821"/>
            <a:ext cx="4190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Web analytic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1233C-C197-418F-AE5A-FE5633F3501D}"/>
              </a:ext>
            </a:extLst>
          </p:cNvPr>
          <p:cNvSpPr txBox="1"/>
          <p:nvPr/>
        </p:nvSpPr>
        <p:spPr>
          <a:xfrm>
            <a:off x="0" y="1247285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	</a:t>
            </a:r>
            <a:r>
              <a:rPr lang="lo-LA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ແມ່ນ​ການ​ວັດ​ແທກ​, </a:t>
            </a:r>
            <a:r>
              <a:rPr lang="lo-LA" sz="3200" b="0" i="0" u="none" strike="noStrike" dirty="0">
                <a:solidFill>
                  <a:srgbClr val="3366CC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2" tooltip="ການ​ເກັບ​ກໍາ​ຂໍ້​ມູນ​"/>
              </a:rPr>
              <a:t>ການ​ເກັບ​ກໍາ</a:t>
            </a:r>
            <a:r>
              <a:rPr lang="lo-LA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 ​, </a:t>
            </a:r>
            <a:r>
              <a:rPr lang="lo-LA" sz="3200" b="0" i="0" u="none" strike="noStrike" dirty="0">
                <a:solidFill>
                  <a:srgbClr val="3366CC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3" tooltip="ການວິເຄາະ"/>
              </a:rPr>
              <a:t>ການ​ວິ​ເຄາະ</a:t>
            </a:r>
            <a:r>
              <a:rPr lang="lo-LA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 ​, ແລະ​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ການ​ລາຍ​ງານ </a:t>
            </a:r>
            <a:r>
              <a:rPr lang="lo-LA" sz="3200" b="0" i="0" u="none" strike="noStrike" dirty="0">
                <a:solidFill>
                  <a:srgbClr val="3366CC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4" tooltip="ຂໍ້ມູນ (ຄອມພິວເຕີ)"/>
              </a:rPr>
              <a:t>​ຂໍ້​ມູນ</a:t>
            </a:r>
            <a:r>
              <a:rPr lang="lo-LA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 ​ຂອງ​ເວັບ​ໄຊ​ຕ​໌ ​ເພື່ອ​ເຂົ້າ​ໃຈ​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ແລະ​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ປັບ​ປຸງ </a:t>
            </a:r>
            <a:r>
              <a:rPr lang="lo-LA" sz="3200" b="0" i="0" u="none" strike="noStrike" dirty="0">
                <a:solidFill>
                  <a:srgbClr val="3366CC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hlinkClick r:id="rId5" tooltip="ການນຳໃຊ້ເວັບ"/>
              </a:rPr>
              <a:t>​ການ​ນໍາ​ໃຊ້​ເວັບ​ໄຊ​ຕ​໌</a:t>
            </a:r>
            <a:r>
              <a:rPr lang="lo-LA" sz="3200" b="0" i="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 ​.</a:t>
            </a:r>
            <a:endParaRPr lang="en-US" sz="32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DCEC9-1D9D-4515-A478-B34016E0B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44" y="2324503"/>
            <a:ext cx="10079114" cy="46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1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593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Linux Libertine</vt:lpstr>
      <vt:lpstr>Phetsarath OT</vt:lpstr>
      <vt:lpstr>Wingdings</vt:lpstr>
      <vt:lpstr>Office Theme</vt:lpstr>
      <vt:lpstr>PowerPoint Presentation</vt:lpstr>
      <vt:lpstr>Web mining</vt:lpstr>
      <vt:lpstr>Web mining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mining</dc:title>
  <dc:creator>touyang</dc:creator>
  <cp:lastModifiedBy>touyang</cp:lastModifiedBy>
  <cp:revision>4</cp:revision>
  <dcterms:created xsi:type="dcterms:W3CDTF">2022-02-16T00:56:21Z</dcterms:created>
  <dcterms:modified xsi:type="dcterms:W3CDTF">2022-02-16T04:32:12Z</dcterms:modified>
</cp:coreProperties>
</file>