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70" d="100"/>
          <a:sy n="70" d="100"/>
        </p:scale>
        <p:origin x="42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基本スライド">
    <p:spTree>
      <p:nvGrpSpPr>
        <p:cNvPr id="1" name=""/>
        <p:cNvGrpSpPr/>
        <p:nvPr/>
      </p:nvGrpSpPr>
      <p:grpSpPr>
        <a:xfrm>
          <a:off x="0" y="0"/>
          <a:ext cx="0" cy="0"/>
          <a:chOff x="0" y="0"/>
          <a:chExt cx="0" cy="0"/>
        </a:xfrm>
      </p:grpSpPr>
      <p:graphicFrame>
        <p:nvGraphicFramePr>
          <p:cNvPr id="3" name="Object 721"/>
          <p:cNvGraphicFramePr>
            <a:graphicFrameLocks noChangeAspect="1"/>
          </p:cNvGraphicFramePr>
          <p:nvPr>
            <p:custDataLst>
              <p:tags r:id="rId2"/>
            </p:custDataLst>
          </p:nvPr>
        </p:nvGraphicFramePr>
        <p:xfrm>
          <a:off x="2162" y="1622"/>
          <a:ext cx="2159" cy="1619"/>
        </p:xfrm>
        <a:graphic>
          <a:graphicData uri="http://schemas.openxmlformats.org/presentationml/2006/ole">
            <mc:AlternateContent xmlns:mc="http://schemas.openxmlformats.org/markup-compatibility/2006">
              <mc:Choice xmlns:v="urn:schemas-microsoft-com:vml" Requires="v">
                <p:oleObj spid="_x0000_s1028" name="think-cell Slide" r:id="rId4" imgW="360" imgH="360" progId="TCLayout.ActiveDocument.1">
                  <p:embed/>
                </p:oleObj>
              </mc:Choice>
              <mc:Fallback>
                <p:oleObj name="think-cell Slide" r:id="rId4" imgW="360" imgH="360" progId="TCLayout.ActiveDocument.1">
                  <p:embed/>
                  <p:pic>
                    <p:nvPicPr>
                      <p:cNvPr id="3" name="Object 7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2" y="1622"/>
                        <a:ext cx="2159" cy="16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McK 1. On-page tracker" hidden="1"/>
          <p:cNvSpPr>
            <a:spLocks noChangeArrowheads="1"/>
          </p:cNvSpPr>
          <p:nvPr/>
        </p:nvSpPr>
        <p:spPr bwMode="auto">
          <a:xfrm>
            <a:off x="161986" y="27537"/>
            <a:ext cx="847283" cy="219740"/>
          </a:xfrm>
          <a:prstGeom prst="rect">
            <a:avLst/>
          </a:prstGeom>
          <a:noFill/>
          <a:ln>
            <a:noFill/>
          </a:ln>
          <a:effectLst/>
        </p:spPr>
        <p:txBody>
          <a:bodyPr wrap="none" lIns="0" tIns="0" rIns="0" bIns="0">
            <a:spAutoFit/>
          </a:bodyPr>
          <a:lstStyle>
            <a:lvl1pPr eaLnBrk="0" hangingPunct="0">
              <a:defRPr sz="1200" b="1">
                <a:solidFill>
                  <a:schemeClr val="tx1"/>
                </a:solidFill>
                <a:latin typeface="Arial" charset="0"/>
                <a:ea typeface="ＭＳ Ｐゴシック" charset="-128"/>
              </a:defRPr>
            </a:lvl1pPr>
            <a:lvl2pPr marL="742950" indent="-285750" eaLnBrk="0" hangingPunct="0">
              <a:defRPr sz="1200" b="1">
                <a:solidFill>
                  <a:schemeClr val="tx1"/>
                </a:solidFill>
                <a:latin typeface="Arial" charset="0"/>
                <a:ea typeface="ＭＳ Ｐゴシック" charset="-128"/>
              </a:defRPr>
            </a:lvl2pPr>
            <a:lvl3pPr marL="1143000" indent="-228600" eaLnBrk="0" hangingPunct="0">
              <a:defRPr sz="1200" b="1">
                <a:solidFill>
                  <a:schemeClr val="tx1"/>
                </a:solidFill>
                <a:latin typeface="Arial" charset="0"/>
                <a:ea typeface="ＭＳ Ｐゴシック" charset="-128"/>
              </a:defRPr>
            </a:lvl3pPr>
            <a:lvl4pPr marL="1600200" indent="-228600" eaLnBrk="0" hangingPunct="0">
              <a:defRPr sz="1200" b="1">
                <a:solidFill>
                  <a:schemeClr val="tx1"/>
                </a:solidFill>
                <a:latin typeface="Arial" charset="0"/>
                <a:ea typeface="ＭＳ Ｐゴシック" charset="-128"/>
              </a:defRPr>
            </a:lvl4pPr>
            <a:lvl5pPr marL="2057400" indent="-228600" eaLnBrk="0" hangingPunct="0">
              <a:defRPr sz="1200" b="1">
                <a:solidFill>
                  <a:schemeClr val="tx1"/>
                </a:solidFill>
                <a:latin typeface="Arial" charset="0"/>
                <a:ea typeface="ＭＳ Ｐゴシック" charset="-128"/>
              </a:defRPr>
            </a:lvl5pPr>
            <a:lvl6pPr marL="25146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6pPr>
            <a:lvl7pPr marL="29718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7pPr>
            <a:lvl8pPr marL="34290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8pPr>
            <a:lvl9pPr marL="38862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9pPr>
          </a:lstStyle>
          <a:p>
            <a:pPr eaLnBrk="1" fontAlgn="base" hangingPunct="1">
              <a:spcBef>
                <a:spcPct val="0"/>
              </a:spcBef>
              <a:spcAft>
                <a:spcPct val="0"/>
              </a:spcAft>
              <a:defRPr/>
            </a:pPr>
            <a:r>
              <a:rPr kumimoji="0" lang="en-US" altLang="ja-JP" sz="1428" b="0">
                <a:solidFill>
                  <a:srgbClr val="808080"/>
                </a:solidFill>
                <a:latin typeface="Meiryo UI"/>
                <a:ea typeface="Meiryo UI"/>
                <a:sym typeface="Meiryo UI"/>
              </a:rPr>
              <a:t>TRACKER</a:t>
            </a:r>
          </a:p>
        </p:txBody>
      </p:sp>
      <p:sp>
        <p:nvSpPr>
          <p:cNvPr id="5" name="McK 3. Unit of measure" hidden="1"/>
          <p:cNvSpPr txBox="1">
            <a:spLocks noChangeArrowheads="1"/>
          </p:cNvSpPr>
          <p:nvPr/>
        </p:nvSpPr>
        <p:spPr bwMode="auto">
          <a:xfrm>
            <a:off x="161986" y="542616"/>
            <a:ext cx="4973989" cy="224203"/>
          </a:xfrm>
          <a:prstGeom prst="rect">
            <a:avLst/>
          </a:prstGeom>
          <a:noFill/>
          <a:ln>
            <a:noFill/>
          </a:ln>
          <a:effectLst/>
        </p:spPr>
        <p:txBody>
          <a:bodyPr lIns="0" tIns="0" rIns="0" bIns="0">
            <a:spAutoFit/>
          </a:bodyPr>
          <a:lstStyle>
            <a:lvl1pPr algn="l" defTabSz="895350">
              <a:defRPr sz="2400">
                <a:solidFill>
                  <a:schemeClr val="tx1"/>
                </a:solidFill>
                <a:latin typeface="Arial" charset="0"/>
              </a:defRPr>
            </a:lvl1pPr>
            <a:lvl2pPr marL="447675" algn="l" defTabSz="895350">
              <a:defRPr sz="2400">
                <a:solidFill>
                  <a:schemeClr val="tx1"/>
                </a:solidFill>
                <a:latin typeface="Arial" charset="0"/>
              </a:defRPr>
            </a:lvl2pPr>
            <a:lvl3pPr marL="895350" algn="l" defTabSz="895350">
              <a:defRPr sz="2400">
                <a:solidFill>
                  <a:schemeClr val="tx1"/>
                </a:solidFill>
                <a:latin typeface="Arial" charset="0"/>
              </a:defRPr>
            </a:lvl3pPr>
            <a:lvl4pPr marL="1344613" algn="l" defTabSz="895350">
              <a:defRPr sz="2400">
                <a:solidFill>
                  <a:schemeClr val="tx1"/>
                </a:solidFill>
                <a:latin typeface="Arial" charset="0"/>
              </a:defRPr>
            </a:lvl4pPr>
            <a:lvl5pPr marL="1792288" algn="l"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kumimoji="0" lang="ja-JP" altLang="en-US" sz="1428">
                <a:solidFill>
                  <a:srgbClr val="808080"/>
                </a:solidFill>
                <a:latin typeface="Meiryo UI"/>
                <a:ea typeface="Meiryo UI"/>
                <a:sym typeface="Meiryo UI"/>
              </a:rPr>
              <a:t>単位</a:t>
            </a:r>
          </a:p>
        </p:txBody>
      </p:sp>
      <p:grpSp>
        <p:nvGrpSpPr>
          <p:cNvPr id="6" name="ACET" hidden="1"/>
          <p:cNvGrpSpPr>
            <a:grpSpLocks/>
          </p:cNvGrpSpPr>
          <p:nvPr/>
        </p:nvGrpSpPr>
        <p:grpSpPr bwMode="auto">
          <a:xfrm>
            <a:off x="1976207" y="1137061"/>
            <a:ext cx="5801189" cy="531276"/>
            <a:chOff x="915" y="702"/>
            <a:chExt cx="2686" cy="328"/>
          </a:xfrm>
        </p:grpSpPr>
        <p:cxnSp>
          <p:nvCxnSpPr>
            <p:cNvPr id="7" name="AutoShape 249" hidden="1"/>
            <p:cNvCxnSpPr>
              <a:cxnSpLocks noChangeShapeType="1"/>
            </p:cNvCxnSpPr>
            <p:nvPr/>
          </p:nvCxnSpPr>
          <p:spPr bwMode="auto">
            <a:xfrm>
              <a:off x="915" y="1030"/>
              <a:ext cx="2686"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 name="AutoShape 250" hidden="1"/>
            <p:cNvSpPr>
              <a:spLocks noChangeArrowheads="1"/>
            </p:cNvSpPr>
            <p:nvPr/>
          </p:nvSpPr>
          <p:spPr bwMode="auto">
            <a:xfrm>
              <a:off x="915" y="702"/>
              <a:ext cx="2686" cy="328"/>
            </a:xfrm>
            <a:prstGeom prst="leftRightArrow">
              <a:avLst>
                <a:gd name="adj1" fmla="val 100000"/>
                <a:gd name="adj2" fmla="val 0"/>
              </a:avLst>
            </a:prstGeom>
            <a:noFill/>
            <a:ln>
              <a:noFill/>
            </a:ln>
            <a:effectLst/>
          </p:spPr>
          <p:txBody>
            <a:bodyPr lIns="0" tIns="0" rIns="0" bIns="18288" anchor="b">
              <a:spAutoFit/>
            </a:bodyPr>
            <a:lstStyle>
              <a:lvl1pPr eaLnBrk="0" hangingPunct="0">
                <a:defRPr sz="1200" b="1">
                  <a:solidFill>
                    <a:schemeClr val="tx1"/>
                  </a:solidFill>
                  <a:latin typeface="Arial" charset="0"/>
                  <a:ea typeface="ＭＳ Ｐゴシック" charset="-128"/>
                </a:defRPr>
              </a:lvl1pPr>
              <a:lvl2pPr marL="742950" indent="-285750" eaLnBrk="0" hangingPunct="0">
                <a:defRPr sz="1200" b="1">
                  <a:solidFill>
                    <a:schemeClr val="tx1"/>
                  </a:solidFill>
                  <a:latin typeface="Arial" charset="0"/>
                  <a:ea typeface="ＭＳ Ｐゴシック" charset="-128"/>
                </a:defRPr>
              </a:lvl2pPr>
              <a:lvl3pPr marL="1143000" indent="-228600" eaLnBrk="0" hangingPunct="0">
                <a:defRPr sz="1200" b="1">
                  <a:solidFill>
                    <a:schemeClr val="tx1"/>
                  </a:solidFill>
                  <a:latin typeface="Arial" charset="0"/>
                  <a:ea typeface="ＭＳ Ｐゴシック" charset="-128"/>
                </a:defRPr>
              </a:lvl3pPr>
              <a:lvl4pPr marL="1600200" indent="-228600" eaLnBrk="0" hangingPunct="0">
                <a:defRPr sz="1200" b="1">
                  <a:solidFill>
                    <a:schemeClr val="tx1"/>
                  </a:solidFill>
                  <a:latin typeface="Arial" charset="0"/>
                  <a:ea typeface="ＭＳ Ｐゴシック" charset="-128"/>
                </a:defRPr>
              </a:lvl4pPr>
              <a:lvl5pPr marL="2057400" indent="-228600" eaLnBrk="0" hangingPunct="0">
                <a:defRPr sz="1200" b="1">
                  <a:solidFill>
                    <a:schemeClr val="tx1"/>
                  </a:solidFill>
                  <a:latin typeface="Arial" charset="0"/>
                  <a:ea typeface="ＭＳ Ｐゴシック" charset="-128"/>
                </a:defRPr>
              </a:lvl5pPr>
              <a:lvl6pPr marL="25146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6pPr>
              <a:lvl7pPr marL="29718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7pPr>
              <a:lvl8pPr marL="34290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8pPr>
              <a:lvl9pPr marL="38862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9pPr>
            </a:lstStyle>
            <a:p>
              <a:pPr eaLnBrk="1" fontAlgn="base" hangingPunct="1">
                <a:spcBef>
                  <a:spcPct val="0"/>
                </a:spcBef>
                <a:spcAft>
                  <a:spcPct val="0"/>
                </a:spcAft>
                <a:defRPr/>
              </a:pPr>
              <a:r>
                <a:rPr kumimoji="0" lang="ja-JP" altLang="en-US" sz="1632">
                  <a:solidFill>
                    <a:srgbClr val="000000"/>
                  </a:solidFill>
                  <a:latin typeface="Meiryo UI"/>
                  <a:ea typeface="Meiryo UI"/>
                  <a:sym typeface="Meiryo UI"/>
                </a:rPr>
                <a:t>サブタイトル</a:t>
              </a:r>
            </a:p>
            <a:p>
              <a:pPr eaLnBrk="1" fontAlgn="base" hangingPunct="1">
                <a:spcBef>
                  <a:spcPct val="0"/>
                </a:spcBef>
                <a:spcAft>
                  <a:spcPct val="0"/>
                </a:spcAft>
                <a:defRPr/>
              </a:pPr>
              <a:r>
                <a:rPr kumimoji="0" lang="ja-JP" altLang="en-US" sz="1632" b="0">
                  <a:solidFill>
                    <a:srgbClr val="808080"/>
                  </a:solidFill>
                  <a:latin typeface="Meiryo UI"/>
                  <a:ea typeface="Meiryo UI"/>
                  <a:sym typeface="Meiryo UI"/>
                </a:rPr>
                <a:t>単位</a:t>
              </a:r>
            </a:p>
          </p:txBody>
        </p:sp>
      </p:grpSp>
      <p:sp>
        <p:nvSpPr>
          <p:cNvPr id="9" name="Working Draft" hidden="1"/>
          <p:cNvSpPr txBox="1">
            <a:spLocks noChangeArrowheads="1"/>
          </p:cNvSpPr>
          <p:nvPr/>
        </p:nvSpPr>
        <p:spPr bwMode="auto">
          <a:xfrm rot="5400000">
            <a:off x="11079063" y="2773691"/>
            <a:ext cx="2035814" cy="94193"/>
          </a:xfrm>
          <a:prstGeom prst="rect">
            <a:avLst/>
          </a:prstGeom>
          <a:noFill/>
          <a:ln>
            <a:noFill/>
          </a:ln>
          <a:effectLst/>
        </p:spPr>
        <p:txBody>
          <a:bodyPr wrap="none" lIns="0" tIns="0" rIns="0" bIns="0">
            <a:spAutoFit/>
          </a:bodyPr>
          <a:lstStyle>
            <a:lvl1pPr eaLnBrk="0" hangingPunct="0">
              <a:defRPr sz="1200" b="1">
                <a:solidFill>
                  <a:schemeClr val="tx1"/>
                </a:solidFill>
                <a:latin typeface="Arial" charset="0"/>
                <a:ea typeface="ＭＳ Ｐゴシック" charset="-128"/>
              </a:defRPr>
            </a:lvl1pPr>
            <a:lvl2pPr marL="742950" indent="-285750" eaLnBrk="0" hangingPunct="0">
              <a:defRPr sz="1200" b="1">
                <a:solidFill>
                  <a:schemeClr val="tx1"/>
                </a:solidFill>
                <a:latin typeface="Arial" charset="0"/>
                <a:ea typeface="ＭＳ Ｐゴシック" charset="-128"/>
              </a:defRPr>
            </a:lvl2pPr>
            <a:lvl3pPr marL="1143000" indent="-228600" eaLnBrk="0" hangingPunct="0">
              <a:defRPr sz="1200" b="1">
                <a:solidFill>
                  <a:schemeClr val="tx1"/>
                </a:solidFill>
                <a:latin typeface="Arial" charset="0"/>
                <a:ea typeface="ＭＳ Ｐゴシック" charset="-128"/>
              </a:defRPr>
            </a:lvl3pPr>
            <a:lvl4pPr marL="1600200" indent="-228600" eaLnBrk="0" hangingPunct="0">
              <a:defRPr sz="1200" b="1">
                <a:solidFill>
                  <a:schemeClr val="tx1"/>
                </a:solidFill>
                <a:latin typeface="Arial" charset="0"/>
                <a:ea typeface="ＭＳ Ｐゴシック" charset="-128"/>
              </a:defRPr>
            </a:lvl4pPr>
            <a:lvl5pPr marL="2057400" indent="-228600" eaLnBrk="0" hangingPunct="0">
              <a:defRPr sz="1200" b="1">
                <a:solidFill>
                  <a:schemeClr val="tx1"/>
                </a:solidFill>
                <a:latin typeface="Arial" charset="0"/>
                <a:ea typeface="ＭＳ Ｐゴシック" charset="-128"/>
              </a:defRPr>
            </a:lvl5pPr>
            <a:lvl6pPr marL="25146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6pPr>
            <a:lvl7pPr marL="29718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7pPr>
            <a:lvl8pPr marL="34290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8pPr>
            <a:lvl9pPr marL="38862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9pPr>
          </a:lstStyle>
          <a:p>
            <a:pPr eaLnBrk="1" fontAlgn="base" hangingPunct="1">
              <a:spcBef>
                <a:spcPct val="0"/>
              </a:spcBef>
              <a:spcAft>
                <a:spcPct val="0"/>
              </a:spcAft>
              <a:defRPr/>
            </a:pPr>
            <a:r>
              <a:rPr kumimoji="0" lang="en-US" altLang="ja-JP" sz="612" b="0">
                <a:solidFill>
                  <a:srgbClr val="000000"/>
                </a:solidFill>
                <a:latin typeface="Meiryo UI"/>
                <a:ea typeface="Meiryo UI"/>
                <a:sym typeface="Meiryo UI"/>
              </a:rPr>
              <a:t>Working Draft ▲ Last Modified 2012/03/21 19:31:59</a:t>
            </a:r>
            <a:endParaRPr kumimoji="0" lang="en-US" altLang="ja-JP" sz="1632" b="0">
              <a:solidFill>
                <a:srgbClr val="000000"/>
              </a:solidFill>
              <a:latin typeface="Meiryo UI"/>
              <a:ea typeface="Meiryo UI"/>
              <a:sym typeface="Meiryo UI"/>
            </a:endParaRPr>
          </a:p>
        </p:txBody>
      </p:sp>
      <p:sp>
        <p:nvSpPr>
          <p:cNvPr id="10" name="Printed" hidden="1"/>
          <p:cNvSpPr txBox="1">
            <a:spLocks noChangeArrowheads="1"/>
          </p:cNvSpPr>
          <p:nvPr/>
        </p:nvSpPr>
        <p:spPr bwMode="auto">
          <a:xfrm rot="5400000">
            <a:off x="11529506" y="4304349"/>
            <a:ext cx="1134926" cy="94193"/>
          </a:xfrm>
          <a:prstGeom prst="rect">
            <a:avLst/>
          </a:prstGeom>
          <a:noFill/>
          <a:ln>
            <a:noFill/>
          </a:ln>
          <a:effectLst/>
        </p:spPr>
        <p:txBody>
          <a:bodyPr wrap="none" lIns="0" tIns="0" rIns="0" bIns="0">
            <a:spAutoFit/>
          </a:bodyPr>
          <a:lstStyle>
            <a:lvl1pPr eaLnBrk="0" hangingPunct="0">
              <a:defRPr sz="1200" b="1">
                <a:solidFill>
                  <a:schemeClr val="tx1"/>
                </a:solidFill>
                <a:latin typeface="Arial" charset="0"/>
                <a:ea typeface="ＭＳ Ｐゴシック" charset="-128"/>
              </a:defRPr>
            </a:lvl1pPr>
            <a:lvl2pPr marL="742950" indent="-285750" eaLnBrk="0" hangingPunct="0">
              <a:defRPr sz="1200" b="1">
                <a:solidFill>
                  <a:schemeClr val="tx1"/>
                </a:solidFill>
                <a:latin typeface="Arial" charset="0"/>
                <a:ea typeface="ＭＳ Ｐゴシック" charset="-128"/>
              </a:defRPr>
            </a:lvl2pPr>
            <a:lvl3pPr marL="1143000" indent="-228600" eaLnBrk="0" hangingPunct="0">
              <a:defRPr sz="1200" b="1">
                <a:solidFill>
                  <a:schemeClr val="tx1"/>
                </a:solidFill>
                <a:latin typeface="Arial" charset="0"/>
                <a:ea typeface="ＭＳ Ｐゴシック" charset="-128"/>
              </a:defRPr>
            </a:lvl3pPr>
            <a:lvl4pPr marL="1600200" indent="-228600" eaLnBrk="0" hangingPunct="0">
              <a:defRPr sz="1200" b="1">
                <a:solidFill>
                  <a:schemeClr val="tx1"/>
                </a:solidFill>
                <a:latin typeface="Arial" charset="0"/>
                <a:ea typeface="ＭＳ Ｐゴシック" charset="-128"/>
              </a:defRPr>
            </a:lvl4pPr>
            <a:lvl5pPr marL="2057400" indent="-228600" eaLnBrk="0" hangingPunct="0">
              <a:defRPr sz="1200" b="1">
                <a:solidFill>
                  <a:schemeClr val="tx1"/>
                </a:solidFill>
                <a:latin typeface="Arial" charset="0"/>
                <a:ea typeface="ＭＳ Ｐゴシック" charset="-128"/>
              </a:defRPr>
            </a:lvl5pPr>
            <a:lvl6pPr marL="25146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6pPr>
            <a:lvl7pPr marL="29718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7pPr>
            <a:lvl8pPr marL="34290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8pPr>
            <a:lvl9pPr marL="38862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9pPr>
          </a:lstStyle>
          <a:p>
            <a:pPr eaLnBrk="1" fontAlgn="base" hangingPunct="1">
              <a:spcBef>
                <a:spcPct val="0"/>
              </a:spcBef>
              <a:spcAft>
                <a:spcPct val="0"/>
              </a:spcAft>
              <a:defRPr/>
            </a:pPr>
            <a:r>
              <a:rPr kumimoji="0" lang="en-US" altLang="ja-JP" sz="612" b="0">
                <a:solidFill>
                  <a:srgbClr val="000000"/>
                </a:solidFill>
                <a:latin typeface="Meiryo UI"/>
                <a:ea typeface="Meiryo UI"/>
                <a:sym typeface="Meiryo UI"/>
              </a:rPr>
              <a:t>Printed 2012/03/21 16:22:05</a:t>
            </a:r>
            <a:endParaRPr kumimoji="0" lang="en-US" altLang="ja-JP" sz="1632" b="0">
              <a:solidFill>
                <a:srgbClr val="000000"/>
              </a:solidFill>
              <a:latin typeface="Meiryo UI"/>
              <a:ea typeface="Meiryo UI"/>
              <a:sym typeface="Meiryo UI"/>
            </a:endParaRPr>
          </a:p>
        </p:txBody>
      </p:sp>
      <p:cxnSp>
        <p:nvCxnSpPr>
          <p:cNvPr id="11" name="直線コネクタ 24"/>
          <p:cNvCxnSpPr>
            <a:cxnSpLocks noChangeShapeType="1"/>
          </p:cNvCxnSpPr>
          <p:nvPr userDrawn="1"/>
        </p:nvCxnSpPr>
        <p:spPr bwMode="auto">
          <a:xfrm>
            <a:off x="0" y="668843"/>
            <a:ext cx="12192000"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sp>
        <p:nvSpPr>
          <p:cNvPr id="12" name="スライド番号プレースホルダ 3"/>
          <p:cNvSpPr txBox="1">
            <a:spLocks/>
          </p:cNvSpPr>
          <p:nvPr userDrawn="1"/>
        </p:nvSpPr>
        <p:spPr bwMode="auto">
          <a:xfrm>
            <a:off x="11710976" y="-2076"/>
            <a:ext cx="480000" cy="360000"/>
          </a:xfrm>
          <a:prstGeom prst="rect">
            <a:avLst/>
          </a:prstGeom>
          <a:solidFill>
            <a:schemeClr val="tx1"/>
          </a:solidFill>
          <a:ln>
            <a:noFill/>
            <a:miter lim="800000"/>
            <a:headEnd/>
            <a:tailEnd/>
          </a:ln>
          <a:effectLst/>
        </p:spPr>
        <p:txBody>
          <a:bodyPr wrap="none" lIns="0" tIns="0" rIns="0" bIns="0"/>
          <a:lstStyle/>
          <a:p>
            <a:pPr algn="ctr" fontAlgn="base">
              <a:spcBef>
                <a:spcPct val="0"/>
              </a:spcBef>
              <a:spcAft>
                <a:spcPct val="0"/>
              </a:spcAft>
              <a:defRPr/>
            </a:pPr>
            <a:endParaRPr kumimoji="0" lang="ja-JP" altLang="en-US" sz="1800" b="1">
              <a:solidFill>
                <a:srgbClr val="FFFFFF"/>
              </a:solidFill>
              <a:latin typeface="Meiryo UI" panose="020B0604030504040204" pitchFamily="50" charset="-128"/>
              <a:ea typeface="Meiryo UI" panose="020B0604030504040204" pitchFamily="50" charset="-128"/>
              <a:sym typeface="Meiryo UI"/>
            </a:endParaRPr>
          </a:p>
        </p:txBody>
      </p:sp>
      <p:sp>
        <p:nvSpPr>
          <p:cNvPr id="13" name="Rectangle 280"/>
          <p:cNvSpPr txBox="1">
            <a:spLocks noChangeArrowheads="1"/>
          </p:cNvSpPr>
          <p:nvPr userDrawn="1"/>
        </p:nvSpPr>
        <p:spPr bwMode="auto">
          <a:xfrm>
            <a:off x="11746878" y="15951"/>
            <a:ext cx="408199" cy="323949"/>
          </a:xfrm>
          <a:prstGeom prst="rect">
            <a:avLst/>
          </a:prstGeom>
          <a:noFill/>
          <a:ln>
            <a:noFill/>
          </a:ln>
          <a:effectLst/>
        </p:spPr>
        <p:txBody>
          <a:bodyPr wrap="none" lIns="0" tIns="0" rIns="0" bIns="0"/>
          <a:lstStyle>
            <a:lvl1pPr eaLnBrk="0" hangingPunct="0">
              <a:defRPr sz="1200" b="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1200" b="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1200" b="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1200" b="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1200" b="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1200" b="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1200" b="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1200" b="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1200" b="1">
                <a:solidFill>
                  <a:schemeClr val="tx1"/>
                </a:solidFill>
                <a:latin typeface="Arial" panose="020B0604020202020204" pitchFamily="34" charset="0"/>
                <a:ea typeface="ＭＳ Ｐゴシック" panose="020B0600070205080204" pitchFamily="50" charset="-128"/>
              </a:defRPr>
            </a:lvl9pPr>
          </a:lstStyle>
          <a:p>
            <a:pPr algn="ctr" eaLnBrk="1" fontAlgn="base" hangingPunct="1">
              <a:spcBef>
                <a:spcPct val="0"/>
              </a:spcBef>
              <a:spcAft>
                <a:spcPct val="0"/>
              </a:spcAft>
            </a:pPr>
            <a:fld id="{41F965B9-0827-41CC-9B78-8F87531CEB16}" type="slidenum">
              <a:rPr kumimoji="0" lang="ja-JP" altLang="en-US" sz="1837">
                <a:solidFill>
                  <a:srgbClr val="FFFFFF"/>
                </a:solidFill>
                <a:latin typeface="Meiryo UI" panose="020B0604030504040204" pitchFamily="50" charset="-128"/>
                <a:ea typeface="Meiryo UI" panose="020B0604030504040204" pitchFamily="50" charset="-128"/>
                <a:cs typeface="Meiryo UI" panose="020B0604030504040204" pitchFamily="50" charset="-128"/>
                <a:sym typeface="Meiryo UI" panose="020B0604030504040204" pitchFamily="50" charset="-128"/>
              </a:rPr>
              <a:pPr algn="ctr" eaLnBrk="1" fontAlgn="base" hangingPunct="1">
                <a:spcBef>
                  <a:spcPct val="0"/>
                </a:spcBef>
                <a:spcAft>
                  <a:spcPct val="0"/>
                </a:spcAft>
              </a:pPr>
              <a:t>‹#›</a:t>
            </a:fld>
            <a:endParaRPr kumimoji="0" lang="en-US" altLang="ja-JP" sz="1428" b="0">
              <a:solidFill>
                <a:srgbClr val="000000"/>
              </a:solidFill>
              <a:latin typeface="Meiryo UI" panose="020B0604030504040204" pitchFamily="50" charset="-128"/>
              <a:ea typeface="Meiryo UI" panose="020B0604030504040204" pitchFamily="50" charset="-128"/>
              <a:cs typeface="Meiryo UI" panose="020B0604030504040204" pitchFamily="50" charset="-128"/>
              <a:sym typeface="Meiryo UI" panose="020B0604030504040204" pitchFamily="50" charset="-128"/>
            </a:endParaRPr>
          </a:p>
        </p:txBody>
      </p:sp>
      <p:sp>
        <p:nvSpPr>
          <p:cNvPr id="2" name="タイトル 1"/>
          <p:cNvSpPr>
            <a:spLocks noGrp="1"/>
          </p:cNvSpPr>
          <p:nvPr>
            <p:ph type="title"/>
          </p:nvPr>
        </p:nvSpPr>
        <p:spPr>
          <a:xfrm>
            <a:off x="349205" y="119772"/>
            <a:ext cx="11520000" cy="540000"/>
          </a:xfrm>
          <a:prstGeom prst="rect">
            <a:avLst/>
          </a:prstGeom>
        </p:spPr>
        <p:txBody>
          <a:bodyPr lIns="0" tIns="72000" rIns="0" bIns="72000" anchor="ctr"/>
          <a:lstStyle>
            <a:lvl1pPr>
              <a:defRPr sz="2800">
                <a:solidFill>
                  <a:srgbClr val="0070C0"/>
                </a:solidFill>
                <a:latin typeface="Meiryo UI"/>
                <a:ea typeface="Meiryo UI"/>
                <a:sym typeface="Meiryo UI"/>
              </a:defRPr>
            </a:lvl1pPr>
          </a:lstStyle>
          <a:p>
            <a:r>
              <a:rPr lang="ja-JP" altLang="en-US"/>
              <a:t>マスター タイトルの書式設定</a:t>
            </a:r>
          </a:p>
        </p:txBody>
      </p:sp>
      <p:sp>
        <p:nvSpPr>
          <p:cNvPr id="19" name="テキスト プレースホルダー 16">
            <a:extLst>
              <a:ext uri="{FF2B5EF4-FFF2-40B4-BE49-F238E27FC236}">
                <a16:creationId xmlns:a16="http://schemas.microsoft.com/office/drawing/2014/main" id="{78F7F878-6B1D-4232-AB53-71AC1EEB7A05}"/>
              </a:ext>
            </a:extLst>
          </p:cNvPr>
          <p:cNvSpPr>
            <a:spLocks noGrp="1"/>
          </p:cNvSpPr>
          <p:nvPr>
            <p:ph type="body" sz="quarter" idx="11" hasCustomPrompt="1"/>
          </p:nvPr>
        </p:nvSpPr>
        <p:spPr>
          <a:xfrm>
            <a:off x="349205" y="699528"/>
            <a:ext cx="11520000" cy="360000"/>
          </a:xfrm>
          <a:prstGeom prst="rect">
            <a:avLst/>
          </a:prstGeom>
        </p:spPr>
        <p:txBody>
          <a:bodyPr/>
          <a:lstStyle>
            <a:lvl1pPr>
              <a:lnSpc>
                <a:spcPct val="110000"/>
              </a:lnSpc>
              <a:defRPr kumimoji="1" lang="ja-JP" altLang="en-US" sz="1800" b="1" dirty="0" smtClean="0">
                <a:solidFill>
                  <a:srgbClr val="0070C0"/>
                </a:solidFill>
                <a:latin typeface="Meiryo UI" pitchFamily="50" charset="-128"/>
                <a:ea typeface="Meiryo UI" pitchFamily="50" charset="-128"/>
                <a:cs typeface="Meiryo UI" pitchFamily="50" charset="-128"/>
                <a:sym typeface="Meiryo UI" panose="020B0604030504040204" pitchFamily="50" charset="-128"/>
              </a:defRPr>
            </a:lvl1pPr>
            <a:lvl5pPr marL="628454" indent="0">
              <a:buNone/>
              <a:defRPr/>
            </a:lvl5pPr>
          </a:lstStyle>
          <a:p>
            <a:pPr lvl="0"/>
            <a:r>
              <a:rPr kumimoji="1" lang="ja-JP" altLang="en-US"/>
              <a:t>スライド結論あああああああああああああああああああああああああああああああああああ</a:t>
            </a:r>
          </a:p>
        </p:txBody>
      </p:sp>
    </p:spTree>
    <p:extLst>
      <p:ext uri="{BB962C8B-B14F-4D97-AF65-F5344CB8AC3E}">
        <p14:creationId xmlns:p14="http://schemas.microsoft.com/office/powerpoint/2010/main" val="3778239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7E2368A-B909-44C3-AC85-75770CA6C26B}" type="datetimeFigureOut">
              <a:rPr kumimoji="1" lang="ja-JP" altLang="en-US" smtClean="0"/>
              <a:t>2023/2/23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D3BD7E-DF47-4E85-A460-12BFFE72D122}" type="slidenum">
              <a:rPr kumimoji="1" lang="ja-JP" altLang="en-US" smtClean="0"/>
              <a:t>‹#›</a:t>
            </a:fld>
            <a:endParaRPr kumimoji="1" lang="ja-JP" altLang="en-US"/>
          </a:p>
        </p:txBody>
      </p:sp>
    </p:spTree>
    <p:extLst>
      <p:ext uri="{BB962C8B-B14F-4D97-AF65-F5344CB8AC3E}">
        <p14:creationId xmlns:p14="http://schemas.microsoft.com/office/powerpoint/2010/main" val="2177817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7E2368A-B909-44C3-AC85-75770CA6C26B}" type="datetimeFigureOut">
              <a:rPr kumimoji="1" lang="ja-JP" altLang="en-US" smtClean="0"/>
              <a:t>2023/2/23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D3BD7E-DF47-4E85-A460-12BFFE72D122}" type="slidenum">
              <a:rPr kumimoji="1" lang="ja-JP" altLang="en-US" smtClean="0"/>
              <a:t>‹#›</a:t>
            </a:fld>
            <a:endParaRPr kumimoji="1" lang="ja-JP" altLang="en-US"/>
          </a:p>
        </p:txBody>
      </p:sp>
    </p:spTree>
    <p:extLst>
      <p:ext uri="{BB962C8B-B14F-4D97-AF65-F5344CB8AC3E}">
        <p14:creationId xmlns:p14="http://schemas.microsoft.com/office/powerpoint/2010/main" val="1144268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7E2368A-B909-44C3-AC85-75770CA6C26B}" type="datetimeFigureOut">
              <a:rPr kumimoji="1" lang="ja-JP" altLang="en-US" smtClean="0"/>
              <a:t>2023/2/23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D3BD7E-DF47-4E85-A460-12BFFE72D122}" type="slidenum">
              <a:rPr kumimoji="1" lang="ja-JP" altLang="en-US" smtClean="0"/>
              <a:t>‹#›</a:t>
            </a:fld>
            <a:endParaRPr kumimoji="1" lang="ja-JP" altLang="en-US"/>
          </a:p>
        </p:txBody>
      </p:sp>
    </p:spTree>
    <p:extLst>
      <p:ext uri="{BB962C8B-B14F-4D97-AF65-F5344CB8AC3E}">
        <p14:creationId xmlns:p14="http://schemas.microsoft.com/office/powerpoint/2010/main" val="418972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7E2368A-B909-44C3-AC85-75770CA6C26B}" type="datetimeFigureOut">
              <a:rPr kumimoji="1" lang="ja-JP" altLang="en-US" smtClean="0"/>
              <a:t>2023/2/23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D3BD7E-DF47-4E85-A460-12BFFE72D122}" type="slidenum">
              <a:rPr kumimoji="1" lang="ja-JP" altLang="en-US" smtClean="0"/>
              <a:t>‹#›</a:t>
            </a:fld>
            <a:endParaRPr kumimoji="1" lang="ja-JP" altLang="en-US"/>
          </a:p>
        </p:txBody>
      </p:sp>
    </p:spTree>
    <p:extLst>
      <p:ext uri="{BB962C8B-B14F-4D97-AF65-F5344CB8AC3E}">
        <p14:creationId xmlns:p14="http://schemas.microsoft.com/office/powerpoint/2010/main" val="344174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7E2368A-B909-44C3-AC85-75770CA6C26B}" type="datetimeFigureOut">
              <a:rPr kumimoji="1" lang="ja-JP" altLang="en-US" smtClean="0"/>
              <a:t>2023/2/23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D3BD7E-DF47-4E85-A460-12BFFE72D122}" type="slidenum">
              <a:rPr kumimoji="1" lang="ja-JP" altLang="en-US" smtClean="0"/>
              <a:t>‹#›</a:t>
            </a:fld>
            <a:endParaRPr kumimoji="1" lang="ja-JP" altLang="en-US"/>
          </a:p>
        </p:txBody>
      </p:sp>
    </p:spTree>
    <p:extLst>
      <p:ext uri="{BB962C8B-B14F-4D97-AF65-F5344CB8AC3E}">
        <p14:creationId xmlns:p14="http://schemas.microsoft.com/office/powerpoint/2010/main" val="358071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7E2368A-B909-44C3-AC85-75770CA6C26B}" type="datetimeFigureOut">
              <a:rPr kumimoji="1" lang="ja-JP" altLang="en-US" smtClean="0"/>
              <a:t>2023/2/23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D3BD7E-DF47-4E85-A460-12BFFE72D122}" type="slidenum">
              <a:rPr kumimoji="1" lang="ja-JP" altLang="en-US" smtClean="0"/>
              <a:t>‹#›</a:t>
            </a:fld>
            <a:endParaRPr kumimoji="1" lang="ja-JP" altLang="en-US"/>
          </a:p>
        </p:txBody>
      </p:sp>
    </p:spTree>
    <p:extLst>
      <p:ext uri="{BB962C8B-B14F-4D97-AF65-F5344CB8AC3E}">
        <p14:creationId xmlns:p14="http://schemas.microsoft.com/office/powerpoint/2010/main" val="3749231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7E2368A-B909-44C3-AC85-75770CA6C26B}" type="datetimeFigureOut">
              <a:rPr kumimoji="1" lang="ja-JP" altLang="en-US" smtClean="0"/>
              <a:t>2023/2/23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D3BD7E-DF47-4E85-A460-12BFFE72D122}" type="slidenum">
              <a:rPr kumimoji="1" lang="ja-JP" altLang="en-US" smtClean="0"/>
              <a:t>‹#›</a:t>
            </a:fld>
            <a:endParaRPr kumimoji="1" lang="ja-JP" altLang="en-US"/>
          </a:p>
        </p:txBody>
      </p:sp>
    </p:spTree>
    <p:extLst>
      <p:ext uri="{BB962C8B-B14F-4D97-AF65-F5344CB8AC3E}">
        <p14:creationId xmlns:p14="http://schemas.microsoft.com/office/powerpoint/2010/main" val="341286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7E2368A-B909-44C3-AC85-75770CA6C26B}" type="datetimeFigureOut">
              <a:rPr kumimoji="1" lang="ja-JP" altLang="en-US" smtClean="0"/>
              <a:t>2023/2/23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D3BD7E-DF47-4E85-A460-12BFFE72D122}" type="slidenum">
              <a:rPr kumimoji="1" lang="ja-JP" altLang="en-US" smtClean="0"/>
              <a:t>‹#›</a:t>
            </a:fld>
            <a:endParaRPr kumimoji="1" lang="ja-JP" altLang="en-US"/>
          </a:p>
        </p:txBody>
      </p:sp>
    </p:spTree>
    <p:extLst>
      <p:ext uri="{BB962C8B-B14F-4D97-AF65-F5344CB8AC3E}">
        <p14:creationId xmlns:p14="http://schemas.microsoft.com/office/powerpoint/2010/main" val="161869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7E2368A-B909-44C3-AC85-75770CA6C26B}" type="datetimeFigureOut">
              <a:rPr kumimoji="1" lang="ja-JP" altLang="en-US" smtClean="0"/>
              <a:t>2023/2/23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D3BD7E-DF47-4E85-A460-12BFFE72D122}" type="slidenum">
              <a:rPr kumimoji="1" lang="ja-JP" altLang="en-US" smtClean="0"/>
              <a:t>‹#›</a:t>
            </a:fld>
            <a:endParaRPr kumimoji="1" lang="ja-JP" altLang="en-US"/>
          </a:p>
        </p:txBody>
      </p:sp>
    </p:spTree>
    <p:extLst>
      <p:ext uri="{BB962C8B-B14F-4D97-AF65-F5344CB8AC3E}">
        <p14:creationId xmlns:p14="http://schemas.microsoft.com/office/powerpoint/2010/main" val="584782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7E2368A-B909-44C3-AC85-75770CA6C26B}" type="datetimeFigureOut">
              <a:rPr kumimoji="1" lang="ja-JP" altLang="en-US" smtClean="0"/>
              <a:t>2023/2/23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D3BD7E-DF47-4E85-A460-12BFFE72D122}" type="slidenum">
              <a:rPr kumimoji="1" lang="ja-JP" altLang="en-US" smtClean="0"/>
              <a:t>‹#›</a:t>
            </a:fld>
            <a:endParaRPr kumimoji="1" lang="ja-JP" altLang="en-US"/>
          </a:p>
        </p:txBody>
      </p:sp>
    </p:spTree>
    <p:extLst>
      <p:ext uri="{BB962C8B-B14F-4D97-AF65-F5344CB8AC3E}">
        <p14:creationId xmlns:p14="http://schemas.microsoft.com/office/powerpoint/2010/main" val="491808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7E2368A-B909-44C3-AC85-75770CA6C26B}" type="datetimeFigureOut">
              <a:rPr kumimoji="1" lang="ja-JP" altLang="en-US" smtClean="0"/>
              <a:t>2023/2/23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D3BD7E-DF47-4E85-A460-12BFFE72D122}" type="slidenum">
              <a:rPr kumimoji="1" lang="ja-JP" altLang="en-US" smtClean="0"/>
              <a:t>‹#›</a:t>
            </a:fld>
            <a:endParaRPr kumimoji="1" lang="ja-JP" altLang="en-US"/>
          </a:p>
        </p:txBody>
      </p:sp>
    </p:spTree>
    <p:extLst>
      <p:ext uri="{BB962C8B-B14F-4D97-AF65-F5344CB8AC3E}">
        <p14:creationId xmlns:p14="http://schemas.microsoft.com/office/powerpoint/2010/main" val="2324239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E2368A-B909-44C3-AC85-75770CA6C26B}" type="datetimeFigureOut">
              <a:rPr kumimoji="1" lang="ja-JP" altLang="en-US" smtClean="0"/>
              <a:t>2023/2/23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3BD7E-DF47-4E85-A460-12BFFE72D122}" type="slidenum">
              <a:rPr kumimoji="1" lang="ja-JP" altLang="en-US" smtClean="0"/>
              <a:t>‹#›</a:t>
            </a:fld>
            <a:endParaRPr kumimoji="1" lang="ja-JP" altLang="en-US"/>
          </a:p>
        </p:txBody>
      </p:sp>
    </p:spTree>
    <p:extLst>
      <p:ext uri="{BB962C8B-B14F-4D97-AF65-F5344CB8AC3E}">
        <p14:creationId xmlns:p14="http://schemas.microsoft.com/office/powerpoint/2010/main" val="4163062073"/>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233843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研究</a:t>
            </a:r>
            <a:r>
              <a:rPr lang="ja-JP" altLang="en-US" dirty="0" smtClean="0"/>
              <a:t>テーマ</a:t>
            </a:r>
            <a:endParaRPr kumimoji="1" lang="ja-JP" altLang="en-US" dirty="0"/>
          </a:p>
        </p:txBody>
      </p:sp>
      <p:sp>
        <p:nvSpPr>
          <p:cNvPr id="5" name="テキスト プレースホルダー 4"/>
          <p:cNvSpPr>
            <a:spLocks noGrp="1"/>
          </p:cNvSpPr>
          <p:nvPr>
            <p:ph type="body" sz="quarter" idx="11"/>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1911809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研究の背景と課題</a:t>
            </a:r>
            <a:endParaRPr kumimoji="1" lang="ja-JP" altLang="en-US" dirty="0"/>
          </a:p>
        </p:txBody>
      </p:sp>
      <p:sp>
        <p:nvSpPr>
          <p:cNvPr id="6" name="正方形/長方形 5">
            <a:extLst>
              <a:ext uri="{FF2B5EF4-FFF2-40B4-BE49-F238E27FC236}">
                <a16:creationId xmlns:a16="http://schemas.microsoft.com/office/drawing/2014/main" id="{ED3CE249-3BDB-450B-8733-50A3DFDFC564}"/>
              </a:ext>
            </a:extLst>
          </p:cNvPr>
          <p:cNvSpPr/>
          <p:nvPr/>
        </p:nvSpPr>
        <p:spPr>
          <a:xfrm>
            <a:off x="262041" y="3634800"/>
            <a:ext cx="1387112" cy="304946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fontAlgn="base">
              <a:lnSpc>
                <a:spcPct val="110000"/>
              </a:lnSpc>
              <a:spcBef>
                <a:spcPct val="0"/>
              </a:spcBef>
              <a:spcAft>
                <a:spcPct val="0"/>
              </a:spcAft>
              <a:buClr>
                <a:srgbClr val="1F497D"/>
              </a:buClr>
            </a:pPr>
            <a:r>
              <a:rPr lang="ja-JP" altLang="en-US" sz="2000" b="1" dirty="0" smtClean="0">
                <a:solidFill>
                  <a:prstClr val="white"/>
                </a:solidFill>
                <a:latin typeface="Meiryo UI" pitchFamily="50" charset="-128"/>
                <a:ea typeface="Meiryo UI" pitchFamily="50" charset="-128"/>
                <a:cs typeface="Meiryo UI" pitchFamily="50" charset="-128"/>
              </a:rPr>
              <a:t>解決策と</a:t>
            </a:r>
            <a:endParaRPr lang="en-US" altLang="ja-JP" sz="2000" b="1" dirty="0" smtClean="0">
              <a:solidFill>
                <a:prstClr val="white"/>
              </a:solidFill>
              <a:latin typeface="Meiryo UI" pitchFamily="50" charset="-128"/>
              <a:ea typeface="Meiryo UI" pitchFamily="50" charset="-128"/>
              <a:cs typeface="Meiryo UI" pitchFamily="50" charset="-128"/>
            </a:endParaRPr>
          </a:p>
          <a:p>
            <a:pPr algn="ctr" fontAlgn="base">
              <a:lnSpc>
                <a:spcPct val="110000"/>
              </a:lnSpc>
              <a:spcBef>
                <a:spcPct val="0"/>
              </a:spcBef>
              <a:spcAft>
                <a:spcPct val="0"/>
              </a:spcAft>
              <a:buClr>
                <a:srgbClr val="1F497D"/>
              </a:buClr>
            </a:pPr>
            <a:r>
              <a:rPr lang="ja-JP" altLang="en-US" sz="2000" b="1" dirty="0" smtClean="0">
                <a:solidFill>
                  <a:prstClr val="white"/>
                </a:solidFill>
                <a:latin typeface="Meiryo UI" pitchFamily="50" charset="-128"/>
                <a:ea typeface="Meiryo UI" pitchFamily="50" charset="-128"/>
                <a:cs typeface="Meiryo UI" pitchFamily="50" charset="-128"/>
              </a:rPr>
              <a:t>研究</a:t>
            </a:r>
            <a:r>
              <a:rPr lang="ja-JP" altLang="en-US" sz="2000" b="1" dirty="0" smtClean="0">
                <a:solidFill>
                  <a:prstClr val="white"/>
                </a:solidFill>
                <a:latin typeface="Meiryo UI" pitchFamily="50" charset="-128"/>
                <a:ea typeface="Meiryo UI" pitchFamily="50" charset="-128"/>
                <a:cs typeface="Meiryo UI" pitchFamily="50" charset="-128"/>
              </a:rPr>
              <a:t>課題</a:t>
            </a:r>
            <a:endParaRPr lang="en-US" altLang="ja-JP" sz="2000" b="1" dirty="0">
              <a:solidFill>
                <a:prstClr val="white"/>
              </a:solidFill>
              <a:latin typeface="Meiryo UI" pitchFamily="50" charset="-128"/>
              <a:ea typeface="Meiryo UI" pitchFamily="50" charset="-128"/>
              <a:cs typeface="Meiryo UI" pitchFamily="50" charset="-128"/>
            </a:endParaRPr>
          </a:p>
        </p:txBody>
      </p:sp>
      <p:sp>
        <p:nvSpPr>
          <p:cNvPr id="8" name="正方形/長方形 7">
            <a:extLst>
              <a:ext uri="{FF2B5EF4-FFF2-40B4-BE49-F238E27FC236}">
                <a16:creationId xmlns:a16="http://schemas.microsoft.com/office/drawing/2014/main" id="{7AA307CA-B519-44CF-93CC-93894BD21F90}"/>
              </a:ext>
            </a:extLst>
          </p:cNvPr>
          <p:cNvSpPr/>
          <p:nvPr/>
        </p:nvSpPr>
        <p:spPr>
          <a:xfrm>
            <a:off x="262041" y="738845"/>
            <a:ext cx="1387112" cy="27976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fontAlgn="base">
              <a:lnSpc>
                <a:spcPct val="110000"/>
              </a:lnSpc>
              <a:spcBef>
                <a:spcPct val="0"/>
              </a:spcBef>
              <a:spcAft>
                <a:spcPct val="0"/>
              </a:spcAft>
              <a:buClr>
                <a:srgbClr val="1F497D"/>
              </a:buClr>
            </a:pPr>
            <a:r>
              <a:rPr lang="ja-JP" altLang="en-US" sz="2000" b="1">
                <a:solidFill>
                  <a:prstClr val="white"/>
                </a:solidFill>
                <a:latin typeface="Meiryo UI" pitchFamily="50" charset="-128"/>
                <a:ea typeface="Meiryo UI" pitchFamily="50" charset="-128"/>
                <a:cs typeface="Meiryo UI" pitchFamily="50" charset="-128"/>
              </a:rPr>
              <a:t>業界課題</a:t>
            </a:r>
            <a:endParaRPr lang="en-US" altLang="ja-JP" sz="2000" b="1">
              <a:solidFill>
                <a:prstClr val="white"/>
              </a:solidFill>
              <a:latin typeface="Meiryo UI" pitchFamily="50" charset="-128"/>
              <a:ea typeface="Meiryo UI" pitchFamily="50" charset="-128"/>
              <a:cs typeface="Meiryo UI" pitchFamily="50" charset="-128"/>
            </a:endParaRPr>
          </a:p>
        </p:txBody>
      </p:sp>
      <p:sp>
        <p:nvSpPr>
          <p:cNvPr id="9" name="テキスト ボックス 8">
            <a:extLst>
              <a:ext uri="{FF2B5EF4-FFF2-40B4-BE49-F238E27FC236}">
                <a16:creationId xmlns:a16="http://schemas.microsoft.com/office/drawing/2014/main" id="{2B62C853-C7F0-4CCD-9F05-A049EBF5B18C}"/>
              </a:ext>
            </a:extLst>
          </p:cNvPr>
          <p:cNvSpPr txBox="1">
            <a:spLocks noChangeArrowheads="1"/>
          </p:cNvSpPr>
          <p:nvPr/>
        </p:nvSpPr>
        <p:spPr bwMode="auto">
          <a:xfrm>
            <a:off x="1838237" y="891194"/>
            <a:ext cx="10030968" cy="2608011"/>
          </a:xfrm>
          <a:prstGeom prst="rect">
            <a:avLst/>
          </a:prstGeom>
          <a:noFill/>
          <a:ln w="9525">
            <a:noFill/>
            <a:miter lim="800000"/>
            <a:headEnd/>
            <a:tailEnd/>
          </a:ln>
        </p:spPr>
        <p:txBody>
          <a:bodyPr wrap="square" lIns="89527" tIns="44762" rIns="89527" bIns="44762" anchor="ctr">
            <a:spAutoFit/>
          </a:bodyPr>
          <a:lstStyle/>
          <a:p>
            <a:pPr marL="342900" indent="-342900" defTabSz="896017">
              <a:lnSpc>
                <a:spcPct val="110000"/>
              </a:lnSpc>
              <a:spcBef>
                <a:spcPts val="1000"/>
              </a:spcBef>
              <a:buClr>
                <a:srgbClr val="0F6DD2"/>
              </a:buClr>
              <a:buFont typeface="Wingdings" panose="05000000000000000000" pitchFamily="2" charset="2"/>
              <a:buChar char="n"/>
              <a:tabLst>
                <a:tab pos="8075967" algn="r"/>
              </a:tabLst>
            </a:pPr>
            <a:r>
              <a:rPr lang="ja-JP" altLang="en-US" sz="2000" b="1" dirty="0" smtClean="0">
                <a:solidFill>
                  <a:srgbClr val="0070C0"/>
                </a:solidFill>
                <a:latin typeface="Meiryo UI" panose="020B0604030504040204" pitchFamily="50" charset="-128"/>
                <a:ea typeface="Meiryo UI" panose="020B0604030504040204" pitchFamily="50" charset="-128"/>
                <a:cs typeface="Meiryo UI" pitchFamily="50" charset="-128"/>
              </a:rPr>
              <a:t>国内</a:t>
            </a:r>
            <a:r>
              <a:rPr lang="ja-JP" altLang="en-US" sz="2000" b="1" dirty="0">
                <a:solidFill>
                  <a:srgbClr val="0070C0"/>
                </a:solidFill>
                <a:latin typeface="Meiryo UI" panose="020B0604030504040204" pitchFamily="50" charset="-128"/>
                <a:ea typeface="Meiryo UI" panose="020B0604030504040204" pitchFamily="50" charset="-128"/>
                <a:cs typeface="Meiryo UI" pitchFamily="50" charset="-128"/>
              </a:rPr>
              <a:t>における介護人財不足の深刻化</a:t>
            </a:r>
            <a:endParaRPr lang="en-US" altLang="ja-JP" sz="2000" b="1" dirty="0">
              <a:solidFill>
                <a:srgbClr val="0070C0"/>
              </a:solidFill>
              <a:latin typeface="Meiryo UI" pitchFamily="50" charset="-128"/>
              <a:ea typeface="Meiryo UI" pitchFamily="50" charset="-128"/>
              <a:cs typeface="Meiryo UI" pitchFamily="50" charset="-128"/>
            </a:endParaRPr>
          </a:p>
          <a:p>
            <a:pPr marL="519113" lvl="2" indent="-285750" defTabSz="896017">
              <a:lnSpc>
                <a:spcPct val="110000"/>
              </a:lnSpc>
              <a:spcBef>
                <a:spcPts val="450"/>
              </a:spcBef>
              <a:buClr>
                <a:srgbClr val="0F6DD2"/>
              </a:buClr>
              <a:buFont typeface="Arial" panose="020B0604020202020204" pitchFamily="34" charset="0"/>
              <a:buChar char="•"/>
              <a:tabLst>
                <a:tab pos="8075967" algn="r"/>
              </a:tabLst>
            </a:pPr>
            <a:r>
              <a:rPr lang="ja-JP" altLang="ja-JP" dirty="0">
                <a:latin typeface="Meiryo UI" panose="020B0604030504040204" pitchFamily="50" charset="-128"/>
                <a:ea typeface="Meiryo UI" panose="020B0604030504040204" pitchFamily="50" charset="-128"/>
                <a:cs typeface="+mn-lt"/>
              </a:rPr>
              <a:t>2025年度</a:t>
            </a:r>
            <a:r>
              <a:rPr lang="en-US" altLang="ja-JP" dirty="0">
                <a:latin typeface="Meiryo UI" panose="020B0604030504040204" pitchFamily="50" charset="-128"/>
                <a:ea typeface="Meiryo UI" panose="020B0604030504040204" pitchFamily="50" charset="-128"/>
                <a:cs typeface="+mn-lt"/>
              </a:rPr>
              <a:t>:</a:t>
            </a:r>
            <a:r>
              <a:rPr lang="ja-JP" altLang="ja-JP" dirty="0">
                <a:latin typeface="Meiryo UI" panose="020B0604030504040204" pitchFamily="50" charset="-128"/>
                <a:ea typeface="Meiryo UI" panose="020B0604030504040204" pitchFamily="50" charset="-128"/>
                <a:cs typeface="+mn-lt"/>
              </a:rPr>
              <a:t>約32万人不足、2040年度</a:t>
            </a:r>
            <a:r>
              <a:rPr lang="en-US" altLang="ja-JP" dirty="0">
                <a:latin typeface="Meiryo UI" panose="020B0604030504040204" pitchFamily="50" charset="-128"/>
                <a:ea typeface="Meiryo UI" panose="020B0604030504040204" pitchFamily="50" charset="-128"/>
                <a:cs typeface="+mn-lt"/>
              </a:rPr>
              <a:t>:</a:t>
            </a:r>
            <a:r>
              <a:rPr lang="ja-JP" altLang="ja-JP" dirty="0">
                <a:latin typeface="Meiryo UI" panose="020B0604030504040204" pitchFamily="50" charset="-128"/>
                <a:ea typeface="Meiryo UI" panose="020B0604030504040204" pitchFamily="50" charset="-128"/>
                <a:cs typeface="+mn-lt"/>
              </a:rPr>
              <a:t>約69万人</a:t>
            </a:r>
            <a:r>
              <a:rPr lang="ja-JP" altLang="en-US" dirty="0">
                <a:latin typeface="Meiryo UI" panose="020B0604030504040204" pitchFamily="50" charset="-128"/>
                <a:ea typeface="Meiryo UI" panose="020B0604030504040204" pitchFamily="50" charset="-128"/>
                <a:cs typeface="+mn-lt"/>
              </a:rPr>
              <a:t>不足、と</a:t>
            </a:r>
            <a:r>
              <a:rPr lang="ja-JP" altLang="en-US" dirty="0" smtClean="0">
                <a:latin typeface="Meiryo UI" panose="020B0604030504040204" pitchFamily="50" charset="-128"/>
                <a:ea typeface="Meiryo UI" panose="020B0604030504040204" pitchFamily="50" charset="-128"/>
                <a:cs typeface="+mn-lt"/>
              </a:rPr>
              <a:t>予測</a:t>
            </a:r>
            <a:r>
              <a:rPr lang="en-US" altLang="ja-JP" b="1" dirty="0" smtClean="0">
                <a:latin typeface="Meiryo UI" panose="020B0604030504040204" pitchFamily="50" charset="-128"/>
                <a:ea typeface="Meiryo UI" panose="020B0604030504040204" pitchFamily="50" charset="-128"/>
                <a:cs typeface="+mn-lt"/>
              </a:rPr>
              <a:t/>
            </a:r>
            <a:br>
              <a:rPr lang="en-US" altLang="ja-JP" b="1" dirty="0" smtClean="0">
                <a:latin typeface="Meiryo UI" panose="020B0604030504040204" pitchFamily="50" charset="-128"/>
                <a:ea typeface="Meiryo UI" panose="020B0604030504040204" pitchFamily="50" charset="-128"/>
                <a:cs typeface="+mn-lt"/>
              </a:rPr>
            </a:br>
            <a:r>
              <a:rPr lang="en-US" altLang="ja-JP" sz="1400" b="1" dirty="0">
                <a:latin typeface="Meiryo UI" panose="020B0604030504040204" pitchFamily="50" charset="-128"/>
                <a:ea typeface="Meiryo UI" panose="020B0604030504040204" pitchFamily="50" charset="-128"/>
              </a:rPr>
              <a:t>※</a:t>
            </a:r>
            <a:r>
              <a:rPr lang="ja-JP" altLang="en-US" sz="1400" b="1" dirty="0">
                <a:latin typeface="Meiryo UI" panose="020B0604030504040204" pitchFamily="50" charset="-128"/>
                <a:ea typeface="Meiryo UI" panose="020B0604030504040204" pitchFamily="50" charset="-128"/>
              </a:rPr>
              <a:t>予測値は、厚生労働省「第８期介護保険事業計画に基づく介護職員の必要数について」より</a:t>
            </a:r>
            <a:r>
              <a:rPr lang="ja-JP" altLang="en-US" sz="1400" b="1" dirty="0" smtClean="0">
                <a:latin typeface="Meiryo UI" panose="020B0604030504040204" pitchFamily="50" charset="-128"/>
                <a:ea typeface="Meiryo UI" panose="020B0604030504040204" pitchFamily="50" charset="-128"/>
              </a:rPr>
              <a:t>引用</a:t>
            </a:r>
            <a:endParaRPr lang="en-US" altLang="ja-JP" b="1" dirty="0">
              <a:latin typeface="Meiryo UI" panose="020B0604030504040204" pitchFamily="50" charset="-128"/>
              <a:ea typeface="Meiryo UI" panose="020B0604030504040204" pitchFamily="50" charset="-128"/>
              <a:cs typeface="Meiryo UI" panose="020B0604030504040204" pitchFamily="50" charset="-128"/>
            </a:endParaRPr>
          </a:p>
          <a:p>
            <a:pPr marL="342900" indent="-342900" defTabSz="896017">
              <a:lnSpc>
                <a:spcPct val="110000"/>
              </a:lnSpc>
              <a:spcBef>
                <a:spcPts val="1000"/>
              </a:spcBef>
              <a:buClr>
                <a:srgbClr val="0F6DD2"/>
              </a:buClr>
              <a:buFont typeface="Wingdings" panose="05000000000000000000" pitchFamily="2" charset="2"/>
              <a:buChar char="n"/>
              <a:tabLst>
                <a:tab pos="8075967" algn="r"/>
              </a:tabLst>
            </a:pPr>
            <a:r>
              <a:rPr lang="ja-JP" altLang="en-US" sz="2000" b="1" dirty="0" smtClean="0">
                <a:solidFill>
                  <a:srgbClr val="0070C0"/>
                </a:solidFill>
                <a:latin typeface="Meiryo UI" pitchFamily="50" charset="-128"/>
                <a:ea typeface="Meiryo UI" pitchFamily="50" charset="-128"/>
                <a:cs typeface="Meiryo UI" pitchFamily="50" charset="-128"/>
              </a:rPr>
              <a:t>介護職の業務負荷、高度な専門性育成</a:t>
            </a:r>
            <a:endParaRPr lang="en-US" altLang="ja-JP" sz="2000" b="1" dirty="0" smtClean="0">
              <a:solidFill>
                <a:srgbClr val="0070C0"/>
              </a:solidFill>
              <a:latin typeface="Meiryo UI" pitchFamily="50" charset="-128"/>
              <a:ea typeface="Meiryo UI" pitchFamily="50" charset="-128"/>
              <a:cs typeface="Meiryo UI" pitchFamily="50" charset="-128"/>
            </a:endParaRPr>
          </a:p>
          <a:p>
            <a:pPr marL="519113" lvl="2" indent="-285750" defTabSz="896017">
              <a:lnSpc>
                <a:spcPct val="110000"/>
              </a:lnSpc>
              <a:spcBef>
                <a:spcPts val="450"/>
              </a:spcBef>
              <a:buClr>
                <a:srgbClr val="0F6DD2"/>
              </a:buClr>
              <a:buFont typeface="Arial" panose="020B0604020202020204" pitchFamily="34" charset="0"/>
              <a:buChar char="•"/>
              <a:tabLst>
                <a:tab pos="8075967" algn="r"/>
              </a:tabLst>
            </a:pP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認知症をはじめとした病気を患う入居者の対応には豊富な経験と専門知識が必須</a:t>
            </a:r>
            <a:endParaRPr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pPr marL="976313" lvl="3" indent="-285750" defTabSz="896017">
              <a:lnSpc>
                <a:spcPct val="110000"/>
              </a:lnSpc>
              <a:spcBef>
                <a:spcPts val="450"/>
              </a:spcBef>
              <a:buClr>
                <a:srgbClr val="0F6DD2"/>
              </a:buClr>
              <a:buFont typeface="Arial" panose="020B0604020202020204" pitchFamily="34" charset="0"/>
              <a:buChar char="•"/>
              <a:tabLst>
                <a:tab pos="8075967" algn="r"/>
              </a:tabLst>
            </a:pP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対応に苦慮する中で介護職の負担が高まり、育成が進まない・離職につながるといった課題</a:t>
            </a:r>
            <a:endParaRPr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pPr marL="519113" lvl="2" indent="-285750" defTabSz="896017">
              <a:lnSpc>
                <a:spcPct val="110000"/>
              </a:lnSpc>
              <a:spcBef>
                <a:spcPts val="450"/>
              </a:spcBef>
              <a:buClr>
                <a:srgbClr val="0F6DD2"/>
              </a:buClr>
              <a:buFont typeface="Arial" panose="020B0604020202020204" pitchFamily="34" charset="0"/>
              <a:buChar char="•"/>
              <a:tabLst>
                <a:tab pos="8075967" algn="r"/>
              </a:tabLst>
            </a:pP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入居者の</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Quality of Life</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の向上、現場負荷低減の両観点から育成は必須</a:t>
            </a:r>
            <a:endParaRPr lang="en-US" altLang="ja-JP" dirty="0">
              <a:latin typeface="Meiryo UI" panose="020B0604030504040204" pitchFamily="50" charset="-128"/>
              <a:ea typeface="Meiryo UI" panose="020B0604030504040204" pitchFamily="50" charset="-128"/>
              <a:cs typeface="Meiryo UI" pitchFamily="50" charset="-128"/>
            </a:endParaRPr>
          </a:p>
        </p:txBody>
      </p:sp>
      <p:sp>
        <p:nvSpPr>
          <p:cNvPr id="17" name="テキスト ボックス 16">
            <a:extLst>
              <a:ext uri="{FF2B5EF4-FFF2-40B4-BE49-F238E27FC236}">
                <a16:creationId xmlns:a16="http://schemas.microsoft.com/office/drawing/2014/main" id="{2B62C853-C7F0-4CCD-9F05-A049EBF5B18C}"/>
              </a:ext>
            </a:extLst>
          </p:cNvPr>
          <p:cNvSpPr txBox="1">
            <a:spLocks noChangeArrowheads="1"/>
          </p:cNvSpPr>
          <p:nvPr/>
        </p:nvSpPr>
        <p:spPr bwMode="auto">
          <a:xfrm>
            <a:off x="1838237" y="3842860"/>
            <a:ext cx="10030968" cy="2742791"/>
          </a:xfrm>
          <a:prstGeom prst="rect">
            <a:avLst/>
          </a:prstGeom>
          <a:noFill/>
          <a:ln w="9525">
            <a:noFill/>
            <a:miter lim="800000"/>
            <a:headEnd/>
            <a:tailEnd/>
          </a:ln>
        </p:spPr>
        <p:txBody>
          <a:bodyPr wrap="square" lIns="89527" tIns="44762" rIns="89527" bIns="44762" anchor="ctr">
            <a:spAutoFit/>
          </a:bodyPr>
          <a:lstStyle/>
          <a:p>
            <a:pPr marL="342900" indent="-342900" defTabSz="896017">
              <a:lnSpc>
                <a:spcPct val="110000"/>
              </a:lnSpc>
              <a:spcBef>
                <a:spcPts val="1000"/>
              </a:spcBef>
              <a:buClr>
                <a:srgbClr val="0F6DD2"/>
              </a:buClr>
              <a:buFont typeface="Wingdings" panose="05000000000000000000" pitchFamily="2" charset="2"/>
              <a:buChar char="n"/>
              <a:tabLst>
                <a:tab pos="8075967" algn="r"/>
              </a:tabLst>
            </a:pPr>
            <a:r>
              <a:rPr lang="ja-JP" altLang="en-US" sz="2000" b="1" dirty="0">
                <a:solidFill>
                  <a:srgbClr val="0070C0"/>
                </a:solidFill>
                <a:latin typeface="Meiryo UI" panose="020B0604030504040204" pitchFamily="50" charset="-128"/>
                <a:ea typeface="Meiryo UI" panose="020B0604030504040204" pitchFamily="50" charset="-128"/>
                <a:cs typeface="Meiryo UI" pitchFamily="50" charset="-128"/>
              </a:rPr>
              <a:t>介護</a:t>
            </a:r>
            <a:r>
              <a:rPr lang="ja-JP" altLang="en-US" sz="2000" b="1" dirty="0" smtClean="0">
                <a:solidFill>
                  <a:srgbClr val="0070C0"/>
                </a:solidFill>
                <a:latin typeface="Meiryo UI" panose="020B0604030504040204" pitchFamily="50" charset="-128"/>
                <a:ea typeface="Meiryo UI" panose="020B0604030504040204" pitchFamily="50" charset="-128"/>
                <a:cs typeface="Meiryo UI" pitchFamily="50" charset="-128"/>
              </a:rPr>
              <a:t>記録データを利用した</a:t>
            </a:r>
            <a:r>
              <a:rPr lang="en-US" altLang="ja-JP" sz="2000" b="1" dirty="0" smtClean="0">
                <a:solidFill>
                  <a:srgbClr val="0070C0"/>
                </a:solidFill>
                <a:latin typeface="Meiryo UI" panose="020B0604030504040204" pitchFamily="50" charset="-128"/>
                <a:ea typeface="Meiryo UI" panose="020B0604030504040204" pitchFamily="50" charset="-128"/>
                <a:cs typeface="Meiryo UI" pitchFamily="50" charset="-128"/>
              </a:rPr>
              <a:t>BPSD*</a:t>
            </a:r>
            <a:r>
              <a:rPr lang="ja-JP" altLang="en-US" sz="2000" b="1" dirty="0" smtClean="0">
                <a:solidFill>
                  <a:srgbClr val="0070C0"/>
                </a:solidFill>
                <a:latin typeface="Meiryo UI" panose="020B0604030504040204" pitchFamily="50" charset="-128"/>
                <a:ea typeface="Meiryo UI" panose="020B0604030504040204" pitchFamily="50" charset="-128"/>
                <a:cs typeface="Meiryo UI" pitchFamily="50" charset="-128"/>
              </a:rPr>
              <a:t>予測、適切なケア方針の提案</a:t>
            </a:r>
            <a:r>
              <a:rPr lang="en-US" altLang="ja-JP" sz="2000" b="1" dirty="0" smtClean="0">
                <a:solidFill>
                  <a:srgbClr val="0070C0"/>
                </a:solidFill>
                <a:latin typeface="Meiryo UI" panose="020B0604030504040204" pitchFamily="50" charset="-128"/>
                <a:ea typeface="Meiryo UI" panose="020B0604030504040204" pitchFamily="50" charset="-128"/>
                <a:cs typeface="Meiryo UI" pitchFamily="50" charset="-128"/>
              </a:rPr>
              <a:t/>
            </a:r>
            <a:br>
              <a:rPr lang="en-US" altLang="ja-JP" sz="2000" b="1" dirty="0" smtClean="0">
                <a:solidFill>
                  <a:srgbClr val="0070C0"/>
                </a:solidFill>
                <a:latin typeface="Meiryo UI" panose="020B0604030504040204" pitchFamily="50" charset="-128"/>
                <a:ea typeface="Meiryo UI" panose="020B0604030504040204" pitchFamily="50" charset="-128"/>
                <a:cs typeface="Meiryo UI" pitchFamily="50" charset="-128"/>
              </a:rPr>
            </a:br>
            <a:r>
              <a:rPr lang="ja-JP" altLang="en-US" sz="2000" b="1" baseline="30000" dirty="0" smtClean="0">
                <a:solidFill>
                  <a:srgbClr val="0070C0"/>
                </a:solidFill>
                <a:latin typeface="Meiryo UI" panose="020B0604030504040204" pitchFamily="50" charset="-128"/>
                <a:ea typeface="Meiryo UI" panose="020B0604030504040204" pitchFamily="50" charset="-128"/>
                <a:cs typeface="Meiryo UI" pitchFamily="50" charset="-128"/>
              </a:rPr>
              <a:t>＊認知症の行動・心理症状の総称</a:t>
            </a:r>
            <a:endParaRPr lang="en-US" altLang="ja-JP" sz="2000" b="1" baseline="30000" dirty="0">
              <a:solidFill>
                <a:srgbClr val="0070C0"/>
              </a:solidFill>
              <a:latin typeface="Meiryo UI" pitchFamily="50" charset="-128"/>
              <a:ea typeface="Meiryo UI" pitchFamily="50" charset="-128"/>
              <a:cs typeface="Meiryo UI" pitchFamily="50" charset="-128"/>
            </a:endParaRPr>
          </a:p>
          <a:p>
            <a:pPr marL="519113" lvl="2" indent="-285750" defTabSz="896017">
              <a:lnSpc>
                <a:spcPct val="110000"/>
              </a:lnSpc>
              <a:spcBef>
                <a:spcPts val="450"/>
              </a:spcBef>
              <a:buClr>
                <a:srgbClr val="0F6DD2"/>
              </a:buClr>
              <a:buFont typeface="Arial" panose="020B0604020202020204" pitchFamily="34" charset="0"/>
              <a:buChar char="•"/>
              <a:tabLst>
                <a:tab pos="8075967" algn="r"/>
              </a:tabLst>
            </a:pPr>
            <a:r>
              <a:rPr lang="ja-JP" altLang="en-US" dirty="0" smtClean="0">
                <a:latin typeface="Meiryo UI" panose="020B0604030504040204" pitchFamily="50" charset="-128"/>
                <a:ea typeface="Meiryo UI" panose="020B0604030504040204" pitchFamily="50" charset="-128"/>
                <a:cs typeface="+mn-lt"/>
              </a:rPr>
              <a:t>介護記録</a:t>
            </a:r>
            <a:r>
              <a:rPr lang="en-US" altLang="ja-JP" dirty="0" smtClean="0">
                <a:latin typeface="Meiryo UI" panose="020B0604030504040204" pitchFamily="50" charset="-128"/>
                <a:ea typeface="Meiryo UI" panose="020B0604030504040204" pitchFamily="50" charset="-128"/>
                <a:cs typeface="+mn-lt"/>
              </a:rPr>
              <a:t>, </a:t>
            </a:r>
            <a:r>
              <a:rPr lang="ja-JP" altLang="en-US" dirty="0" smtClean="0">
                <a:latin typeface="Meiryo UI" panose="020B0604030504040204" pitchFamily="50" charset="-128"/>
                <a:ea typeface="Meiryo UI" panose="020B0604030504040204" pitchFamily="50" charset="-128"/>
                <a:cs typeface="+mn-lt"/>
              </a:rPr>
              <a:t>バイタルデータ</a:t>
            </a:r>
            <a:r>
              <a:rPr lang="en-US" altLang="ja-JP" dirty="0" smtClean="0">
                <a:latin typeface="Meiryo UI" panose="020B0604030504040204" pitchFamily="50" charset="-128"/>
                <a:ea typeface="Meiryo UI" panose="020B0604030504040204" pitchFamily="50" charset="-128"/>
                <a:cs typeface="+mn-lt"/>
              </a:rPr>
              <a:t>, </a:t>
            </a:r>
            <a:r>
              <a:rPr lang="ja-JP" altLang="en-US" dirty="0" smtClean="0">
                <a:latin typeface="Meiryo UI" panose="020B0604030504040204" pitchFamily="50" charset="-128"/>
                <a:ea typeface="Meiryo UI" panose="020B0604030504040204" pitchFamily="50" charset="-128"/>
                <a:cs typeface="+mn-lt"/>
              </a:rPr>
              <a:t>センサーデータなどを利用した</a:t>
            </a:r>
            <a:r>
              <a:rPr lang="en-US" altLang="ja-JP" dirty="0" smtClean="0">
                <a:latin typeface="Meiryo UI" panose="020B0604030504040204" pitchFamily="50" charset="-128"/>
                <a:ea typeface="Meiryo UI" panose="020B0604030504040204" pitchFamily="50" charset="-128"/>
                <a:cs typeface="+mn-lt"/>
              </a:rPr>
              <a:t>BPSD, BPSD</a:t>
            </a:r>
            <a:r>
              <a:rPr lang="ja-JP" altLang="en-US" dirty="0" smtClean="0">
                <a:latin typeface="Meiryo UI" panose="020B0604030504040204" pitchFamily="50" charset="-128"/>
                <a:ea typeface="Meiryo UI" panose="020B0604030504040204" pitchFamily="50" charset="-128"/>
                <a:cs typeface="+mn-lt"/>
              </a:rPr>
              <a:t>要因を予測する</a:t>
            </a:r>
            <a:r>
              <a:rPr lang="ja-JP" altLang="en-US" dirty="0">
                <a:latin typeface="Meiryo UI" panose="020B0604030504040204" pitchFamily="50" charset="-128"/>
                <a:ea typeface="Meiryo UI" panose="020B0604030504040204" pitchFamily="50" charset="-128"/>
                <a:cs typeface="+mn-lt"/>
              </a:rPr>
              <a:t>こと</a:t>
            </a:r>
            <a:r>
              <a:rPr lang="ja-JP" altLang="en-US" dirty="0" smtClean="0">
                <a:latin typeface="Meiryo UI" panose="020B0604030504040204" pitchFamily="50" charset="-128"/>
                <a:ea typeface="Meiryo UI" panose="020B0604030504040204" pitchFamily="50" charset="-128"/>
                <a:cs typeface="+mn-lt"/>
              </a:rPr>
              <a:t>で適切なケアを施す</a:t>
            </a:r>
            <a:r>
              <a:rPr lang="en-US" altLang="ja-JP" dirty="0" smtClean="0">
                <a:latin typeface="Meiryo UI" panose="020B0604030504040204" pitchFamily="50" charset="-128"/>
                <a:ea typeface="Meiryo UI" panose="020B0604030504040204" pitchFamily="50" charset="-128"/>
                <a:cs typeface="+mn-lt"/>
              </a:rPr>
              <a:t/>
            </a:r>
            <a:br>
              <a:rPr lang="en-US" altLang="ja-JP" dirty="0" smtClean="0">
                <a:latin typeface="Meiryo UI" panose="020B0604030504040204" pitchFamily="50" charset="-128"/>
                <a:ea typeface="Meiryo UI" panose="020B0604030504040204" pitchFamily="50" charset="-128"/>
                <a:cs typeface="+mn-lt"/>
              </a:rPr>
            </a:br>
            <a:r>
              <a:rPr lang="ja-JP" altLang="en-US" dirty="0" smtClean="0">
                <a:latin typeface="Meiryo UI" panose="020B0604030504040204" pitchFamily="50" charset="-128"/>
                <a:ea typeface="Meiryo UI" panose="020B0604030504040204" pitchFamily="50" charset="-128"/>
                <a:cs typeface="+mn-lt"/>
              </a:rPr>
              <a:t>→</a:t>
            </a:r>
            <a:r>
              <a:rPr lang="ja-JP" altLang="en-US" dirty="0" smtClean="0">
                <a:latin typeface="Meiryo UI" panose="020B0604030504040204" pitchFamily="50" charset="-128"/>
                <a:ea typeface="Meiryo UI" panose="020B0604030504040204" pitchFamily="50" charset="-128"/>
                <a:cs typeface="+mn-lt"/>
              </a:rPr>
              <a:t>機械学習のサポートで</a:t>
            </a:r>
            <a:r>
              <a:rPr lang="en-US" altLang="ja-JP" dirty="0" smtClean="0">
                <a:latin typeface="Meiryo UI" panose="020B0604030504040204" pitchFamily="50" charset="-128"/>
                <a:ea typeface="Meiryo UI" panose="020B0604030504040204" pitchFamily="50" charset="-128"/>
                <a:cs typeface="+mn-lt"/>
              </a:rPr>
              <a:t>, </a:t>
            </a:r>
            <a:r>
              <a:rPr lang="ja-JP" altLang="en-US" dirty="0" smtClean="0">
                <a:latin typeface="Meiryo UI" panose="020B0604030504040204" pitchFamily="50" charset="-128"/>
                <a:ea typeface="Meiryo UI" panose="020B0604030504040204" pitchFamily="50" charset="-128"/>
                <a:cs typeface="+mn-lt"/>
              </a:rPr>
              <a:t>スキル不足の介護職でも</a:t>
            </a:r>
            <a:r>
              <a:rPr lang="en-US" altLang="ja-JP" dirty="0" smtClean="0">
                <a:latin typeface="Meiryo UI" panose="020B0604030504040204" pitchFamily="50" charset="-128"/>
                <a:ea typeface="Meiryo UI" panose="020B0604030504040204" pitchFamily="50" charset="-128"/>
                <a:cs typeface="+mn-lt"/>
              </a:rPr>
              <a:t>BPSD</a:t>
            </a:r>
            <a:r>
              <a:rPr lang="ja-JP" altLang="en-US" dirty="0" smtClean="0">
                <a:latin typeface="Meiryo UI" panose="020B0604030504040204" pitchFamily="50" charset="-128"/>
                <a:ea typeface="Meiryo UI" panose="020B0604030504040204" pitchFamily="50" charset="-128"/>
                <a:cs typeface="+mn-lt"/>
              </a:rPr>
              <a:t>を事前に検知し</a:t>
            </a:r>
            <a:r>
              <a:rPr lang="en-US" altLang="ja-JP" dirty="0" smtClean="0">
                <a:latin typeface="Meiryo UI" panose="020B0604030504040204" pitchFamily="50" charset="-128"/>
                <a:ea typeface="Meiryo UI" panose="020B0604030504040204" pitchFamily="50" charset="-128"/>
                <a:cs typeface="+mn-lt"/>
              </a:rPr>
              <a:t>, </a:t>
            </a:r>
            <a:r>
              <a:rPr lang="ja-JP" altLang="en-US" dirty="0" smtClean="0">
                <a:latin typeface="Meiryo UI" panose="020B0604030504040204" pitchFamily="50" charset="-128"/>
                <a:ea typeface="Meiryo UI" panose="020B0604030504040204" pitchFamily="50" charset="-128"/>
                <a:cs typeface="+mn-lt"/>
              </a:rPr>
              <a:t>経験の浅さをカバー</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marL="342900" indent="-342900" defTabSz="896017">
              <a:lnSpc>
                <a:spcPct val="110000"/>
              </a:lnSpc>
              <a:spcBef>
                <a:spcPts val="1000"/>
              </a:spcBef>
              <a:buClr>
                <a:srgbClr val="0F6DD2"/>
              </a:buClr>
              <a:buFont typeface="Wingdings" panose="05000000000000000000" pitchFamily="2" charset="2"/>
              <a:buChar char="n"/>
              <a:tabLst>
                <a:tab pos="8075967" algn="r"/>
              </a:tabLst>
            </a:pPr>
            <a:r>
              <a:rPr lang="ja-JP" altLang="en-US" sz="2000" b="1" dirty="0" smtClean="0">
                <a:solidFill>
                  <a:srgbClr val="0070C0"/>
                </a:solidFill>
                <a:latin typeface="Meiryo UI" pitchFamily="50" charset="-128"/>
                <a:ea typeface="Meiryo UI" pitchFamily="50" charset="-128"/>
                <a:cs typeface="Meiryo UI" pitchFamily="50" charset="-128"/>
              </a:rPr>
              <a:t>現状の課題</a:t>
            </a:r>
          </a:p>
          <a:p>
            <a:pPr marL="519113" lvl="2" indent="-285750" defTabSz="896017">
              <a:lnSpc>
                <a:spcPct val="110000"/>
              </a:lnSpc>
              <a:spcBef>
                <a:spcPts val="450"/>
              </a:spcBef>
              <a:buClr>
                <a:srgbClr val="0F6DD2"/>
              </a:buClr>
              <a:buFont typeface="Arial" panose="020B0604020202020204" pitchFamily="34" charset="0"/>
              <a:buChar char="•"/>
              <a:tabLst>
                <a:tab pos="8075967" algn="r"/>
              </a:tabLst>
            </a:pPr>
            <a:r>
              <a:rPr lang="ja-JP" altLang="en-US" dirty="0" smtClean="0">
                <a:latin typeface="Meiryo UI" panose="020B0604030504040204" pitchFamily="50" charset="-128"/>
                <a:ea typeface="Meiryo UI" panose="020B0604030504040204" pitchFamily="50" charset="-128"/>
                <a:cs typeface="Meiryo UI" pitchFamily="50" charset="-128"/>
              </a:rPr>
              <a:t>介護記録（数値、テキスト）は介護職が入力した主観的情報が多く含まれるため、十分な予測精度が得られていないのが現状</a:t>
            </a:r>
            <a:endParaRPr lang="en-US" altLang="ja-JP" dirty="0">
              <a:latin typeface="Meiryo UI" panose="020B0604030504040204" pitchFamily="50" charset="-128"/>
              <a:ea typeface="Meiryo UI" panose="020B0604030504040204" pitchFamily="50" charset="-128"/>
              <a:cs typeface="Meiryo UI" pitchFamily="50" charset="-128"/>
            </a:endParaRPr>
          </a:p>
        </p:txBody>
      </p:sp>
    </p:spTree>
    <p:extLst>
      <p:ext uri="{BB962C8B-B14F-4D97-AF65-F5344CB8AC3E}">
        <p14:creationId xmlns:p14="http://schemas.microsoft.com/office/powerpoint/2010/main" val="3636659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smtClean="0"/>
              <a:t>所属企業における取組み</a:t>
            </a:r>
            <a:endParaRPr kumimoji="1" lang="ja-JP" altLang="en-US" dirty="0"/>
          </a:p>
        </p:txBody>
      </p:sp>
      <p:pic>
        <p:nvPicPr>
          <p:cNvPr id="8" name="図 7"/>
          <p:cNvPicPr>
            <a:picLocks noChangeAspect="1"/>
          </p:cNvPicPr>
          <p:nvPr/>
        </p:nvPicPr>
        <p:blipFill>
          <a:blip r:embed="rId2"/>
          <a:stretch>
            <a:fillRect/>
          </a:stretch>
        </p:blipFill>
        <p:spPr>
          <a:xfrm>
            <a:off x="232830" y="1762938"/>
            <a:ext cx="2613926" cy="1412371"/>
          </a:xfrm>
          <a:prstGeom prst="rect">
            <a:avLst/>
          </a:prstGeom>
        </p:spPr>
      </p:pic>
      <p:graphicFrame>
        <p:nvGraphicFramePr>
          <p:cNvPr id="9" name="表 8">
            <a:extLst>
              <a:ext uri="{FF2B5EF4-FFF2-40B4-BE49-F238E27FC236}">
                <a16:creationId xmlns:a16="http://schemas.microsoft.com/office/drawing/2014/main" id="{9BC41E87-C069-4FA0-8378-6625FDAD4746}"/>
              </a:ext>
            </a:extLst>
          </p:cNvPr>
          <p:cNvGraphicFramePr>
            <a:graphicFrameLocks noGrp="1"/>
          </p:cNvGraphicFramePr>
          <p:nvPr>
            <p:extLst>
              <p:ext uri="{D42A27DB-BD31-4B8C-83A1-F6EECF244321}">
                <p14:modId xmlns:p14="http://schemas.microsoft.com/office/powerpoint/2010/main" val="3136842264"/>
              </p:ext>
            </p:extLst>
          </p:nvPr>
        </p:nvGraphicFramePr>
        <p:xfrm>
          <a:off x="3665526" y="1781904"/>
          <a:ext cx="1824674" cy="2026133"/>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4276538773"/>
                    </a:ext>
                  </a:extLst>
                </a:gridCol>
                <a:gridCol w="384674">
                  <a:extLst>
                    <a:ext uri="{9D8B030D-6E8A-4147-A177-3AD203B41FA5}">
                      <a16:colId xmlns:a16="http://schemas.microsoft.com/office/drawing/2014/main" val="1546415730"/>
                    </a:ext>
                  </a:extLst>
                </a:gridCol>
              </a:tblGrid>
              <a:tr h="249692">
                <a:tc>
                  <a:txBody>
                    <a:bodyPr/>
                    <a:lstStyle/>
                    <a:p>
                      <a:pPr algn="ctr"/>
                      <a:r>
                        <a:rPr kumimoji="1" lang="ja-JP" altLang="en-US" sz="1000">
                          <a:solidFill>
                            <a:schemeClr val="bg1"/>
                          </a:solidFill>
                        </a:rPr>
                        <a:t>介護記録</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algn="ctr"/>
                      <a:r>
                        <a:rPr kumimoji="1" lang="en-US" altLang="ja-JP" sz="1000">
                          <a:solidFill>
                            <a:schemeClr val="bg1"/>
                          </a:solidFill>
                        </a:rPr>
                        <a:t>BPSD</a:t>
                      </a:r>
                      <a:endParaRPr kumimoji="1" lang="ja-JP" altLang="en-US" sz="1000">
                        <a:solidFill>
                          <a:schemeClr val="bg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157040405"/>
                  </a:ext>
                </a:extLst>
              </a:tr>
              <a:tr h="258293">
                <a:tc>
                  <a:txBody>
                    <a:bodyPr/>
                    <a:lstStyle/>
                    <a:p>
                      <a:r>
                        <a:rPr kumimoji="1" lang="ja-JP" altLang="en-US" sz="900" b="1"/>
                        <a:t>入浴時、落ち着かない様子・・・</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b="1"/>
                        <a:t>0</a:t>
                      </a:r>
                      <a:endParaRPr kumimoji="1" lang="ja-JP" altLang="en-US" sz="900" b="1"/>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0505865"/>
                  </a:ext>
                </a:extLst>
              </a:tr>
              <a:tr h="258293">
                <a:tc>
                  <a:txBody>
                    <a:bodyPr/>
                    <a:lstStyle/>
                    <a:p>
                      <a:r>
                        <a:rPr kumimoji="1" lang="ja-JP" altLang="en-US" sz="900" b="1"/>
                        <a:t>「いや！私の仕事だから！！」と固執されるご様子・・・</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b="1"/>
                        <a:t>1</a:t>
                      </a:r>
                      <a:endParaRPr kumimoji="1" lang="ja-JP" altLang="en-US" sz="900" b="1"/>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8519887"/>
                  </a:ext>
                </a:extLst>
              </a:tr>
              <a:tr h="258293">
                <a:tc>
                  <a:txBody>
                    <a:bodyPr/>
                    <a:lstStyle/>
                    <a:p>
                      <a:r>
                        <a:rPr kumimoji="1" lang="ja-JP" altLang="en-US" sz="900" b="1"/>
                        <a:t>夕食時突然大きな声で落ち着かず歩き回る・・・</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b="1"/>
                        <a:t>1</a:t>
                      </a:r>
                      <a:endParaRPr kumimoji="1" lang="ja-JP" altLang="en-US" sz="900" b="1"/>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9084799"/>
                  </a:ext>
                </a:extLst>
              </a:tr>
              <a:tr h="258293">
                <a:tc>
                  <a:txBody>
                    <a:bodyPr/>
                    <a:lstStyle/>
                    <a:p>
                      <a:r>
                        <a:rPr kumimoji="1" lang="ja-JP" altLang="en-US" sz="900" b="1"/>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b="1"/>
                        <a:t>0</a:t>
                      </a:r>
                      <a:endParaRPr kumimoji="1" lang="ja-JP" altLang="en-US" sz="900" b="1"/>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6199433"/>
                  </a:ext>
                </a:extLst>
              </a:tr>
            </a:tbl>
          </a:graphicData>
        </a:graphic>
      </p:graphicFrame>
      <p:graphicFrame>
        <p:nvGraphicFramePr>
          <p:cNvPr id="10" name="表 9">
            <a:extLst>
              <a:ext uri="{FF2B5EF4-FFF2-40B4-BE49-F238E27FC236}">
                <a16:creationId xmlns:a16="http://schemas.microsoft.com/office/drawing/2014/main" id="{9BC41E87-C069-4FA0-8378-6625FDAD4746}"/>
              </a:ext>
            </a:extLst>
          </p:cNvPr>
          <p:cNvGraphicFramePr>
            <a:graphicFrameLocks noGrp="1"/>
          </p:cNvGraphicFramePr>
          <p:nvPr>
            <p:extLst>
              <p:ext uri="{D42A27DB-BD31-4B8C-83A1-F6EECF244321}">
                <p14:modId xmlns:p14="http://schemas.microsoft.com/office/powerpoint/2010/main" val="1870783708"/>
              </p:ext>
            </p:extLst>
          </p:nvPr>
        </p:nvGraphicFramePr>
        <p:xfrm>
          <a:off x="9853205" y="1781904"/>
          <a:ext cx="2016000" cy="2069107"/>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4276538773"/>
                    </a:ext>
                  </a:extLst>
                </a:gridCol>
                <a:gridCol w="1476000">
                  <a:extLst>
                    <a:ext uri="{9D8B030D-6E8A-4147-A177-3AD203B41FA5}">
                      <a16:colId xmlns:a16="http://schemas.microsoft.com/office/drawing/2014/main" val="1546415730"/>
                    </a:ext>
                  </a:extLst>
                </a:gridCol>
              </a:tblGrid>
              <a:tr h="266512">
                <a:tc>
                  <a:txBody>
                    <a:bodyPr/>
                    <a:lstStyle/>
                    <a:p>
                      <a:pPr algn="ctr"/>
                      <a:r>
                        <a:rPr kumimoji="1" lang="ja-JP" altLang="en-US" sz="1000">
                          <a:solidFill>
                            <a:schemeClr val="bg1"/>
                          </a:solidFill>
                        </a:rPr>
                        <a:t>要因</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algn="ctr"/>
                      <a:r>
                        <a:rPr kumimoji="1" lang="ja-JP" altLang="en-US" sz="1000">
                          <a:solidFill>
                            <a:schemeClr val="bg1"/>
                          </a:solidFill>
                        </a:rPr>
                        <a:t>ケアヒント</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157040405"/>
                  </a:ext>
                </a:extLst>
              </a:tr>
              <a:tr h="275692">
                <a:tc>
                  <a:txBody>
                    <a:bodyPr/>
                    <a:lstStyle/>
                    <a:p>
                      <a:r>
                        <a:rPr kumimoji="1" lang="ja-JP" altLang="en-US" sz="900" b="1"/>
                        <a:t>睡眠</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b="1"/>
                        <a:t>入居前の就寝習慣についてヒアリング・・・</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0505865"/>
                  </a:ext>
                </a:extLst>
              </a:tr>
              <a:tr h="275692">
                <a:tc>
                  <a:txBody>
                    <a:bodyPr/>
                    <a:lstStyle/>
                    <a:p>
                      <a:r>
                        <a:rPr kumimoji="1" lang="ja-JP" altLang="en-US" sz="900" b="1"/>
                        <a:t>排便</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b="1"/>
                        <a:t>便秘薬の服薬調整・・・</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8519887"/>
                  </a:ext>
                </a:extLst>
              </a:tr>
              <a:tr h="275692">
                <a:tc>
                  <a:txBody>
                    <a:bodyPr/>
                    <a:lstStyle/>
                    <a:p>
                      <a:r>
                        <a:rPr kumimoji="1" lang="ja-JP" altLang="en-US" sz="900" b="1"/>
                        <a:t>血圧</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b="1"/>
                        <a:t>バイタル異常について医師への連携・・・</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9084799"/>
                  </a:ext>
                </a:extLst>
              </a:tr>
              <a:tr h="275692">
                <a:tc>
                  <a:txBody>
                    <a:bodyPr/>
                    <a:lstStyle/>
                    <a:p>
                      <a:r>
                        <a:rPr kumimoji="1" lang="ja-JP" altLang="en-US" sz="900" b="1"/>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b="1"/>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6199433"/>
                  </a:ext>
                </a:extLst>
              </a:tr>
              <a:tr h="275692">
                <a:tc>
                  <a:txBody>
                    <a:bodyPr/>
                    <a:lstStyle/>
                    <a:p>
                      <a:r>
                        <a:rPr kumimoji="1" lang="ja-JP" altLang="en-US" sz="900" b="1"/>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b="1"/>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5873111"/>
                  </a:ext>
                </a:extLst>
              </a:tr>
              <a:tr h="243999">
                <a:tc>
                  <a:txBody>
                    <a:bodyPr/>
                    <a:lstStyle/>
                    <a:p>
                      <a:r>
                        <a:rPr kumimoji="1" lang="ja-JP" altLang="en-US" sz="900" b="1"/>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b="1"/>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1994434"/>
                  </a:ext>
                </a:extLst>
              </a:tr>
            </a:tbl>
          </a:graphicData>
        </a:graphic>
      </p:graphicFrame>
      <p:sp>
        <p:nvSpPr>
          <p:cNvPr id="11" name="右矢印 10"/>
          <p:cNvSpPr/>
          <p:nvPr/>
        </p:nvSpPr>
        <p:spPr bwMode="auto">
          <a:xfrm>
            <a:off x="8994118" y="2288451"/>
            <a:ext cx="595107" cy="484632"/>
          </a:xfrm>
          <a:prstGeom prst="rightArrow">
            <a:avLst/>
          </a:prstGeom>
          <a:solidFill>
            <a:schemeClr val="bg2">
              <a:lumMod val="85000"/>
            </a:schemeClr>
          </a:soli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l">
              <a:lnSpc>
                <a:spcPct val="110000"/>
              </a:lnSpc>
            </a:pPr>
            <a:endParaRPr kumimoji="1" lang="ja-JP" altLang="en-US" sz="2000">
              <a:solidFill>
                <a:schemeClr val="bg1"/>
              </a:solidFill>
              <a:latin typeface="Meiryo UI" pitchFamily="50" charset="-128"/>
              <a:ea typeface="Meiryo UI" pitchFamily="50" charset="-128"/>
              <a:cs typeface="Meiryo UI" pitchFamily="50" charset="-128"/>
            </a:endParaRPr>
          </a:p>
        </p:txBody>
      </p:sp>
      <p:sp>
        <p:nvSpPr>
          <p:cNvPr id="12" name="右矢印 11"/>
          <p:cNvSpPr/>
          <p:nvPr/>
        </p:nvSpPr>
        <p:spPr bwMode="auto">
          <a:xfrm>
            <a:off x="5664892" y="2288451"/>
            <a:ext cx="595107" cy="484632"/>
          </a:xfrm>
          <a:prstGeom prst="rightArrow">
            <a:avLst/>
          </a:prstGeom>
          <a:solidFill>
            <a:schemeClr val="bg2">
              <a:lumMod val="85000"/>
            </a:schemeClr>
          </a:soli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l">
              <a:lnSpc>
                <a:spcPct val="110000"/>
              </a:lnSpc>
            </a:pPr>
            <a:endParaRPr kumimoji="1" lang="ja-JP" altLang="en-US" sz="2000">
              <a:solidFill>
                <a:schemeClr val="bg1"/>
              </a:solidFill>
              <a:latin typeface="Meiryo UI" pitchFamily="50" charset="-128"/>
              <a:ea typeface="Meiryo UI" pitchFamily="50" charset="-128"/>
              <a:cs typeface="Meiryo UI" pitchFamily="50" charset="-128"/>
            </a:endParaRPr>
          </a:p>
        </p:txBody>
      </p:sp>
      <p:sp>
        <p:nvSpPr>
          <p:cNvPr id="13" name="右矢印 12"/>
          <p:cNvSpPr/>
          <p:nvPr/>
        </p:nvSpPr>
        <p:spPr bwMode="auto">
          <a:xfrm>
            <a:off x="2923468" y="2326286"/>
            <a:ext cx="705588" cy="484632"/>
          </a:xfrm>
          <a:prstGeom prst="rightArrow">
            <a:avLst/>
          </a:prstGeom>
          <a:solidFill>
            <a:schemeClr val="bg2">
              <a:lumMod val="85000"/>
            </a:schemeClr>
          </a:soli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l">
              <a:lnSpc>
                <a:spcPct val="110000"/>
              </a:lnSpc>
            </a:pPr>
            <a:endParaRPr kumimoji="1" lang="ja-JP" altLang="en-US" sz="2000">
              <a:solidFill>
                <a:schemeClr val="bg1"/>
              </a:solidFill>
              <a:latin typeface="Meiryo UI" pitchFamily="50" charset="-128"/>
              <a:ea typeface="Meiryo UI" pitchFamily="50" charset="-128"/>
              <a:cs typeface="Meiryo UI" pitchFamily="50" charset="-128"/>
            </a:endParaRPr>
          </a:p>
        </p:txBody>
      </p:sp>
      <p:pic>
        <p:nvPicPr>
          <p:cNvPr id="14" name="図 13"/>
          <p:cNvPicPr>
            <a:picLocks noChangeAspect="1"/>
          </p:cNvPicPr>
          <p:nvPr/>
        </p:nvPicPr>
        <p:blipFill>
          <a:blip r:embed="rId3"/>
          <a:stretch>
            <a:fillRect/>
          </a:stretch>
        </p:blipFill>
        <p:spPr>
          <a:xfrm>
            <a:off x="3737534" y="4230176"/>
            <a:ext cx="1429898" cy="1844824"/>
          </a:xfrm>
          <a:prstGeom prst="rect">
            <a:avLst/>
          </a:prstGeom>
        </p:spPr>
      </p:pic>
      <p:pic>
        <p:nvPicPr>
          <p:cNvPr id="15" name="図 14"/>
          <p:cNvPicPr>
            <a:picLocks noChangeAspect="1"/>
          </p:cNvPicPr>
          <p:nvPr/>
        </p:nvPicPr>
        <p:blipFill>
          <a:blip r:embed="rId4"/>
          <a:stretch>
            <a:fillRect/>
          </a:stretch>
        </p:blipFill>
        <p:spPr>
          <a:xfrm>
            <a:off x="6280990" y="1898297"/>
            <a:ext cx="2577476" cy="1656184"/>
          </a:xfrm>
          <a:prstGeom prst="rect">
            <a:avLst/>
          </a:prstGeom>
        </p:spPr>
      </p:pic>
      <p:sp>
        <p:nvSpPr>
          <p:cNvPr id="16" name="テキスト ボックス 15"/>
          <p:cNvSpPr txBox="1"/>
          <p:nvPr/>
        </p:nvSpPr>
        <p:spPr>
          <a:xfrm>
            <a:off x="974506" y="1457214"/>
            <a:ext cx="1451038" cy="305725"/>
          </a:xfrm>
          <a:prstGeom prst="rect">
            <a:avLst/>
          </a:prstGeom>
          <a:noFill/>
        </p:spPr>
        <p:txBody>
          <a:bodyPr wrap="none" rtlCol="0">
            <a:spAutoFit/>
          </a:bodyPr>
          <a:lstStyle/>
          <a:p>
            <a:pPr algn="l">
              <a:lnSpc>
                <a:spcPct val="110000"/>
              </a:lnSpc>
              <a:spcBef>
                <a:spcPts val="450"/>
              </a:spcBef>
            </a:pPr>
            <a:r>
              <a:rPr kumimoji="1" lang="ja-JP" altLang="en-US" sz="1400" b="0">
                <a:latin typeface="Meiryo UI" panose="020B0604030504040204" pitchFamily="50" charset="-128"/>
                <a:ea typeface="Meiryo UI" panose="020B0604030504040204" pitchFamily="50" charset="-128"/>
                <a:cs typeface="Meiryo UI" panose="020B0604030504040204" pitchFamily="50" charset="-128"/>
              </a:rPr>
              <a:t>介護記録テキスト</a:t>
            </a:r>
          </a:p>
        </p:txBody>
      </p:sp>
      <p:sp>
        <p:nvSpPr>
          <p:cNvPr id="17" name="テキスト ボックス 16"/>
          <p:cNvSpPr txBox="1"/>
          <p:nvPr/>
        </p:nvSpPr>
        <p:spPr>
          <a:xfrm>
            <a:off x="3916255" y="1457214"/>
            <a:ext cx="1378904" cy="329321"/>
          </a:xfrm>
          <a:prstGeom prst="rect">
            <a:avLst/>
          </a:prstGeom>
          <a:noFill/>
        </p:spPr>
        <p:txBody>
          <a:bodyPr wrap="none" rtlCol="0">
            <a:spAutoFit/>
          </a:bodyPr>
          <a:lstStyle/>
          <a:p>
            <a:pPr algn="l">
              <a:lnSpc>
                <a:spcPct val="110000"/>
              </a:lnSpc>
              <a:spcBef>
                <a:spcPts val="450"/>
              </a:spcBef>
            </a:pPr>
            <a:r>
              <a:rPr kumimoji="1" lang="en-US" altLang="ja-JP" sz="1400" b="0">
                <a:latin typeface="Meiryo UI" panose="020B0604030504040204" pitchFamily="50" charset="-128"/>
                <a:ea typeface="Meiryo UI" panose="020B0604030504040204" pitchFamily="50" charset="-128"/>
                <a:cs typeface="Meiryo UI" panose="020B0604030504040204" pitchFamily="50" charset="-128"/>
              </a:rPr>
              <a:t>BPSD</a:t>
            </a:r>
            <a:r>
              <a:rPr lang="ja-JP" altLang="en-US" sz="1400">
                <a:latin typeface="Meiryo UI" panose="020B0604030504040204" pitchFamily="50" charset="-128"/>
                <a:ea typeface="Meiryo UI" panose="020B0604030504040204" pitchFamily="50" charset="-128"/>
                <a:cs typeface="Meiryo UI" panose="020B0604030504040204" pitchFamily="50" charset="-128"/>
              </a:rPr>
              <a:t>判別</a:t>
            </a:r>
            <a:r>
              <a:rPr kumimoji="1" lang="ja-JP" altLang="en-US" sz="1400" b="0">
                <a:latin typeface="Meiryo UI" panose="020B0604030504040204" pitchFamily="50" charset="-128"/>
                <a:ea typeface="Meiryo UI" panose="020B0604030504040204" pitchFamily="50" charset="-128"/>
                <a:cs typeface="Meiryo UI" panose="020B0604030504040204" pitchFamily="50" charset="-128"/>
              </a:rPr>
              <a:t>結果</a:t>
            </a:r>
          </a:p>
        </p:txBody>
      </p:sp>
      <p:sp>
        <p:nvSpPr>
          <p:cNvPr id="18" name="テキスト ボックス 17"/>
          <p:cNvSpPr txBox="1"/>
          <p:nvPr/>
        </p:nvSpPr>
        <p:spPr>
          <a:xfrm>
            <a:off x="3772888" y="3924451"/>
            <a:ext cx="1317990" cy="305725"/>
          </a:xfrm>
          <a:prstGeom prst="rect">
            <a:avLst/>
          </a:prstGeom>
          <a:noFill/>
        </p:spPr>
        <p:txBody>
          <a:bodyPr wrap="none" rtlCol="0">
            <a:spAutoFit/>
          </a:bodyPr>
          <a:lstStyle/>
          <a:p>
            <a:pPr algn="l">
              <a:lnSpc>
                <a:spcPct val="110000"/>
              </a:lnSpc>
              <a:spcBef>
                <a:spcPts val="450"/>
              </a:spcBef>
            </a:pPr>
            <a:r>
              <a:rPr kumimoji="1" lang="ja-JP" altLang="en-US" sz="1400" b="0">
                <a:latin typeface="Meiryo UI" panose="020B0604030504040204" pitchFamily="50" charset="-128"/>
                <a:ea typeface="Meiryo UI" panose="020B0604030504040204" pitchFamily="50" charset="-128"/>
                <a:cs typeface="Meiryo UI" panose="020B0604030504040204" pitchFamily="50" charset="-128"/>
              </a:rPr>
              <a:t>介護記録データ</a:t>
            </a:r>
          </a:p>
        </p:txBody>
      </p:sp>
      <p:sp>
        <p:nvSpPr>
          <p:cNvPr id="19" name="屈折矢印 18"/>
          <p:cNvSpPr/>
          <p:nvPr/>
        </p:nvSpPr>
        <p:spPr bwMode="auto">
          <a:xfrm>
            <a:off x="5465726" y="3851011"/>
            <a:ext cx="1898588" cy="1420736"/>
          </a:xfrm>
          <a:prstGeom prst="bentUpArrow">
            <a:avLst>
              <a:gd name="adj1" fmla="val 17516"/>
              <a:gd name="adj2" fmla="val 25000"/>
              <a:gd name="adj3" fmla="val 14024"/>
            </a:avLst>
          </a:prstGeom>
          <a:solidFill>
            <a:schemeClr val="bg2">
              <a:lumMod val="85000"/>
            </a:schemeClr>
          </a:soli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l">
              <a:lnSpc>
                <a:spcPct val="110000"/>
              </a:lnSpc>
            </a:pPr>
            <a:endParaRPr kumimoji="1" lang="ja-JP" altLang="en-US" sz="2000">
              <a:solidFill>
                <a:schemeClr val="bg1"/>
              </a:solidFill>
              <a:latin typeface="Meiryo UI" pitchFamily="50" charset="-128"/>
              <a:ea typeface="Meiryo UI" pitchFamily="50" charset="-128"/>
              <a:cs typeface="Meiryo UI" pitchFamily="50" charset="-128"/>
            </a:endParaRPr>
          </a:p>
        </p:txBody>
      </p:sp>
      <p:sp>
        <p:nvSpPr>
          <p:cNvPr id="20" name="テキスト ボックス 19"/>
          <p:cNvSpPr txBox="1"/>
          <p:nvPr/>
        </p:nvSpPr>
        <p:spPr>
          <a:xfrm>
            <a:off x="6899626" y="1457214"/>
            <a:ext cx="1378904" cy="329321"/>
          </a:xfrm>
          <a:prstGeom prst="rect">
            <a:avLst/>
          </a:prstGeom>
          <a:noFill/>
        </p:spPr>
        <p:txBody>
          <a:bodyPr wrap="none" rtlCol="0">
            <a:spAutoFit/>
          </a:bodyPr>
          <a:lstStyle/>
          <a:p>
            <a:pPr algn="l">
              <a:lnSpc>
                <a:spcPct val="110000"/>
              </a:lnSpc>
              <a:spcBef>
                <a:spcPts val="450"/>
              </a:spcBef>
            </a:pPr>
            <a:r>
              <a:rPr kumimoji="1" lang="en-US" altLang="ja-JP" sz="1400" b="0">
                <a:latin typeface="Meiryo UI" panose="020B0604030504040204" pitchFamily="50" charset="-128"/>
                <a:ea typeface="Meiryo UI" panose="020B0604030504040204" pitchFamily="50" charset="-128"/>
                <a:cs typeface="Meiryo UI" panose="020B0604030504040204" pitchFamily="50" charset="-128"/>
              </a:rPr>
              <a:t>BPSD</a:t>
            </a:r>
            <a:r>
              <a:rPr kumimoji="1" lang="ja-JP" altLang="en-US" sz="1400" b="0">
                <a:latin typeface="Meiryo UI" panose="020B0604030504040204" pitchFamily="50" charset="-128"/>
                <a:ea typeface="Meiryo UI" panose="020B0604030504040204" pitchFamily="50" charset="-128"/>
                <a:cs typeface="Meiryo UI" panose="020B0604030504040204" pitchFamily="50" charset="-128"/>
              </a:rPr>
              <a:t>発生要因</a:t>
            </a:r>
          </a:p>
        </p:txBody>
      </p:sp>
      <p:sp>
        <p:nvSpPr>
          <p:cNvPr id="21" name="テキスト ボックス 20"/>
          <p:cNvSpPr txBox="1"/>
          <p:nvPr/>
        </p:nvSpPr>
        <p:spPr>
          <a:xfrm>
            <a:off x="10074238" y="1457214"/>
            <a:ext cx="1651414" cy="329321"/>
          </a:xfrm>
          <a:prstGeom prst="rect">
            <a:avLst/>
          </a:prstGeom>
          <a:noFill/>
        </p:spPr>
        <p:txBody>
          <a:bodyPr wrap="none" rtlCol="0">
            <a:spAutoFit/>
          </a:bodyPr>
          <a:lstStyle/>
          <a:p>
            <a:pPr algn="l">
              <a:lnSpc>
                <a:spcPct val="110000"/>
              </a:lnSpc>
              <a:spcBef>
                <a:spcPts val="450"/>
              </a:spcBef>
            </a:pPr>
            <a:r>
              <a:rPr kumimoji="1" lang="ja-JP" altLang="en-US" sz="1400" b="0">
                <a:latin typeface="Meiryo UI" panose="020B0604030504040204" pitchFamily="50" charset="-128"/>
                <a:ea typeface="Meiryo UI" panose="020B0604030504040204" pitchFamily="50" charset="-128"/>
                <a:cs typeface="Meiryo UI" panose="020B0604030504040204" pitchFamily="50" charset="-128"/>
              </a:rPr>
              <a:t>ケア方針のレコメンド</a:t>
            </a:r>
          </a:p>
        </p:txBody>
      </p:sp>
      <p:sp>
        <p:nvSpPr>
          <p:cNvPr id="24" name="円形吹き出し 23"/>
          <p:cNvSpPr/>
          <p:nvPr/>
        </p:nvSpPr>
        <p:spPr bwMode="auto">
          <a:xfrm>
            <a:off x="8396392" y="3518246"/>
            <a:ext cx="1775361" cy="864561"/>
          </a:xfrm>
          <a:prstGeom prst="wedgeEllipseCallout">
            <a:avLst>
              <a:gd name="adj1" fmla="val 1127"/>
              <a:gd name="adj2" fmla="val -92250"/>
            </a:avLst>
          </a:prstGeom>
          <a:solidFill>
            <a:schemeClr val="accent3">
              <a:lumMod val="20000"/>
              <a:lumOff val="80000"/>
            </a:schemeClr>
          </a:solidFill>
          <a:ln w="2857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l">
              <a:lnSpc>
                <a:spcPct val="110000"/>
              </a:lnSpc>
            </a:pPr>
            <a:r>
              <a:rPr kumimoji="1" lang="ja-JP" altLang="en-US" sz="1200">
                <a:latin typeface="Meiryo UI" pitchFamily="50" charset="-128"/>
                <a:ea typeface="Meiryo UI" pitchFamily="50" charset="-128"/>
                <a:cs typeface="Meiryo UI" pitchFamily="50" charset="-128"/>
              </a:rPr>
              <a:t>ケアレコメンド用の</a:t>
            </a:r>
            <a:endParaRPr kumimoji="1" lang="en-US" altLang="ja-JP" sz="1200">
              <a:latin typeface="Meiryo UI" pitchFamily="50" charset="-128"/>
              <a:ea typeface="Meiryo UI" pitchFamily="50" charset="-128"/>
              <a:cs typeface="Meiryo UI" pitchFamily="50" charset="-128"/>
            </a:endParaRPr>
          </a:p>
          <a:p>
            <a:pPr algn="l">
              <a:lnSpc>
                <a:spcPct val="110000"/>
              </a:lnSpc>
            </a:pPr>
            <a:r>
              <a:rPr lang="ja-JP" altLang="en-US" sz="1200">
                <a:latin typeface="Meiryo UI" pitchFamily="50" charset="-128"/>
                <a:ea typeface="Meiryo UI" pitchFamily="50" charset="-128"/>
                <a:cs typeface="Meiryo UI" pitchFamily="50" charset="-128"/>
              </a:rPr>
              <a:t>データベース構築</a:t>
            </a:r>
            <a:endParaRPr lang="en-US" altLang="ja-JP" sz="1200">
              <a:latin typeface="Meiryo UI" pitchFamily="50" charset="-128"/>
              <a:ea typeface="Meiryo UI" pitchFamily="50" charset="-128"/>
              <a:cs typeface="Meiryo UI" pitchFamily="50" charset="-128"/>
            </a:endParaRPr>
          </a:p>
          <a:p>
            <a:pPr algn="l">
              <a:lnSpc>
                <a:spcPct val="110000"/>
              </a:lnSpc>
            </a:pPr>
            <a:r>
              <a:rPr kumimoji="1" lang="ja-JP" altLang="en-US" sz="1200" b="1">
                <a:latin typeface="Meiryo UI" pitchFamily="50" charset="-128"/>
                <a:ea typeface="Meiryo UI" pitchFamily="50" charset="-128"/>
                <a:cs typeface="Meiryo UI" pitchFamily="50" charset="-128"/>
              </a:rPr>
              <a:t>（ルールベース）</a:t>
            </a:r>
          </a:p>
        </p:txBody>
      </p:sp>
    </p:spTree>
    <p:extLst>
      <p:ext uri="{BB962C8B-B14F-4D97-AF65-F5344CB8AC3E}">
        <p14:creationId xmlns:p14="http://schemas.microsoft.com/office/powerpoint/2010/main" val="2084880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smtClean="0"/>
              <a:t>研究の取り組み</a:t>
            </a:r>
            <a:endParaRPr kumimoji="1" lang="ja-JP" altLang="en-US" dirty="0"/>
          </a:p>
        </p:txBody>
      </p:sp>
      <p:pic>
        <p:nvPicPr>
          <p:cNvPr id="8" name="図 7"/>
          <p:cNvPicPr>
            <a:picLocks noChangeAspect="1"/>
          </p:cNvPicPr>
          <p:nvPr/>
        </p:nvPicPr>
        <p:blipFill>
          <a:blip r:embed="rId2"/>
          <a:stretch>
            <a:fillRect/>
          </a:stretch>
        </p:blipFill>
        <p:spPr>
          <a:xfrm>
            <a:off x="232830" y="1762938"/>
            <a:ext cx="2613926" cy="1412371"/>
          </a:xfrm>
          <a:prstGeom prst="rect">
            <a:avLst/>
          </a:prstGeom>
        </p:spPr>
      </p:pic>
      <p:graphicFrame>
        <p:nvGraphicFramePr>
          <p:cNvPr id="9" name="表 8">
            <a:extLst>
              <a:ext uri="{FF2B5EF4-FFF2-40B4-BE49-F238E27FC236}">
                <a16:creationId xmlns:a16="http://schemas.microsoft.com/office/drawing/2014/main" id="{9BC41E87-C069-4FA0-8378-6625FDAD4746}"/>
              </a:ext>
            </a:extLst>
          </p:cNvPr>
          <p:cNvGraphicFramePr>
            <a:graphicFrameLocks noGrp="1"/>
          </p:cNvGraphicFramePr>
          <p:nvPr>
            <p:extLst/>
          </p:nvPr>
        </p:nvGraphicFramePr>
        <p:xfrm>
          <a:off x="3665526" y="1781904"/>
          <a:ext cx="1824674" cy="2026133"/>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4276538773"/>
                    </a:ext>
                  </a:extLst>
                </a:gridCol>
                <a:gridCol w="384674">
                  <a:extLst>
                    <a:ext uri="{9D8B030D-6E8A-4147-A177-3AD203B41FA5}">
                      <a16:colId xmlns:a16="http://schemas.microsoft.com/office/drawing/2014/main" val="1546415730"/>
                    </a:ext>
                  </a:extLst>
                </a:gridCol>
              </a:tblGrid>
              <a:tr h="249692">
                <a:tc>
                  <a:txBody>
                    <a:bodyPr/>
                    <a:lstStyle/>
                    <a:p>
                      <a:pPr algn="ctr"/>
                      <a:r>
                        <a:rPr kumimoji="1" lang="ja-JP" altLang="en-US" sz="1000">
                          <a:solidFill>
                            <a:schemeClr val="bg1"/>
                          </a:solidFill>
                        </a:rPr>
                        <a:t>介護記録</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algn="ctr"/>
                      <a:r>
                        <a:rPr kumimoji="1" lang="en-US" altLang="ja-JP" sz="1000">
                          <a:solidFill>
                            <a:schemeClr val="bg1"/>
                          </a:solidFill>
                        </a:rPr>
                        <a:t>BPSD</a:t>
                      </a:r>
                      <a:endParaRPr kumimoji="1" lang="ja-JP" altLang="en-US" sz="1000">
                        <a:solidFill>
                          <a:schemeClr val="bg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157040405"/>
                  </a:ext>
                </a:extLst>
              </a:tr>
              <a:tr h="258293">
                <a:tc>
                  <a:txBody>
                    <a:bodyPr/>
                    <a:lstStyle/>
                    <a:p>
                      <a:r>
                        <a:rPr kumimoji="1" lang="ja-JP" altLang="en-US" sz="900" b="1"/>
                        <a:t>入浴時、落ち着かない様子・・・</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b="1"/>
                        <a:t>0</a:t>
                      </a:r>
                      <a:endParaRPr kumimoji="1" lang="ja-JP" altLang="en-US" sz="900" b="1"/>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0505865"/>
                  </a:ext>
                </a:extLst>
              </a:tr>
              <a:tr h="258293">
                <a:tc>
                  <a:txBody>
                    <a:bodyPr/>
                    <a:lstStyle/>
                    <a:p>
                      <a:r>
                        <a:rPr kumimoji="1" lang="ja-JP" altLang="en-US" sz="900" b="1"/>
                        <a:t>「いや！私の仕事だから！！」と固執されるご様子・・・</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b="1"/>
                        <a:t>1</a:t>
                      </a:r>
                      <a:endParaRPr kumimoji="1" lang="ja-JP" altLang="en-US" sz="900" b="1"/>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8519887"/>
                  </a:ext>
                </a:extLst>
              </a:tr>
              <a:tr h="258293">
                <a:tc>
                  <a:txBody>
                    <a:bodyPr/>
                    <a:lstStyle/>
                    <a:p>
                      <a:r>
                        <a:rPr kumimoji="1" lang="ja-JP" altLang="en-US" sz="900" b="1"/>
                        <a:t>夕食時突然大きな声で落ち着かず歩き回る・・・</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b="1"/>
                        <a:t>1</a:t>
                      </a:r>
                      <a:endParaRPr kumimoji="1" lang="ja-JP" altLang="en-US" sz="900" b="1"/>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9084799"/>
                  </a:ext>
                </a:extLst>
              </a:tr>
              <a:tr h="258293">
                <a:tc>
                  <a:txBody>
                    <a:bodyPr/>
                    <a:lstStyle/>
                    <a:p>
                      <a:r>
                        <a:rPr kumimoji="1" lang="ja-JP" altLang="en-US" sz="900" b="1"/>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b="1"/>
                        <a:t>0</a:t>
                      </a:r>
                      <a:endParaRPr kumimoji="1" lang="ja-JP" altLang="en-US" sz="900" b="1"/>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6199433"/>
                  </a:ext>
                </a:extLst>
              </a:tr>
            </a:tbl>
          </a:graphicData>
        </a:graphic>
      </p:graphicFrame>
      <p:graphicFrame>
        <p:nvGraphicFramePr>
          <p:cNvPr id="10" name="表 9">
            <a:extLst>
              <a:ext uri="{FF2B5EF4-FFF2-40B4-BE49-F238E27FC236}">
                <a16:creationId xmlns:a16="http://schemas.microsoft.com/office/drawing/2014/main" id="{9BC41E87-C069-4FA0-8378-6625FDAD4746}"/>
              </a:ext>
            </a:extLst>
          </p:cNvPr>
          <p:cNvGraphicFramePr>
            <a:graphicFrameLocks noGrp="1"/>
          </p:cNvGraphicFramePr>
          <p:nvPr>
            <p:extLst/>
          </p:nvPr>
        </p:nvGraphicFramePr>
        <p:xfrm>
          <a:off x="9853205" y="1781904"/>
          <a:ext cx="2016000" cy="2069107"/>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4276538773"/>
                    </a:ext>
                  </a:extLst>
                </a:gridCol>
                <a:gridCol w="1476000">
                  <a:extLst>
                    <a:ext uri="{9D8B030D-6E8A-4147-A177-3AD203B41FA5}">
                      <a16:colId xmlns:a16="http://schemas.microsoft.com/office/drawing/2014/main" val="1546415730"/>
                    </a:ext>
                  </a:extLst>
                </a:gridCol>
              </a:tblGrid>
              <a:tr h="266512">
                <a:tc>
                  <a:txBody>
                    <a:bodyPr/>
                    <a:lstStyle/>
                    <a:p>
                      <a:pPr algn="ctr"/>
                      <a:r>
                        <a:rPr kumimoji="1" lang="ja-JP" altLang="en-US" sz="1000">
                          <a:solidFill>
                            <a:schemeClr val="bg1"/>
                          </a:solidFill>
                        </a:rPr>
                        <a:t>要因</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algn="ctr"/>
                      <a:r>
                        <a:rPr kumimoji="1" lang="ja-JP" altLang="en-US" sz="1000">
                          <a:solidFill>
                            <a:schemeClr val="bg1"/>
                          </a:solidFill>
                        </a:rPr>
                        <a:t>ケアヒント</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157040405"/>
                  </a:ext>
                </a:extLst>
              </a:tr>
              <a:tr h="275692">
                <a:tc>
                  <a:txBody>
                    <a:bodyPr/>
                    <a:lstStyle/>
                    <a:p>
                      <a:r>
                        <a:rPr kumimoji="1" lang="ja-JP" altLang="en-US" sz="900" b="1"/>
                        <a:t>睡眠</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b="1"/>
                        <a:t>入居前の就寝習慣についてヒアリング・・・</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0505865"/>
                  </a:ext>
                </a:extLst>
              </a:tr>
              <a:tr h="275692">
                <a:tc>
                  <a:txBody>
                    <a:bodyPr/>
                    <a:lstStyle/>
                    <a:p>
                      <a:r>
                        <a:rPr kumimoji="1" lang="ja-JP" altLang="en-US" sz="900" b="1"/>
                        <a:t>排便</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b="1"/>
                        <a:t>便秘薬の服薬調整・・・</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8519887"/>
                  </a:ext>
                </a:extLst>
              </a:tr>
              <a:tr h="275692">
                <a:tc>
                  <a:txBody>
                    <a:bodyPr/>
                    <a:lstStyle/>
                    <a:p>
                      <a:r>
                        <a:rPr kumimoji="1" lang="ja-JP" altLang="en-US" sz="900" b="1"/>
                        <a:t>血圧</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b="1"/>
                        <a:t>バイタル異常について医師への連携・・・</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9084799"/>
                  </a:ext>
                </a:extLst>
              </a:tr>
              <a:tr h="275692">
                <a:tc>
                  <a:txBody>
                    <a:bodyPr/>
                    <a:lstStyle/>
                    <a:p>
                      <a:r>
                        <a:rPr kumimoji="1" lang="ja-JP" altLang="en-US" sz="900" b="1"/>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b="1"/>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6199433"/>
                  </a:ext>
                </a:extLst>
              </a:tr>
              <a:tr h="275692">
                <a:tc>
                  <a:txBody>
                    <a:bodyPr/>
                    <a:lstStyle/>
                    <a:p>
                      <a:r>
                        <a:rPr kumimoji="1" lang="ja-JP" altLang="en-US" sz="900" b="1"/>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b="1"/>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5873111"/>
                  </a:ext>
                </a:extLst>
              </a:tr>
              <a:tr h="243999">
                <a:tc>
                  <a:txBody>
                    <a:bodyPr/>
                    <a:lstStyle/>
                    <a:p>
                      <a:r>
                        <a:rPr kumimoji="1" lang="ja-JP" altLang="en-US" sz="900" b="1"/>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b="1"/>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1994434"/>
                  </a:ext>
                </a:extLst>
              </a:tr>
            </a:tbl>
          </a:graphicData>
        </a:graphic>
      </p:graphicFrame>
      <p:sp>
        <p:nvSpPr>
          <p:cNvPr id="11" name="右矢印 10"/>
          <p:cNvSpPr/>
          <p:nvPr/>
        </p:nvSpPr>
        <p:spPr bwMode="auto">
          <a:xfrm>
            <a:off x="8994118" y="2288451"/>
            <a:ext cx="595107" cy="484632"/>
          </a:xfrm>
          <a:prstGeom prst="rightArrow">
            <a:avLst/>
          </a:prstGeom>
          <a:solidFill>
            <a:schemeClr val="bg2">
              <a:lumMod val="85000"/>
            </a:schemeClr>
          </a:soli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l">
              <a:lnSpc>
                <a:spcPct val="110000"/>
              </a:lnSpc>
            </a:pPr>
            <a:endParaRPr kumimoji="1" lang="ja-JP" altLang="en-US" sz="2000">
              <a:solidFill>
                <a:schemeClr val="bg1"/>
              </a:solidFill>
              <a:latin typeface="Meiryo UI" pitchFamily="50" charset="-128"/>
              <a:ea typeface="Meiryo UI" pitchFamily="50" charset="-128"/>
              <a:cs typeface="Meiryo UI" pitchFamily="50" charset="-128"/>
            </a:endParaRPr>
          </a:p>
        </p:txBody>
      </p:sp>
      <p:sp>
        <p:nvSpPr>
          <p:cNvPr id="12" name="右矢印 11"/>
          <p:cNvSpPr/>
          <p:nvPr/>
        </p:nvSpPr>
        <p:spPr bwMode="auto">
          <a:xfrm>
            <a:off x="5664892" y="2288451"/>
            <a:ext cx="595107" cy="484632"/>
          </a:xfrm>
          <a:prstGeom prst="rightArrow">
            <a:avLst/>
          </a:prstGeom>
          <a:solidFill>
            <a:schemeClr val="bg2">
              <a:lumMod val="85000"/>
            </a:schemeClr>
          </a:soli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l">
              <a:lnSpc>
                <a:spcPct val="110000"/>
              </a:lnSpc>
            </a:pPr>
            <a:endParaRPr kumimoji="1" lang="ja-JP" altLang="en-US" sz="2000">
              <a:solidFill>
                <a:schemeClr val="bg1"/>
              </a:solidFill>
              <a:latin typeface="Meiryo UI" pitchFamily="50" charset="-128"/>
              <a:ea typeface="Meiryo UI" pitchFamily="50" charset="-128"/>
              <a:cs typeface="Meiryo UI" pitchFamily="50" charset="-128"/>
            </a:endParaRPr>
          </a:p>
        </p:txBody>
      </p:sp>
      <p:sp>
        <p:nvSpPr>
          <p:cNvPr id="13" name="右矢印 12"/>
          <p:cNvSpPr/>
          <p:nvPr/>
        </p:nvSpPr>
        <p:spPr bwMode="auto">
          <a:xfrm>
            <a:off x="2923468" y="2326286"/>
            <a:ext cx="705588" cy="484632"/>
          </a:xfrm>
          <a:prstGeom prst="rightArrow">
            <a:avLst/>
          </a:prstGeom>
          <a:solidFill>
            <a:schemeClr val="bg2">
              <a:lumMod val="85000"/>
            </a:schemeClr>
          </a:soli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l">
              <a:lnSpc>
                <a:spcPct val="110000"/>
              </a:lnSpc>
            </a:pPr>
            <a:endParaRPr kumimoji="1" lang="ja-JP" altLang="en-US" sz="2000">
              <a:solidFill>
                <a:schemeClr val="bg1"/>
              </a:solidFill>
              <a:latin typeface="Meiryo UI" pitchFamily="50" charset="-128"/>
              <a:ea typeface="Meiryo UI" pitchFamily="50" charset="-128"/>
              <a:cs typeface="Meiryo UI" pitchFamily="50" charset="-128"/>
            </a:endParaRPr>
          </a:p>
        </p:txBody>
      </p:sp>
      <p:pic>
        <p:nvPicPr>
          <p:cNvPr id="14" name="図 13"/>
          <p:cNvPicPr>
            <a:picLocks noChangeAspect="1"/>
          </p:cNvPicPr>
          <p:nvPr/>
        </p:nvPicPr>
        <p:blipFill>
          <a:blip r:embed="rId3"/>
          <a:stretch>
            <a:fillRect/>
          </a:stretch>
        </p:blipFill>
        <p:spPr>
          <a:xfrm>
            <a:off x="3737534" y="4230176"/>
            <a:ext cx="1429898" cy="1844824"/>
          </a:xfrm>
          <a:prstGeom prst="rect">
            <a:avLst/>
          </a:prstGeom>
        </p:spPr>
      </p:pic>
      <p:pic>
        <p:nvPicPr>
          <p:cNvPr id="15" name="図 14"/>
          <p:cNvPicPr>
            <a:picLocks noChangeAspect="1"/>
          </p:cNvPicPr>
          <p:nvPr/>
        </p:nvPicPr>
        <p:blipFill>
          <a:blip r:embed="rId4"/>
          <a:stretch>
            <a:fillRect/>
          </a:stretch>
        </p:blipFill>
        <p:spPr>
          <a:xfrm>
            <a:off x="6280990" y="1898297"/>
            <a:ext cx="2577476" cy="1656184"/>
          </a:xfrm>
          <a:prstGeom prst="rect">
            <a:avLst/>
          </a:prstGeom>
        </p:spPr>
      </p:pic>
      <p:sp>
        <p:nvSpPr>
          <p:cNvPr id="16" name="テキスト ボックス 15"/>
          <p:cNvSpPr txBox="1"/>
          <p:nvPr/>
        </p:nvSpPr>
        <p:spPr>
          <a:xfrm>
            <a:off x="974506" y="1457214"/>
            <a:ext cx="1451038" cy="305725"/>
          </a:xfrm>
          <a:prstGeom prst="rect">
            <a:avLst/>
          </a:prstGeom>
          <a:noFill/>
        </p:spPr>
        <p:txBody>
          <a:bodyPr wrap="none" rtlCol="0">
            <a:spAutoFit/>
          </a:bodyPr>
          <a:lstStyle/>
          <a:p>
            <a:pPr algn="l">
              <a:lnSpc>
                <a:spcPct val="110000"/>
              </a:lnSpc>
              <a:spcBef>
                <a:spcPts val="450"/>
              </a:spcBef>
            </a:pPr>
            <a:r>
              <a:rPr kumimoji="1" lang="ja-JP" altLang="en-US" sz="1400" b="0">
                <a:latin typeface="Meiryo UI" panose="020B0604030504040204" pitchFamily="50" charset="-128"/>
                <a:ea typeface="Meiryo UI" panose="020B0604030504040204" pitchFamily="50" charset="-128"/>
                <a:cs typeface="Meiryo UI" panose="020B0604030504040204" pitchFamily="50" charset="-128"/>
              </a:rPr>
              <a:t>介護記録テキスト</a:t>
            </a:r>
          </a:p>
        </p:txBody>
      </p:sp>
      <p:sp>
        <p:nvSpPr>
          <p:cNvPr id="17" name="テキスト ボックス 16"/>
          <p:cNvSpPr txBox="1"/>
          <p:nvPr/>
        </p:nvSpPr>
        <p:spPr>
          <a:xfrm>
            <a:off x="3916255" y="1457214"/>
            <a:ext cx="1378904" cy="329321"/>
          </a:xfrm>
          <a:prstGeom prst="rect">
            <a:avLst/>
          </a:prstGeom>
          <a:noFill/>
        </p:spPr>
        <p:txBody>
          <a:bodyPr wrap="none" rtlCol="0">
            <a:spAutoFit/>
          </a:bodyPr>
          <a:lstStyle/>
          <a:p>
            <a:pPr algn="l">
              <a:lnSpc>
                <a:spcPct val="110000"/>
              </a:lnSpc>
              <a:spcBef>
                <a:spcPts val="450"/>
              </a:spcBef>
            </a:pPr>
            <a:r>
              <a:rPr kumimoji="1" lang="en-US" altLang="ja-JP" sz="1400" b="0">
                <a:latin typeface="Meiryo UI" panose="020B0604030504040204" pitchFamily="50" charset="-128"/>
                <a:ea typeface="Meiryo UI" panose="020B0604030504040204" pitchFamily="50" charset="-128"/>
                <a:cs typeface="Meiryo UI" panose="020B0604030504040204" pitchFamily="50" charset="-128"/>
              </a:rPr>
              <a:t>BPSD</a:t>
            </a:r>
            <a:r>
              <a:rPr lang="ja-JP" altLang="en-US" sz="1400">
                <a:latin typeface="Meiryo UI" panose="020B0604030504040204" pitchFamily="50" charset="-128"/>
                <a:ea typeface="Meiryo UI" panose="020B0604030504040204" pitchFamily="50" charset="-128"/>
                <a:cs typeface="Meiryo UI" panose="020B0604030504040204" pitchFamily="50" charset="-128"/>
              </a:rPr>
              <a:t>判別</a:t>
            </a:r>
            <a:r>
              <a:rPr kumimoji="1" lang="ja-JP" altLang="en-US" sz="1400" b="0">
                <a:latin typeface="Meiryo UI" panose="020B0604030504040204" pitchFamily="50" charset="-128"/>
                <a:ea typeface="Meiryo UI" panose="020B0604030504040204" pitchFamily="50" charset="-128"/>
                <a:cs typeface="Meiryo UI" panose="020B0604030504040204" pitchFamily="50" charset="-128"/>
              </a:rPr>
              <a:t>結果</a:t>
            </a:r>
          </a:p>
        </p:txBody>
      </p:sp>
      <p:sp>
        <p:nvSpPr>
          <p:cNvPr id="18" name="テキスト ボックス 17"/>
          <p:cNvSpPr txBox="1"/>
          <p:nvPr/>
        </p:nvSpPr>
        <p:spPr>
          <a:xfrm>
            <a:off x="3772888" y="3924451"/>
            <a:ext cx="1317990" cy="305725"/>
          </a:xfrm>
          <a:prstGeom prst="rect">
            <a:avLst/>
          </a:prstGeom>
          <a:noFill/>
        </p:spPr>
        <p:txBody>
          <a:bodyPr wrap="none" rtlCol="0">
            <a:spAutoFit/>
          </a:bodyPr>
          <a:lstStyle/>
          <a:p>
            <a:pPr algn="l">
              <a:lnSpc>
                <a:spcPct val="110000"/>
              </a:lnSpc>
              <a:spcBef>
                <a:spcPts val="450"/>
              </a:spcBef>
            </a:pPr>
            <a:r>
              <a:rPr kumimoji="1" lang="ja-JP" altLang="en-US" sz="1400" b="0">
                <a:latin typeface="Meiryo UI" panose="020B0604030504040204" pitchFamily="50" charset="-128"/>
                <a:ea typeface="Meiryo UI" panose="020B0604030504040204" pitchFamily="50" charset="-128"/>
                <a:cs typeface="Meiryo UI" panose="020B0604030504040204" pitchFamily="50" charset="-128"/>
              </a:rPr>
              <a:t>介護記録データ</a:t>
            </a:r>
          </a:p>
        </p:txBody>
      </p:sp>
      <p:sp>
        <p:nvSpPr>
          <p:cNvPr id="19" name="屈折矢印 18"/>
          <p:cNvSpPr/>
          <p:nvPr/>
        </p:nvSpPr>
        <p:spPr bwMode="auto">
          <a:xfrm>
            <a:off x="5465726" y="3851011"/>
            <a:ext cx="1898588" cy="1420736"/>
          </a:xfrm>
          <a:prstGeom prst="bentUpArrow">
            <a:avLst>
              <a:gd name="adj1" fmla="val 17516"/>
              <a:gd name="adj2" fmla="val 25000"/>
              <a:gd name="adj3" fmla="val 14024"/>
            </a:avLst>
          </a:prstGeom>
          <a:solidFill>
            <a:schemeClr val="bg2">
              <a:lumMod val="85000"/>
            </a:schemeClr>
          </a:soli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l">
              <a:lnSpc>
                <a:spcPct val="110000"/>
              </a:lnSpc>
            </a:pPr>
            <a:endParaRPr kumimoji="1" lang="ja-JP" altLang="en-US" sz="2000">
              <a:solidFill>
                <a:schemeClr val="bg1"/>
              </a:solidFill>
              <a:latin typeface="Meiryo UI" pitchFamily="50" charset="-128"/>
              <a:ea typeface="Meiryo UI" pitchFamily="50" charset="-128"/>
              <a:cs typeface="Meiryo UI" pitchFamily="50" charset="-128"/>
            </a:endParaRPr>
          </a:p>
        </p:txBody>
      </p:sp>
      <p:sp>
        <p:nvSpPr>
          <p:cNvPr id="20" name="テキスト ボックス 19"/>
          <p:cNvSpPr txBox="1"/>
          <p:nvPr/>
        </p:nvSpPr>
        <p:spPr>
          <a:xfrm>
            <a:off x="6899626" y="1457214"/>
            <a:ext cx="1378904" cy="329321"/>
          </a:xfrm>
          <a:prstGeom prst="rect">
            <a:avLst/>
          </a:prstGeom>
          <a:noFill/>
        </p:spPr>
        <p:txBody>
          <a:bodyPr wrap="none" rtlCol="0">
            <a:spAutoFit/>
          </a:bodyPr>
          <a:lstStyle/>
          <a:p>
            <a:pPr algn="l">
              <a:lnSpc>
                <a:spcPct val="110000"/>
              </a:lnSpc>
              <a:spcBef>
                <a:spcPts val="450"/>
              </a:spcBef>
            </a:pPr>
            <a:r>
              <a:rPr kumimoji="1" lang="en-US" altLang="ja-JP" sz="1400" b="0">
                <a:latin typeface="Meiryo UI" panose="020B0604030504040204" pitchFamily="50" charset="-128"/>
                <a:ea typeface="Meiryo UI" panose="020B0604030504040204" pitchFamily="50" charset="-128"/>
                <a:cs typeface="Meiryo UI" panose="020B0604030504040204" pitchFamily="50" charset="-128"/>
              </a:rPr>
              <a:t>BPSD</a:t>
            </a:r>
            <a:r>
              <a:rPr kumimoji="1" lang="ja-JP" altLang="en-US" sz="1400" b="0">
                <a:latin typeface="Meiryo UI" panose="020B0604030504040204" pitchFamily="50" charset="-128"/>
                <a:ea typeface="Meiryo UI" panose="020B0604030504040204" pitchFamily="50" charset="-128"/>
                <a:cs typeface="Meiryo UI" panose="020B0604030504040204" pitchFamily="50" charset="-128"/>
              </a:rPr>
              <a:t>発生要因</a:t>
            </a:r>
          </a:p>
        </p:txBody>
      </p:sp>
      <p:sp>
        <p:nvSpPr>
          <p:cNvPr id="21" name="テキスト ボックス 20"/>
          <p:cNvSpPr txBox="1"/>
          <p:nvPr/>
        </p:nvSpPr>
        <p:spPr>
          <a:xfrm>
            <a:off x="10074238" y="1457214"/>
            <a:ext cx="1651414" cy="329321"/>
          </a:xfrm>
          <a:prstGeom prst="rect">
            <a:avLst/>
          </a:prstGeom>
          <a:noFill/>
        </p:spPr>
        <p:txBody>
          <a:bodyPr wrap="none" rtlCol="0">
            <a:spAutoFit/>
          </a:bodyPr>
          <a:lstStyle/>
          <a:p>
            <a:pPr algn="l">
              <a:lnSpc>
                <a:spcPct val="110000"/>
              </a:lnSpc>
              <a:spcBef>
                <a:spcPts val="450"/>
              </a:spcBef>
            </a:pPr>
            <a:r>
              <a:rPr kumimoji="1" lang="ja-JP" altLang="en-US" sz="1400" b="0">
                <a:latin typeface="Meiryo UI" panose="020B0604030504040204" pitchFamily="50" charset="-128"/>
                <a:ea typeface="Meiryo UI" panose="020B0604030504040204" pitchFamily="50" charset="-128"/>
                <a:cs typeface="Meiryo UI" panose="020B0604030504040204" pitchFamily="50" charset="-128"/>
              </a:rPr>
              <a:t>ケア方針のレコメンド</a:t>
            </a:r>
          </a:p>
        </p:txBody>
      </p:sp>
      <p:sp>
        <p:nvSpPr>
          <p:cNvPr id="24" name="円形吹き出し 23"/>
          <p:cNvSpPr/>
          <p:nvPr/>
        </p:nvSpPr>
        <p:spPr bwMode="auto">
          <a:xfrm>
            <a:off x="8396392" y="3518246"/>
            <a:ext cx="1775361" cy="864561"/>
          </a:xfrm>
          <a:prstGeom prst="wedgeEllipseCallout">
            <a:avLst>
              <a:gd name="adj1" fmla="val 1127"/>
              <a:gd name="adj2" fmla="val -92250"/>
            </a:avLst>
          </a:prstGeom>
          <a:solidFill>
            <a:schemeClr val="accent3">
              <a:lumMod val="20000"/>
              <a:lumOff val="80000"/>
            </a:schemeClr>
          </a:solidFill>
          <a:ln w="2857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l">
              <a:lnSpc>
                <a:spcPct val="110000"/>
              </a:lnSpc>
            </a:pPr>
            <a:r>
              <a:rPr kumimoji="1" lang="ja-JP" altLang="en-US" sz="1200">
                <a:latin typeface="Meiryo UI" pitchFamily="50" charset="-128"/>
                <a:ea typeface="Meiryo UI" pitchFamily="50" charset="-128"/>
                <a:cs typeface="Meiryo UI" pitchFamily="50" charset="-128"/>
              </a:rPr>
              <a:t>ケアレコメンド用の</a:t>
            </a:r>
            <a:endParaRPr kumimoji="1" lang="en-US" altLang="ja-JP" sz="1200">
              <a:latin typeface="Meiryo UI" pitchFamily="50" charset="-128"/>
              <a:ea typeface="Meiryo UI" pitchFamily="50" charset="-128"/>
              <a:cs typeface="Meiryo UI" pitchFamily="50" charset="-128"/>
            </a:endParaRPr>
          </a:p>
          <a:p>
            <a:pPr algn="l">
              <a:lnSpc>
                <a:spcPct val="110000"/>
              </a:lnSpc>
            </a:pPr>
            <a:r>
              <a:rPr lang="ja-JP" altLang="en-US" sz="1200">
                <a:latin typeface="Meiryo UI" pitchFamily="50" charset="-128"/>
                <a:ea typeface="Meiryo UI" pitchFamily="50" charset="-128"/>
                <a:cs typeface="Meiryo UI" pitchFamily="50" charset="-128"/>
              </a:rPr>
              <a:t>データベース構築</a:t>
            </a:r>
            <a:endParaRPr lang="en-US" altLang="ja-JP" sz="1200">
              <a:latin typeface="Meiryo UI" pitchFamily="50" charset="-128"/>
              <a:ea typeface="Meiryo UI" pitchFamily="50" charset="-128"/>
              <a:cs typeface="Meiryo UI" pitchFamily="50" charset="-128"/>
            </a:endParaRPr>
          </a:p>
          <a:p>
            <a:pPr algn="l">
              <a:lnSpc>
                <a:spcPct val="110000"/>
              </a:lnSpc>
            </a:pPr>
            <a:r>
              <a:rPr kumimoji="1" lang="ja-JP" altLang="en-US" sz="1200" b="1">
                <a:latin typeface="Meiryo UI" pitchFamily="50" charset="-128"/>
                <a:ea typeface="Meiryo UI" pitchFamily="50" charset="-128"/>
                <a:cs typeface="Meiryo UI" pitchFamily="50" charset="-128"/>
              </a:rPr>
              <a:t>（ルールベース）</a:t>
            </a:r>
          </a:p>
        </p:txBody>
      </p:sp>
    </p:spTree>
    <p:extLst>
      <p:ext uri="{BB962C8B-B14F-4D97-AF65-F5344CB8AC3E}">
        <p14:creationId xmlns:p14="http://schemas.microsoft.com/office/powerpoint/2010/main" val="926509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先行研究について</a:t>
            </a:r>
            <a:endParaRPr kumimoji="1" lang="ja-JP" altLang="en-US" dirty="0"/>
          </a:p>
        </p:txBody>
      </p:sp>
      <p:sp>
        <p:nvSpPr>
          <p:cNvPr id="7" name="テキスト プレースホルダー 6"/>
          <p:cNvSpPr>
            <a:spLocks noGrp="1"/>
          </p:cNvSpPr>
          <p:nvPr>
            <p:ph type="body" sz="quarter" idx="11"/>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41573432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290</Words>
  <Application>Microsoft Office PowerPoint</Application>
  <PresentationFormat>ワイド画面</PresentationFormat>
  <Paragraphs>76</Paragraphs>
  <Slides>6</Slides>
  <Notes>0</Notes>
  <HiddenSlides>0</HiddenSlides>
  <MMClips>0</MMClips>
  <ScaleCrop>false</ScaleCrop>
  <HeadingPairs>
    <vt:vector size="8" baseType="variant">
      <vt:variant>
        <vt:lpstr>使用されているフォント</vt:lpstr>
      </vt:variant>
      <vt:variant>
        <vt:i4>5</vt:i4>
      </vt:variant>
      <vt:variant>
        <vt:lpstr>テーマ</vt:lpstr>
      </vt:variant>
      <vt:variant>
        <vt:i4>1</vt:i4>
      </vt:variant>
      <vt:variant>
        <vt:lpstr>埋め込まれた OLE サーバー</vt:lpstr>
      </vt:variant>
      <vt:variant>
        <vt:i4>1</vt:i4>
      </vt:variant>
      <vt:variant>
        <vt:lpstr>スライド タイトル</vt:lpstr>
      </vt:variant>
      <vt:variant>
        <vt:i4>6</vt:i4>
      </vt:variant>
    </vt:vector>
  </HeadingPairs>
  <TitlesOfParts>
    <vt:vector size="13" baseType="lpstr">
      <vt:lpstr>Meiryo UI</vt:lpstr>
      <vt:lpstr>游ゴシック</vt:lpstr>
      <vt:lpstr>游ゴシック Light</vt:lpstr>
      <vt:lpstr>Arial</vt:lpstr>
      <vt:lpstr>Wingdings</vt:lpstr>
      <vt:lpstr>Office テーマ</vt:lpstr>
      <vt:lpstr>think-cell Slide</vt:lpstr>
      <vt:lpstr>PowerPoint プレゼンテーション</vt:lpstr>
      <vt:lpstr>研究テーマ</vt:lpstr>
      <vt:lpstr>研究の背景と課題</vt:lpstr>
      <vt:lpstr>所属企業における取組み</vt:lpstr>
      <vt:lpstr>研究の取り組み</vt:lpstr>
      <vt:lpstr>先行研究について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中野 修平（ＢＳＣ）</dc:creator>
  <cp:lastModifiedBy>中野 修平（ＢＳＣ）</cp:lastModifiedBy>
  <cp:revision>3</cp:revision>
  <dcterms:created xsi:type="dcterms:W3CDTF">2023-02-23T11:20:04Z</dcterms:created>
  <dcterms:modified xsi:type="dcterms:W3CDTF">2023-02-23T11:47:52Z</dcterms:modified>
</cp:coreProperties>
</file>