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1" r:id="rId6"/>
    <p:sldId id="260"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94125" autoAdjust="0"/>
  </p:normalViewPr>
  <p:slideViewPr>
    <p:cSldViewPr snapToGrid="0">
      <p:cViewPr varScale="1">
        <p:scale>
          <a:sx n="89" d="100"/>
          <a:sy n="89" d="100"/>
        </p:scale>
        <p:origin x="68" y="1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7FA99A-5D47-4C94-9865-21D84DE8BFEF}" type="datetimeFigureOut">
              <a:rPr kumimoji="1" lang="ja-JP" altLang="en-US" smtClean="0"/>
              <a:t>2023/2/23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4792FF-BF7C-4C25-AC3D-510CAC847DDE}" type="slidenum">
              <a:rPr kumimoji="1" lang="ja-JP" altLang="en-US" smtClean="0"/>
              <a:t>‹#›</a:t>
            </a:fld>
            <a:endParaRPr kumimoji="1" lang="ja-JP" altLang="en-US"/>
          </a:p>
        </p:txBody>
      </p:sp>
    </p:spTree>
    <p:extLst>
      <p:ext uri="{BB962C8B-B14F-4D97-AF65-F5344CB8AC3E}">
        <p14:creationId xmlns:p14="http://schemas.microsoft.com/office/powerpoint/2010/main" val="331768233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E4792FF-BF7C-4C25-AC3D-510CAC847DDE}" type="slidenum">
              <a:rPr kumimoji="1" lang="ja-JP" altLang="en-US" smtClean="0"/>
              <a:t>5</a:t>
            </a:fld>
            <a:endParaRPr kumimoji="1" lang="ja-JP" altLang="en-US"/>
          </a:p>
        </p:txBody>
      </p:sp>
    </p:spTree>
    <p:extLst>
      <p:ext uri="{BB962C8B-B14F-4D97-AF65-F5344CB8AC3E}">
        <p14:creationId xmlns:p14="http://schemas.microsoft.com/office/powerpoint/2010/main" val="28225653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基本スライド">
    <p:spTree>
      <p:nvGrpSpPr>
        <p:cNvPr id="1" name=""/>
        <p:cNvGrpSpPr/>
        <p:nvPr/>
      </p:nvGrpSpPr>
      <p:grpSpPr>
        <a:xfrm>
          <a:off x="0" y="0"/>
          <a:ext cx="0" cy="0"/>
          <a:chOff x="0" y="0"/>
          <a:chExt cx="0" cy="0"/>
        </a:xfrm>
      </p:grpSpPr>
      <p:graphicFrame>
        <p:nvGraphicFramePr>
          <p:cNvPr id="3" name="Object 721"/>
          <p:cNvGraphicFramePr>
            <a:graphicFrameLocks noChangeAspect="1"/>
          </p:cNvGraphicFramePr>
          <p:nvPr>
            <p:custDataLst>
              <p:tags r:id="rId2"/>
            </p:custDataLst>
          </p:nvPr>
        </p:nvGraphicFramePr>
        <p:xfrm>
          <a:off x="2162" y="1622"/>
          <a:ext cx="2159" cy="1619"/>
        </p:xfrm>
        <a:graphic>
          <a:graphicData uri="http://schemas.openxmlformats.org/presentationml/2006/ole">
            <mc:AlternateContent xmlns:mc="http://schemas.openxmlformats.org/markup-compatibility/2006">
              <mc:Choice xmlns:v="urn:schemas-microsoft-com:vml" Requires="v">
                <p:oleObj spid="_x0000_s1066" name="think-cell Slide" r:id="rId4" imgW="360" imgH="360" progId="TCLayout.ActiveDocument.1">
                  <p:embed/>
                </p:oleObj>
              </mc:Choice>
              <mc:Fallback>
                <p:oleObj name="think-cell Slide" r:id="rId4" imgW="360" imgH="360" progId="TCLayout.ActiveDocument.1">
                  <p:embed/>
                  <p:pic>
                    <p:nvPicPr>
                      <p:cNvPr id="3" name="Object 7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2" y="1622"/>
                        <a:ext cx="2159" cy="16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McK 1. On-page tracker" hidden="1"/>
          <p:cNvSpPr>
            <a:spLocks noChangeArrowheads="1"/>
          </p:cNvSpPr>
          <p:nvPr/>
        </p:nvSpPr>
        <p:spPr bwMode="auto">
          <a:xfrm>
            <a:off x="161986" y="27537"/>
            <a:ext cx="847283" cy="219740"/>
          </a:xfrm>
          <a:prstGeom prst="rect">
            <a:avLst/>
          </a:prstGeom>
          <a:noFill/>
          <a:ln>
            <a:noFill/>
          </a:ln>
          <a:effectLst/>
        </p:spPr>
        <p:txBody>
          <a:bodyPr wrap="none" lIns="0" tIns="0" rIns="0" bIns="0">
            <a:spAutoFit/>
          </a:bodyPr>
          <a:lstStyle>
            <a:lvl1pPr eaLnBrk="0" hangingPunct="0">
              <a:defRPr sz="1200" b="1">
                <a:solidFill>
                  <a:schemeClr val="tx1"/>
                </a:solidFill>
                <a:latin typeface="Arial" charset="0"/>
                <a:ea typeface="ＭＳ Ｐゴシック" charset="-128"/>
              </a:defRPr>
            </a:lvl1pPr>
            <a:lvl2pPr marL="742950" indent="-285750" eaLnBrk="0" hangingPunct="0">
              <a:defRPr sz="1200" b="1">
                <a:solidFill>
                  <a:schemeClr val="tx1"/>
                </a:solidFill>
                <a:latin typeface="Arial" charset="0"/>
                <a:ea typeface="ＭＳ Ｐゴシック" charset="-128"/>
              </a:defRPr>
            </a:lvl2pPr>
            <a:lvl3pPr marL="1143000" indent="-228600" eaLnBrk="0" hangingPunct="0">
              <a:defRPr sz="1200" b="1">
                <a:solidFill>
                  <a:schemeClr val="tx1"/>
                </a:solidFill>
                <a:latin typeface="Arial" charset="0"/>
                <a:ea typeface="ＭＳ Ｐゴシック" charset="-128"/>
              </a:defRPr>
            </a:lvl3pPr>
            <a:lvl4pPr marL="1600200" indent="-228600" eaLnBrk="0" hangingPunct="0">
              <a:defRPr sz="1200" b="1">
                <a:solidFill>
                  <a:schemeClr val="tx1"/>
                </a:solidFill>
                <a:latin typeface="Arial" charset="0"/>
                <a:ea typeface="ＭＳ Ｐゴシック" charset="-128"/>
              </a:defRPr>
            </a:lvl4pPr>
            <a:lvl5pPr marL="2057400" indent="-228600" eaLnBrk="0" hangingPunct="0">
              <a:defRPr sz="1200" b="1">
                <a:solidFill>
                  <a:schemeClr val="tx1"/>
                </a:solidFill>
                <a:latin typeface="Arial" charset="0"/>
                <a:ea typeface="ＭＳ Ｐゴシック" charset="-128"/>
              </a:defRPr>
            </a:lvl5pPr>
            <a:lvl6pPr marL="2514600" indent="-228600" algn="ctr" eaLnBrk="0" fontAlgn="base" hangingPunct="0">
              <a:lnSpc>
                <a:spcPct val="90000"/>
              </a:lnSpc>
              <a:spcBef>
                <a:spcPct val="0"/>
              </a:spcBef>
              <a:spcAft>
                <a:spcPct val="0"/>
              </a:spcAft>
              <a:buClr>
                <a:schemeClr val="tx2"/>
              </a:buClr>
              <a:defRPr sz="1200" b="1">
                <a:solidFill>
                  <a:schemeClr val="tx1"/>
                </a:solidFill>
                <a:latin typeface="Arial" charset="0"/>
                <a:ea typeface="ＭＳ Ｐゴシック" charset="-128"/>
              </a:defRPr>
            </a:lvl6pPr>
            <a:lvl7pPr marL="2971800" indent="-228600" algn="ctr" eaLnBrk="0" fontAlgn="base" hangingPunct="0">
              <a:lnSpc>
                <a:spcPct val="90000"/>
              </a:lnSpc>
              <a:spcBef>
                <a:spcPct val="0"/>
              </a:spcBef>
              <a:spcAft>
                <a:spcPct val="0"/>
              </a:spcAft>
              <a:buClr>
                <a:schemeClr val="tx2"/>
              </a:buClr>
              <a:defRPr sz="1200" b="1">
                <a:solidFill>
                  <a:schemeClr val="tx1"/>
                </a:solidFill>
                <a:latin typeface="Arial" charset="0"/>
                <a:ea typeface="ＭＳ Ｐゴシック" charset="-128"/>
              </a:defRPr>
            </a:lvl7pPr>
            <a:lvl8pPr marL="3429000" indent="-228600" algn="ctr" eaLnBrk="0" fontAlgn="base" hangingPunct="0">
              <a:lnSpc>
                <a:spcPct val="90000"/>
              </a:lnSpc>
              <a:spcBef>
                <a:spcPct val="0"/>
              </a:spcBef>
              <a:spcAft>
                <a:spcPct val="0"/>
              </a:spcAft>
              <a:buClr>
                <a:schemeClr val="tx2"/>
              </a:buClr>
              <a:defRPr sz="1200" b="1">
                <a:solidFill>
                  <a:schemeClr val="tx1"/>
                </a:solidFill>
                <a:latin typeface="Arial" charset="0"/>
                <a:ea typeface="ＭＳ Ｐゴシック" charset="-128"/>
              </a:defRPr>
            </a:lvl8pPr>
            <a:lvl9pPr marL="3886200" indent="-228600" algn="ctr" eaLnBrk="0" fontAlgn="base" hangingPunct="0">
              <a:lnSpc>
                <a:spcPct val="90000"/>
              </a:lnSpc>
              <a:spcBef>
                <a:spcPct val="0"/>
              </a:spcBef>
              <a:spcAft>
                <a:spcPct val="0"/>
              </a:spcAft>
              <a:buClr>
                <a:schemeClr val="tx2"/>
              </a:buClr>
              <a:defRPr sz="1200" b="1">
                <a:solidFill>
                  <a:schemeClr val="tx1"/>
                </a:solidFill>
                <a:latin typeface="Arial" charset="0"/>
                <a:ea typeface="ＭＳ Ｐゴシック" charset="-128"/>
              </a:defRPr>
            </a:lvl9pPr>
          </a:lstStyle>
          <a:p>
            <a:pPr eaLnBrk="1" fontAlgn="base" hangingPunct="1">
              <a:spcBef>
                <a:spcPct val="0"/>
              </a:spcBef>
              <a:spcAft>
                <a:spcPct val="0"/>
              </a:spcAft>
              <a:defRPr/>
            </a:pPr>
            <a:r>
              <a:rPr kumimoji="0" lang="en-US" altLang="ja-JP" sz="1428" b="0">
                <a:solidFill>
                  <a:srgbClr val="808080"/>
                </a:solidFill>
                <a:latin typeface="Meiryo UI"/>
                <a:ea typeface="Meiryo UI"/>
                <a:sym typeface="Meiryo UI"/>
              </a:rPr>
              <a:t>TRACKER</a:t>
            </a:r>
          </a:p>
        </p:txBody>
      </p:sp>
      <p:sp>
        <p:nvSpPr>
          <p:cNvPr id="5" name="McK 3. Unit of measure" hidden="1"/>
          <p:cNvSpPr txBox="1">
            <a:spLocks noChangeArrowheads="1"/>
          </p:cNvSpPr>
          <p:nvPr/>
        </p:nvSpPr>
        <p:spPr bwMode="auto">
          <a:xfrm>
            <a:off x="161986" y="542616"/>
            <a:ext cx="4973989" cy="224203"/>
          </a:xfrm>
          <a:prstGeom prst="rect">
            <a:avLst/>
          </a:prstGeom>
          <a:noFill/>
          <a:ln>
            <a:noFill/>
          </a:ln>
          <a:effectLst/>
        </p:spPr>
        <p:txBody>
          <a:bodyPr lIns="0" tIns="0" rIns="0" bIns="0">
            <a:spAutoFit/>
          </a:bodyPr>
          <a:lstStyle>
            <a:lvl1pPr algn="l" defTabSz="895350">
              <a:defRPr sz="2400">
                <a:solidFill>
                  <a:schemeClr val="tx1"/>
                </a:solidFill>
                <a:latin typeface="Arial" charset="0"/>
              </a:defRPr>
            </a:lvl1pPr>
            <a:lvl2pPr marL="447675" algn="l" defTabSz="895350">
              <a:defRPr sz="2400">
                <a:solidFill>
                  <a:schemeClr val="tx1"/>
                </a:solidFill>
                <a:latin typeface="Arial" charset="0"/>
              </a:defRPr>
            </a:lvl2pPr>
            <a:lvl3pPr marL="895350" algn="l" defTabSz="895350">
              <a:defRPr sz="2400">
                <a:solidFill>
                  <a:schemeClr val="tx1"/>
                </a:solidFill>
                <a:latin typeface="Arial" charset="0"/>
              </a:defRPr>
            </a:lvl3pPr>
            <a:lvl4pPr marL="1344613" algn="l" defTabSz="895350">
              <a:defRPr sz="2400">
                <a:solidFill>
                  <a:schemeClr val="tx1"/>
                </a:solidFill>
                <a:latin typeface="Arial" charset="0"/>
              </a:defRPr>
            </a:lvl4pPr>
            <a:lvl5pPr marL="1792288" algn="l"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kumimoji="0" lang="ja-JP" altLang="en-US" sz="1428">
                <a:solidFill>
                  <a:srgbClr val="808080"/>
                </a:solidFill>
                <a:latin typeface="Meiryo UI"/>
                <a:ea typeface="Meiryo UI"/>
                <a:sym typeface="Meiryo UI"/>
              </a:rPr>
              <a:t>単位</a:t>
            </a:r>
          </a:p>
        </p:txBody>
      </p:sp>
      <p:grpSp>
        <p:nvGrpSpPr>
          <p:cNvPr id="6" name="ACET" hidden="1"/>
          <p:cNvGrpSpPr>
            <a:grpSpLocks/>
          </p:cNvGrpSpPr>
          <p:nvPr/>
        </p:nvGrpSpPr>
        <p:grpSpPr bwMode="auto">
          <a:xfrm>
            <a:off x="1976207" y="1137061"/>
            <a:ext cx="5801189" cy="531276"/>
            <a:chOff x="915" y="702"/>
            <a:chExt cx="2686" cy="328"/>
          </a:xfrm>
        </p:grpSpPr>
        <p:cxnSp>
          <p:nvCxnSpPr>
            <p:cNvPr id="7" name="AutoShape 249" hidden="1"/>
            <p:cNvCxnSpPr>
              <a:cxnSpLocks noChangeShapeType="1"/>
            </p:cNvCxnSpPr>
            <p:nvPr/>
          </p:nvCxnSpPr>
          <p:spPr bwMode="auto">
            <a:xfrm>
              <a:off x="915" y="1030"/>
              <a:ext cx="2686"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 name="AutoShape 250" hidden="1"/>
            <p:cNvSpPr>
              <a:spLocks noChangeArrowheads="1"/>
            </p:cNvSpPr>
            <p:nvPr/>
          </p:nvSpPr>
          <p:spPr bwMode="auto">
            <a:xfrm>
              <a:off x="915" y="702"/>
              <a:ext cx="2686" cy="328"/>
            </a:xfrm>
            <a:prstGeom prst="leftRightArrow">
              <a:avLst>
                <a:gd name="adj1" fmla="val 100000"/>
                <a:gd name="adj2" fmla="val 0"/>
              </a:avLst>
            </a:prstGeom>
            <a:noFill/>
            <a:ln>
              <a:noFill/>
            </a:ln>
            <a:effectLst/>
          </p:spPr>
          <p:txBody>
            <a:bodyPr lIns="0" tIns="0" rIns="0" bIns="18288" anchor="b">
              <a:spAutoFit/>
            </a:bodyPr>
            <a:lstStyle>
              <a:lvl1pPr eaLnBrk="0" hangingPunct="0">
                <a:defRPr sz="1200" b="1">
                  <a:solidFill>
                    <a:schemeClr val="tx1"/>
                  </a:solidFill>
                  <a:latin typeface="Arial" charset="0"/>
                  <a:ea typeface="ＭＳ Ｐゴシック" charset="-128"/>
                </a:defRPr>
              </a:lvl1pPr>
              <a:lvl2pPr marL="742950" indent="-285750" eaLnBrk="0" hangingPunct="0">
                <a:defRPr sz="1200" b="1">
                  <a:solidFill>
                    <a:schemeClr val="tx1"/>
                  </a:solidFill>
                  <a:latin typeface="Arial" charset="0"/>
                  <a:ea typeface="ＭＳ Ｐゴシック" charset="-128"/>
                </a:defRPr>
              </a:lvl2pPr>
              <a:lvl3pPr marL="1143000" indent="-228600" eaLnBrk="0" hangingPunct="0">
                <a:defRPr sz="1200" b="1">
                  <a:solidFill>
                    <a:schemeClr val="tx1"/>
                  </a:solidFill>
                  <a:latin typeface="Arial" charset="0"/>
                  <a:ea typeface="ＭＳ Ｐゴシック" charset="-128"/>
                </a:defRPr>
              </a:lvl3pPr>
              <a:lvl4pPr marL="1600200" indent="-228600" eaLnBrk="0" hangingPunct="0">
                <a:defRPr sz="1200" b="1">
                  <a:solidFill>
                    <a:schemeClr val="tx1"/>
                  </a:solidFill>
                  <a:latin typeface="Arial" charset="0"/>
                  <a:ea typeface="ＭＳ Ｐゴシック" charset="-128"/>
                </a:defRPr>
              </a:lvl4pPr>
              <a:lvl5pPr marL="2057400" indent="-228600" eaLnBrk="0" hangingPunct="0">
                <a:defRPr sz="1200" b="1">
                  <a:solidFill>
                    <a:schemeClr val="tx1"/>
                  </a:solidFill>
                  <a:latin typeface="Arial" charset="0"/>
                  <a:ea typeface="ＭＳ Ｐゴシック" charset="-128"/>
                </a:defRPr>
              </a:lvl5pPr>
              <a:lvl6pPr marL="2514600" indent="-228600" algn="ctr" eaLnBrk="0" fontAlgn="base" hangingPunct="0">
                <a:lnSpc>
                  <a:spcPct val="90000"/>
                </a:lnSpc>
                <a:spcBef>
                  <a:spcPct val="0"/>
                </a:spcBef>
                <a:spcAft>
                  <a:spcPct val="0"/>
                </a:spcAft>
                <a:buClr>
                  <a:schemeClr val="tx2"/>
                </a:buClr>
                <a:defRPr sz="1200" b="1">
                  <a:solidFill>
                    <a:schemeClr val="tx1"/>
                  </a:solidFill>
                  <a:latin typeface="Arial" charset="0"/>
                  <a:ea typeface="ＭＳ Ｐゴシック" charset="-128"/>
                </a:defRPr>
              </a:lvl6pPr>
              <a:lvl7pPr marL="2971800" indent="-228600" algn="ctr" eaLnBrk="0" fontAlgn="base" hangingPunct="0">
                <a:lnSpc>
                  <a:spcPct val="90000"/>
                </a:lnSpc>
                <a:spcBef>
                  <a:spcPct val="0"/>
                </a:spcBef>
                <a:spcAft>
                  <a:spcPct val="0"/>
                </a:spcAft>
                <a:buClr>
                  <a:schemeClr val="tx2"/>
                </a:buClr>
                <a:defRPr sz="1200" b="1">
                  <a:solidFill>
                    <a:schemeClr val="tx1"/>
                  </a:solidFill>
                  <a:latin typeface="Arial" charset="0"/>
                  <a:ea typeface="ＭＳ Ｐゴシック" charset="-128"/>
                </a:defRPr>
              </a:lvl7pPr>
              <a:lvl8pPr marL="3429000" indent="-228600" algn="ctr" eaLnBrk="0" fontAlgn="base" hangingPunct="0">
                <a:lnSpc>
                  <a:spcPct val="90000"/>
                </a:lnSpc>
                <a:spcBef>
                  <a:spcPct val="0"/>
                </a:spcBef>
                <a:spcAft>
                  <a:spcPct val="0"/>
                </a:spcAft>
                <a:buClr>
                  <a:schemeClr val="tx2"/>
                </a:buClr>
                <a:defRPr sz="1200" b="1">
                  <a:solidFill>
                    <a:schemeClr val="tx1"/>
                  </a:solidFill>
                  <a:latin typeface="Arial" charset="0"/>
                  <a:ea typeface="ＭＳ Ｐゴシック" charset="-128"/>
                </a:defRPr>
              </a:lvl8pPr>
              <a:lvl9pPr marL="3886200" indent="-228600" algn="ctr" eaLnBrk="0" fontAlgn="base" hangingPunct="0">
                <a:lnSpc>
                  <a:spcPct val="90000"/>
                </a:lnSpc>
                <a:spcBef>
                  <a:spcPct val="0"/>
                </a:spcBef>
                <a:spcAft>
                  <a:spcPct val="0"/>
                </a:spcAft>
                <a:buClr>
                  <a:schemeClr val="tx2"/>
                </a:buClr>
                <a:defRPr sz="1200" b="1">
                  <a:solidFill>
                    <a:schemeClr val="tx1"/>
                  </a:solidFill>
                  <a:latin typeface="Arial" charset="0"/>
                  <a:ea typeface="ＭＳ Ｐゴシック" charset="-128"/>
                </a:defRPr>
              </a:lvl9pPr>
            </a:lstStyle>
            <a:p>
              <a:pPr eaLnBrk="1" fontAlgn="base" hangingPunct="1">
                <a:spcBef>
                  <a:spcPct val="0"/>
                </a:spcBef>
                <a:spcAft>
                  <a:spcPct val="0"/>
                </a:spcAft>
                <a:defRPr/>
              </a:pPr>
              <a:r>
                <a:rPr kumimoji="0" lang="ja-JP" altLang="en-US" sz="1632">
                  <a:solidFill>
                    <a:srgbClr val="000000"/>
                  </a:solidFill>
                  <a:latin typeface="Meiryo UI"/>
                  <a:ea typeface="Meiryo UI"/>
                  <a:sym typeface="Meiryo UI"/>
                </a:rPr>
                <a:t>サブタイトル</a:t>
              </a:r>
            </a:p>
            <a:p>
              <a:pPr eaLnBrk="1" fontAlgn="base" hangingPunct="1">
                <a:spcBef>
                  <a:spcPct val="0"/>
                </a:spcBef>
                <a:spcAft>
                  <a:spcPct val="0"/>
                </a:spcAft>
                <a:defRPr/>
              </a:pPr>
              <a:r>
                <a:rPr kumimoji="0" lang="ja-JP" altLang="en-US" sz="1632" b="0">
                  <a:solidFill>
                    <a:srgbClr val="808080"/>
                  </a:solidFill>
                  <a:latin typeface="Meiryo UI"/>
                  <a:ea typeface="Meiryo UI"/>
                  <a:sym typeface="Meiryo UI"/>
                </a:rPr>
                <a:t>単位</a:t>
              </a:r>
            </a:p>
          </p:txBody>
        </p:sp>
      </p:grpSp>
      <p:sp>
        <p:nvSpPr>
          <p:cNvPr id="9" name="Working Draft" hidden="1"/>
          <p:cNvSpPr txBox="1">
            <a:spLocks noChangeArrowheads="1"/>
          </p:cNvSpPr>
          <p:nvPr/>
        </p:nvSpPr>
        <p:spPr bwMode="auto">
          <a:xfrm rot="5400000">
            <a:off x="11079063" y="2773691"/>
            <a:ext cx="2035814" cy="94193"/>
          </a:xfrm>
          <a:prstGeom prst="rect">
            <a:avLst/>
          </a:prstGeom>
          <a:noFill/>
          <a:ln>
            <a:noFill/>
          </a:ln>
          <a:effectLst/>
        </p:spPr>
        <p:txBody>
          <a:bodyPr wrap="none" lIns="0" tIns="0" rIns="0" bIns="0">
            <a:spAutoFit/>
          </a:bodyPr>
          <a:lstStyle>
            <a:lvl1pPr eaLnBrk="0" hangingPunct="0">
              <a:defRPr sz="1200" b="1">
                <a:solidFill>
                  <a:schemeClr val="tx1"/>
                </a:solidFill>
                <a:latin typeface="Arial" charset="0"/>
                <a:ea typeface="ＭＳ Ｐゴシック" charset="-128"/>
              </a:defRPr>
            </a:lvl1pPr>
            <a:lvl2pPr marL="742950" indent="-285750" eaLnBrk="0" hangingPunct="0">
              <a:defRPr sz="1200" b="1">
                <a:solidFill>
                  <a:schemeClr val="tx1"/>
                </a:solidFill>
                <a:latin typeface="Arial" charset="0"/>
                <a:ea typeface="ＭＳ Ｐゴシック" charset="-128"/>
              </a:defRPr>
            </a:lvl2pPr>
            <a:lvl3pPr marL="1143000" indent="-228600" eaLnBrk="0" hangingPunct="0">
              <a:defRPr sz="1200" b="1">
                <a:solidFill>
                  <a:schemeClr val="tx1"/>
                </a:solidFill>
                <a:latin typeface="Arial" charset="0"/>
                <a:ea typeface="ＭＳ Ｐゴシック" charset="-128"/>
              </a:defRPr>
            </a:lvl3pPr>
            <a:lvl4pPr marL="1600200" indent="-228600" eaLnBrk="0" hangingPunct="0">
              <a:defRPr sz="1200" b="1">
                <a:solidFill>
                  <a:schemeClr val="tx1"/>
                </a:solidFill>
                <a:latin typeface="Arial" charset="0"/>
                <a:ea typeface="ＭＳ Ｐゴシック" charset="-128"/>
              </a:defRPr>
            </a:lvl4pPr>
            <a:lvl5pPr marL="2057400" indent="-228600" eaLnBrk="0" hangingPunct="0">
              <a:defRPr sz="1200" b="1">
                <a:solidFill>
                  <a:schemeClr val="tx1"/>
                </a:solidFill>
                <a:latin typeface="Arial" charset="0"/>
                <a:ea typeface="ＭＳ Ｐゴシック" charset="-128"/>
              </a:defRPr>
            </a:lvl5pPr>
            <a:lvl6pPr marL="2514600" indent="-228600" algn="ctr" eaLnBrk="0" fontAlgn="base" hangingPunct="0">
              <a:lnSpc>
                <a:spcPct val="90000"/>
              </a:lnSpc>
              <a:spcBef>
                <a:spcPct val="0"/>
              </a:spcBef>
              <a:spcAft>
                <a:spcPct val="0"/>
              </a:spcAft>
              <a:buClr>
                <a:schemeClr val="tx2"/>
              </a:buClr>
              <a:defRPr sz="1200" b="1">
                <a:solidFill>
                  <a:schemeClr val="tx1"/>
                </a:solidFill>
                <a:latin typeface="Arial" charset="0"/>
                <a:ea typeface="ＭＳ Ｐゴシック" charset="-128"/>
              </a:defRPr>
            </a:lvl6pPr>
            <a:lvl7pPr marL="2971800" indent="-228600" algn="ctr" eaLnBrk="0" fontAlgn="base" hangingPunct="0">
              <a:lnSpc>
                <a:spcPct val="90000"/>
              </a:lnSpc>
              <a:spcBef>
                <a:spcPct val="0"/>
              </a:spcBef>
              <a:spcAft>
                <a:spcPct val="0"/>
              </a:spcAft>
              <a:buClr>
                <a:schemeClr val="tx2"/>
              </a:buClr>
              <a:defRPr sz="1200" b="1">
                <a:solidFill>
                  <a:schemeClr val="tx1"/>
                </a:solidFill>
                <a:latin typeface="Arial" charset="0"/>
                <a:ea typeface="ＭＳ Ｐゴシック" charset="-128"/>
              </a:defRPr>
            </a:lvl7pPr>
            <a:lvl8pPr marL="3429000" indent="-228600" algn="ctr" eaLnBrk="0" fontAlgn="base" hangingPunct="0">
              <a:lnSpc>
                <a:spcPct val="90000"/>
              </a:lnSpc>
              <a:spcBef>
                <a:spcPct val="0"/>
              </a:spcBef>
              <a:spcAft>
                <a:spcPct val="0"/>
              </a:spcAft>
              <a:buClr>
                <a:schemeClr val="tx2"/>
              </a:buClr>
              <a:defRPr sz="1200" b="1">
                <a:solidFill>
                  <a:schemeClr val="tx1"/>
                </a:solidFill>
                <a:latin typeface="Arial" charset="0"/>
                <a:ea typeface="ＭＳ Ｐゴシック" charset="-128"/>
              </a:defRPr>
            </a:lvl8pPr>
            <a:lvl9pPr marL="3886200" indent="-228600" algn="ctr" eaLnBrk="0" fontAlgn="base" hangingPunct="0">
              <a:lnSpc>
                <a:spcPct val="90000"/>
              </a:lnSpc>
              <a:spcBef>
                <a:spcPct val="0"/>
              </a:spcBef>
              <a:spcAft>
                <a:spcPct val="0"/>
              </a:spcAft>
              <a:buClr>
                <a:schemeClr val="tx2"/>
              </a:buClr>
              <a:defRPr sz="1200" b="1">
                <a:solidFill>
                  <a:schemeClr val="tx1"/>
                </a:solidFill>
                <a:latin typeface="Arial" charset="0"/>
                <a:ea typeface="ＭＳ Ｐゴシック" charset="-128"/>
              </a:defRPr>
            </a:lvl9pPr>
          </a:lstStyle>
          <a:p>
            <a:pPr eaLnBrk="1" fontAlgn="base" hangingPunct="1">
              <a:spcBef>
                <a:spcPct val="0"/>
              </a:spcBef>
              <a:spcAft>
                <a:spcPct val="0"/>
              </a:spcAft>
              <a:defRPr/>
            </a:pPr>
            <a:r>
              <a:rPr kumimoji="0" lang="en-US" altLang="ja-JP" sz="612" b="0">
                <a:solidFill>
                  <a:srgbClr val="000000"/>
                </a:solidFill>
                <a:latin typeface="Meiryo UI"/>
                <a:ea typeface="Meiryo UI"/>
                <a:sym typeface="Meiryo UI"/>
              </a:rPr>
              <a:t>Working Draft ▲ Last Modified 2012/03/21 19:31:59</a:t>
            </a:r>
            <a:endParaRPr kumimoji="0" lang="en-US" altLang="ja-JP" sz="1632" b="0">
              <a:solidFill>
                <a:srgbClr val="000000"/>
              </a:solidFill>
              <a:latin typeface="Meiryo UI"/>
              <a:ea typeface="Meiryo UI"/>
              <a:sym typeface="Meiryo UI"/>
            </a:endParaRPr>
          </a:p>
        </p:txBody>
      </p:sp>
      <p:sp>
        <p:nvSpPr>
          <p:cNvPr id="10" name="Printed" hidden="1"/>
          <p:cNvSpPr txBox="1">
            <a:spLocks noChangeArrowheads="1"/>
          </p:cNvSpPr>
          <p:nvPr/>
        </p:nvSpPr>
        <p:spPr bwMode="auto">
          <a:xfrm rot="5400000">
            <a:off x="11529506" y="4304349"/>
            <a:ext cx="1134926" cy="94193"/>
          </a:xfrm>
          <a:prstGeom prst="rect">
            <a:avLst/>
          </a:prstGeom>
          <a:noFill/>
          <a:ln>
            <a:noFill/>
          </a:ln>
          <a:effectLst/>
        </p:spPr>
        <p:txBody>
          <a:bodyPr wrap="none" lIns="0" tIns="0" rIns="0" bIns="0">
            <a:spAutoFit/>
          </a:bodyPr>
          <a:lstStyle>
            <a:lvl1pPr eaLnBrk="0" hangingPunct="0">
              <a:defRPr sz="1200" b="1">
                <a:solidFill>
                  <a:schemeClr val="tx1"/>
                </a:solidFill>
                <a:latin typeface="Arial" charset="0"/>
                <a:ea typeface="ＭＳ Ｐゴシック" charset="-128"/>
              </a:defRPr>
            </a:lvl1pPr>
            <a:lvl2pPr marL="742950" indent="-285750" eaLnBrk="0" hangingPunct="0">
              <a:defRPr sz="1200" b="1">
                <a:solidFill>
                  <a:schemeClr val="tx1"/>
                </a:solidFill>
                <a:latin typeface="Arial" charset="0"/>
                <a:ea typeface="ＭＳ Ｐゴシック" charset="-128"/>
              </a:defRPr>
            </a:lvl2pPr>
            <a:lvl3pPr marL="1143000" indent="-228600" eaLnBrk="0" hangingPunct="0">
              <a:defRPr sz="1200" b="1">
                <a:solidFill>
                  <a:schemeClr val="tx1"/>
                </a:solidFill>
                <a:latin typeface="Arial" charset="0"/>
                <a:ea typeface="ＭＳ Ｐゴシック" charset="-128"/>
              </a:defRPr>
            </a:lvl3pPr>
            <a:lvl4pPr marL="1600200" indent="-228600" eaLnBrk="0" hangingPunct="0">
              <a:defRPr sz="1200" b="1">
                <a:solidFill>
                  <a:schemeClr val="tx1"/>
                </a:solidFill>
                <a:latin typeface="Arial" charset="0"/>
                <a:ea typeface="ＭＳ Ｐゴシック" charset="-128"/>
              </a:defRPr>
            </a:lvl4pPr>
            <a:lvl5pPr marL="2057400" indent="-228600" eaLnBrk="0" hangingPunct="0">
              <a:defRPr sz="1200" b="1">
                <a:solidFill>
                  <a:schemeClr val="tx1"/>
                </a:solidFill>
                <a:latin typeface="Arial" charset="0"/>
                <a:ea typeface="ＭＳ Ｐゴシック" charset="-128"/>
              </a:defRPr>
            </a:lvl5pPr>
            <a:lvl6pPr marL="2514600" indent="-228600" algn="ctr" eaLnBrk="0" fontAlgn="base" hangingPunct="0">
              <a:lnSpc>
                <a:spcPct val="90000"/>
              </a:lnSpc>
              <a:spcBef>
                <a:spcPct val="0"/>
              </a:spcBef>
              <a:spcAft>
                <a:spcPct val="0"/>
              </a:spcAft>
              <a:buClr>
                <a:schemeClr val="tx2"/>
              </a:buClr>
              <a:defRPr sz="1200" b="1">
                <a:solidFill>
                  <a:schemeClr val="tx1"/>
                </a:solidFill>
                <a:latin typeface="Arial" charset="0"/>
                <a:ea typeface="ＭＳ Ｐゴシック" charset="-128"/>
              </a:defRPr>
            </a:lvl6pPr>
            <a:lvl7pPr marL="2971800" indent="-228600" algn="ctr" eaLnBrk="0" fontAlgn="base" hangingPunct="0">
              <a:lnSpc>
                <a:spcPct val="90000"/>
              </a:lnSpc>
              <a:spcBef>
                <a:spcPct val="0"/>
              </a:spcBef>
              <a:spcAft>
                <a:spcPct val="0"/>
              </a:spcAft>
              <a:buClr>
                <a:schemeClr val="tx2"/>
              </a:buClr>
              <a:defRPr sz="1200" b="1">
                <a:solidFill>
                  <a:schemeClr val="tx1"/>
                </a:solidFill>
                <a:latin typeface="Arial" charset="0"/>
                <a:ea typeface="ＭＳ Ｐゴシック" charset="-128"/>
              </a:defRPr>
            </a:lvl7pPr>
            <a:lvl8pPr marL="3429000" indent="-228600" algn="ctr" eaLnBrk="0" fontAlgn="base" hangingPunct="0">
              <a:lnSpc>
                <a:spcPct val="90000"/>
              </a:lnSpc>
              <a:spcBef>
                <a:spcPct val="0"/>
              </a:spcBef>
              <a:spcAft>
                <a:spcPct val="0"/>
              </a:spcAft>
              <a:buClr>
                <a:schemeClr val="tx2"/>
              </a:buClr>
              <a:defRPr sz="1200" b="1">
                <a:solidFill>
                  <a:schemeClr val="tx1"/>
                </a:solidFill>
                <a:latin typeface="Arial" charset="0"/>
                <a:ea typeface="ＭＳ Ｐゴシック" charset="-128"/>
              </a:defRPr>
            </a:lvl8pPr>
            <a:lvl9pPr marL="3886200" indent="-228600" algn="ctr" eaLnBrk="0" fontAlgn="base" hangingPunct="0">
              <a:lnSpc>
                <a:spcPct val="90000"/>
              </a:lnSpc>
              <a:spcBef>
                <a:spcPct val="0"/>
              </a:spcBef>
              <a:spcAft>
                <a:spcPct val="0"/>
              </a:spcAft>
              <a:buClr>
                <a:schemeClr val="tx2"/>
              </a:buClr>
              <a:defRPr sz="1200" b="1">
                <a:solidFill>
                  <a:schemeClr val="tx1"/>
                </a:solidFill>
                <a:latin typeface="Arial" charset="0"/>
                <a:ea typeface="ＭＳ Ｐゴシック" charset="-128"/>
              </a:defRPr>
            </a:lvl9pPr>
          </a:lstStyle>
          <a:p>
            <a:pPr eaLnBrk="1" fontAlgn="base" hangingPunct="1">
              <a:spcBef>
                <a:spcPct val="0"/>
              </a:spcBef>
              <a:spcAft>
                <a:spcPct val="0"/>
              </a:spcAft>
              <a:defRPr/>
            </a:pPr>
            <a:r>
              <a:rPr kumimoji="0" lang="en-US" altLang="ja-JP" sz="612" b="0">
                <a:solidFill>
                  <a:srgbClr val="000000"/>
                </a:solidFill>
                <a:latin typeface="Meiryo UI"/>
                <a:ea typeface="Meiryo UI"/>
                <a:sym typeface="Meiryo UI"/>
              </a:rPr>
              <a:t>Printed 2012/03/21 16:22:05</a:t>
            </a:r>
            <a:endParaRPr kumimoji="0" lang="en-US" altLang="ja-JP" sz="1632" b="0">
              <a:solidFill>
                <a:srgbClr val="000000"/>
              </a:solidFill>
              <a:latin typeface="Meiryo UI"/>
              <a:ea typeface="Meiryo UI"/>
              <a:sym typeface="Meiryo UI"/>
            </a:endParaRPr>
          </a:p>
        </p:txBody>
      </p:sp>
      <p:cxnSp>
        <p:nvCxnSpPr>
          <p:cNvPr id="11" name="直線コネクタ 24"/>
          <p:cNvCxnSpPr>
            <a:cxnSpLocks noChangeShapeType="1"/>
          </p:cNvCxnSpPr>
          <p:nvPr userDrawn="1"/>
        </p:nvCxnSpPr>
        <p:spPr bwMode="auto">
          <a:xfrm>
            <a:off x="0" y="668843"/>
            <a:ext cx="12192000"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sp>
        <p:nvSpPr>
          <p:cNvPr id="12" name="スライド番号プレースホルダ 3"/>
          <p:cNvSpPr txBox="1">
            <a:spLocks/>
          </p:cNvSpPr>
          <p:nvPr userDrawn="1"/>
        </p:nvSpPr>
        <p:spPr bwMode="auto">
          <a:xfrm>
            <a:off x="11710976" y="-2076"/>
            <a:ext cx="480000" cy="360000"/>
          </a:xfrm>
          <a:prstGeom prst="rect">
            <a:avLst/>
          </a:prstGeom>
          <a:solidFill>
            <a:schemeClr val="tx1"/>
          </a:solidFill>
          <a:ln>
            <a:noFill/>
            <a:miter lim="800000"/>
            <a:headEnd/>
            <a:tailEnd/>
          </a:ln>
          <a:effectLst/>
        </p:spPr>
        <p:txBody>
          <a:bodyPr wrap="none" lIns="0" tIns="0" rIns="0" bIns="0"/>
          <a:lstStyle/>
          <a:p>
            <a:pPr algn="ctr" fontAlgn="base">
              <a:spcBef>
                <a:spcPct val="0"/>
              </a:spcBef>
              <a:spcAft>
                <a:spcPct val="0"/>
              </a:spcAft>
              <a:defRPr/>
            </a:pPr>
            <a:endParaRPr kumimoji="0" lang="ja-JP" altLang="en-US" sz="1800" b="1">
              <a:solidFill>
                <a:srgbClr val="FFFFFF"/>
              </a:solidFill>
              <a:latin typeface="Meiryo UI" panose="020B0604030504040204" pitchFamily="50" charset="-128"/>
              <a:ea typeface="Meiryo UI" panose="020B0604030504040204" pitchFamily="50" charset="-128"/>
              <a:sym typeface="Meiryo UI"/>
            </a:endParaRPr>
          </a:p>
        </p:txBody>
      </p:sp>
      <p:sp>
        <p:nvSpPr>
          <p:cNvPr id="13" name="Rectangle 280"/>
          <p:cNvSpPr txBox="1">
            <a:spLocks noChangeArrowheads="1"/>
          </p:cNvSpPr>
          <p:nvPr userDrawn="1"/>
        </p:nvSpPr>
        <p:spPr bwMode="auto">
          <a:xfrm>
            <a:off x="11746878" y="15951"/>
            <a:ext cx="408199" cy="323949"/>
          </a:xfrm>
          <a:prstGeom prst="rect">
            <a:avLst/>
          </a:prstGeom>
          <a:noFill/>
          <a:ln>
            <a:noFill/>
          </a:ln>
          <a:effectLst/>
        </p:spPr>
        <p:txBody>
          <a:bodyPr wrap="none" lIns="0" tIns="0" rIns="0" bIns="0"/>
          <a:lstStyle>
            <a:lvl1pPr eaLnBrk="0" hangingPunct="0">
              <a:defRPr sz="1200" b="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1200" b="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1200" b="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1200" b="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1200" b="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1200" b="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1200" b="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1200" b="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1200" b="1">
                <a:solidFill>
                  <a:schemeClr val="tx1"/>
                </a:solidFill>
                <a:latin typeface="Arial" panose="020B0604020202020204" pitchFamily="34" charset="0"/>
                <a:ea typeface="ＭＳ Ｐゴシック" panose="020B0600070205080204" pitchFamily="50" charset="-128"/>
              </a:defRPr>
            </a:lvl9pPr>
          </a:lstStyle>
          <a:p>
            <a:pPr algn="ctr" eaLnBrk="1" fontAlgn="base" hangingPunct="1">
              <a:spcBef>
                <a:spcPct val="0"/>
              </a:spcBef>
              <a:spcAft>
                <a:spcPct val="0"/>
              </a:spcAft>
            </a:pPr>
            <a:fld id="{41F965B9-0827-41CC-9B78-8F87531CEB16}" type="slidenum">
              <a:rPr kumimoji="0" lang="ja-JP" altLang="en-US" sz="1837">
                <a:solidFill>
                  <a:srgbClr val="FFFFFF"/>
                </a:solidFill>
                <a:latin typeface="Meiryo UI" panose="020B0604030504040204" pitchFamily="50" charset="-128"/>
                <a:ea typeface="Meiryo UI" panose="020B0604030504040204" pitchFamily="50" charset="-128"/>
                <a:cs typeface="Meiryo UI" panose="020B0604030504040204" pitchFamily="50" charset="-128"/>
                <a:sym typeface="Meiryo UI" panose="020B0604030504040204" pitchFamily="50" charset="-128"/>
              </a:rPr>
              <a:pPr algn="ctr" eaLnBrk="1" fontAlgn="base" hangingPunct="1">
                <a:spcBef>
                  <a:spcPct val="0"/>
                </a:spcBef>
                <a:spcAft>
                  <a:spcPct val="0"/>
                </a:spcAft>
              </a:pPr>
              <a:t>‹#›</a:t>
            </a:fld>
            <a:endParaRPr kumimoji="0" lang="en-US" altLang="ja-JP" sz="1428" b="0">
              <a:solidFill>
                <a:srgbClr val="000000"/>
              </a:solidFill>
              <a:latin typeface="Meiryo UI" panose="020B0604030504040204" pitchFamily="50" charset="-128"/>
              <a:ea typeface="Meiryo UI" panose="020B0604030504040204" pitchFamily="50" charset="-128"/>
              <a:cs typeface="Meiryo UI" panose="020B0604030504040204" pitchFamily="50" charset="-128"/>
              <a:sym typeface="Meiryo UI" panose="020B0604030504040204" pitchFamily="50" charset="-128"/>
            </a:endParaRPr>
          </a:p>
        </p:txBody>
      </p:sp>
      <p:sp>
        <p:nvSpPr>
          <p:cNvPr id="2" name="タイトル 1"/>
          <p:cNvSpPr>
            <a:spLocks noGrp="1"/>
          </p:cNvSpPr>
          <p:nvPr>
            <p:ph type="title"/>
          </p:nvPr>
        </p:nvSpPr>
        <p:spPr>
          <a:xfrm>
            <a:off x="349205" y="119772"/>
            <a:ext cx="11520000" cy="540000"/>
          </a:xfrm>
          <a:prstGeom prst="rect">
            <a:avLst/>
          </a:prstGeom>
        </p:spPr>
        <p:txBody>
          <a:bodyPr lIns="0" tIns="72000" rIns="0" bIns="72000" anchor="ctr"/>
          <a:lstStyle>
            <a:lvl1pPr>
              <a:defRPr sz="2800">
                <a:solidFill>
                  <a:srgbClr val="0070C0"/>
                </a:solidFill>
                <a:latin typeface="Meiryo UI"/>
                <a:ea typeface="Meiryo UI"/>
                <a:sym typeface="Meiryo UI"/>
              </a:defRPr>
            </a:lvl1pPr>
          </a:lstStyle>
          <a:p>
            <a:r>
              <a:rPr lang="ja-JP" altLang="en-US"/>
              <a:t>マスター タイトルの書式設定</a:t>
            </a:r>
          </a:p>
        </p:txBody>
      </p:sp>
      <p:sp>
        <p:nvSpPr>
          <p:cNvPr id="19" name="テキスト プレースホルダー 16">
            <a:extLst>
              <a:ext uri="{FF2B5EF4-FFF2-40B4-BE49-F238E27FC236}">
                <a16:creationId xmlns:a16="http://schemas.microsoft.com/office/drawing/2014/main" id="{78F7F878-6B1D-4232-AB53-71AC1EEB7A05}"/>
              </a:ext>
            </a:extLst>
          </p:cNvPr>
          <p:cNvSpPr>
            <a:spLocks noGrp="1"/>
          </p:cNvSpPr>
          <p:nvPr>
            <p:ph type="body" sz="quarter" idx="11" hasCustomPrompt="1"/>
          </p:nvPr>
        </p:nvSpPr>
        <p:spPr>
          <a:xfrm>
            <a:off x="349205" y="699528"/>
            <a:ext cx="11520000" cy="360000"/>
          </a:xfrm>
          <a:prstGeom prst="rect">
            <a:avLst/>
          </a:prstGeom>
        </p:spPr>
        <p:txBody>
          <a:bodyPr/>
          <a:lstStyle>
            <a:lvl1pPr>
              <a:lnSpc>
                <a:spcPct val="110000"/>
              </a:lnSpc>
              <a:defRPr kumimoji="1" lang="ja-JP" altLang="en-US" sz="1800" b="1" dirty="0" smtClean="0">
                <a:solidFill>
                  <a:srgbClr val="0070C0"/>
                </a:solidFill>
                <a:latin typeface="Meiryo UI" pitchFamily="50" charset="-128"/>
                <a:ea typeface="Meiryo UI" pitchFamily="50" charset="-128"/>
                <a:cs typeface="Meiryo UI" pitchFamily="50" charset="-128"/>
                <a:sym typeface="Meiryo UI" panose="020B0604030504040204" pitchFamily="50" charset="-128"/>
              </a:defRPr>
            </a:lvl1pPr>
            <a:lvl5pPr marL="628454" indent="0">
              <a:buNone/>
              <a:defRPr/>
            </a:lvl5pPr>
          </a:lstStyle>
          <a:p>
            <a:pPr lvl="0"/>
            <a:r>
              <a:rPr kumimoji="1" lang="ja-JP" altLang="en-US"/>
              <a:t>スライド結論あああああああああああああああああああああああああああああああああああ</a:t>
            </a:r>
          </a:p>
        </p:txBody>
      </p:sp>
    </p:spTree>
    <p:extLst>
      <p:ext uri="{BB962C8B-B14F-4D97-AF65-F5344CB8AC3E}">
        <p14:creationId xmlns:p14="http://schemas.microsoft.com/office/powerpoint/2010/main" val="3778239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7E2368A-B909-44C3-AC85-75770CA6C26B}" type="datetimeFigureOut">
              <a:rPr kumimoji="1" lang="ja-JP" altLang="en-US" smtClean="0"/>
              <a:t>2023/2/23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D3BD7E-DF47-4E85-A460-12BFFE72D122}" type="slidenum">
              <a:rPr kumimoji="1" lang="ja-JP" altLang="en-US" smtClean="0"/>
              <a:t>‹#›</a:t>
            </a:fld>
            <a:endParaRPr kumimoji="1" lang="ja-JP" altLang="en-US"/>
          </a:p>
        </p:txBody>
      </p:sp>
    </p:spTree>
    <p:extLst>
      <p:ext uri="{BB962C8B-B14F-4D97-AF65-F5344CB8AC3E}">
        <p14:creationId xmlns:p14="http://schemas.microsoft.com/office/powerpoint/2010/main" val="2177817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7E2368A-B909-44C3-AC85-75770CA6C26B}" type="datetimeFigureOut">
              <a:rPr kumimoji="1" lang="ja-JP" altLang="en-US" smtClean="0"/>
              <a:t>2023/2/23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D3BD7E-DF47-4E85-A460-12BFFE72D122}" type="slidenum">
              <a:rPr kumimoji="1" lang="ja-JP" altLang="en-US" smtClean="0"/>
              <a:t>‹#›</a:t>
            </a:fld>
            <a:endParaRPr kumimoji="1" lang="ja-JP" altLang="en-US"/>
          </a:p>
        </p:txBody>
      </p:sp>
    </p:spTree>
    <p:extLst>
      <p:ext uri="{BB962C8B-B14F-4D97-AF65-F5344CB8AC3E}">
        <p14:creationId xmlns:p14="http://schemas.microsoft.com/office/powerpoint/2010/main" val="1144268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7E2368A-B909-44C3-AC85-75770CA6C26B}" type="datetimeFigureOut">
              <a:rPr kumimoji="1" lang="ja-JP" altLang="en-US" smtClean="0"/>
              <a:t>2023/2/23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D3BD7E-DF47-4E85-A460-12BFFE72D122}" type="slidenum">
              <a:rPr kumimoji="1" lang="ja-JP" altLang="en-US" smtClean="0"/>
              <a:t>‹#›</a:t>
            </a:fld>
            <a:endParaRPr kumimoji="1" lang="ja-JP" altLang="en-US"/>
          </a:p>
        </p:txBody>
      </p:sp>
    </p:spTree>
    <p:extLst>
      <p:ext uri="{BB962C8B-B14F-4D97-AF65-F5344CB8AC3E}">
        <p14:creationId xmlns:p14="http://schemas.microsoft.com/office/powerpoint/2010/main" val="418972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E7E2368A-B909-44C3-AC85-75770CA6C26B}" type="datetimeFigureOut">
              <a:rPr kumimoji="1" lang="ja-JP" altLang="en-US" smtClean="0"/>
              <a:t>2023/2/23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D3BD7E-DF47-4E85-A460-12BFFE72D122}" type="slidenum">
              <a:rPr kumimoji="1" lang="ja-JP" altLang="en-US" smtClean="0"/>
              <a:t>‹#›</a:t>
            </a:fld>
            <a:endParaRPr kumimoji="1" lang="ja-JP" altLang="en-US"/>
          </a:p>
        </p:txBody>
      </p:sp>
    </p:spTree>
    <p:extLst>
      <p:ext uri="{BB962C8B-B14F-4D97-AF65-F5344CB8AC3E}">
        <p14:creationId xmlns:p14="http://schemas.microsoft.com/office/powerpoint/2010/main" val="344174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7E2368A-B909-44C3-AC85-75770CA6C26B}" type="datetimeFigureOut">
              <a:rPr kumimoji="1" lang="ja-JP" altLang="en-US" smtClean="0"/>
              <a:t>2023/2/23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D3BD7E-DF47-4E85-A460-12BFFE72D122}" type="slidenum">
              <a:rPr kumimoji="1" lang="ja-JP" altLang="en-US" smtClean="0"/>
              <a:t>‹#›</a:t>
            </a:fld>
            <a:endParaRPr kumimoji="1" lang="ja-JP" altLang="en-US"/>
          </a:p>
        </p:txBody>
      </p:sp>
    </p:spTree>
    <p:extLst>
      <p:ext uri="{BB962C8B-B14F-4D97-AF65-F5344CB8AC3E}">
        <p14:creationId xmlns:p14="http://schemas.microsoft.com/office/powerpoint/2010/main" val="358071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E7E2368A-B909-44C3-AC85-75770CA6C26B}" type="datetimeFigureOut">
              <a:rPr kumimoji="1" lang="ja-JP" altLang="en-US" smtClean="0"/>
              <a:t>2023/2/23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D3BD7E-DF47-4E85-A460-12BFFE72D122}" type="slidenum">
              <a:rPr kumimoji="1" lang="ja-JP" altLang="en-US" smtClean="0"/>
              <a:t>‹#›</a:t>
            </a:fld>
            <a:endParaRPr kumimoji="1" lang="ja-JP" altLang="en-US"/>
          </a:p>
        </p:txBody>
      </p:sp>
    </p:spTree>
    <p:extLst>
      <p:ext uri="{BB962C8B-B14F-4D97-AF65-F5344CB8AC3E}">
        <p14:creationId xmlns:p14="http://schemas.microsoft.com/office/powerpoint/2010/main" val="3749231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E7E2368A-B909-44C3-AC85-75770CA6C26B}" type="datetimeFigureOut">
              <a:rPr kumimoji="1" lang="ja-JP" altLang="en-US" smtClean="0"/>
              <a:t>2023/2/23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D3BD7E-DF47-4E85-A460-12BFFE72D122}" type="slidenum">
              <a:rPr kumimoji="1" lang="ja-JP" altLang="en-US" smtClean="0"/>
              <a:t>‹#›</a:t>
            </a:fld>
            <a:endParaRPr kumimoji="1" lang="ja-JP" altLang="en-US"/>
          </a:p>
        </p:txBody>
      </p:sp>
    </p:spTree>
    <p:extLst>
      <p:ext uri="{BB962C8B-B14F-4D97-AF65-F5344CB8AC3E}">
        <p14:creationId xmlns:p14="http://schemas.microsoft.com/office/powerpoint/2010/main" val="341286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E7E2368A-B909-44C3-AC85-75770CA6C26B}" type="datetimeFigureOut">
              <a:rPr kumimoji="1" lang="ja-JP" altLang="en-US" smtClean="0"/>
              <a:t>2023/2/23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BD3BD7E-DF47-4E85-A460-12BFFE72D122}" type="slidenum">
              <a:rPr kumimoji="1" lang="ja-JP" altLang="en-US" smtClean="0"/>
              <a:t>‹#›</a:t>
            </a:fld>
            <a:endParaRPr kumimoji="1" lang="ja-JP" altLang="en-US"/>
          </a:p>
        </p:txBody>
      </p:sp>
    </p:spTree>
    <p:extLst>
      <p:ext uri="{BB962C8B-B14F-4D97-AF65-F5344CB8AC3E}">
        <p14:creationId xmlns:p14="http://schemas.microsoft.com/office/powerpoint/2010/main" val="1618694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E7E2368A-B909-44C3-AC85-75770CA6C26B}" type="datetimeFigureOut">
              <a:rPr kumimoji="1" lang="ja-JP" altLang="en-US" smtClean="0"/>
              <a:t>2023/2/23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BD3BD7E-DF47-4E85-A460-12BFFE72D122}" type="slidenum">
              <a:rPr kumimoji="1" lang="ja-JP" altLang="en-US" smtClean="0"/>
              <a:t>‹#›</a:t>
            </a:fld>
            <a:endParaRPr kumimoji="1" lang="ja-JP" altLang="en-US"/>
          </a:p>
        </p:txBody>
      </p:sp>
    </p:spTree>
    <p:extLst>
      <p:ext uri="{BB962C8B-B14F-4D97-AF65-F5344CB8AC3E}">
        <p14:creationId xmlns:p14="http://schemas.microsoft.com/office/powerpoint/2010/main" val="584782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7E2368A-B909-44C3-AC85-75770CA6C26B}" type="datetimeFigureOut">
              <a:rPr kumimoji="1" lang="ja-JP" altLang="en-US" smtClean="0"/>
              <a:t>2023/2/23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BD3BD7E-DF47-4E85-A460-12BFFE72D122}" type="slidenum">
              <a:rPr kumimoji="1" lang="ja-JP" altLang="en-US" smtClean="0"/>
              <a:t>‹#›</a:t>
            </a:fld>
            <a:endParaRPr kumimoji="1" lang="ja-JP" altLang="en-US"/>
          </a:p>
        </p:txBody>
      </p:sp>
    </p:spTree>
    <p:extLst>
      <p:ext uri="{BB962C8B-B14F-4D97-AF65-F5344CB8AC3E}">
        <p14:creationId xmlns:p14="http://schemas.microsoft.com/office/powerpoint/2010/main" val="491808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7E2368A-B909-44C3-AC85-75770CA6C26B}" type="datetimeFigureOut">
              <a:rPr kumimoji="1" lang="ja-JP" altLang="en-US" smtClean="0"/>
              <a:t>2023/2/23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D3BD7E-DF47-4E85-A460-12BFFE72D122}" type="slidenum">
              <a:rPr kumimoji="1" lang="ja-JP" altLang="en-US" smtClean="0"/>
              <a:t>‹#›</a:t>
            </a:fld>
            <a:endParaRPr kumimoji="1" lang="ja-JP" altLang="en-US"/>
          </a:p>
        </p:txBody>
      </p:sp>
    </p:spTree>
    <p:extLst>
      <p:ext uri="{BB962C8B-B14F-4D97-AF65-F5344CB8AC3E}">
        <p14:creationId xmlns:p14="http://schemas.microsoft.com/office/powerpoint/2010/main" val="2324239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E2368A-B909-44C3-AC85-75770CA6C26B}" type="datetimeFigureOut">
              <a:rPr kumimoji="1" lang="ja-JP" altLang="en-US" smtClean="0"/>
              <a:t>2023/2/23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3BD7E-DF47-4E85-A460-12BFFE72D122}" type="slidenum">
              <a:rPr kumimoji="1" lang="ja-JP" altLang="en-US" smtClean="0"/>
              <a:t>‹#›</a:t>
            </a:fld>
            <a:endParaRPr kumimoji="1" lang="ja-JP" altLang="en-US"/>
          </a:p>
        </p:txBody>
      </p:sp>
    </p:spTree>
    <p:extLst>
      <p:ext uri="{BB962C8B-B14F-4D97-AF65-F5344CB8AC3E}">
        <p14:creationId xmlns:p14="http://schemas.microsoft.com/office/powerpoint/2010/main" val="4163062073"/>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hyperlink" Target="http://www.ai.lab.uec.ac.jp/wp-content/uploads/2022/03/96d945075c4370b5aba680599bcbb850.pdf"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endParaRPr kumimoji="1" lang="ja-JP" altLang="en-US"/>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42338434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研究</a:t>
            </a:r>
            <a:r>
              <a:rPr lang="ja-JP" altLang="en-US" dirty="0" smtClean="0"/>
              <a:t>テーマ</a:t>
            </a:r>
            <a:endParaRPr kumimoji="1" lang="ja-JP" altLang="en-US" dirty="0"/>
          </a:p>
        </p:txBody>
      </p:sp>
      <p:sp>
        <p:nvSpPr>
          <p:cNvPr id="5" name="テキスト プレースホルダー 4"/>
          <p:cNvSpPr>
            <a:spLocks noGrp="1"/>
          </p:cNvSpPr>
          <p:nvPr>
            <p:ph type="body" sz="quarter" idx="11"/>
          </p:nvPr>
        </p:nvSpPr>
        <p:spPr/>
        <p:txBody>
          <a:bodyPr>
            <a:normAutofit fontScale="92500" lnSpcReduction="10000"/>
          </a:bodyPr>
          <a:lstStyle/>
          <a:p>
            <a:endParaRPr kumimoji="1" lang="ja-JP" altLang="en-US"/>
          </a:p>
        </p:txBody>
      </p:sp>
    </p:spTree>
    <p:extLst>
      <p:ext uri="{BB962C8B-B14F-4D97-AF65-F5344CB8AC3E}">
        <p14:creationId xmlns:p14="http://schemas.microsoft.com/office/powerpoint/2010/main" val="1911809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研究の背景と課題</a:t>
            </a:r>
            <a:endParaRPr kumimoji="1" lang="ja-JP" altLang="en-US" dirty="0"/>
          </a:p>
        </p:txBody>
      </p:sp>
      <p:sp>
        <p:nvSpPr>
          <p:cNvPr id="6" name="正方形/長方形 5">
            <a:extLst>
              <a:ext uri="{FF2B5EF4-FFF2-40B4-BE49-F238E27FC236}">
                <a16:creationId xmlns:a16="http://schemas.microsoft.com/office/drawing/2014/main" id="{ED3CE249-3BDB-450B-8733-50A3DFDFC564}"/>
              </a:ext>
            </a:extLst>
          </p:cNvPr>
          <p:cNvSpPr/>
          <p:nvPr/>
        </p:nvSpPr>
        <p:spPr>
          <a:xfrm>
            <a:off x="262041" y="3634800"/>
            <a:ext cx="1387112" cy="304946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fontAlgn="base">
              <a:lnSpc>
                <a:spcPct val="110000"/>
              </a:lnSpc>
              <a:spcBef>
                <a:spcPct val="0"/>
              </a:spcBef>
              <a:spcAft>
                <a:spcPct val="0"/>
              </a:spcAft>
              <a:buClr>
                <a:srgbClr val="1F497D"/>
              </a:buClr>
            </a:pPr>
            <a:r>
              <a:rPr lang="ja-JP" altLang="en-US" sz="2000" b="1" dirty="0" smtClean="0">
                <a:solidFill>
                  <a:prstClr val="white"/>
                </a:solidFill>
                <a:latin typeface="Meiryo UI" pitchFamily="50" charset="-128"/>
                <a:ea typeface="Meiryo UI" pitchFamily="50" charset="-128"/>
                <a:cs typeface="Meiryo UI" pitchFamily="50" charset="-128"/>
              </a:rPr>
              <a:t>解決策と</a:t>
            </a:r>
            <a:endParaRPr lang="en-US" altLang="ja-JP" sz="2000" b="1" dirty="0" smtClean="0">
              <a:solidFill>
                <a:prstClr val="white"/>
              </a:solidFill>
              <a:latin typeface="Meiryo UI" pitchFamily="50" charset="-128"/>
              <a:ea typeface="Meiryo UI" pitchFamily="50" charset="-128"/>
              <a:cs typeface="Meiryo UI" pitchFamily="50" charset="-128"/>
            </a:endParaRPr>
          </a:p>
          <a:p>
            <a:pPr algn="ctr" fontAlgn="base">
              <a:lnSpc>
                <a:spcPct val="110000"/>
              </a:lnSpc>
              <a:spcBef>
                <a:spcPct val="0"/>
              </a:spcBef>
              <a:spcAft>
                <a:spcPct val="0"/>
              </a:spcAft>
              <a:buClr>
                <a:srgbClr val="1F497D"/>
              </a:buClr>
            </a:pPr>
            <a:r>
              <a:rPr lang="ja-JP" altLang="en-US" sz="2000" b="1" dirty="0" smtClean="0">
                <a:solidFill>
                  <a:prstClr val="white"/>
                </a:solidFill>
                <a:latin typeface="Meiryo UI" pitchFamily="50" charset="-128"/>
                <a:ea typeface="Meiryo UI" pitchFamily="50" charset="-128"/>
                <a:cs typeface="Meiryo UI" pitchFamily="50" charset="-128"/>
              </a:rPr>
              <a:t>研究</a:t>
            </a:r>
            <a:r>
              <a:rPr lang="ja-JP" altLang="en-US" sz="2000" b="1" dirty="0" smtClean="0">
                <a:solidFill>
                  <a:prstClr val="white"/>
                </a:solidFill>
                <a:latin typeface="Meiryo UI" pitchFamily="50" charset="-128"/>
                <a:ea typeface="Meiryo UI" pitchFamily="50" charset="-128"/>
                <a:cs typeface="Meiryo UI" pitchFamily="50" charset="-128"/>
              </a:rPr>
              <a:t>課題</a:t>
            </a:r>
            <a:endParaRPr lang="en-US" altLang="ja-JP" sz="2000" b="1" dirty="0">
              <a:solidFill>
                <a:prstClr val="white"/>
              </a:solidFill>
              <a:latin typeface="Meiryo UI" pitchFamily="50" charset="-128"/>
              <a:ea typeface="Meiryo UI" pitchFamily="50" charset="-128"/>
              <a:cs typeface="Meiryo UI" pitchFamily="50" charset="-128"/>
            </a:endParaRPr>
          </a:p>
        </p:txBody>
      </p:sp>
      <p:sp>
        <p:nvSpPr>
          <p:cNvPr id="8" name="正方形/長方形 7">
            <a:extLst>
              <a:ext uri="{FF2B5EF4-FFF2-40B4-BE49-F238E27FC236}">
                <a16:creationId xmlns:a16="http://schemas.microsoft.com/office/drawing/2014/main" id="{7AA307CA-B519-44CF-93CC-93894BD21F90}"/>
              </a:ext>
            </a:extLst>
          </p:cNvPr>
          <p:cNvSpPr/>
          <p:nvPr/>
        </p:nvSpPr>
        <p:spPr>
          <a:xfrm>
            <a:off x="262041" y="738845"/>
            <a:ext cx="1387112" cy="27976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fontAlgn="base">
              <a:lnSpc>
                <a:spcPct val="110000"/>
              </a:lnSpc>
              <a:spcBef>
                <a:spcPct val="0"/>
              </a:spcBef>
              <a:spcAft>
                <a:spcPct val="0"/>
              </a:spcAft>
              <a:buClr>
                <a:srgbClr val="1F497D"/>
              </a:buClr>
            </a:pPr>
            <a:r>
              <a:rPr lang="ja-JP" altLang="en-US" sz="2000" b="1">
                <a:solidFill>
                  <a:prstClr val="white"/>
                </a:solidFill>
                <a:latin typeface="Meiryo UI" pitchFamily="50" charset="-128"/>
                <a:ea typeface="Meiryo UI" pitchFamily="50" charset="-128"/>
                <a:cs typeface="Meiryo UI" pitchFamily="50" charset="-128"/>
              </a:rPr>
              <a:t>業界課題</a:t>
            </a:r>
            <a:endParaRPr lang="en-US" altLang="ja-JP" sz="2000" b="1">
              <a:solidFill>
                <a:prstClr val="white"/>
              </a:solidFill>
              <a:latin typeface="Meiryo UI" pitchFamily="50" charset="-128"/>
              <a:ea typeface="Meiryo UI" pitchFamily="50" charset="-128"/>
              <a:cs typeface="Meiryo UI" pitchFamily="50" charset="-128"/>
            </a:endParaRPr>
          </a:p>
        </p:txBody>
      </p:sp>
      <p:sp>
        <p:nvSpPr>
          <p:cNvPr id="9" name="テキスト ボックス 8">
            <a:extLst>
              <a:ext uri="{FF2B5EF4-FFF2-40B4-BE49-F238E27FC236}">
                <a16:creationId xmlns:a16="http://schemas.microsoft.com/office/drawing/2014/main" id="{2B62C853-C7F0-4CCD-9F05-A049EBF5B18C}"/>
              </a:ext>
            </a:extLst>
          </p:cNvPr>
          <p:cNvSpPr txBox="1">
            <a:spLocks noChangeArrowheads="1"/>
          </p:cNvSpPr>
          <p:nvPr/>
        </p:nvSpPr>
        <p:spPr bwMode="auto">
          <a:xfrm>
            <a:off x="1838237" y="706785"/>
            <a:ext cx="10030968" cy="2976829"/>
          </a:xfrm>
          <a:prstGeom prst="rect">
            <a:avLst/>
          </a:prstGeom>
          <a:noFill/>
          <a:ln w="9525">
            <a:noFill/>
            <a:miter lim="800000"/>
            <a:headEnd/>
            <a:tailEnd/>
          </a:ln>
        </p:spPr>
        <p:txBody>
          <a:bodyPr wrap="square" lIns="89527" tIns="44762" rIns="89527" bIns="44762" anchor="ctr">
            <a:spAutoFit/>
          </a:bodyPr>
          <a:lstStyle/>
          <a:p>
            <a:pPr marL="342900" indent="-342900" defTabSz="896017">
              <a:lnSpc>
                <a:spcPct val="110000"/>
              </a:lnSpc>
              <a:spcBef>
                <a:spcPts val="1000"/>
              </a:spcBef>
              <a:buClr>
                <a:srgbClr val="0F6DD2"/>
              </a:buClr>
              <a:buFont typeface="Wingdings" panose="05000000000000000000" pitchFamily="2" charset="2"/>
              <a:buChar char="n"/>
              <a:tabLst>
                <a:tab pos="8075967" algn="r"/>
              </a:tabLst>
            </a:pPr>
            <a:r>
              <a:rPr lang="ja-JP" altLang="en-US" sz="2000" b="1" dirty="0" smtClean="0">
                <a:solidFill>
                  <a:srgbClr val="0070C0"/>
                </a:solidFill>
                <a:latin typeface="Meiryo UI" panose="020B0604030504040204" pitchFamily="50" charset="-128"/>
                <a:ea typeface="Meiryo UI" panose="020B0604030504040204" pitchFamily="50" charset="-128"/>
                <a:cs typeface="Meiryo UI" pitchFamily="50" charset="-128"/>
              </a:rPr>
              <a:t>国内</a:t>
            </a:r>
            <a:r>
              <a:rPr lang="ja-JP" altLang="en-US" sz="2000" b="1" dirty="0">
                <a:solidFill>
                  <a:srgbClr val="0070C0"/>
                </a:solidFill>
                <a:latin typeface="Meiryo UI" panose="020B0604030504040204" pitchFamily="50" charset="-128"/>
                <a:ea typeface="Meiryo UI" panose="020B0604030504040204" pitchFamily="50" charset="-128"/>
                <a:cs typeface="Meiryo UI" pitchFamily="50" charset="-128"/>
              </a:rPr>
              <a:t>における介護人財不足の深刻化</a:t>
            </a:r>
            <a:endParaRPr lang="en-US" altLang="ja-JP" sz="2000" b="1" dirty="0">
              <a:solidFill>
                <a:srgbClr val="0070C0"/>
              </a:solidFill>
              <a:latin typeface="Meiryo UI" pitchFamily="50" charset="-128"/>
              <a:ea typeface="Meiryo UI" pitchFamily="50" charset="-128"/>
              <a:cs typeface="Meiryo UI" pitchFamily="50" charset="-128"/>
            </a:endParaRPr>
          </a:p>
          <a:p>
            <a:pPr marL="519113" lvl="2" indent="-285750" defTabSz="896017">
              <a:lnSpc>
                <a:spcPct val="110000"/>
              </a:lnSpc>
              <a:spcBef>
                <a:spcPts val="450"/>
              </a:spcBef>
              <a:buClr>
                <a:srgbClr val="0F6DD2"/>
              </a:buClr>
              <a:buFont typeface="Arial" panose="020B0604020202020204" pitchFamily="34" charset="0"/>
              <a:buChar char="•"/>
              <a:tabLst>
                <a:tab pos="8075967" algn="r"/>
              </a:tabLst>
            </a:pPr>
            <a:r>
              <a:rPr lang="ja-JP" altLang="ja-JP" dirty="0">
                <a:latin typeface="Meiryo UI" panose="020B0604030504040204" pitchFamily="50" charset="-128"/>
                <a:ea typeface="Meiryo UI" panose="020B0604030504040204" pitchFamily="50" charset="-128"/>
                <a:cs typeface="+mn-lt"/>
              </a:rPr>
              <a:t>2025年度</a:t>
            </a:r>
            <a:r>
              <a:rPr lang="en-US" altLang="ja-JP" dirty="0">
                <a:latin typeface="Meiryo UI" panose="020B0604030504040204" pitchFamily="50" charset="-128"/>
                <a:ea typeface="Meiryo UI" panose="020B0604030504040204" pitchFamily="50" charset="-128"/>
                <a:cs typeface="+mn-lt"/>
              </a:rPr>
              <a:t>:</a:t>
            </a:r>
            <a:r>
              <a:rPr lang="ja-JP" altLang="ja-JP" dirty="0">
                <a:latin typeface="Meiryo UI" panose="020B0604030504040204" pitchFamily="50" charset="-128"/>
                <a:ea typeface="Meiryo UI" panose="020B0604030504040204" pitchFamily="50" charset="-128"/>
                <a:cs typeface="+mn-lt"/>
              </a:rPr>
              <a:t>約32万人不足、2040年度</a:t>
            </a:r>
            <a:r>
              <a:rPr lang="en-US" altLang="ja-JP" dirty="0">
                <a:latin typeface="Meiryo UI" panose="020B0604030504040204" pitchFamily="50" charset="-128"/>
                <a:ea typeface="Meiryo UI" panose="020B0604030504040204" pitchFamily="50" charset="-128"/>
                <a:cs typeface="+mn-lt"/>
              </a:rPr>
              <a:t>:</a:t>
            </a:r>
            <a:r>
              <a:rPr lang="ja-JP" altLang="ja-JP" dirty="0">
                <a:latin typeface="Meiryo UI" panose="020B0604030504040204" pitchFamily="50" charset="-128"/>
                <a:ea typeface="Meiryo UI" panose="020B0604030504040204" pitchFamily="50" charset="-128"/>
                <a:cs typeface="+mn-lt"/>
              </a:rPr>
              <a:t>約69万人</a:t>
            </a:r>
            <a:r>
              <a:rPr lang="ja-JP" altLang="en-US" dirty="0">
                <a:latin typeface="Meiryo UI" panose="020B0604030504040204" pitchFamily="50" charset="-128"/>
                <a:ea typeface="Meiryo UI" panose="020B0604030504040204" pitchFamily="50" charset="-128"/>
                <a:cs typeface="+mn-lt"/>
              </a:rPr>
              <a:t>不足、と</a:t>
            </a:r>
            <a:r>
              <a:rPr lang="ja-JP" altLang="en-US" dirty="0" smtClean="0">
                <a:latin typeface="Meiryo UI" panose="020B0604030504040204" pitchFamily="50" charset="-128"/>
                <a:ea typeface="Meiryo UI" panose="020B0604030504040204" pitchFamily="50" charset="-128"/>
                <a:cs typeface="+mn-lt"/>
              </a:rPr>
              <a:t>予測</a:t>
            </a:r>
            <a:r>
              <a:rPr lang="en-US" altLang="ja-JP" b="1" dirty="0" smtClean="0">
                <a:latin typeface="Meiryo UI" panose="020B0604030504040204" pitchFamily="50" charset="-128"/>
                <a:ea typeface="Meiryo UI" panose="020B0604030504040204" pitchFamily="50" charset="-128"/>
                <a:cs typeface="+mn-lt"/>
              </a:rPr>
              <a:t/>
            </a:r>
            <a:br>
              <a:rPr lang="en-US" altLang="ja-JP" b="1" dirty="0" smtClean="0">
                <a:latin typeface="Meiryo UI" panose="020B0604030504040204" pitchFamily="50" charset="-128"/>
                <a:ea typeface="Meiryo UI" panose="020B0604030504040204" pitchFamily="50" charset="-128"/>
                <a:cs typeface="+mn-lt"/>
              </a:rPr>
            </a:br>
            <a:r>
              <a:rPr lang="en-US" altLang="ja-JP" sz="1400" b="1" dirty="0">
                <a:latin typeface="Meiryo UI" panose="020B0604030504040204" pitchFamily="50" charset="-128"/>
                <a:ea typeface="Meiryo UI" panose="020B0604030504040204" pitchFamily="50" charset="-128"/>
              </a:rPr>
              <a:t>※</a:t>
            </a:r>
            <a:r>
              <a:rPr lang="ja-JP" altLang="en-US" sz="1400" b="1" dirty="0">
                <a:latin typeface="Meiryo UI" panose="020B0604030504040204" pitchFamily="50" charset="-128"/>
                <a:ea typeface="Meiryo UI" panose="020B0604030504040204" pitchFamily="50" charset="-128"/>
              </a:rPr>
              <a:t>予測値は、厚生労働省「第８期介護保険事業計画に基づく介護職員の必要数について」より</a:t>
            </a:r>
            <a:r>
              <a:rPr lang="ja-JP" altLang="en-US" sz="1400" b="1" dirty="0" smtClean="0">
                <a:latin typeface="Meiryo UI" panose="020B0604030504040204" pitchFamily="50" charset="-128"/>
                <a:ea typeface="Meiryo UI" panose="020B0604030504040204" pitchFamily="50" charset="-128"/>
              </a:rPr>
              <a:t>引用</a:t>
            </a:r>
            <a:endParaRPr lang="en-US" altLang="ja-JP" b="1" dirty="0">
              <a:latin typeface="Meiryo UI" panose="020B0604030504040204" pitchFamily="50" charset="-128"/>
              <a:ea typeface="Meiryo UI" panose="020B0604030504040204" pitchFamily="50" charset="-128"/>
              <a:cs typeface="Meiryo UI" panose="020B0604030504040204" pitchFamily="50" charset="-128"/>
            </a:endParaRPr>
          </a:p>
          <a:p>
            <a:pPr marL="342900" indent="-342900" defTabSz="896017">
              <a:lnSpc>
                <a:spcPct val="110000"/>
              </a:lnSpc>
              <a:spcBef>
                <a:spcPts val="1000"/>
              </a:spcBef>
              <a:buClr>
                <a:srgbClr val="0F6DD2"/>
              </a:buClr>
              <a:buFont typeface="Wingdings" panose="05000000000000000000" pitchFamily="2" charset="2"/>
              <a:buChar char="n"/>
              <a:tabLst>
                <a:tab pos="8075967" algn="r"/>
              </a:tabLst>
            </a:pPr>
            <a:r>
              <a:rPr lang="ja-JP" altLang="en-US" sz="2000" b="1" dirty="0" smtClean="0">
                <a:solidFill>
                  <a:srgbClr val="0070C0"/>
                </a:solidFill>
                <a:latin typeface="Meiryo UI" pitchFamily="50" charset="-128"/>
                <a:ea typeface="Meiryo UI" pitchFamily="50" charset="-128"/>
                <a:cs typeface="Meiryo UI" pitchFamily="50" charset="-128"/>
              </a:rPr>
              <a:t>介護職の業務負荷、高度な専門性育成</a:t>
            </a:r>
            <a:endParaRPr lang="en-US" altLang="ja-JP" sz="2000" b="1" dirty="0" smtClean="0">
              <a:solidFill>
                <a:srgbClr val="0070C0"/>
              </a:solidFill>
              <a:latin typeface="Meiryo UI" pitchFamily="50" charset="-128"/>
              <a:ea typeface="Meiryo UI" pitchFamily="50" charset="-128"/>
              <a:cs typeface="Meiryo UI" pitchFamily="50" charset="-128"/>
            </a:endParaRPr>
          </a:p>
          <a:p>
            <a:pPr marL="519113" lvl="2" indent="-285750" defTabSz="896017">
              <a:lnSpc>
                <a:spcPct val="110000"/>
              </a:lnSpc>
              <a:spcBef>
                <a:spcPts val="450"/>
              </a:spcBef>
              <a:buClr>
                <a:srgbClr val="0F6DD2"/>
              </a:buClr>
              <a:buFont typeface="Arial" panose="020B0604020202020204" pitchFamily="34" charset="0"/>
              <a:buChar char="•"/>
              <a:tabLst>
                <a:tab pos="8075967" algn="r"/>
              </a:tabLst>
            </a:pP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認知症をはじめとした病気を患う入居者の対応には豊富な経験と専門知識が必須</a:t>
            </a:r>
            <a:endParaRPr lang="en-US" altLang="ja-JP" dirty="0" smtClean="0">
              <a:latin typeface="Meiryo UI" panose="020B0604030504040204" pitchFamily="50" charset="-128"/>
              <a:ea typeface="Meiryo UI" panose="020B0604030504040204" pitchFamily="50" charset="-128"/>
              <a:cs typeface="Meiryo UI" panose="020B0604030504040204" pitchFamily="50" charset="-128"/>
            </a:endParaRPr>
          </a:p>
          <a:p>
            <a:pPr marL="976313" lvl="3" indent="-285750" defTabSz="896017">
              <a:lnSpc>
                <a:spcPct val="110000"/>
              </a:lnSpc>
              <a:spcBef>
                <a:spcPts val="450"/>
              </a:spcBef>
              <a:buClr>
                <a:srgbClr val="0F6DD2"/>
              </a:buClr>
              <a:buFont typeface="Arial" panose="020B0604020202020204" pitchFamily="34" charset="0"/>
              <a:buChar char="•"/>
              <a:tabLst>
                <a:tab pos="8075967" algn="r"/>
              </a:tabLst>
            </a:pP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対応に苦慮する中で介護職の負担が高まり、育成が進まない・離職につながるといった課題</a:t>
            </a:r>
            <a:endParaRPr lang="en-US" altLang="ja-JP" dirty="0" smtClean="0">
              <a:latin typeface="Meiryo UI" panose="020B0604030504040204" pitchFamily="50" charset="-128"/>
              <a:ea typeface="Meiryo UI" panose="020B0604030504040204" pitchFamily="50" charset="-128"/>
              <a:cs typeface="Meiryo UI" panose="020B0604030504040204" pitchFamily="50" charset="-128"/>
            </a:endParaRPr>
          </a:p>
          <a:p>
            <a:pPr marL="976313" lvl="3" indent="-285750" defTabSz="896017">
              <a:lnSpc>
                <a:spcPct val="110000"/>
              </a:lnSpc>
              <a:spcBef>
                <a:spcPts val="450"/>
              </a:spcBef>
              <a:buClr>
                <a:srgbClr val="0F6DD2"/>
              </a:buClr>
              <a:buFont typeface="Arial" panose="020B0604020202020204" pitchFamily="34" charset="0"/>
              <a:buChar char="•"/>
              <a:tabLst>
                <a:tab pos="8075967" algn="r"/>
              </a:tabLst>
            </a:pP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2025</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年には</a:t>
            </a: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65</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歳以上の</a:t>
            </a: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5</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人に</a:t>
            </a: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1</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人が認知症を有すると推計</a:t>
            </a:r>
            <a:endParaRPr lang="en-US" altLang="ja-JP" dirty="0" smtClean="0">
              <a:latin typeface="Meiryo UI" panose="020B0604030504040204" pitchFamily="50" charset="-128"/>
              <a:ea typeface="Meiryo UI" panose="020B0604030504040204" pitchFamily="50" charset="-128"/>
              <a:cs typeface="Meiryo UI" panose="020B0604030504040204" pitchFamily="50" charset="-128"/>
            </a:endParaRPr>
          </a:p>
          <a:p>
            <a:pPr marL="519113" lvl="2" indent="-285750" defTabSz="896017">
              <a:lnSpc>
                <a:spcPct val="110000"/>
              </a:lnSpc>
              <a:spcBef>
                <a:spcPts val="450"/>
              </a:spcBef>
              <a:buClr>
                <a:srgbClr val="0F6DD2"/>
              </a:buClr>
              <a:buFont typeface="Arial" panose="020B0604020202020204" pitchFamily="34" charset="0"/>
              <a:buChar char="•"/>
              <a:tabLst>
                <a:tab pos="8075967" algn="r"/>
              </a:tabLst>
            </a:pP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入居者の</a:t>
            </a: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Quality of Life</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の向上、現場負荷低減の両観点から育成は必須</a:t>
            </a:r>
            <a:endParaRPr lang="en-US" altLang="ja-JP" dirty="0">
              <a:latin typeface="Meiryo UI" panose="020B0604030504040204" pitchFamily="50" charset="-128"/>
              <a:ea typeface="Meiryo UI" panose="020B0604030504040204" pitchFamily="50" charset="-128"/>
              <a:cs typeface="Meiryo UI" pitchFamily="50" charset="-128"/>
            </a:endParaRPr>
          </a:p>
        </p:txBody>
      </p:sp>
      <p:sp>
        <p:nvSpPr>
          <p:cNvPr id="17" name="テキスト ボックス 16">
            <a:extLst>
              <a:ext uri="{FF2B5EF4-FFF2-40B4-BE49-F238E27FC236}">
                <a16:creationId xmlns:a16="http://schemas.microsoft.com/office/drawing/2014/main" id="{2B62C853-C7F0-4CCD-9F05-A049EBF5B18C}"/>
              </a:ext>
            </a:extLst>
          </p:cNvPr>
          <p:cNvSpPr txBox="1">
            <a:spLocks noChangeArrowheads="1"/>
          </p:cNvSpPr>
          <p:nvPr/>
        </p:nvSpPr>
        <p:spPr bwMode="auto">
          <a:xfrm>
            <a:off x="1838237" y="3842860"/>
            <a:ext cx="10030968" cy="2742791"/>
          </a:xfrm>
          <a:prstGeom prst="rect">
            <a:avLst/>
          </a:prstGeom>
          <a:noFill/>
          <a:ln w="9525">
            <a:noFill/>
            <a:miter lim="800000"/>
            <a:headEnd/>
            <a:tailEnd/>
          </a:ln>
        </p:spPr>
        <p:txBody>
          <a:bodyPr wrap="square" lIns="89527" tIns="44762" rIns="89527" bIns="44762" anchor="ctr">
            <a:spAutoFit/>
          </a:bodyPr>
          <a:lstStyle/>
          <a:p>
            <a:pPr marL="342900" indent="-342900" defTabSz="896017">
              <a:lnSpc>
                <a:spcPct val="110000"/>
              </a:lnSpc>
              <a:spcBef>
                <a:spcPts val="1000"/>
              </a:spcBef>
              <a:buClr>
                <a:srgbClr val="0F6DD2"/>
              </a:buClr>
              <a:buFont typeface="Wingdings" panose="05000000000000000000" pitchFamily="2" charset="2"/>
              <a:buChar char="n"/>
              <a:tabLst>
                <a:tab pos="8075967" algn="r"/>
              </a:tabLst>
            </a:pPr>
            <a:r>
              <a:rPr lang="ja-JP" altLang="en-US" sz="2000" b="1" dirty="0">
                <a:solidFill>
                  <a:srgbClr val="0070C0"/>
                </a:solidFill>
                <a:latin typeface="Meiryo UI" panose="020B0604030504040204" pitchFamily="50" charset="-128"/>
                <a:ea typeface="Meiryo UI" panose="020B0604030504040204" pitchFamily="50" charset="-128"/>
                <a:cs typeface="Meiryo UI" pitchFamily="50" charset="-128"/>
              </a:rPr>
              <a:t>介護</a:t>
            </a:r>
            <a:r>
              <a:rPr lang="ja-JP" altLang="en-US" sz="2000" b="1" dirty="0" smtClean="0">
                <a:solidFill>
                  <a:srgbClr val="0070C0"/>
                </a:solidFill>
                <a:latin typeface="Meiryo UI" panose="020B0604030504040204" pitchFamily="50" charset="-128"/>
                <a:ea typeface="Meiryo UI" panose="020B0604030504040204" pitchFamily="50" charset="-128"/>
                <a:cs typeface="Meiryo UI" pitchFamily="50" charset="-128"/>
              </a:rPr>
              <a:t>記録データを利用した</a:t>
            </a:r>
            <a:r>
              <a:rPr lang="en-US" altLang="ja-JP" sz="2000" b="1" dirty="0" smtClean="0">
                <a:solidFill>
                  <a:srgbClr val="0070C0"/>
                </a:solidFill>
                <a:latin typeface="Meiryo UI" panose="020B0604030504040204" pitchFamily="50" charset="-128"/>
                <a:ea typeface="Meiryo UI" panose="020B0604030504040204" pitchFamily="50" charset="-128"/>
                <a:cs typeface="Meiryo UI" pitchFamily="50" charset="-128"/>
              </a:rPr>
              <a:t>BPSD*</a:t>
            </a:r>
            <a:r>
              <a:rPr lang="ja-JP" altLang="en-US" sz="2000" b="1" dirty="0" smtClean="0">
                <a:solidFill>
                  <a:srgbClr val="0070C0"/>
                </a:solidFill>
                <a:latin typeface="Meiryo UI" panose="020B0604030504040204" pitchFamily="50" charset="-128"/>
                <a:ea typeface="Meiryo UI" panose="020B0604030504040204" pitchFamily="50" charset="-128"/>
                <a:cs typeface="Meiryo UI" pitchFamily="50" charset="-128"/>
              </a:rPr>
              <a:t>予測、適切なケア方針の提案</a:t>
            </a:r>
            <a:r>
              <a:rPr lang="en-US" altLang="ja-JP" sz="2000" b="1" dirty="0" smtClean="0">
                <a:solidFill>
                  <a:srgbClr val="0070C0"/>
                </a:solidFill>
                <a:latin typeface="Meiryo UI" panose="020B0604030504040204" pitchFamily="50" charset="-128"/>
                <a:ea typeface="Meiryo UI" panose="020B0604030504040204" pitchFamily="50" charset="-128"/>
                <a:cs typeface="Meiryo UI" pitchFamily="50" charset="-128"/>
              </a:rPr>
              <a:t/>
            </a:r>
            <a:br>
              <a:rPr lang="en-US" altLang="ja-JP" sz="2000" b="1" dirty="0" smtClean="0">
                <a:solidFill>
                  <a:srgbClr val="0070C0"/>
                </a:solidFill>
                <a:latin typeface="Meiryo UI" panose="020B0604030504040204" pitchFamily="50" charset="-128"/>
                <a:ea typeface="Meiryo UI" panose="020B0604030504040204" pitchFamily="50" charset="-128"/>
                <a:cs typeface="Meiryo UI" pitchFamily="50" charset="-128"/>
              </a:rPr>
            </a:br>
            <a:r>
              <a:rPr lang="ja-JP" altLang="en-US" sz="2000" b="1" baseline="30000" dirty="0" smtClean="0">
                <a:solidFill>
                  <a:srgbClr val="0070C0"/>
                </a:solidFill>
                <a:latin typeface="Meiryo UI" panose="020B0604030504040204" pitchFamily="50" charset="-128"/>
                <a:ea typeface="Meiryo UI" panose="020B0604030504040204" pitchFamily="50" charset="-128"/>
                <a:cs typeface="Meiryo UI" pitchFamily="50" charset="-128"/>
              </a:rPr>
              <a:t>＊認知症の行動・心理症状の総称</a:t>
            </a:r>
            <a:endParaRPr lang="en-US" altLang="ja-JP" sz="2000" b="1" baseline="30000" dirty="0">
              <a:solidFill>
                <a:srgbClr val="0070C0"/>
              </a:solidFill>
              <a:latin typeface="Meiryo UI" pitchFamily="50" charset="-128"/>
              <a:ea typeface="Meiryo UI" pitchFamily="50" charset="-128"/>
              <a:cs typeface="Meiryo UI" pitchFamily="50" charset="-128"/>
            </a:endParaRPr>
          </a:p>
          <a:p>
            <a:pPr marL="519113" lvl="2" indent="-285750" defTabSz="896017">
              <a:lnSpc>
                <a:spcPct val="110000"/>
              </a:lnSpc>
              <a:spcBef>
                <a:spcPts val="450"/>
              </a:spcBef>
              <a:buClr>
                <a:srgbClr val="0F6DD2"/>
              </a:buClr>
              <a:buFont typeface="Arial" panose="020B0604020202020204" pitchFamily="34" charset="0"/>
              <a:buChar char="•"/>
              <a:tabLst>
                <a:tab pos="8075967" algn="r"/>
              </a:tabLst>
            </a:pPr>
            <a:r>
              <a:rPr lang="ja-JP" altLang="en-US" dirty="0" smtClean="0">
                <a:latin typeface="Meiryo UI" panose="020B0604030504040204" pitchFamily="50" charset="-128"/>
                <a:ea typeface="Meiryo UI" panose="020B0604030504040204" pitchFamily="50" charset="-128"/>
                <a:cs typeface="+mn-lt"/>
              </a:rPr>
              <a:t>介護記録</a:t>
            </a:r>
            <a:r>
              <a:rPr lang="en-US" altLang="ja-JP" dirty="0" smtClean="0">
                <a:latin typeface="Meiryo UI" panose="020B0604030504040204" pitchFamily="50" charset="-128"/>
                <a:ea typeface="Meiryo UI" panose="020B0604030504040204" pitchFamily="50" charset="-128"/>
                <a:cs typeface="+mn-lt"/>
              </a:rPr>
              <a:t>, </a:t>
            </a:r>
            <a:r>
              <a:rPr lang="ja-JP" altLang="en-US" dirty="0" smtClean="0">
                <a:latin typeface="Meiryo UI" panose="020B0604030504040204" pitchFamily="50" charset="-128"/>
                <a:ea typeface="Meiryo UI" panose="020B0604030504040204" pitchFamily="50" charset="-128"/>
                <a:cs typeface="+mn-lt"/>
              </a:rPr>
              <a:t>バイタルデータ</a:t>
            </a:r>
            <a:r>
              <a:rPr lang="en-US" altLang="ja-JP" dirty="0" smtClean="0">
                <a:latin typeface="Meiryo UI" panose="020B0604030504040204" pitchFamily="50" charset="-128"/>
                <a:ea typeface="Meiryo UI" panose="020B0604030504040204" pitchFamily="50" charset="-128"/>
                <a:cs typeface="+mn-lt"/>
              </a:rPr>
              <a:t>, </a:t>
            </a:r>
            <a:r>
              <a:rPr lang="ja-JP" altLang="en-US" dirty="0" smtClean="0">
                <a:latin typeface="Meiryo UI" panose="020B0604030504040204" pitchFamily="50" charset="-128"/>
                <a:ea typeface="Meiryo UI" panose="020B0604030504040204" pitchFamily="50" charset="-128"/>
                <a:cs typeface="+mn-lt"/>
              </a:rPr>
              <a:t>センサーデータなどを利用した</a:t>
            </a:r>
            <a:r>
              <a:rPr lang="en-US" altLang="ja-JP" dirty="0" smtClean="0">
                <a:latin typeface="Meiryo UI" panose="020B0604030504040204" pitchFamily="50" charset="-128"/>
                <a:ea typeface="Meiryo UI" panose="020B0604030504040204" pitchFamily="50" charset="-128"/>
                <a:cs typeface="+mn-lt"/>
              </a:rPr>
              <a:t>BPSD, BPSD</a:t>
            </a:r>
            <a:r>
              <a:rPr lang="ja-JP" altLang="en-US" dirty="0" smtClean="0">
                <a:latin typeface="Meiryo UI" panose="020B0604030504040204" pitchFamily="50" charset="-128"/>
                <a:ea typeface="Meiryo UI" panose="020B0604030504040204" pitchFamily="50" charset="-128"/>
                <a:cs typeface="+mn-lt"/>
              </a:rPr>
              <a:t>要因を予測する</a:t>
            </a:r>
            <a:r>
              <a:rPr lang="ja-JP" altLang="en-US" dirty="0">
                <a:latin typeface="Meiryo UI" panose="020B0604030504040204" pitchFamily="50" charset="-128"/>
                <a:ea typeface="Meiryo UI" panose="020B0604030504040204" pitchFamily="50" charset="-128"/>
                <a:cs typeface="+mn-lt"/>
              </a:rPr>
              <a:t>こと</a:t>
            </a:r>
            <a:r>
              <a:rPr lang="ja-JP" altLang="en-US" dirty="0" smtClean="0">
                <a:latin typeface="Meiryo UI" panose="020B0604030504040204" pitchFamily="50" charset="-128"/>
                <a:ea typeface="Meiryo UI" panose="020B0604030504040204" pitchFamily="50" charset="-128"/>
                <a:cs typeface="+mn-lt"/>
              </a:rPr>
              <a:t>で適切なケアを施す</a:t>
            </a:r>
            <a:r>
              <a:rPr lang="en-US" altLang="ja-JP" dirty="0" smtClean="0">
                <a:latin typeface="Meiryo UI" panose="020B0604030504040204" pitchFamily="50" charset="-128"/>
                <a:ea typeface="Meiryo UI" panose="020B0604030504040204" pitchFamily="50" charset="-128"/>
                <a:cs typeface="+mn-lt"/>
              </a:rPr>
              <a:t/>
            </a:r>
            <a:br>
              <a:rPr lang="en-US" altLang="ja-JP" dirty="0" smtClean="0">
                <a:latin typeface="Meiryo UI" panose="020B0604030504040204" pitchFamily="50" charset="-128"/>
                <a:ea typeface="Meiryo UI" panose="020B0604030504040204" pitchFamily="50" charset="-128"/>
                <a:cs typeface="+mn-lt"/>
              </a:rPr>
            </a:br>
            <a:r>
              <a:rPr lang="ja-JP" altLang="en-US" dirty="0" smtClean="0">
                <a:latin typeface="Meiryo UI" panose="020B0604030504040204" pitchFamily="50" charset="-128"/>
                <a:ea typeface="Meiryo UI" panose="020B0604030504040204" pitchFamily="50" charset="-128"/>
                <a:cs typeface="+mn-lt"/>
              </a:rPr>
              <a:t>→</a:t>
            </a:r>
            <a:r>
              <a:rPr lang="ja-JP" altLang="en-US" dirty="0" smtClean="0">
                <a:latin typeface="Meiryo UI" panose="020B0604030504040204" pitchFamily="50" charset="-128"/>
                <a:ea typeface="Meiryo UI" panose="020B0604030504040204" pitchFamily="50" charset="-128"/>
                <a:cs typeface="+mn-lt"/>
              </a:rPr>
              <a:t>機械学習のサポートで</a:t>
            </a:r>
            <a:r>
              <a:rPr lang="en-US" altLang="ja-JP" dirty="0" smtClean="0">
                <a:latin typeface="Meiryo UI" panose="020B0604030504040204" pitchFamily="50" charset="-128"/>
                <a:ea typeface="Meiryo UI" panose="020B0604030504040204" pitchFamily="50" charset="-128"/>
                <a:cs typeface="+mn-lt"/>
              </a:rPr>
              <a:t>, </a:t>
            </a:r>
            <a:r>
              <a:rPr lang="ja-JP" altLang="en-US" dirty="0" smtClean="0">
                <a:latin typeface="Meiryo UI" panose="020B0604030504040204" pitchFamily="50" charset="-128"/>
                <a:ea typeface="Meiryo UI" panose="020B0604030504040204" pitchFamily="50" charset="-128"/>
                <a:cs typeface="+mn-lt"/>
              </a:rPr>
              <a:t>スキル不足の介護職でも</a:t>
            </a:r>
            <a:r>
              <a:rPr lang="en-US" altLang="ja-JP" dirty="0" smtClean="0">
                <a:latin typeface="Meiryo UI" panose="020B0604030504040204" pitchFamily="50" charset="-128"/>
                <a:ea typeface="Meiryo UI" panose="020B0604030504040204" pitchFamily="50" charset="-128"/>
                <a:cs typeface="+mn-lt"/>
              </a:rPr>
              <a:t>BPSD</a:t>
            </a:r>
            <a:r>
              <a:rPr lang="ja-JP" altLang="en-US" dirty="0" smtClean="0">
                <a:latin typeface="Meiryo UI" panose="020B0604030504040204" pitchFamily="50" charset="-128"/>
                <a:ea typeface="Meiryo UI" panose="020B0604030504040204" pitchFamily="50" charset="-128"/>
                <a:cs typeface="+mn-lt"/>
              </a:rPr>
              <a:t>を事前に検知し</a:t>
            </a:r>
            <a:r>
              <a:rPr lang="en-US" altLang="ja-JP" dirty="0" smtClean="0">
                <a:latin typeface="Meiryo UI" panose="020B0604030504040204" pitchFamily="50" charset="-128"/>
                <a:ea typeface="Meiryo UI" panose="020B0604030504040204" pitchFamily="50" charset="-128"/>
                <a:cs typeface="+mn-lt"/>
              </a:rPr>
              <a:t>, </a:t>
            </a:r>
            <a:r>
              <a:rPr lang="ja-JP" altLang="en-US" dirty="0" smtClean="0">
                <a:latin typeface="Meiryo UI" panose="020B0604030504040204" pitchFamily="50" charset="-128"/>
                <a:ea typeface="Meiryo UI" panose="020B0604030504040204" pitchFamily="50" charset="-128"/>
                <a:cs typeface="+mn-lt"/>
              </a:rPr>
              <a:t>経験の浅さをカバー</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marL="342900" indent="-342900" defTabSz="896017">
              <a:lnSpc>
                <a:spcPct val="110000"/>
              </a:lnSpc>
              <a:spcBef>
                <a:spcPts val="1000"/>
              </a:spcBef>
              <a:buClr>
                <a:srgbClr val="0F6DD2"/>
              </a:buClr>
              <a:buFont typeface="Wingdings" panose="05000000000000000000" pitchFamily="2" charset="2"/>
              <a:buChar char="n"/>
              <a:tabLst>
                <a:tab pos="8075967" algn="r"/>
              </a:tabLst>
            </a:pPr>
            <a:r>
              <a:rPr lang="ja-JP" altLang="en-US" sz="2000" b="1" dirty="0" smtClean="0">
                <a:solidFill>
                  <a:srgbClr val="0070C0"/>
                </a:solidFill>
                <a:latin typeface="Meiryo UI" pitchFamily="50" charset="-128"/>
                <a:ea typeface="Meiryo UI" pitchFamily="50" charset="-128"/>
                <a:cs typeface="Meiryo UI" pitchFamily="50" charset="-128"/>
              </a:rPr>
              <a:t>現状の課題</a:t>
            </a:r>
          </a:p>
          <a:p>
            <a:pPr marL="519113" lvl="2" indent="-285750" defTabSz="896017">
              <a:lnSpc>
                <a:spcPct val="110000"/>
              </a:lnSpc>
              <a:spcBef>
                <a:spcPts val="450"/>
              </a:spcBef>
              <a:buClr>
                <a:srgbClr val="0F6DD2"/>
              </a:buClr>
              <a:buFont typeface="Arial" panose="020B0604020202020204" pitchFamily="34" charset="0"/>
              <a:buChar char="•"/>
              <a:tabLst>
                <a:tab pos="8075967" algn="r"/>
              </a:tabLst>
            </a:pPr>
            <a:r>
              <a:rPr lang="ja-JP" altLang="en-US" dirty="0" smtClean="0">
                <a:latin typeface="Meiryo UI" panose="020B0604030504040204" pitchFamily="50" charset="-128"/>
                <a:ea typeface="Meiryo UI" panose="020B0604030504040204" pitchFamily="50" charset="-128"/>
                <a:cs typeface="Meiryo UI" pitchFamily="50" charset="-128"/>
              </a:rPr>
              <a:t>介護記録（数値、テキスト）は介護職が入力した主観的情報が多く含まれるため、十分な予測精度が得られていないのが現状</a:t>
            </a:r>
            <a:endParaRPr lang="en-US" altLang="ja-JP" dirty="0">
              <a:latin typeface="Meiryo UI" panose="020B0604030504040204" pitchFamily="50" charset="-128"/>
              <a:ea typeface="Meiryo UI" panose="020B0604030504040204" pitchFamily="50" charset="-128"/>
              <a:cs typeface="Meiryo UI" pitchFamily="50" charset="-128"/>
            </a:endParaRPr>
          </a:p>
        </p:txBody>
      </p:sp>
    </p:spTree>
    <p:extLst>
      <p:ext uri="{BB962C8B-B14F-4D97-AF65-F5344CB8AC3E}">
        <p14:creationId xmlns:p14="http://schemas.microsoft.com/office/powerpoint/2010/main" val="3636659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smtClean="0"/>
              <a:t>現時点の取組み</a:t>
            </a:r>
            <a:endParaRPr kumimoji="1" lang="ja-JP" altLang="en-US" dirty="0"/>
          </a:p>
        </p:txBody>
      </p:sp>
      <p:pic>
        <p:nvPicPr>
          <p:cNvPr id="8" name="図 7"/>
          <p:cNvPicPr>
            <a:picLocks noChangeAspect="1"/>
          </p:cNvPicPr>
          <p:nvPr/>
        </p:nvPicPr>
        <p:blipFill>
          <a:blip r:embed="rId2"/>
          <a:stretch>
            <a:fillRect/>
          </a:stretch>
        </p:blipFill>
        <p:spPr>
          <a:xfrm>
            <a:off x="125750" y="1368640"/>
            <a:ext cx="2354922" cy="1412371"/>
          </a:xfrm>
          <a:prstGeom prst="rect">
            <a:avLst/>
          </a:prstGeom>
        </p:spPr>
      </p:pic>
      <p:graphicFrame>
        <p:nvGraphicFramePr>
          <p:cNvPr id="9" name="表 8">
            <a:extLst>
              <a:ext uri="{FF2B5EF4-FFF2-40B4-BE49-F238E27FC236}">
                <a16:creationId xmlns:a16="http://schemas.microsoft.com/office/drawing/2014/main" id="{9BC41E87-C069-4FA0-8378-6625FDAD4746}"/>
              </a:ext>
            </a:extLst>
          </p:cNvPr>
          <p:cNvGraphicFramePr>
            <a:graphicFrameLocks noGrp="1"/>
          </p:cNvGraphicFramePr>
          <p:nvPr>
            <p:extLst>
              <p:ext uri="{D42A27DB-BD31-4B8C-83A1-F6EECF244321}">
                <p14:modId xmlns:p14="http://schemas.microsoft.com/office/powerpoint/2010/main" val="311179682"/>
              </p:ext>
            </p:extLst>
          </p:nvPr>
        </p:nvGraphicFramePr>
        <p:xfrm>
          <a:off x="4113155" y="1288128"/>
          <a:ext cx="1824674" cy="2026133"/>
        </p:xfrm>
        <a:graphic>
          <a:graphicData uri="http://schemas.openxmlformats.org/drawingml/2006/table">
            <a:tbl>
              <a:tblPr firstRow="1" bandRow="1">
                <a:tableStyleId>{5C22544A-7EE6-4342-B048-85BDC9FD1C3A}</a:tableStyleId>
              </a:tblPr>
              <a:tblGrid>
                <a:gridCol w="1440000">
                  <a:extLst>
                    <a:ext uri="{9D8B030D-6E8A-4147-A177-3AD203B41FA5}">
                      <a16:colId xmlns:a16="http://schemas.microsoft.com/office/drawing/2014/main" val="4276538773"/>
                    </a:ext>
                  </a:extLst>
                </a:gridCol>
                <a:gridCol w="384674">
                  <a:extLst>
                    <a:ext uri="{9D8B030D-6E8A-4147-A177-3AD203B41FA5}">
                      <a16:colId xmlns:a16="http://schemas.microsoft.com/office/drawing/2014/main" val="1546415730"/>
                    </a:ext>
                  </a:extLst>
                </a:gridCol>
              </a:tblGrid>
              <a:tr h="249692">
                <a:tc>
                  <a:txBody>
                    <a:bodyPr/>
                    <a:lstStyle/>
                    <a:p>
                      <a:pPr algn="ctr"/>
                      <a:r>
                        <a:rPr kumimoji="1" lang="ja-JP" altLang="en-US" sz="1000">
                          <a:solidFill>
                            <a:schemeClr val="bg1"/>
                          </a:solidFill>
                        </a:rPr>
                        <a:t>介護記録</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pPr algn="ctr"/>
                      <a:r>
                        <a:rPr kumimoji="1" lang="en-US" altLang="ja-JP" sz="1000">
                          <a:solidFill>
                            <a:schemeClr val="bg1"/>
                          </a:solidFill>
                        </a:rPr>
                        <a:t>BPSD</a:t>
                      </a:r>
                      <a:endParaRPr kumimoji="1" lang="ja-JP" altLang="en-US" sz="1000">
                        <a:solidFill>
                          <a:schemeClr val="bg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157040405"/>
                  </a:ext>
                </a:extLst>
              </a:tr>
              <a:tr h="258293">
                <a:tc>
                  <a:txBody>
                    <a:bodyPr/>
                    <a:lstStyle/>
                    <a:p>
                      <a:r>
                        <a:rPr kumimoji="1" lang="ja-JP" altLang="en-US" sz="900" b="1"/>
                        <a:t>入浴時、落ち着かない様子・・・</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b="1"/>
                        <a:t>0</a:t>
                      </a:r>
                      <a:endParaRPr kumimoji="1" lang="ja-JP" altLang="en-US" sz="900" b="1"/>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70505865"/>
                  </a:ext>
                </a:extLst>
              </a:tr>
              <a:tr h="258293">
                <a:tc>
                  <a:txBody>
                    <a:bodyPr/>
                    <a:lstStyle/>
                    <a:p>
                      <a:r>
                        <a:rPr kumimoji="1" lang="ja-JP" altLang="en-US" sz="900" b="1" dirty="0"/>
                        <a:t>「いや！私の仕事だから！！」と固執されるご様子・・・</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b="1"/>
                        <a:t>1</a:t>
                      </a:r>
                      <a:endParaRPr kumimoji="1" lang="ja-JP" altLang="en-US" sz="900" b="1"/>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8519887"/>
                  </a:ext>
                </a:extLst>
              </a:tr>
              <a:tr h="258293">
                <a:tc>
                  <a:txBody>
                    <a:bodyPr/>
                    <a:lstStyle/>
                    <a:p>
                      <a:r>
                        <a:rPr kumimoji="1" lang="ja-JP" altLang="en-US" sz="900" b="1"/>
                        <a:t>夕食時突然大きな声で落ち着かず歩き回る・・・</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b="1"/>
                        <a:t>1</a:t>
                      </a:r>
                      <a:endParaRPr kumimoji="1" lang="ja-JP" altLang="en-US" sz="900" b="1"/>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9084799"/>
                  </a:ext>
                </a:extLst>
              </a:tr>
              <a:tr h="258293">
                <a:tc>
                  <a:txBody>
                    <a:bodyPr/>
                    <a:lstStyle/>
                    <a:p>
                      <a:r>
                        <a:rPr kumimoji="1" lang="ja-JP" altLang="en-US" sz="900" b="1"/>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b="1" dirty="0"/>
                        <a:t>0</a:t>
                      </a:r>
                      <a:endParaRPr kumimoji="1" lang="ja-JP" altLang="en-US" sz="900" b="1"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16199433"/>
                  </a:ext>
                </a:extLst>
              </a:tr>
            </a:tbl>
          </a:graphicData>
        </a:graphic>
      </p:graphicFrame>
      <p:sp>
        <p:nvSpPr>
          <p:cNvPr id="12" name="右矢印 11"/>
          <p:cNvSpPr/>
          <p:nvPr/>
        </p:nvSpPr>
        <p:spPr bwMode="auto">
          <a:xfrm>
            <a:off x="6172200" y="1794675"/>
            <a:ext cx="1600200" cy="484632"/>
          </a:xfrm>
          <a:prstGeom prst="rightArrow">
            <a:avLst/>
          </a:prstGeom>
          <a:solidFill>
            <a:schemeClr val="bg2">
              <a:lumMod val="85000"/>
            </a:schemeClr>
          </a:solidFill>
          <a:ln w="2857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l">
              <a:lnSpc>
                <a:spcPct val="110000"/>
              </a:lnSpc>
            </a:pPr>
            <a:endParaRPr kumimoji="1" lang="ja-JP" altLang="en-US" sz="2000">
              <a:solidFill>
                <a:schemeClr val="bg1"/>
              </a:solidFill>
              <a:latin typeface="Meiryo UI" pitchFamily="50" charset="-128"/>
              <a:ea typeface="Meiryo UI" pitchFamily="50" charset="-128"/>
              <a:cs typeface="Meiryo UI" pitchFamily="50" charset="-128"/>
            </a:endParaRPr>
          </a:p>
        </p:txBody>
      </p:sp>
      <p:sp>
        <p:nvSpPr>
          <p:cNvPr id="13" name="右矢印 12"/>
          <p:cNvSpPr/>
          <p:nvPr/>
        </p:nvSpPr>
        <p:spPr bwMode="auto">
          <a:xfrm>
            <a:off x="2827155" y="1832510"/>
            <a:ext cx="801901" cy="484632"/>
          </a:xfrm>
          <a:prstGeom prst="rightArrow">
            <a:avLst/>
          </a:prstGeom>
          <a:solidFill>
            <a:schemeClr val="bg2">
              <a:lumMod val="85000"/>
            </a:schemeClr>
          </a:solidFill>
          <a:ln w="2857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l">
              <a:lnSpc>
                <a:spcPct val="110000"/>
              </a:lnSpc>
            </a:pPr>
            <a:endParaRPr kumimoji="1" lang="ja-JP" altLang="en-US" sz="2000">
              <a:solidFill>
                <a:schemeClr val="bg1"/>
              </a:solidFill>
              <a:latin typeface="Meiryo UI" pitchFamily="50" charset="-128"/>
              <a:ea typeface="Meiryo UI" pitchFamily="50" charset="-128"/>
              <a:cs typeface="Meiryo UI" pitchFamily="50" charset="-128"/>
            </a:endParaRPr>
          </a:p>
        </p:txBody>
      </p:sp>
      <p:pic>
        <p:nvPicPr>
          <p:cNvPr id="14" name="図 13"/>
          <p:cNvPicPr>
            <a:picLocks noChangeAspect="1"/>
          </p:cNvPicPr>
          <p:nvPr/>
        </p:nvPicPr>
        <p:blipFill>
          <a:blip r:embed="rId3"/>
          <a:stretch>
            <a:fillRect/>
          </a:stretch>
        </p:blipFill>
        <p:spPr>
          <a:xfrm>
            <a:off x="5017840" y="2909326"/>
            <a:ext cx="1429898" cy="1844824"/>
          </a:xfrm>
          <a:prstGeom prst="rect">
            <a:avLst/>
          </a:prstGeom>
        </p:spPr>
      </p:pic>
      <p:pic>
        <p:nvPicPr>
          <p:cNvPr id="15" name="図 14"/>
          <p:cNvPicPr>
            <a:picLocks noChangeAspect="1"/>
          </p:cNvPicPr>
          <p:nvPr/>
        </p:nvPicPr>
        <p:blipFill>
          <a:blip r:embed="rId4"/>
          <a:stretch>
            <a:fillRect/>
          </a:stretch>
        </p:blipFill>
        <p:spPr>
          <a:xfrm>
            <a:off x="7966420" y="1451215"/>
            <a:ext cx="2159526" cy="1656184"/>
          </a:xfrm>
          <a:prstGeom prst="rect">
            <a:avLst/>
          </a:prstGeom>
        </p:spPr>
      </p:pic>
      <p:sp>
        <p:nvSpPr>
          <p:cNvPr id="16" name="テキスト ボックス 15"/>
          <p:cNvSpPr txBox="1"/>
          <p:nvPr/>
        </p:nvSpPr>
        <p:spPr>
          <a:xfrm>
            <a:off x="610021" y="982403"/>
            <a:ext cx="1471878" cy="305725"/>
          </a:xfrm>
          <a:prstGeom prst="rect">
            <a:avLst/>
          </a:prstGeom>
          <a:noFill/>
        </p:spPr>
        <p:txBody>
          <a:bodyPr wrap="none" rtlCol="0">
            <a:spAutoFit/>
          </a:bodyPr>
          <a:lstStyle/>
          <a:p>
            <a:pPr algn="l">
              <a:lnSpc>
                <a:spcPct val="110000"/>
              </a:lnSpc>
              <a:spcBef>
                <a:spcPts val="450"/>
              </a:spcBef>
            </a:pPr>
            <a:r>
              <a:rPr kumimoji="1" lang="ja-JP" altLang="en-US" sz="1400" b="1" dirty="0">
                <a:latin typeface="Meiryo UI" panose="020B0604030504040204" pitchFamily="50" charset="-128"/>
                <a:ea typeface="Meiryo UI" panose="020B0604030504040204" pitchFamily="50" charset="-128"/>
                <a:cs typeface="Meiryo UI" panose="020B0604030504040204" pitchFamily="50" charset="-128"/>
              </a:rPr>
              <a:t>介護記録テキスト</a:t>
            </a:r>
          </a:p>
        </p:txBody>
      </p:sp>
      <p:sp>
        <p:nvSpPr>
          <p:cNvPr id="17" name="テキスト ボックス 16"/>
          <p:cNvSpPr txBox="1"/>
          <p:nvPr/>
        </p:nvSpPr>
        <p:spPr>
          <a:xfrm>
            <a:off x="4350528" y="950678"/>
            <a:ext cx="1420582" cy="305725"/>
          </a:xfrm>
          <a:prstGeom prst="rect">
            <a:avLst/>
          </a:prstGeom>
          <a:noFill/>
        </p:spPr>
        <p:txBody>
          <a:bodyPr wrap="none" rtlCol="0">
            <a:spAutoFit/>
          </a:bodyPr>
          <a:lstStyle/>
          <a:p>
            <a:pPr algn="l">
              <a:lnSpc>
                <a:spcPct val="110000"/>
              </a:lnSpc>
              <a:spcBef>
                <a:spcPts val="450"/>
              </a:spcBef>
            </a:pPr>
            <a:r>
              <a:rPr kumimoji="1" lang="en-US" altLang="ja-JP" sz="1400" b="1" dirty="0" smtClean="0">
                <a:latin typeface="Meiryo UI" panose="020B0604030504040204" pitchFamily="50" charset="-128"/>
                <a:ea typeface="Meiryo UI" panose="020B0604030504040204" pitchFamily="50" charset="-128"/>
                <a:cs typeface="Meiryo UI" panose="020B0604030504040204" pitchFamily="50" charset="-128"/>
              </a:rPr>
              <a:t>BPSD</a:t>
            </a:r>
            <a:r>
              <a:rPr lang="ja-JP" altLang="en-US" sz="1400" b="1" dirty="0" smtClean="0">
                <a:latin typeface="Meiryo UI" panose="020B0604030504040204" pitchFamily="50" charset="-128"/>
                <a:ea typeface="Meiryo UI" panose="020B0604030504040204" pitchFamily="50" charset="-128"/>
                <a:cs typeface="Meiryo UI" panose="020B0604030504040204" pitchFamily="50" charset="-128"/>
              </a:rPr>
              <a:t>予測結果</a:t>
            </a:r>
            <a:endParaRPr kumimoji="1" lang="ja-JP" altLang="en-US" sz="14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テキスト ボックス 17"/>
          <p:cNvSpPr txBox="1"/>
          <p:nvPr/>
        </p:nvSpPr>
        <p:spPr>
          <a:xfrm>
            <a:off x="5771110" y="2628148"/>
            <a:ext cx="1353256" cy="305725"/>
          </a:xfrm>
          <a:prstGeom prst="rect">
            <a:avLst/>
          </a:prstGeom>
          <a:noFill/>
        </p:spPr>
        <p:txBody>
          <a:bodyPr wrap="none" rtlCol="0">
            <a:spAutoFit/>
          </a:bodyPr>
          <a:lstStyle/>
          <a:p>
            <a:pPr algn="l">
              <a:lnSpc>
                <a:spcPct val="110000"/>
              </a:lnSpc>
              <a:spcBef>
                <a:spcPts val="450"/>
              </a:spcBef>
            </a:pPr>
            <a:r>
              <a:rPr kumimoji="1" lang="ja-JP" altLang="en-US" sz="1400" b="1" dirty="0">
                <a:latin typeface="Meiryo UI" panose="020B0604030504040204" pitchFamily="50" charset="-128"/>
                <a:ea typeface="Meiryo UI" panose="020B0604030504040204" pitchFamily="50" charset="-128"/>
                <a:cs typeface="Meiryo UI" panose="020B0604030504040204" pitchFamily="50" charset="-128"/>
              </a:rPr>
              <a:t>介護記録データ</a:t>
            </a:r>
          </a:p>
        </p:txBody>
      </p:sp>
      <p:sp>
        <p:nvSpPr>
          <p:cNvPr id="19" name="屈折矢印 18"/>
          <p:cNvSpPr/>
          <p:nvPr/>
        </p:nvSpPr>
        <p:spPr bwMode="auto">
          <a:xfrm>
            <a:off x="6638544" y="3314261"/>
            <a:ext cx="2286000" cy="992563"/>
          </a:xfrm>
          <a:prstGeom prst="bentUpArrow">
            <a:avLst>
              <a:gd name="adj1" fmla="val 17516"/>
              <a:gd name="adj2" fmla="val 25000"/>
              <a:gd name="adj3" fmla="val 14024"/>
            </a:avLst>
          </a:prstGeom>
          <a:solidFill>
            <a:schemeClr val="bg2">
              <a:lumMod val="85000"/>
            </a:schemeClr>
          </a:solidFill>
          <a:ln w="2857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l">
              <a:lnSpc>
                <a:spcPct val="110000"/>
              </a:lnSpc>
            </a:pPr>
            <a:endParaRPr kumimoji="1" lang="ja-JP" altLang="en-US" sz="2000">
              <a:solidFill>
                <a:schemeClr val="bg1"/>
              </a:solidFill>
              <a:latin typeface="Meiryo UI" pitchFamily="50" charset="-128"/>
              <a:ea typeface="Meiryo UI" pitchFamily="50" charset="-128"/>
              <a:cs typeface="Meiryo UI" pitchFamily="50" charset="-128"/>
            </a:endParaRPr>
          </a:p>
        </p:txBody>
      </p:sp>
      <p:sp>
        <p:nvSpPr>
          <p:cNvPr id="20" name="テキスト ボックス 19"/>
          <p:cNvSpPr txBox="1"/>
          <p:nvPr/>
        </p:nvSpPr>
        <p:spPr>
          <a:xfrm>
            <a:off x="8398848" y="1084465"/>
            <a:ext cx="1810111" cy="329321"/>
          </a:xfrm>
          <a:prstGeom prst="rect">
            <a:avLst/>
          </a:prstGeom>
          <a:noFill/>
        </p:spPr>
        <p:txBody>
          <a:bodyPr wrap="none" rtlCol="0">
            <a:spAutoFit/>
          </a:bodyPr>
          <a:lstStyle/>
          <a:p>
            <a:pPr algn="l">
              <a:lnSpc>
                <a:spcPct val="110000"/>
              </a:lnSpc>
              <a:spcBef>
                <a:spcPts val="450"/>
              </a:spcBef>
            </a:pPr>
            <a:r>
              <a:rPr kumimoji="1" lang="en-US" altLang="ja-JP" sz="1400" b="1" dirty="0">
                <a:latin typeface="Meiryo UI" panose="020B0604030504040204" pitchFamily="50" charset="-128"/>
                <a:ea typeface="Meiryo UI" panose="020B0604030504040204" pitchFamily="50" charset="-128"/>
                <a:cs typeface="Meiryo UI" panose="020B0604030504040204" pitchFamily="50" charset="-128"/>
              </a:rPr>
              <a:t>BPSD</a:t>
            </a:r>
            <a:r>
              <a:rPr kumimoji="1" lang="ja-JP" altLang="en-US" sz="1400" b="1" dirty="0">
                <a:latin typeface="Meiryo UI" panose="020B0604030504040204" pitchFamily="50" charset="-128"/>
                <a:ea typeface="Meiryo UI" panose="020B0604030504040204" pitchFamily="50" charset="-128"/>
                <a:cs typeface="Meiryo UI" panose="020B0604030504040204" pitchFamily="50" charset="-128"/>
              </a:rPr>
              <a:t>発生</a:t>
            </a:r>
            <a:r>
              <a:rPr kumimoji="1" lang="ja-JP" altLang="en-US" sz="1400" b="1" dirty="0" smtClean="0">
                <a:latin typeface="Meiryo UI" panose="020B0604030504040204" pitchFamily="50" charset="-128"/>
                <a:ea typeface="Meiryo UI" panose="020B0604030504040204" pitchFamily="50" charset="-128"/>
                <a:cs typeface="Meiryo UI" panose="020B0604030504040204" pitchFamily="50" charset="-128"/>
              </a:rPr>
              <a:t>要因予測</a:t>
            </a:r>
            <a:endParaRPr kumimoji="1" lang="ja-JP" altLang="en-US" sz="14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テキスト ボックス 24"/>
          <p:cNvSpPr txBox="1"/>
          <p:nvPr/>
        </p:nvSpPr>
        <p:spPr>
          <a:xfrm>
            <a:off x="2480672" y="1066794"/>
            <a:ext cx="1684628" cy="461665"/>
          </a:xfrm>
          <a:prstGeom prst="rect">
            <a:avLst/>
          </a:prstGeom>
          <a:noFill/>
        </p:spPr>
        <p:txBody>
          <a:bodyPr wrap="none" rtlCol="0">
            <a:spAutoFit/>
          </a:bodyPr>
          <a:lstStyle/>
          <a:p>
            <a:pPr algn="ctr"/>
            <a:r>
              <a:rPr kumimoji="1" lang="ja-JP" altLang="en-US" sz="1200" b="1" dirty="0" smtClean="0">
                <a:solidFill>
                  <a:schemeClr val="accent1">
                    <a:lumMod val="75000"/>
                  </a:schemeClr>
                </a:solidFill>
                <a:latin typeface="Meiryo UI" panose="020B0604030504040204" pitchFamily="50" charset="-128"/>
                <a:ea typeface="Meiryo UI" panose="020B0604030504040204" pitchFamily="50" charset="-128"/>
              </a:rPr>
              <a:t>自然言語処理</a:t>
            </a:r>
            <a:r>
              <a:rPr lang="en-US" altLang="ja-JP" sz="1200" b="1" dirty="0" smtClean="0">
                <a:solidFill>
                  <a:schemeClr val="accent1">
                    <a:lumMod val="75000"/>
                  </a:schemeClr>
                </a:solidFill>
                <a:latin typeface="Meiryo UI" panose="020B0604030504040204" pitchFamily="50" charset="-128"/>
                <a:ea typeface="Meiryo UI" panose="020B0604030504040204" pitchFamily="50" charset="-128"/>
              </a:rPr>
              <a:t>(BERT)</a:t>
            </a:r>
          </a:p>
          <a:p>
            <a:pPr algn="ctr"/>
            <a:r>
              <a:rPr kumimoji="1" lang="ja-JP" altLang="en-US" sz="1200" b="1" dirty="0">
                <a:solidFill>
                  <a:schemeClr val="accent1">
                    <a:lumMod val="75000"/>
                  </a:schemeClr>
                </a:solidFill>
                <a:latin typeface="Meiryo UI" panose="020B0604030504040204" pitchFamily="50" charset="-128"/>
                <a:ea typeface="Meiryo UI" panose="020B0604030504040204" pitchFamily="50" charset="-128"/>
              </a:rPr>
              <a:t>に</a:t>
            </a:r>
            <a:r>
              <a:rPr kumimoji="1" lang="ja-JP" altLang="en-US" sz="1200" b="1" dirty="0" smtClean="0">
                <a:solidFill>
                  <a:schemeClr val="accent1">
                    <a:lumMod val="75000"/>
                  </a:schemeClr>
                </a:solidFill>
                <a:latin typeface="Meiryo UI" panose="020B0604030504040204" pitchFamily="50" charset="-128"/>
                <a:ea typeface="Meiryo UI" panose="020B0604030504040204" pitchFamily="50" charset="-128"/>
              </a:rPr>
              <a:t>よるテキスト分類</a:t>
            </a:r>
            <a:endParaRPr kumimoji="1" lang="ja-JP" altLang="en-US" sz="1200" b="1" dirty="0">
              <a:solidFill>
                <a:schemeClr val="accent1">
                  <a:lumMod val="75000"/>
                </a:schemeClr>
              </a:solidFill>
              <a:latin typeface="Meiryo UI" panose="020B0604030504040204" pitchFamily="50" charset="-128"/>
              <a:ea typeface="Meiryo UI" panose="020B0604030504040204" pitchFamily="50" charset="-128"/>
            </a:endParaRPr>
          </a:p>
        </p:txBody>
      </p:sp>
      <p:sp>
        <p:nvSpPr>
          <p:cNvPr id="26" name="テキスト ボックス 25"/>
          <p:cNvSpPr txBox="1"/>
          <p:nvPr/>
        </p:nvSpPr>
        <p:spPr>
          <a:xfrm>
            <a:off x="6090734" y="1052177"/>
            <a:ext cx="1627369" cy="461665"/>
          </a:xfrm>
          <a:prstGeom prst="rect">
            <a:avLst/>
          </a:prstGeom>
          <a:noFill/>
        </p:spPr>
        <p:txBody>
          <a:bodyPr wrap="none" rtlCol="0">
            <a:spAutoFit/>
          </a:bodyPr>
          <a:lstStyle/>
          <a:p>
            <a:pPr algn="ctr"/>
            <a:r>
              <a:rPr lang="ja-JP" altLang="en-US" sz="1200" b="1" dirty="0" smtClean="0">
                <a:solidFill>
                  <a:schemeClr val="accent1">
                    <a:lumMod val="75000"/>
                  </a:schemeClr>
                </a:solidFill>
                <a:latin typeface="Meiryo UI" panose="020B0604030504040204" pitchFamily="50" charset="-128"/>
                <a:ea typeface="Meiryo UI" panose="020B0604030504040204" pitchFamily="50" charset="-128"/>
              </a:rPr>
              <a:t>決定木系の手法による</a:t>
            </a:r>
            <a:r>
              <a:rPr lang="en-US" altLang="ja-JP" sz="1200" b="1" dirty="0" smtClean="0">
                <a:solidFill>
                  <a:schemeClr val="accent1">
                    <a:lumMod val="75000"/>
                  </a:schemeClr>
                </a:solidFill>
                <a:latin typeface="Meiryo UI" panose="020B0604030504040204" pitchFamily="50" charset="-128"/>
                <a:ea typeface="Meiryo UI" panose="020B0604030504040204" pitchFamily="50" charset="-128"/>
              </a:rPr>
              <a:t/>
            </a:r>
            <a:br>
              <a:rPr lang="en-US" altLang="ja-JP" sz="1200" b="1" dirty="0" smtClean="0">
                <a:solidFill>
                  <a:schemeClr val="accent1">
                    <a:lumMod val="75000"/>
                  </a:schemeClr>
                </a:solidFill>
                <a:latin typeface="Meiryo UI" panose="020B0604030504040204" pitchFamily="50" charset="-128"/>
                <a:ea typeface="Meiryo UI" panose="020B0604030504040204" pitchFamily="50" charset="-128"/>
              </a:rPr>
            </a:br>
            <a:r>
              <a:rPr lang="en-US" altLang="ja-JP" sz="1200" b="1" dirty="0" smtClean="0">
                <a:solidFill>
                  <a:schemeClr val="accent1">
                    <a:lumMod val="75000"/>
                  </a:schemeClr>
                </a:solidFill>
                <a:latin typeface="Meiryo UI" panose="020B0604030504040204" pitchFamily="50" charset="-128"/>
                <a:ea typeface="Meiryo UI" panose="020B0604030504040204" pitchFamily="50" charset="-128"/>
              </a:rPr>
              <a:t>BPSD</a:t>
            </a:r>
            <a:r>
              <a:rPr lang="ja-JP" altLang="en-US" sz="1200" b="1" dirty="0" smtClean="0">
                <a:solidFill>
                  <a:schemeClr val="accent1">
                    <a:lumMod val="75000"/>
                  </a:schemeClr>
                </a:solidFill>
                <a:latin typeface="Meiryo UI" panose="020B0604030504040204" pitchFamily="50" charset="-128"/>
                <a:ea typeface="Meiryo UI" panose="020B0604030504040204" pitchFamily="50" charset="-128"/>
              </a:rPr>
              <a:t>要因予測</a:t>
            </a:r>
            <a:endParaRPr kumimoji="1" lang="ja-JP" altLang="en-US" sz="1200" b="1" dirty="0">
              <a:solidFill>
                <a:schemeClr val="accent1">
                  <a:lumMod val="75000"/>
                </a:schemeClr>
              </a:solidFill>
              <a:latin typeface="Meiryo UI" panose="020B0604030504040204" pitchFamily="50" charset="-128"/>
              <a:ea typeface="Meiryo UI" panose="020B0604030504040204" pitchFamily="50" charset="-128"/>
            </a:endParaRPr>
          </a:p>
        </p:txBody>
      </p:sp>
      <p:sp>
        <p:nvSpPr>
          <p:cNvPr id="27" name="テキスト ボックス 26"/>
          <p:cNvSpPr txBox="1"/>
          <p:nvPr/>
        </p:nvSpPr>
        <p:spPr>
          <a:xfrm>
            <a:off x="6445010" y="3755927"/>
            <a:ext cx="3042821" cy="276999"/>
          </a:xfrm>
          <a:prstGeom prst="rect">
            <a:avLst/>
          </a:prstGeom>
          <a:noFill/>
        </p:spPr>
        <p:txBody>
          <a:bodyPr wrap="none" rtlCol="0">
            <a:spAutoFit/>
          </a:bodyPr>
          <a:lstStyle/>
          <a:p>
            <a:pPr algn="ctr"/>
            <a:r>
              <a:rPr kumimoji="1" lang="ja-JP" altLang="en-US" sz="1200" b="1" dirty="0" smtClean="0">
                <a:solidFill>
                  <a:schemeClr val="accent1">
                    <a:lumMod val="75000"/>
                  </a:schemeClr>
                </a:solidFill>
                <a:latin typeface="Meiryo UI" panose="020B0604030504040204" pitchFamily="50" charset="-128"/>
                <a:ea typeface="Meiryo UI" panose="020B0604030504040204" pitchFamily="50" charset="-128"/>
              </a:rPr>
              <a:t>時系列分析</a:t>
            </a:r>
            <a:r>
              <a:rPr kumimoji="1" lang="en-US" altLang="ja-JP" sz="1200" b="1" dirty="0" smtClean="0">
                <a:solidFill>
                  <a:schemeClr val="accent1">
                    <a:lumMod val="75000"/>
                  </a:schemeClr>
                </a:solidFill>
                <a:latin typeface="Meiryo UI" panose="020B0604030504040204" pitchFamily="50" charset="-128"/>
                <a:ea typeface="Meiryo UI" panose="020B0604030504040204" pitchFamily="50" charset="-128"/>
              </a:rPr>
              <a:t>, </a:t>
            </a:r>
            <a:r>
              <a:rPr kumimoji="1" lang="ja-JP" altLang="en-US" sz="1200" b="1" dirty="0" smtClean="0">
                <a:solidFill>
                  <a:schemeClr val="accent1">
                    <a:lumMod val="75000"/>
                  </a:schemeClr>
                </a:solidFill>
                <a:latin typeface="Meiryo UI" panose="020B0604030504040204" pitchFamily="50" charset="-128"/>
                <a:ea typeface="Meiryo UI" panose="020B0604030504040204" pitchFamily="50" charset="-128"/>
              </a:rPr>
              <a:t>状態空間モデルによる異常検知</a:t>
            </a:r>
            <a:endParaRPr kumimoji="1" lang="en-US" altLang="ja-JP" sz="1200" b="1" dirty="0" smtClean="0">
              <a:solidFill>
                <a:schemeClr val="accent1">
                  <a:lumMod val="75000"/>
                </a:schemeClr>
              </a:solidFill>
              <a:latin typeface="Meiryo UI" panose="020B0604030504040204" pitchFamily="50" charset="-128"/>
              <a:ea typeface="Meiryo UI" panose="020B0604030504040204" pitchFamily="50" charset="-128"/>
            </a:endParaRPr>
          </a:p>
        </p:txBody>
      </p:sp>
      <p:sp>
        <p:nvSpPr>
          <p:cNvPr id="28" name="テキスト ボックス 27">
            <a:extLst>
              <a:ext uri="{FF2B5EF4-FFF2-40B4-BE49-F238E27FC236}">
                <a16:creationId xmlns:a16="http://schemas.microsoft.com/office/drawing/2014/main" id="{2B62C853-C7F0-4CCD-9F05-A049EBF5B18C}"/>
              </a:ext>
            </a:extLst>
          </p:cNvPr>
          <p:cNvSpPr txBox="1">
            <a:spLocks noChangeArrowheads="1"/>
          </p:cNvSpPr>
          <p:nvPr/>
        </p:nvSpPr>
        <p:spPr bwMode="auto">
          <a:xfrm>
            <a:off x="922345" y="4980954"/>
            <a:ext cx="10030968" cy="1768806"/>
          </a:xfrm>
          <a:prstGeom prst="rect">
            <a:avLst/>
          </a:prstGeom>
          <a:noFill/>
          <a:ln w="9525">
            <a:noFill/>
            <a:miter lim="800000"/>
            <a:headEnd/>
            <a:tailEnd/>
          </a:ln>
        </p:spPr>
        <p:txBody>
          <a:bodyPr wrap="square" lIns="89527" tIns="44762" rIns="89527" bIns="44762" anchor="ctr">
            <a:spAutoFit/>
          </a:bodyPr>
          <a:lstStyle/>
          <a:p>
            <a:pPr marL="342900" indent="-342900" defTabSz="896017">
              <a:lnSpc>
                <a:spcPct val="110000"/>
              </a:lnSpc>
              <a:spcBef>
                <a:spcPts val="1000"/>
              </a:spcBef>
              <a:buClr>
                <a:srgbClr val="0F6DD2"/>
              </a:buClr>
              <a:buFont typeface="Arial" panose="020B0604020202020204" pitchFamily="34" charset="0"/>
              <a:buChar char="•"/>
              <a:tabLst>
                <a:tab pos="8075967" algn="r"/>
              </a:tabLst>
            </a:pPr>
            <a:r>
              <a:rPr lang="ja-JP" altLang="en-US" sz="1400" dirty="0" smtClean="0">
                <a:latin typeface="Meiryo UI" panose="020B0604030504040204" pitchFamily="50" charset="-128"/>
                <a:ea typeface="Meiryo UI" panose="020B0604030504040204" pitchFamily="50" charset="-128"/>
                <a:cs typeface="Meiryo UI" pitchFamily="50" charset="-128"/>
              </a:rPr>
              <a:t>介護記録テキストは介護職の主観情報のため、記録者によって描写のレベル</a:t>
            </a:r>
            <a:r>
              <a:rPr lang="en-US" altLang="ja-JP" sz="1400" dirty="0" smtClean="0">
                <a:latin typeface="Meiryo UI" panose="020B0604030504040204" pitchFamily="50" charset="-128"/>
                <a:ea typeface="Meiryo UI" panose="020B0604030504040204" pitchFamily="50" charset="-128"/>
                <a:cs typeface="Meiryo UI" pitchFamily="50" charset="-128"/>
              </a:rPr>
              <a:t>(</a:t>
            </a:r>
            <a:r>
              <a:rPr lang="ja-JP" altLang="en-US" sz="1400" dirty="0" smtClean="0">
                <a:latin typeface="Meiryo UI" panose="020B0604030504040204" pitchFamily="50" charset="-128"/>
                <a:ea typeface="Meiryo UI" panose="020B0604030504040204" pitchFamily="50" charset="-128"/>
                <a:cs typeface="Meiryo UI" pitchFamily="50" charset="-128"/>
              </a:rPr>
              <a:t>具体的</a:t>
            </a:r>
            <a:r>
              <a:rPr lang="en-US" altLang="ja-JP" sz="1400" dirty="0" smtClean="0">
                <a:latin typeface="Meiryo UI" panose="020B0604030504040204" pitchFamily="50" charset="-128"/>
                <a:ea typeface="Meiryo UI" panose="020B0604030504040204" pitchFamily="50" charset="-128"/>
                <a:cs typeface="Meiryo UI" pitchFamily="50" charset="-128"/>
              </a:rPr>
              <a:t>/</a:t>
            </a:r>
            <a:r>
              <a:rPr lang="ja-JP" altLang="en-US" sz="1400" dirty="0" smtClean="0">
                <a:latin typeface="Meiryo UI" panose="020B0604030504040204" pitchFamily="50" charset="-128"/>
                <a:ea typeface="Meiryo UI" panose="020B0604030504040204" pitchFamily="50" charset="-128"/>
                <a:cs typeface="Meiryo UI" pitchFamily="50" charset="-128"/>
              </a:rPr>
              <a:t>抽象的</a:t>
            </a:r>
            <a:r>
              <a:rPr lang="en-US" altLang="ja-JP" sz="1400" dirty="0" smtClean="0">
                <a:latin typeface="Meiryo UI" panose="020B0604030504040204" pitchFamily="50" charset="-128"/>
                <a:ea typeface="Meiryo UI" panose="020B0604030504040204" pitchFamily="50" charset="-128"/>
                <a:cs typeface="Meiryo UI" pitchFamily="50" charset="-128"/>
              </a:rPr>
              <a:t>)</a:t>
            </a:r>
            <a:r>
              <a:rPr lang="ja-JP" altLang="en-US" sz="1400" dirty="0" smtClean="0">
                <a:latin typeface="Meiryo UI" panose="020B0604030504040204" pitchFamily="50" charset="-128"/>
                <a:ea typeface="Meiryo UI" panose="020B0604030504040204" pitchFamily="50" charset="-128"/>
                <a:cs typeface="Meiryo UI" pitchFamily="50" charset="-128"/>
              </a:rPr>
              <a:t>が異なるため、教師データとしての品質が担保しにくい　→　良い分類</a:t>
            </a:r>
            <a:r>
              <a:rPr lang="ja-JP" altLang="en-US" sz="1400" dirty="0">
                <a:latin typeface="Meiryo UI" panose="020B0604030504040204" pitchFamily="50" charset="-128"/>
                <a:ea typeface="Meiryo UI" panose="020B0604030504040204" pitchFamily="50" charset="-128"/>
                <a:cs typeface="Meiryo UI" pitchFamily="50" charset="-128"/>
              </a:rPr>
              <a:t>精度</a:t>
            </a:r>
            <a:r>
              <a:rPr lang="ja-JP" altLang="en-US" sz="1400" dirty="0" smtClean="0">
                <a:latin typeface="Meiryo UI" panose="020B0604030504040204" pitchFamily="50" charset="-128"/>
                <a:ea typeface="Meiryo UI" panose="020B0604030504040204" pitchFamily="50" charset="-128"/>
                <a:cs typeface="Meiryo UI" pitchFamily="50" charset="-128"/>
              </a:rPr>
              <a:t>がでない</a:t>
            </a:r>
            <a:r>
              <a:rPr lang="en-US" altLang="ja-JP" sz="1400" dirty="0" smtClean="0">
                <a:latin typeface="Meiryo UI" panose="020B0604030504040204" pitchFamily="50" charset="-128"/>
                <a:ea typeface="Meiryo UI" panose="020B0604030504040204" pitchFamily="50" charset="-128"/>
                <a:cs typeface="Meiryo UI" pitchFamily="50" charset="-128"/>
              </a:rPr>
              <a:t>(F1</a:t>
            </a:r>
            <a:r>
              <a:rPr lang="ja-JP" altLang="en-US" sz="1400" dirty="0" smtClean="0">
                <a:latin typeface="Meiryo UI" panose="020B0604030504040204" pitchFamily="50" charset="-128"/>
                <a:ea typeface="Meiryo UI" panose="020B0604030504040204" pitchFamily="50" charset="-128"/>
                <a:cs typeface="Meiryo UI" pitchFamily="50" charset="-128"/>
              </a:rPr>
              <a:t>＝</a:t>
            </a:r>
            <a:r>
              <a:rPr lang="en-US" altLang="ja-JP" sz="1400" dirty="0" smtClean="0">
                <a:latin typeface="Meiryo UI" panose="020B0604030504040204" pitchFamily="50" charset="-128"/>
                <a:ea typeface="Meiryo UI" panose="020B0604030504040204" pitchFamily="50" charset="-128"/>
                <a:cs typeface="Meiryo UI" pitchFamily="50" charset="-128"/>
              </a:rPr>
              <a:t>0.1~0.2 </a:t>
            </a:r>
            <a:r>
              <a:rPr lang="ja-JP" altLang="en-US" sz="1400" dirty="0" smtClean="0">
                <a:latin typeface="Meiryo UI" panose="020B0604030504040204" pitchFamily="50" charset="-128"/>
                <a:ea typeface="Meiryo UI" panose="020B0604030504040204" pitchFamily="50" charset="-128"/>
                <a:cs typeface="Meiryo UI" pitchFamily="50" charset="-128"/>
              </a:rPr>
              <a:t>程度</a:t>
            </a:r>
            <a:r>
              <a:rPr lang="en-US" altLang="ja-JP" sz="1400" dirty="0" smtClean="0">
                <a:latin typeface="Meiryo UI" panose="020B0604030504040204" pitchFamily="50" charset="-128"/>
                <a:ea typeface="Meiryo UI" panose="020B0604030504040204" pitchFamily="50" charset="-128"/>
                <a:cs typeface="Meiryo UI" pitchFamily="50" charset="-128"/>
              </a:rPr>
              <a:t>)</a:t>
            </a:r>
          </a:p>
          <a:p>
            <a:pPr marL="342900" indent="-342900" defTabSz="896017">
              <a:lnSpc>
                <a:spcPct val="110000"/>
              </a:lnSpc>
              <a:spcBef>
                <a:spcPts val="1000"/>
              </a:spcBef>
              <a:buClr>
                <a:srgbClr val="0F6DD2"/>
              </a:buClr>
              <a:buFont typeface="Arial" panose="020B0604020202020204" pitchFamily="34" charset="0"/>
              <a:buChar char="•"/>
              <a:tabLst>
                <a:tab pos="8075967" algn="r"/>
              </a:tabLst>
            </a:pPr>
            <a:r>
              <a:rPr lang="ja-JP" altLang="en-US" sz="1400" dirty="0" smtClean="0">
                <a:latin typeface="Meiryo UI" panose="020B0604030504040204" pitchFamily="50" charset="-128"/>
                <a:ea typeface="Meiryo UI" panose="020B0604030504040204" pitchFamily="50" charset="-128"/>
                <a:cs typeface="Meiryo UI" pitchFamily="50" charset="-128"/>
              </a:rPr>
              <a:t>テキスト分類に利用している学習済みモデルは公開されているモデル</a:t>
            </a:r>
            <a:r>
              <a:rPr lang="en-US" altLang="ja-JP" sz="1400" dirty="0" smtClean="0">
                <a:latin typeface="Meiryo UI" panose="020B0604030504040204" pitchFamily="50" charset="-128"/>
                <a:ea typeface="Meiryo UI" panose="020B0604030504040204" pitchFamily="50" charset="-128"/>
                <a:cs typeface="Meiryo UI" pitchFamily="50" charset="-128"/>
              </a:rPr>
              <a:t>(Wikipedia</a:t>
            </a:r>
            <a:r>
              <a:rPr lang="ja-JP" altLang="en-US" sz="1400" dirty="0" smtClean="0">
                <a:latin typeface="Meiryo UI" panose="020B0604030504040204" pitchFamily="50" charset="-128"/>
                <a:ea typeface="Meiryo UI" panose="020B0604030504040204" pitchFamily="50" charset="-128"/>
                <a:cs typeface="Meiryo UI" pitchFamily="50" charset="-128"/>
              </a:rPr>
              <a:t>記事を事前学習したモデル</a:t>
            </a:r>
            <a:r>
              <a:rPr lang="en-US" altLang="ja-JP" sz="1400" dirty="0" smtClean="0">
                <a:latin typeface="Meiryo UI" panose="020B0604030504040204" pitchFamily="50" charset="-128"/>
                <a:ea typeface="Meiryo UI" panose="020B0604030504040204" pitchFamily="50" charset="-128"/>
                <a:cs typeface="Meiryo UI" pitchFamily="50" charset="-128"/>
              </a:rPr>
              <a:t>)</a:t>
            </a:r>
            <a:r>
              <a:rPr lang="ja-JP" altLang="en-US" sz="1400" dirty="0" smtClean="0">
                <a:latin typeface="Meiryo UI" panose="020B0604030504040204" pitchFamily="50" charset="-128"/>
                <a:ea typeface="Meiryo UI" panose="020B0604030504040204" pitchFamily="50" charset="-128"/>
                <a:cs typeface="Meiryo UI" pitchFamily="50" charset="-128"/>
              </a:rPr>
              <a:t>をそのまま利用しているため、介護ドメインにうまく適応できていない可能性がある</a:t>
            </a:r>
            <a:endParaRPr lang="en-US" altLang="ja-JP" sz="1400" dirty="0" smtClean="0">
              <a:latin typeface="Meiryo UI" panose="020B0604030504040204" pitchFamily="50" charset="-128"/>
              <a:ea typeface="Meiryo UI" panose="020B0604030504040204" pitchFamily="50" charset="-128"/>
              <a:cs typeface="Meiryo UI" pitchFamily="50" charset="-128"/>
            </a:endParaRPr>
          </a:p>
          <a:p>
            <a:pPr marL="342900" indent="-342900" defTabSz="896017">
              <a:lnSpc>
                <a:spcPct val="110000"/>
              </a:lnSpc>
              <a:spcBef>
                <a:spcPts val="1000"/>
              </a:spcBef>
              <a:buClr>
                <a:srgbClr val="0F6DD2"/>
              </a:buClr>
              <a:buFont typeface="Arial" panose="020B0604020202020204" pitchFamily="34" charset="0"/>
              <a:buChar char="•"/>
              <a:tabLst>
                <a:tab pos="8075967" algn="r"/>
              </a:tabLst>
            </a:pPr>
            <a:r>
              <a:rPr lang="ja-JP" altLang="en-US" sz="1400" dirty="0" smtClean="0">
                <a:latin typeface="Meiryo UI" panose="020B0604030504040204" pitchFamily="50" charset="-128"/>
                <a:ea typeface="Meiryo UI" panose="020B0604030504040204" pitchFamily="50" charset="-128"/>
                <a:cs typeface="Meiryo UI" pitchFamily="50" charset="-128"/>
              </a:rPr>
              <a:t>テキスト分類の予測結果を使って、さらに</a:t>
            </a:r>
            <a:r>
              <a:rPr lang="en-US" altLang="ja-JP" sz="1400" dirty="0" smtClean="0">
                <a:latin typeface="Meiryo UI" panose="020B0604030504040204" pitchFamily="50" charset="-128"/>
                <a:ea typeface="Meiryo UI" panose="020B0604030504040204" pitchFamily="50" charset="-128"/>
                <a:cs typeface="Meiryo UI" pitchFamily="50" charset="-128"/>
              </a:rPr>
              <a:t>BPSD</a:t>
            </a:r>
            <a:r>
              <a:rPr lang="ja-JP" altLang="en-US" sz="1400" dirty="0" smtClean="0">
                <a:latin typeface="Meiryo UI" panose="020B0604030504040204" pitchFamily="50" charset="-128"/>
                <a:ea typeface="Meiryo UI" panose="020B0604030504040204" pitchFamily="50" charset="-128"/>
                <a:cs typeface="Meiryo UI" pitchFamily="50" charset="-128"/>
              </a:rPr>
              <a:t>発生要因予測を行っているため、テキスト分類の精度の低さに引きずられて要因予測の精度もよくない</a:t>
            </a:r>
            <a:endParaRPr lang="en-US" altLang="ja-JP" sz="1400" dirty="0">
              <a:latin typeface="Meiryo UI" panose="020B0604030504040204" pitchFamily="50" charset="-128"/>
              <a:ea typeface="Meiryo UI" panose="020B0604030504040204" pitchFamily="50" charset="-128"/>
              <a:cs typeface="Meiryo UI" pitchFamily="50" charset="-128"/>
            </a:endParaRPr>
          </a:p>
        </p:txBody>
      </p:sp>
    </p:spTree>
    <p:extLst>
      <p:ext uri="{BB962C8B-B14F-4D97-AF65-F5344CB8AC3E}">
        <p14:creationId xmlns:p14="http://schemas.microsoft.com/office/powerpoint/2010/main" val="2084880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smtClean="0"/>
              <a:t>研究で取り組みたいテーマ候補</a:t>
            </a:r>
            <a:endParaRPr kumimoji="1" lang="ja-JP" altLang="en-US" dirty="0"/>
          </a:p>
        </p:txBody>
      </p:sp>
      <p:pic>
        <p:nvPicPr>
          <p:cNvPr id="8" name="図 7"/>
          <p:cNvPicPr>
            <a:picLocks noChangeAspect="1"/>
          </p:cNvPicPr>
          <p:nvPr/>
        </p:nvPicPr>
        <p:blipFill>
          <a:blip r:embed="rId3"/>
          <a:stretch>
            <a:fillRect/>
          </a:stretch>
        </p:blipFill>
        <p:spPr>
          <a:xfrm>
            <a:off x="870104" y="1636664"/>
            <a:ext cx="2354922" cy="1412371"/>
          </a:xfrm>
          <a:prstGeom prst="rect">
            <a:avLst/>
          </a:prstGeom>
        </p:spPr>
      </p:pic>
      <p:graphicFrame>
        <p:nvGraphicFramePr>
          <p:cNvPr id="9" name="表 8">
            <a:extLst>
              <a:ext uri="{FF2B5EF4-FFF2-40B4-BE49-F238E27FC236}">
                <a16:creationId xmlns:a16="http://schemas.microsoft.com/office/drawing/2014/main" id="{9BC41E87-C069-4FA0-8378-6625FDAD4746}"/>
              </a:ext>
            </a:extLst>
          </p:cNvPr>
          <p:cNvGraphicFramePr>
            <a:graphicFrameLocks noGrp="1"/>
          </p:cNvGraphicFramePr>
          <p:nvPr>
            <p:extLst>
              <p:ext uri="{D42A27DB-BD31-4B8C-83A1-F6EECF244321}">
                <p14:modId xmlns:p14="http://schemas.microsoft.com/office/powerpoint/2010/main" val="1130017084"/>
              </p:ext>
            </p:extLst>
          </p:nvPr>
        </p:nvGraphicFramePr>
        <p:xfrm>
          <a:off x="4857509" y="1556152"/>
          <a:ext cx="1824674" cy="2026133"/>
        </p:xfrm>
        <a:graphic>
          <a:graphicData uri="http://schemas.openxmlformats.org/drawingml/2006/table">
            <a:tbl>
              <a:tblPr firstRow="1" bandRow="1">
                <a:tableStyleId>{5C22544A-7EE6-4342-B048-85BDC9FD1C3A}</a:tableStyleId>
              </a:tblPr>
              <a:tblGrid>
                <a:gridCol w="1440000">
                  <a:extLst>
                    <a:ext uri="{9D8B030D-6E8A-4147-A177-3AD203B41FA5}">
                      <a16:colId xmlns:a16="http://schemas.microsoft.com/office/drawing/2014/main" val="4276538773"/>
                    </a:ext>
                  </a:extLst>
                </a:gridCol>
                <a:gridCol w="384674">
                  <a:extLst>
                    <a:ext uri="{9D8B030D-6E8A-4147-A177-3AD203B41FA5}">
                      <a16:colId xmlns:a16="http://schemas.microsoft.com/office/drawing/2014/main" val="1546415730"/>
                    </a:ext>
                  </a:extLst>
                </a:gridCol>
              </a:tblGrid>
              <a:tr h="249692">
                <a:tc>
                  <a:txBody>
                    <a:bodyPr/>
                    <a:lstStyle/>
                    <a:p>
                      <a:pPr algn="ctr"/>
                      <a:r>
                        <a:rPr kumimoji="1" lang="ja-JP" altLang="en-US" sz="1000">
                          <a:solidFill>
                            <a:schemeClr val="bg1"/>
                          </a:solidFill>
                        </a:rPr>
                        <a:t>介護記録</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pPr algn="ctr"/>
                      <a:r>
                        <a:rPr kumimoji="1" lang="en-US" altLang="ja-JP" sz="1000">
                          <a:solidFill>
                            <a:schemeClr val="bg1"/>
                          </a:solidFill>
                        </a:rPr>
                        <a:t>BPSD</a:t>
                      </a:r>
                      <a:endParaRPr kumimoji="1" lang="ja-JP" altLang="en-US" sz="1000">
                        <a:solidFill>
                          <a:schemeClr val="bg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157040405"/>
                  </a:ext>
                </a:extLst>
              </a:tr>
              <a:tr h="258293">
                <a:tc>
                  <a:txBody>
                    <a:bodyPr/>
                    <a:lstStyle/>
                    <a:p>
                      <a:r>
                        <a:rPr kumimoji="1" lang="ja-JP" altLang="en-US" sz="900" b="1"/>
                        <a:t>入浴時、落ち着かない様子・・・</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b="1"/>
                        <a:t>0</a:t>
                      </a:r>
                      <a:endParaRPr kumimoji="1" lang="ja-JP" altLang="en-US" sz="900" b="1"/>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70505865"/>
                  </a:ext>
                </a:extLst>
              </a:tr>
              <a:tr h="258293">
                <a:tc>
                  <a:txBody>
                    <a:bodyPr/>
                    <a:lstStyle/>
                    <a:p>
                      <a:r>
                        <a:rPr kumimoji="1" lang="ja-JP" altLang="en-US" sz="900" b="1" dirty="0"/>
                        <a:t>「いや！私の仕事だから！！」と固執されるご様子・・・</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b="1"/>
                        <a:t>1</a:t>
                      </a:r>
                      <a:endParaRPr kumimoji="1" lang="ja-JP" altLang="en-US" sz="900" b="1"/>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8519887"/>
                  </a:ext>
                </a:extLst>
              </a:tr>
              <a:tr h="258293">
                <a:tc>
                  <a:txBody>
                    <a:bodyPr/>
                    <a:lstStyle/>
                    <a:p>
                      <a:r>
                        <a:rPr kumimoji="1" lang="ja-JP" altLang="en-US" sz="900" b="1"/>
                        <a:t>夕食時突然大きな声で落ち着かず歩き回る・・・</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b="1"/>
                        <a:t>1</a:t>
                      </a:r>
                      <a:endParaRPr kumimoji="1" lang="ja-JP" altLang="en-US" sz="900" b="1"/>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9084799"/>
                  </a:ext>
                </a:extLst>
              </a:tr>
              <a:tr h="258293">
                <a:tc>
                  <a:txBody>
                    <a:bodyPr/>
                    <a:lstStyle/>
                    <a:p>
                      <a:r>
                        <a:rPr kumimoji="1" lang="ja-JP" altLang="en-US" sz="900" b="1"/>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b="1" dirty="0"/>
                        <a:t>0</a:t>
                      </a:r>
                      <a:endParaRPr kumimoji="1" lang="ja-JP" altLang="en-US" sz="900" b="1"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16199433"/>
                  </a:ext>
                </a:extLst>
              </a:tr>
            </a:tbl>
          </a:graphicData>
        </a:graphic>
      </p:graphicFrame>
      <p:sp>
        <p:nvSpPr>
          <p:cNvPr id="12" name="右矢印 11"/>
          <p:cNvSpPr/>
          <p:nvPr/>
        </p:nvSpPr>
        <p:spPr bwMode="auto">
          <a:xfrm>
            <a:off x="6916554" y="2062699"/>
            <a:ext cx="1600200" cy="484632"/>
          </a:xfrm>
          <a:prstGeom prst="rightArrow">
            <a:avLst/>
          </a:prstGeom>
          <a:solidFill>
            <a:schemeClr val="bg2">
              <a:lumMod val="85000"/>
            </a:schemeClr>
          </a:solidFill>
          <a:ln w="2857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l">
              <a:lnSpc>
                <a:spcPct val="110000"/>
              </a:lnSpc>
            </a:pPr>
            <a:endParaRPr kumimoji="1" lang="ja-JP" altLang="en-US" sz="2000">
              <a:solidFill>
                <a:schemeClr val="bg1"/>
              </a:solidFill>
              <a:latin typeface="Meiryo UI" pitchFamily="50" charset="-128"/>
              <a:ea typeface="Meiryo UI" pitchFamily="50" charset="-128"/>
              <a:cs typeface="Meiryo UI" pitchFamily="50" charset="-128"/>
            </a:endParaRPr>
          </a:p>
        </p:txBody>
      </p:sp>
      <p:sp>
        <p:nvSpPr>
          <p:cNvPr id="13" name="右矢印 12"/>
          <p:cNvSpPr/>
          <p:nvPr/>
        </p:nvSpPr>
        <p:spPr bwMode="auto">
          <a:xfrm>
            <a:off x="3571509" y="2100534"/>
            <a:ext cx="801901" cy="484632"/>
          </a:xfrm>
          <a:prstGeom prst="rightArrow">
            <a:avLst/>
          </a:prstGeom>
          <a:solidFill>
            <a:schemeClr val="bg2">
              <a:lumMod val="85000"/>
            </a:schemeClr>
          </a:solidFill>
          <a:ln w="2857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l">
              <a:lnSpc>
                <a:spcPct val="110000"/>
              </a:lnSpc>
            </a:pPr>
            <a:endParaRPr kumimoji="1" lang="ja-JP" altLang="en-US" sz="2000">
              <a:solidFill>
                <a:schemeClr val="bg1"/>
              </a:solidFill>
              <a:latin typeface="Meiryo UI" pitchFamily="50" charset="-128"/>
              <a:ea typeface="Meiryo UI" pitchFamily="50" charset="-128"/>
              <a:cs typeface="Meiryo UI" pitchFamily="50" charset="-128"/>
            </a:endParaRPr>
          </a:p>
        </p:txBody>
      </p:sp>
      <p:pic>
        <p:nvPicPr>
          <p:cNvPr id="14" name="図 13"/>
          <p:cNvPicPr>
            <a:picLocks noChangeAspect="1"/>
          </p:cNvPicPr>
          <p:nvPr/>
        </p:nvPicPr>
        <p:blipFill>
          <a:blip r:embed="rId4"/>
          <a:stretch>
            <a:fillRect/>
          </a:stretch>
        </p:blipFill>
        <p:spPr>
          <a:xfrm>
            <a:off x="5762194" y="3177350"/>
            <a:ext cx="1429898" cy="1844824"/>
          </a:xfrm>
          <a:prstGeom prst="rect">
            <a:avLst/>
          </a:prstGeom>
        </p:spPr>
      </p:pic>
      <p:pic>
        <p:nvPicPr>
          <p:cNvPr id="15" name="図 14"/>
          <p:cNvPicPr>
            <a:picLocks noChangeAspect="1"/>
          </p:cNvPicPr>
          <p:nvPr/>
        </p:nvPicPr>
        <p:blipFill>
          <a:blip r:embed="rId5"/>
          <a:stretch>
            <a:fillRect/>
          </a:stretch>
        </p:blipFill>
        <p:spPr>
          <a:xfrm>
            <a:off x="8710774" y="1719239"/>
            <a:ext cx="2159526" cy="1656184"/>
          </a:xfrm>
          <a:prstGeom prst="rect">
            <a:avLst/>
          </a:prstGeom>
        </p:spPr>
      </p:pic>
      <p:sp>
        <p:nvSpPr>
          <p:cNvPr id="16" name="テキスト ボックス 15"/>
          <p:cNvSpPr txBox="1"/>
          <p:nvPr/>
        </p:nvSpPr>
        <p:spPr>
          <a:xfrm>
            <a:off x="1354375" y="1250427"/>
            <a:ext cx="1471878" cy="305725"/>
          </a:xfrm>
          <a:prstGeom prst="rect">
            <a:avLst/>
          </a:prstGeom>
          <a:noFill/>
        </p:spPr>
        <p:txBody>
          <a:bodyPr wrap="none" rtlCol="0">
            <a:spAutoFit/>
          </a:bodyPr>
          <a:lstStyle/>
          <a:p>
            <a:pPr algn="l">
              <a:lnSpc>
                <a:spcPct val="110000"/>
              </a:lnSpc>
              <a:spcBef>
                <a:spcPts val="450"/>
              </a:spcBef>
            </a:pPr>
            <a:r>
              <a:rPr kumimoji="1" lang="ja-JP" altLang="en-US" sz="1400" b="1" dirty="0">
                <a:latin typeface="Meiryo UI" panose="020B0604030504040204" pitchFamily="50" charset="-128"/>
                <a:ea typeface="Meiryo UI" panose="020B0604030504040204" pitchFamily="50" charset="-128"/>
                <a:cs typeface="Meiryo UI" panose="020B0604030504040204" pitchFamily="50" charset="-128"/>
              </a:rPr>
              <a:t>介護記録テキスト</a:t>
            </a:r>
          </a:p>
        </p:txBody>
      </p:sp>
      <p:sp>
        <p:nvSpPr>
          <p:cNvPr id="17" name="テキスト ボックス 16"/>
          <p:cNvSpPr txBox="1"/>
          <p:nvPr/>
        </p:nvSpPr>
        <p:spPr>
          <a:xfrm>
            <a:off x="5094882" y="1218702"/>
            <a:ext cx="1420582" cy="305725"/>
          </a:xfrm>
          <a:prstGeom prst="rect">
            <a:avLst/>
          </a:prstGeom>
          <a:noFill/>
        </p:spPr>
        <p:txBody>
          <a:bodyPr wrap="none" rtlCol="0">
            <a:spAutoFit/>
          </a:bodyPr>
          <a:lstStyle/>
          <a:p>
            <a:pPr algn="l">
              <a:lnSpc>
                <a:spcPct val="110000"/>
              </a:lnSpc>
              <a:spcBef>
                <a:spcPts val="450"/>
              </a:spcBef>
            </a:pPr>
            <a:r>
              <a:rPr kumimoji="1" lang="en-US" altLang="ja-JP" sz="1400" b="1" dirty="0" smtClean="0">
                <a:latin typeface="Meiryo UI" panose="020B0604030504040204" pitchFamily="50" charset="-128"/>
                <a:ea typeface="Meiryo UI" panose="020B0604030504040204" pitchFamily="50" charset="-128"/>
                <a:cs typeface="Meiryo UI" panose="020B0604030504040204" pitchFamily="50" charset="-128"/>
              </a:rPr>
              <a:t>BPSD</a:t>
            </a:r>
            <a:r>
              <a:rPr lang="ja-JP" altLang="en-US" sz="1400" b="1" dirty="0" smtClean="0">
                <a:latin typeface="Meiryo UI" panose="020B0604030504040204" pitchFamily="50" charset="-128"/>
                <a:ea typeface="Meiryo UI" panose="020B0604030504040204" pitchFamily="50" charset="-128"/>
                <a:cs typeface="Meiryo UI" panose="020B0604030504040204" pitchFamily="50" charset="-128"/>
              </a:rPr>
              <a:t>予測結果</a:t>
            </a:r>
            <a:endParaRPr kumimoji="1" lang="ja-JP" altLang="en-US" sz="14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テキスト ボックス 17"/>
          <p:cNvSpPr txBox="1"/>
          <p:nvPr/>
        </p:nvSpPr>
        <p:spPr>
          <a:xfrm>
            <a:off x="6515464" y="2896172"/>
            <a:ext cx="1353256" cy="305725"/>
          </a:xfrm>
          <a:prstGeom prst="rect">
            <a:avLst/>
          </a:prstGeom>
          <a:noFill/>
        </p:spPr>
        <p:txBody>
          <a:bodyPr wrap="none" rtlCol="0">
            <a:spAutoFit/>
          </a:bodyPr>
          <a:lstStyle/>
          <a:p>
            <a:pPr algn="l">
              <a:lnSpc>
                <a:spcPct val="110000"/>
              </a:lnSpc>
              <a:spcBef>
                <a:spcPts val="450"/>
              </a:spcBef>
            </a:pPr>
            <a:r>
              <a:rPr kumimoji="1" lang="ja-JP" altLang="en-US" sz="1400" b="1" dirty="0">
                <a:latin typeface="Meiryo UI" panose="020B0604030504040204" pitchFamily="50" charset="-128"/>
                <a:ea typeface="Meiryo UI" panose="020B0604030504040204" pitchFamily="50" charset="-128"/>
                <a:cs typeface="Meiryo UI" panose="020B0604030504040204" pitchFamily="50" charset="-128"/>
              </a:rPr>
              <a:t>介護記録データ</a:t>
            </a:r>
          </a:p>
        </p:txBody>
      </p:sp>
      <p:sp>
        <p:nvSpPr>
          <p:cNvPr id="19" name="屈折矢印 18"/>
          <p:cNvSpPr/>
          <p:nvPr/>
        </p:nvSpPr>
        <p:spPr bwMode="auto">
          <a:xfrm>
            <a:off x="7382898" y="3582285"/>
            <a:ext cx="2286000" cy="992563"/>
          </a:xfrm>
          <a:prstGeom prst="bentUpArrow">
            <a:avLst>
              <a:gd name="adj1" fmla="val 17516"/>
              <a:gd name="adj2" fmla="val 25000"/>
              <a:gd name="adj3" fmla="val 14024"/>
            </a:avLst>
          </a:prstGeom>
          <a:solidFill>
            <a:schemeClr val="bg2">
              <a:lumMod val="85000"/>
            </a:schemeClr>
          </a:solidFill>
          <a:ln w="2857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l">
              <a:lnSpc>
                <a:spcPct val="110000"/>
              </a:lnSpc>
            </a:pPr>
            <a:endParaRPr kumimoji="1" lang="ja-JP" altLang="en-US" sz="2000">
              <a:solidFill>
                <a:schemeClr val="bg1"/>
              </a:solidFill>
              <a:latin typeface="Meiryo UI" pitchFamily="50" charset="-128"/>
              <a:ea typeface="Meiryo UI" pitchFamily="50" charset="-128"/>
              <a:cs typeface="Meiryo UI" pitchFamily="50" charset="-128"/>
            </a:endParaRPr>
          </a:p>
        </p:txBody>
      </p:sp>
      <p:sp>
        <p:nvSpPr>
          <p:cNvPr id="20" name="テキスト ボックス 19"/>
          <p:cNvSpPr txBox="1"/>
          <p:nvPr/>
        </p:nvSpPr>
        <p:spPr>
          <a:xfrm>
            <a:off x="9143202" y="1352489"/>
            <a:ext cx="1810111" cy="329321"/>
          </a:xfrm>
          <a:prstGeom prst="rect">
            <a:avLst/>
          </a:prstGeom>
          <a:noFill/>
        </p:spPr>
        <p:txBody>
          <a:bodyPr wrap="none" rtlCol="0">
            <a:spAutoFit/>
          </a:bodyPr>
          <a:lstStyle/>
          <a:p>
            <a:pPr algn="l">
              <a:lnSpc>
                <a:spcPct val="110000"/>
              </a:lnSpc>
              <a:spcBef>
                <a:spcPts val="450"/>
              </a:spcBef>
            </a:pPr>
            <a:r>
              <a:rPr kumimoji="1" lang="en-US" altLang="ja-JP" sz="1400" b="1" dirty="0">
                <a:latin typeface="Meiryo UI" panose="020B0604030504040204" pitchFamily="50" charset="-128"/>
                <a:ea typeface="Meiryo UI" panose="020B0604030504040204" pitchFamily="50" charset="-128"/>
                <a:cs typeface="Meiryo UI" panose="020B0604030504040204" pitchFamily="50" charset="-128"/>
              </a:rPr>
              <a:t>BPSD</a:t>
            </a:r>
            <a:r>
              <a:rPr kumimoji="1" lang="ja-JP" altLang="en-US" sz="1400" b="1" dirty="0">
                <a:latin typeface="Meiryo UI" panose="020B0604030504040204" pitchFamily="50" charset="-128"/>
                <a:ea typeface="Meiryo UI" panose="020B0604030504040204" pitchFamily="50" charset="-128"/>
                <a:cs typeface="Meiryo UI" panose="020B0604030504040204" pitchFamily="50" charset="-128"/>
              </a:rPr>
              <a:t>発生</a:t>
            </a:r>
            <a:r>
              <a:rPr kumimoji="1" lang="ja-JP" altLang="en-US" sz="1400" b="1" dirty="0" smtClean="0">
                <a:latin typeface="Meiryo UI" panose="020B0604030504040204" pitchFamily="50" charset="-128"/>
                <a:ea typeface="Meiryo UI" panose="020B0604030504040204" pitchFamily="50" charset="-128"/>
                <a:cs typeface="Meiryo UI" panose="020B0604030504040204" pitchFamily="50" charset="-128"/>
              </a:rPr>
              <a:t>要因予測</a:t>
            </a:r>
            <a:endParaRPr kumimoji="1" lang="ja-JP" altLang="en-US" sz="1400" b="1"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3" name="図 2"/>
          <p:cNvPicPr>
            <a:picLocks noChangeAspect="1"/>
          </p:cNvPicPr>
          <p:nvPr/>
        </p:nvPicPr>
        <p:blipFill>
          <a:blip r:embed="rId6"/>
          <a:stretch>
            <a:fillRect/>
          </a:stretch>
        </p:blipFill>
        <p:spPr>
          <a:xfrm>
            <a:off x="870104" y="4572808"/>
            <a:ext cx="2849233" cy="445613"/>
          </a:xfrm>
          <a:prstGeom prst="rect">
            <a:avLst/>
          </a:prstGeom>
        </p:spPr>
      </p:pic>
      <p:sp>
        <p:nvSpPr>
          <p:cNvPr id="21" name="テキスト ボックス 20"/>
          <p:cNvSpPr txBox="1"/>
          <p:nvPr/>
        </p:nvSpPr>
        <p:spPr>
          <a:xfrm>
            <a:off x="1354375" y="3378338"/>
            <a:ext cx="1223412" cy="305725"/>
          </a:xfrm>
          <a:prstGeom prst="rect">
            <a:avLst/>
          </a:prstGeom>
          <a:noFill/>
        </p:spPr>
        <p:txBody>
          <a:bodyPr wrap="none" rtlCol="0">
            <a:spAutoFit/>
          </a:bodyPr>
          <a:lstStyle/>
          <a:p>
            <a:pPr algn="l">
              <a:lnSpc>
                <a:spcPct val="110000"/>
              </a:lnSpc>
              <a:spcBef>
                <a:spcPts val="450"/>
              </a:spcBef>
            </a:pPr>
            <a:r>
              <a:rPr kumimoji="1" lang="ja-JP" altLang="en-US" sz="1400" b="1" dirty="0" smtClean="0">
                <a:latin typeface="Meiryo UI" panose="020B0604030504040204" pitchFamily="50" charset="-128"/>
                <a:ea typeface="Meiryo UI" panose="020B0604030504040204" pitchFamily="50" charset="-128"/>
                <a:cs typeface="Meiryo UI" panose="020B0604030504040204" pitchFamily="50" charset="-128"/>
              </a:rPr>
              <a:t>センサーデータ</a:t>
            </a:r>
            <a:endParaRPr kumimoji="1" lang="ja-JP" altLang="en-US" sz="14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テキスト ボックス 21"/>
          <p:cNvSpPr txBox="1"/>
          <p:nvPr/>
        </p:nvSpPr>
        <p:spPr>
          <a:xfrm>
            <a:off x="1354375" y="3757903"/>
            <a:ext cx="1261884" cy="931537"/>
          </a:xfrm>
          <a:prstGeom prst="rect">
            <a:avLst/>
          </a:prstGeom>
          <a:noFill/>
        </p:spPr>
        <p:txBody>
          <a:bodyPr wrap="none" rtlCol="0">
            <a:spAutoFit/>
          </a:bodyPr>
          <a:lstStyle/>
          <a:p>
            <a:pPr marL="285750" indent="-285750" algn="l">
              <a:lnSpc>
                <a:spcPct val="110000"/>
              </a:lnSpc>
              <a:spcBef>
                <a:spcPts val="450"/>
              </a:spcBef>
              <a:buFont typeface="Arial" panose="020B0604020202020204" pitchFamily="34" charset="0"/>
              <a:buChar char="•"/>
            </a:pPr>
            <a:r>
              <a:rPr kumimoji="1" lang="ja-JP" altLang="en-US" sz="1400" b="1" dirty="0" smtClean="0">
                <a:latin typeface="Meiryo UI" panose="020B0604030504040204" pitchFamily="50" charset="-128"/>
                <a:ea typeface="Meiryo UI" panose="020B0604030504040204" pitchFamily="50" charset="-128"/>
                <a:cs typeface="Meiryo UI" panose="020B0604030504040204" pitchFamily="50" charset="-128"/>
              </a:rPr>
              <a:t>睡眠センサ</a:t>
            </a:r>
            <a:endParaRPr kumimoji="1" lang="en-US" altLang="ja-JP" sz="1400" b="1" dirty="0" smtClean="0">
              <a:latin typeface="Meiryo UI" panose="020B0604030504040204" pitchFamily="50" charset="-128"/>
              <a:ea typeface="Meiryo UI" panose="020B0604030504040204" pitchFamily="50" charset="-128"/>
              <a:cs typeface="Meiryo UI" panose="020B0604030504040204" pitchFamily="50" charset="-128"/>
            </a:endParaRPr>
          </a:p>
          <a:p>
            <a:pPr marL="285750" indent="-285750" algn="l">
              <a:lnSpc>
                <a:spcPct val="110000"/>
              </a:lnSpc>
              <a:spcBef>
                <a:spcPts val="450"/>
              </a:spcBef>
              <a:buFont typeface="Arial" panose="020B0604020202020204" pitchFamily="34" charset="0"/>
              <a:buChar char="•"/>
            </a:pPr>
            <a:r>
              <a:rPr lang="ja-JP" altLang="en-US" sz="1400" b="1" dirty="0" smtClean="0">
                <a:latin typeface="Meiryo UI" panose="020B0604030504040204" pitchFamily="50" charset="-128"/>
                <a:ea typeface="Meiryo UI" panose="020B0604030504040204" pitchFamily="50" charset="-128"/>
                <a:cs typeface="Meiryo UI" panose="020B0604030504040204" pitchFamily="50" charset="-128"/>
              </a:rPr>
              <a:t>排泄センサ</a:t>
            </a:r>
            <a:endParaRPr lang="en-US" altLang="ja-JP" sz="1400" b="1" dirty="0" smtClean="0">
              <a:latin typeface="Meiryo UI" panose="020B0604030504040204" pitchFamily="50" charset="-128"/>
              <a:ea typeface="Meiryo UI" panose="020B0604030504040204" pitchFamily="50" charset="-128"/>
              <a:cs typeface="Meiryo UI" panose="020B0604030504040204" pitchFamily="50" charset="-128"/>
            </a:endParaRPr>
          </a:p>
          <a:p>
            <a:pPr algn="l">
              <a:lnSpc>
                <a:spcPct val="110000"/>
              </a:lnSpc>
              <a:spcBef>
                <a:spcPts val="450"/>
              </a:spcBef>
            </a:pPr>
            <a:r>
              <a:rPr lang="ja-JP" altLang="en-US" sz="1400" b="1" dirty="0">
                <a:latin typeface="Meiryo UI" panose="020B0604030504040204" pitchFamily="50" charset="-128"/>
                <a:ea typeface="Meiryo UI" panose="020B0604030504040204" pitchFamily="50" charset="-128"/>
                <a:cs typeface="Meiryo UI" panose="020B0604030504040204" pitchFamily="50" charset="-128"/>
              </a:rPr>
              <a:t>など</a:t>
            </a:r>
            <a:endParaRPr kumimoji="1" lang="ja-JP" altLang="en-US" sz="14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屈折矢印 22"/>
          <p:cNvSpPr/>
          <p:nvPr/>
        </p:nvSpPr>
        <p:spPr bwMode="auto">
          <a:xfrm>
            <a:off x="3046779" y="3582285"/>
            <a:ext cx="2286000" cy="992563"/>
          </a:xfrm>
          <a:prstGeom prst="bentUpArrow">
            <a:avLst>
              <a:gd name="adj1" fmla="val 17516"/>
              <a:gd name="adj2" fmla="val 25000"/>
              <a:gd name="adj3" fmla="val 14024"/>
            </a:avLst>
          </a:prstGeom>
          <a:solidFill>
            <a:schemeClr val="bg2">
              <a:lumMod val="85000"/>
            </a:schemeClr>
          </a:solidFill>
          <a:ln w="2857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l">
              <a:lnSpc>
                <a:spcPct val="110000"/>
              </a:lnSpc>
            </a:pPr>
            <a:endParaRPr kumimoji="1" lang="ja-JP" altLang="en-US" sz="2000">
              <a:solidFill>
                <a:schemeClr val="bg1"/>
              </a:solidFill>
              <a:latin typeface="Meiryo UI" pitchFamily="50" charset="-128"/>
              <a:ea typeface="Meiryo UI" pitchFamily="50" charset="-128"/>
              <a:cs typeface="Meiryo UI" pitchFamily="50" charset="-128"/>
            </a:endParaRPr>
          </a:p>
        </p:txBody>
      </p:sp>
      <p:sp>
        <p:nvSpPr>
          <p:cNvPr id="24" name="テキスト ボックス 23"/>
          <p:cNvSpPr txBox="1"/>
          <p:nvPr/>
        </p:nvSpPr>
        <p:spPr>
          <a:xfrm>
            <a:off x="3120989" y="2908563"/>
            <a:ext cx="1726756" cy="461665"/>
          </a:xfrm>
          <a:prstGeom prst="rect">
            <a:avLst/>
          </a:prstGeom>
          <a:noFill/>
        </p:spPr>
        <p:txBody>
          <a:bodyPr wrap="none" rtlCol="0">
            <a:spAutoFit/>
          </a:bodyPr>
          <a:lstStyle/>
          <a:p>
            <a:pPr algn="ctr"/>
            <a:r>
              <a:rPr kumimoji="1" lang="ja-JP" altLang="en-US" sz="1200" b="1" dirty="0" smtClean="0">
                <a:solidFill>
                  <a:srgbClr val="FF0000"/>
                </a:solidFill>
                <a:latin typeface="Meiryo UI" panose="020B0604030504040204" pitchFamily="50" charset="-128"/>
                <a:ea typeface="Meiryo UI" panose="020B0604030504040204" pitchFamily="50" charset="-128"/>
              </a:rPr>
              <a:t>①テキスト＋センサによる</a:t>
            </a:r>
            <a:endParaRPr kumimoji="1" lang="en-US" altLang="ja-JP" sz="1200" b="1" dirty="0" smtClean="0">
              <a:solidFill>
                <a:srgbClr val="FF0000"/>
              </a:solidFill>
              <a:latin typeface="Meiryo UI" panose="020B0604030504040204" pitchFamily="50" charset="-128"/>
              <a:ea typeface="Meiryo UI" panose="020B0604030504040204" pitchFamily="50" charset="-128"/>
            </a:endParaRPr>
          </a:p>
          <a:p>
            <a:pPr algn="ctr"/>
            <a:r>
              <a:rPr lang="ja-JP" altLang="en-US" sz="1200" b="1" dirty="0" smtClean="0">
                <a:solidFill>
                  <a:srgbClr val="FF0000"/>
                </a:solidFill>
                <a:latin typeface="Meiryo UI" panose="020B0604030504040204" pitchFamily="50" charset="-128"/>
                <a:ea typeface="Meiryo UI" panose="020B0604030504040204" pitchFamily="50" charset="-128"/>
              </a:rPr>
              <a:t>マルチモーダルな予測</a:t>
            </a:r>
            <a:endParaRPr kumimoji="1" lang="ja-JP" altLang="en-US" sz="1200" b="1" dirty="0">
              <a:solidFill>
                <a:srgbClr val="FF0000"/>
              </a:solidFill>
              <a:latin typeface="Meiryo UI" panose="020B0604030504040204" pitchFamily="50" charset="-128"/>
              <a:ea typeface="Meiryo UI" panose="020B0604030504040204" pitchFamily="50" charset="-128"/>
            </a:endParaRPr>
          </a:p>
        </p:txBody>
      </p:sp>
      <p:sp>
        <p:nvSpPr>
          <p:cNvPr id="29" name="テキスト ボックス 28"/>
          <p:cNvSpPr txBox="1"/>
          <p:nvPr/>
        </p:nvSpPr>
        <p:spPr>
          <a:xfrm>
            <a:off x="3183605" y="3462792"/>
            <a:ext cx="1483098" cy="461665"/>
          </a:xfrm>
          <a:prstGeom prst="rect">
            <a:avLst/>
          </a:prstGeom>
          <a:noFill/>
        </p:spPr>
        <p:txBody>
          <a:bodyPr wrap="none" rtlCol="0">
            <a:spAutoFit/>
          </a:bodyPr>
          <a:lstStyle/>
          <a:p>
            <a:pPr algn="ctr"/>
            <a:r>
              <a:rPr kumimoji="1" lang="ja-JP" altLang="en-US" sz="1200" b="1" dirty="0" smtClean="0">
                <a:solidFill>
                  <a:srgbClr val="FF0000"/>
                </a:solidFill>
                <a:latin typeface="Meiryo UI" panose="020B0604030504040204" pitchFamily="50" charset="-128"/>
                <a:ea typeface="Meiryo UI" panose="020B0604030504040204" pitchFamily="50" charset="-128"/>
              </a:rPr>
              <a:t>②介護ドメイン知識</a:t>
            </a:r>
            <a:r>
              <a:rPr lang="en-US" altLang="ja-JP" sz="1200" b="1" dirty="0">
                <a:solidFill>
                  <a:srgbClr val="FF0000"/>
                </a:solidFill>
                <a:latin typeface="Meiryo UI" panose="020B0604030504040204" pitchFamily="50" charset="-128"/>
                <a:ea typeface="Meiryo UI" panose="020B0604030504040204" pitchFamily="50" charset="-128"/>
              </a:rPr>
              <a:t/>
            </a:r>
            <a:br>
              <a:rPr lang="en-US" altLang="ja-JP" sz="1200" b="1" dirty="0">
                <a:solidFill>
                  <a:srgbClr val="FF0000"/>
                </a:solidFill>
                <a:latin typeface="Meiryo UI" panose="020B0604030504040204" pitchFamily="50" charset="-128"/>
                <a:ea typeface="Meiryo UI" panose="020B0604030504040204" pitchFamily="50" charset="-128"/>
              </a:rPr>
            </a:br>
            <a:r>
              <a:rPr lang="ja-JP" altLang="en-US" sz="1200" b="1" dirty="0">
                <a:solidFill>
                  <a:srgbClr val="FF0000"/>
                </a:solidFill>
                <a:latin typeface="Meiryo UI" panose="020B0604030504040204" pitchFamily="50" charset="-128"/>
                <a:ea typeface="Meiryo UI" panose="020B0604030504040204" pitchFamily="50" charset="-128"/>
              </a:rPr>
              <a:t>の</a:t>
            </a:r>
            <a:r>
              <a:rPr lang="ja-JP" altLang="en-US" sz="1200" b="1" dirty="0" smtClean="0">
                <a:solidFill>
                  <a:srgbClr val="FF0000"/>
                </a:solidFill>
                <a:latin typeface="Meiryo UI" panose="020B0604030504040204" pitchFamily="50" charset="-128"/>
                <a:ea typeface="Meiryo UI" panose="020B0604030504040204" pitchFamily="50" charset="-128"/>
              </a:rPr>
              <a:t>学習済モデル構築</a:t>
            </a:r>
            <a:endParaRPr kumimoji="1" lang="en-US" altLang="ja-JP" sz="1200" b="1" dirty="0" smtClean="0">
              <a:solidFill>
                <a:srgbClr val="FF0000"/>
              </a:solidFill>
              <a:latin typeface="Meiryo UI" panose="020B0604030504040204" pitchFamily="50" charset="-128"/>
              <a:ea typeface="Meiryo UI" panose="020B0604030504040204" pitchFamily="50" charset="-128"/>
            </a:endParaRPr>
          </a:p>
        </p:txBody>
      </p:sp>
      <p:sp>
        <p:nvSpPr>
          <p:cNvPr id="5" name="U ターン矢印 4"/>
          <p:cNvSpPr/>
          <p:nvPr/>
        </p:nvSpPr>
        <p:spPr>
          <a:xfrm>
            <a:off x="2826252" y="790892"/>
            <a:ext cx="7016381" cy="559709"/>
          </a:xfrm>
          <a:prstGeom prst="uturnArrow">
            <a:avLst>
              <a:gd name="adj1" fmla="val 18750"/>
              <a:gd name="adj2" fmla="val 25000"/>
              <a:gd name="adj3" fmla="val 25000"/>
              <a:gd name="adj4" fmla="val 5208"/>
              <a:gd name="adj5" fmla="val 75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テキスト ボックス 30"/>
          <p:cNvSpPr txBox="1"/>
          <p:nvPr/>
        </p:nvSpPr>
        <p:spPr>
          <a:xfrm>
            <a:off x="4926266" y="752340"/>
            <a:ext cx="2651760" cy="461665"/>
          </a:xfrm>
          <a:prstGeom prst="rect">
            <a:avLst/>
          </a:prstGeom>
          <a:noFill/>
        </p:spPr>
        <p:txBody>
          <a:bodyPr wrap="square" rtlCol="0">
            <a:spAutoFit/>
          </a:bodyPr>
          <a:lstStyle/>
          <a:p>
            <a:pPr algn="ctr"/>
            <a:r>
              <a:rPr kumimoji="1" lang="ja-JP" altLang="en-US" sz="1200" b="1" dirty="0" smtClean="0">
                <a:solidFill>
                  <a:srgbClr val="FF0000"/>
                </a:solidFill>
                <a:latin typeface="Meiryo UI" panose="020B0604030504040204" pitchFamily="50" charset="-128"/>
                <a:ea typeface="Meiryo UI" panose="020B0604030504040204" pitchFamily="50" charset="-128"/>
              </a:rPr>
              <a:t>③マルチモーダル学習＋結果解釈による要因予測</a:t>
            </a:r>
            <a:endParaRPr kumimoji="1" lang="en-US" altLang="ja-JP" sz="1200" b="1" dirty="0" smtClean="0">
              <a:solidFill>
                <a:srgbClr val="FF0000"/>
              </a:solidFill>
              <a:latin typeface="Meiryo UI" panose="020B0604030504040204" pitchFamily="50" charset="-128"/>
              <a:ea typeface="Meiryo UI" panose="020B0604030504040204" pitchFamily="50" charset="-128"/>
            </a:endParaRPr>
          </a:p>
        </p:txBody>
      </p:sp>
      <p:sp>
        <p:nvSpPr>
          <p:cNvPr id="32" name="テキスト ボックス 31">
            <a:extLst>
              <a:ext uri="{FF2B5EF4-FFF2-40B4-BE49-F238E27FC236}">
                <a16:creationId xmlns:a16="http://schemas.microsoft.com/office/drawing/2014/main" id="{2B62C853-C7F0-4CCD-9F05-A049EBF5B18C}"/>
              </a:ext>
            </a:extLst>
          </p:cNvPr>
          <p:cNvSpPr txBox="1">
            <a:spLocks noChangeArrowheads="1"/>
          </p:cNvSpPr>
          <p:nvPr/>
        </p:nvSpPr>
        <p:spPr bwMode="auto">
          <a:xfrm>
            <a:off x="1236662" y="5242922"/>
            <a:ext cx="10030968" cy="1660059"/>
          </a:xfrm>
          <a:prstGeom prst="rect">
            <a:avLst/>
          </a:prstGeom>
          <a:noFill/>
          <a:ln w="9525">
            <a:noFill/>
            <a:miter lim="800000"/>
            <a:headEnd/>
            <a:tailEnd/>
          </a:ln>
        </p:spPr>
        <p:txBody>
          <a:bodyPr wrap="square" lIns="89527" tIns="44762" rIns="89527" bIns="44762" anchor="ctr">
            <a:spAutoFit/>
          </a:bodyPr>
          <a:lstStyle/>
          <a:p>
            <a:pPr marL="342900" indent="-342900" defTabSz="896017">
              <a:lnSpc>
                <a:spcPct val="110000"/>
              </a:lnSpc>
              <a:spcBef>
                <a:spcPts val="1000"/>
              </a:spcBef>
              <a:buClr>
                <a:srgbClr val="0F6DD2"/>
              </a:buClr>
              <a:buFont typeface="+mj-ea"/>
              <a:buAutoNum type="circleNumDbPlain"/>
              <a:tabLst>
                <a:tab pos="8075967" algn="r"/>
              </a:tabLst>
            </a:pPr>
            <a:r>
              <a:rPr lang="ja-JP" altLang="en-US" sz="1400" dirty="0" smtClean="0">
                <a:latin typeface="Meiryo UI" panose="020B0604030504040204" pitchFamily="50" charset="-128"/>
                <a:ea typeface="Meiryo UI" panose="020B0604030504040204" pitchFamily="50" charset="-128"/>
                <a:cs typeface="Meiryo UI" pitchFamily="50" charset="-128"/>
              </a:rPr>
              <a:t>テキストに加えて客観データであるセンサデータを組み合わせることで、分類予測精度向上を試みる</a:t>
            </a:r>
            <a:endParaRPr lang="en-US" altLang="ja-JP" sz="1400" dirty="0" smtClean="0">
              <a:latin typeface="Meiryo UI" panose="020B0604030504040204" pitchFamily="50" charset="-128"/>
              <a:ea typeface="Meiryo UI" panose="020B0604030504040204" pitchFamily="50" charset="-128"/>
              <a:cs typeface="Meiryo UI" pitchFamily="50" charset="-128"/>
            </a:endParaRPr>
          </a:p>
          <a:p>
            <a:pPr marL="342900" indent="-342900" defTabSz="896017">
              <a:lnSpc>
                <a:spcPct val="110000"/>
              </a:lnSpc>
              <a:spcBef>
                <a:spcPts val="1000"/>
              </a:spcBef>
              <a:buClr>
                <a:srgbClr val="0F6DD2"/>
              </a:buClr>
              <a:buFont typeface="+mj-ea"/>
              <a:buAutoNum type="circleNumDbPlain"/>
              <a:tabLst>
                <a:tab pos="8075967" algn="r"/>
              </a:tabLst>
            </a:pPr>
            <a:r>
              <a:rPr lang="ja-JP" altLang="en-US" sz="1400" dirty="0" smtClean="0">
                <a:latin typeface="Meiryo UI" panose="020B0604030504040204" pitchFamily="50" charset="-128"/>
                <a:ea typeface="Meiryo UI" panose="020B0604030504040204" pitchFamily="50" charset="-128"/>
                <a:cs typeface="Meiryo UI" pitchFamily="50" charset="-128"/>
              </a:rPr>
              <a:t>介護ドメインの文章を事前学習した言語コーパスを用いたファインチューニングによって、分類予測精度向上を試みる</a:t>
            </a:r>
            <a:endParaRPr lang="en-US" altLang="ja-JP" sz="1400" dirty="0" smtClean="0">
              <a:latin typeface="Meiryo UI" panose="020B0604030504040204" pitchFamily="50" charset="-128"/>
              <a:ea typeface="Meiryo UI" panose="020B0604030504040204" pitchFamily="50" charset="-128"/>
              <a:cs typeface="Meiryo UI" pitchFamily="50" charset="-128"/>
            </a:endParaRPr>
          </a:p>
          <a:p>
            <a:pPr marL="342900" indent="-342900" defTabSz="896017">
              <a:lnSpc>
                <a:spcPct val="110000"/>
              </a:lnSpc>
              <a:spcBef>
                <a:spcPts val="1000"/>
              </a:spcBef>
              <a:buClr>
                <a:srgbClr val="0F6DD2"/>
              </a:buClr>
              <a:buFont typeface="+mj-ea"/>
              <a:buAutoNum type="circleNumDbPlain"/>
              <a:tabLst>
                <a:tab pos="8075967" algn="r"/>
              </a:tabLst>
            </a:pPr>
            <a:r>
              <a:rPr lang="ja-JP" altLang="en-US" sz="1400" dirty="0" smtClean="0">
                <a:latin typeface="Meiryo UI" panose="020B0604030504040204" pitchFamily="50" charset="-128"/>
                <a:ea typeface="Meiryo UI" panose="020B0604030504040204" pitchFamily="50" charset="-128"/>
                <a:cs typeface="Meiryo UI" pitchFamily="50" charset="-128"/>
              </a:rPr>
              <a:t>マルチモーダル分類モデルの予測結果を何らかの手法で結果解釈することで、予測に寄与した特徴量の抽出ができないか</a:t>
            </a:r>
            <a:endParaRPr lang="en-US" altLang="ja-JP" sz="1400" dirty="0" smtClean="0">
              <a:latin typeface="Meiryo UI" panose="020B0604030504040204" pitchFamily="50" charset="-128"/>
              <a:ea typeface="Meiryo UI" panose="020B0604030504040204" pitchFamily="50" charset="-128"/>
              <a:cs typeface="Meiryo UI" pitchFamily="50" charset="-128"/>
            </a:endParaRPr>
          </a:p>
          <a:p>
            <a:pPr marL="342900" indent="-342900" defTabSz="896017">
              <a:lnSpc>
                <a:spcPct val="110000"/>
              </a:lnSpc>
              <a:spcBef>
                <a:spcPts val="1000"/>
              </a:spcBef>
              <a:buClr>
                <a:srgbClr val="0F6DD2"/>
              </a:buClr>
              <a:buFont typeface="+mj-ea"/>
              <a:buAutoNum type="circleNumDbPlain"/>
              <a:tabLst>
                <a:tab pos="8075967" algn="r"/>
              </a:tabLst>
            </a:pPr>
            <a:r>
              <a:rPr lang="en-US" altLang="ja-JP" sz="1400" dirty="0" smtClean="0">
                <a:latin typeface="Meiryo UI" panose="020B0604030504040204" pitchFamily="50" charset="-128"/>
                <a:ea typeface="Meiryo UI" panose="020B0604030504040204" pitchFamily="50" charset="-128"/>
                <a:cs typeface="Meiryo UI" pitchFamily="50" charset="-128"/>
              </a:rPr>
              <a:t>BPSD</a:t>
            </a:r>
            <a:r>
              <a:rPr lang="ja-JP" altLang="en-US" sz="1400" dirty="0" smtClean="0">
                <a:latin typeface="Meiryo UI" panose="020B0604030504040204" pitchFamily="50" charset="-128"/>
                <a:ea typeface="Meiryo UI" panose="020B0604030504040204" pitchFamily="50" charset="-128"/>
                <a:cs typeface="Meiryo UI" pitchFamily="50" charset="-128"/>
              </a:rPr>
              <a:t>発生頻度は多くないため、訓練データは不均衡データ。異常検知手法などの教師なし学習アプローチも組み合わせた</a:t>
            </a:r>
            <a:r>
              <a:rPr lang="en-US" altLang="ja-JP" sz="1400" dirty="0" smtClean="0">
                <a:latin typeface="Meiryo UI" panose="020B0604030504040204" pitchFamily="50" charset="-128"/>
                <a:ea typeface="Meiryo UI" panose="020B0604030504040204" pitchFamily="50" charset="-128"/>
                <a:cs typeface="Meiryo UI" pitchFamily="50" charset="-128"/>
              </a:rPr>
              <a:t>BPSD</a:t>
            </a:r>
            <a:r>
              <a:rPr lang="ja-JP" altLang="en-US" sz="1400" dirty="0" smtClean="0">
                <a:latin typeface="Meiryo UI" panose="020B0604030504040204" pitchFamily="50" charset="-128"/>
                <a:ea typeface="Meiryo UI" panose="020B0604030504040204" pitchFamily="50" charset="-128"/>
                <a:cs typeface="Meiryo UI" pitchFamily="50" charset="-128"/>
              </a:rPr>
              <a:t>発生要因予測の精度向上の取り組み</a:t>
            </a:r>
            <a:endParaRPr lang="en-US" altLang="ja-JP" sz="1400" dirty="0">
              <a:latin typeface="Meiryo UI" panose="020B0604030504040204" pitchFamily="50" charset="-128"/>
              <a:ea typeface="Meiryo UI" panose="020B0604030504040204" pitchFamily="50" charset="-128"/>
              <a:cs typeface="Meiryo UI" pitchFamily="50" charset="-128"/>
            </a:endParaRPr>
          </a:p>
        </p:txBody>
      </p:sp>
      <p:sp>
        <p:nvSpPr>
          <p:cNvPr id="33" name="テキスト ボックス 32"/>
          <p:cNvSpPr txBox="1"/>
          <p:nvPr/>
        </p:nvSpPr>
        <p:spPr>
          <a:xfrm>
            <a:off x="7138777" y="3937696"/>
            <a:ext cx="2651760" cy="461665"/>
          </a:xfrm>
          <a:prstGeom prst="rect">
            <a:avLst/>
          </a:prstGeom>
          <a:noFill/>
        </p:spPr>
        <p:txBody>
          <a:bodyPr wrap="square" rtlCol="0">
            <a:spAutoFit/>
          </a:bodyPr>
          <a:lstStyle/>
          <a:p>
            <a:pPr algn="ctr"/>
            <a:r>
              <a:rPr lang="ja-JP" altLang="en-US" sz="1200" b="1" dirty="0">
                <a:solidFill>
                  <a:srgbClr val="FF0000"/>
                </a:solidFill>
                <a:latin typeface="Meiryo UI" panose="020B0604030504040204" pitchFamily="50" charset="-128"/>
                <a:ea typeface="Meiryo UI" panose="020B0604030504040204" pitchFamily="50" charset="-128"/>
              </a:rPr>
              <a:t>④</a:t>
            </a:r>
            <a:r>
              <a:rPr kumimoji="1" lang="ja-JP" altLang="en-US" sz="1200" b="1" dirty="0" smtClean="0">
                <a:solidFill>
                  <a:srgbClr val="FF0000"/>
                </a:solidFill>
                <a:latin typeface="Meiryo UI" panose="020B0604030504040204" pitchFamily="50" charset="-128"/>
                <a:ea typeface="Meiryo UI" panose="020B0604030504040204" pitchFamily="50" charset="-128"/>
              </a:rPr>
              <a:t>異常検知手法と組み合わせた</a:t>
            </a:r>
            <a:r>
              <a:rPr kumimoji="1" lang="en-US" altLang="ja-JP" sz="1200" b="1" dirty="0" smtClean="0">
                <a:solidFill>
                  <a:srgbClr val="FF0000"/>
                </a:solidFill>
                <a:latin typeface="Meiryo UI" panose="020B0604030504040204" pitchFamily="50" charset="-128"/>
                <a:ea typeface="Meiryo UI" panose="020B0604030504040204" pitchFamily="50" charset="-128"/>
              </a:rPr>
              <a:t/>
            </a:r>
            <a:br>
              <a:rPr kumimoji="1" lang="en-US" altLang="ja-JP" sz="1200" b="1" dirty="0" smtClean="0">
                <a:solidFill>
                  <a:srgbClr val="FF0000"/>
                </a:solidFill>
                <a:latin typeface="Meiryo UI" panose="020B0604030504040204" pitchFamily="50" charset="-128"/>
                <a:ea typeface="Meiryo UI" panose="020B0604030504040204" pitchFamily="50" charset="-128"/>
              </a:rPr>
            </a:br>
            <a:r>
              <a:rPr kumimoji="1" lang="en-US" altLang="ja-JP" sz="1200" b="1" dirty="0" smtClean="0">
                <a:solidFill>
                  <a:srgbClr val="FF0000"/>
                </a:solidFill>
                <a:latin typeface="Meiryo UI" panose="020B0604030504040204" pitchFamily="50" charset="-128"/>
                <a:ea typeface="Meiryo UI" panose="020B0604030504040204" pitchFamily="50" charset="-128"/>
              </a:rPr>
              <a:t>BPSD</a:t>
            </a:r>
            <a:r>
              <a:rPr kumimoji="1" lang="ja-JP" altLang="en-US" sz="1200" b="1" dirty="0" smtClean="0">
                <a:solidFill>
                  <a:srgbClr val="FF0000"/>
                </a:solidFill>
                <a:latin typeface="Meiryo UI" panose="020B0604030504040204" pitchFamily="50" charset="-128"/>
                <a:ea typeface="Meiryo UI" panose="020B0604030504040204" pitchFamily="50" charset="-128"/>
              </a:rPr>
              <a:t>発生要因予測</a:t>
            </a:r>
            <a:endParaRPr kumimoji="1" lang="en-US" altLang="ja-JP" sz="1200" b="1" dirty="0" smtClean="0">
              <a:solidFill>
                <a:srgbClr val="FF0000"/>
              </a:solidFill>
              <a:latin typeface="Meiryo UI" panose="020B0604030504040204" pitchFamily="50" charset="-128"/>
              <a:ea typeface="Meiryo UI" panose="020B0604030504040204" pitchFamily="50" charset="-128"/>
            </a:endParaRPr>
          </a:p>
        </p:txBody>
      </p:sp>
      <p:pic>
        <p:nvPicPr>
          <p:cNvPr id="34" name="図 33"/>
          <p:cNvPicPr>
            <a:picLocks noChangeAspect="1"/>
          </p:cNvPicPr>
          <p:nvPr/>
        </p:nvPicPr>
        <p:blipFill>
          <a:blip r:embed="rId4"/>
          <a:stretch>
            <a:fillRect/>
          </a:stretch>
        </p:blipFill>
        <p:spPr>
          <a:xfrm>
            <a:off x="-45286" y="3246116"/>
            <a:ext cx="1429898" cy="1844824"/>
          </a:xfrm>
          <a:prstGeom prst="rect">
            <a:avLst/>
          </a:prstGeom>
        </p:spPr>
      </p:pic>
      <p:sp>
        <p:nvSpPr>
          <p:cNvPr id="35" name="テキスト ボックス 34"/>
          <p:cNvSpPr txBox="1"/>
          <p:nvPr/>
        </p:nvSpPr>
        <p:spPr>
          <a:xfrm>
            <a:off x="193476" y="2896172"/>
            <a:ext cx="1353256" cy="305725"/>
          </a:xfrm>
          <a:prstGeom prst="rect">
            <a:avLst/>
          </a:prstGeom>
          <a:noFill/>
        </p:spPr>
        <p:txBody>
          <a:bodyPr wrap="none" rtlCol="0">
            <a:spAutoFit/>
          </a:bodyPr>
          <a:lstStyle/>
          <a:p>
            <a:pPr algn="l">
              <a:lnSpc>
                <a:spcPct val="110000"/>
              </a:lnSpc>
              <a:spcBef>
                <a:spcPts val="450"/>
              </a:spcBef>
            </a:pPr>
            <a:r>
              <a:rPr kumimoji="1" lang="ja-JP" altLang="en-US" sz="1400" b="1" dirty="0">
                <a:latin typeface="Meiryo UI" panose="020B0604030504040204" pitchFamily="50" charset="-128"/>
                <a:ea typeface="Meiryo UI" panose="020B0604030504040204" pitchFamily="50" charset="-128"/>
                <a:cs typeface="Meiryo UI" panose="020B0604030504040204" pitchFamily="50" charset="-128"/>
              </a:rPr>
              <a:t>介護記録データ</a:t>
            </a:r>
          </a:p>
        </p:txBody>
      </p:sp>
    </p:spTree>
    <p:extLst>
      <p:ext uri="{BB962C8B-B14F-4D97-AF65-F5344CB8AC3E}">
        <p14:creationId xmlns:p14="http://schemas.microsoft.com/office/powerpoint/2010/main" val="1659838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先行研究について</a:t>
            </a:r>
            <a:endParaRPr kumimoji="1" lang="ja-JP" altLang="en-US" dirty="0"/>
          </a:p>
        </p:txBody>
      </p:sp>
      <p:sp>
        <p:nvSpPr>
          <p:cNvPr id="2" name="正方形/長方形 1"/>
          <p:cNvSpPr/>
          <p:nvPr/>
        </p:nvSpPr>
        <p:spPr>
          <a:xfrm>
            <a:off x="595537" y="1069023"/>
            <a:ext cx="11027335" cy="3339376"/>
          </a:xfrm>
          <a:prstGeom prst="rect">
            <a:avLst/>
          </a:prstGeom>
        </p:spPr>
        <p:txBody>
          <a:bodyPr wrap="square">
            <a:spAutoFit/>
          </a:bodyPr>
          <a:lstStyle/>
          <a:p>
            <a:pPr>
              <a:spcBef>
                <a:spcPts val="600"/>
              </a:spcBef>
            </a:pPr>
            <a:r>
              <a:rPr lang="ja-JP" altLang="en-US" sz="1600" dirty="0" smtClean="0">
                <a:latin typeface="Meiryo UI" panose="020B0604030504040204" pitchFamily="50" charset="-128"/>
                <a:ea typeface="Meiryo UI" panose="020B0604030504040204" pitchFamily="50" charset="-128"/>
              </a:rPr>
              <a:t>●センサーデータに介護記録文書を加味した深層学習による認知症周辺症状予測</a:t>
            </a:r>
            <a:endParaRPr lang="en-US" altLang="ja-JP" sz="1600" dirty="0" smtClean="0">
              <a:latin typeface="Meiryo UI" panose="020B0604030504040204" pitchFamily="50" charset="-128"/>
              <a:ea typeface="Meiryo UI" panose="020B0604030504040204" pitchFamily="50" charset="-128"/>
              <a:hlinkClick r:id="rId2"/>
            </a:endParaRPr>
          </a:p>
          <a:p>
            <a:pPr>
              <a:spcBef>
                <a:spcPts val="600"/>
              </a:spcBef>
            </a:pPr>
            <a:r>
              <a:rPr lang="en-US" altLang="ja-JP" sz="1600" dirty="0" smtClean="0">
                <a:latin typeface="Meiryo UI" panose="020B0604030504040204" pitchFamily="50" charset="-128"/>
                <a:ea typeface="Meiryo UI" panose="020B0604030504040204" pitchFamily="50" charset="-128"/>
                <a:hlinkClick r:id="rId2"/>
              </a:rPr>
              <a:t>96d945075c4370b5aba680599bcbb850.pdf (uec.ac.jp)</a:t>
            </a:r>
            <a:r>
              <a:rPr lang="en-US" altLang="ja-JP" sz="1600" dirty="0" smtClean="0">
                <a:latin typeface="Meiryo UI" panose="020B0604030504040204" pitchFamily="50" charset="-128"/>
                <a:ea typeface="Meiryo UI" panose="020B0604030504040204" pitchFamily="50" charset="-128"/>
              </a:rPr>
              <a:t/>
            </a:r>
            <a:br>
              <a:rPr lang="en-US" altLang="ja-JP" sz="1600" dirty="0" smtClean="0">
                <a:latin typeface="Meiryo UI" panose="020B0604030504040204" pitchFamily="50" charset="-128"/>
                <a:ea typeface="Meiryo UI" panose="020B0604030504040204" pitchFamily="50" charset="-128"/>
              </a:rPr>
            </a:br>
            <a:r>
              <a:rPr lang="ja-JP" altLang="en-US" sz="1600" dirty="0" smtClean="0">
                <a:latin typeface="Meiryo UI" panose="020B0604030504040204" pitchFamily="50" charset="-128"/>
                <a:ea typeface="Meiryo UI" panose="020B0604030504040204" pitchFamily="50" charset="-128"/>
              </a:rPr>
              <a:t>→センサーデータによる短期的な情報と，介護記録文書によるコンテキスト情報の２つの情報を考慮しながら，</a:t>
            </a:r>
            <a:r>
              <a:rPr lang="en-US" altLang="ja-JP" sz="1600" dirty="0" smtClean="0">
                <a:latin typeface="Meiryo UI" panose="020B0604030504040204" pitchFamily="50" charset="-128"/>
                <a:ea typeface="Meiryo UI" panose="020B0604030504040204" pitchFamily="50" charset="-128"/>
              </a:rPr>
              <a:t>BPSD </a:t>
            </a:r>
            <a:r>
              <a:rPr lang="ja-JP" altLang="en-US" sz="1600" dirty="0" smtClean="0">
                <a:latin typeface="Meiryo UI" panose="020B0604030504040204" pitchFamily="50" charset="-128"/>
                <a:ea typeface="Meiryo UI" panose="020B0604030504040204" pitchFamily="50" charset="-128"/>
              </a:rPr>
              <a:t>を自動予測するための</a:t>
            </a:r>
            <a:r>
              <a:rPr lang="en-US" altLang="ja-JP" sz="1600" dirty="0" smtClean="0">
                <a:latin typeface="Meiryo UI" panose="020B0604030504040204" pitchFamily="50" charset="-128"/>
                <a:ea typeface="Meiryo UI" panose="020B0604030504040204" pitchFamily="50" charset="-128"/>
              </a:rPr>
              <a:t>Dual-Encoder</a:t>
            </a:r>
            <a:r>
              <a:rPr lang="ja-JP" altLang="en-US" sz="1600" dirty="0" smtClean="0">
                <a:latin typeface="Meiryo UI" panose="020B0604030504040204" pitchFamily="50" charset="-128"/>
                <a:ea typeface="Meiryo UI" panose="020B0604030504040204" pitchFamily="50" charset="-128"/>
              </a:rPr>
              <a:t>モデルを提案</a:t>
            </a:r>
            <a:endParaRPr lang="en-US" altLang="ja-JP" sz="1600" dirty="0" smtClean="0">
              <a:latin typeface="Meiryo UI" panose="020B0604030504040204" pitchFamily="50" charset="-128"/>
              <a:ea typeface="Meiryo UI" panose="020B0604030504040204" pitchFamily="50" charset="-128"/>
            </a:endParaRPr>
          </a:p>
          <a:p>
            <a:pPr>
              <a:spcBef>
                <a:spcPts val="600"/>
              </a:spcBef>
            </a:pPr>
            <a:endParaRPr lang="en-US" altLang="ja-JP" sz="1600" dirty="0" smtClean="0">
              <a:latin typeface="Meiryo UI" panose="020B0604030504040204" pitchFamily="50" charset="-128"/>
              <a:ea typeface="Meiryo UI" panose="020B0604030504040204" pitchFamily="50" charset="-128"/>
            </a:endParaRPr>
          </a:p>
          <a:p>
            <a:pPr>
              <a:spcBef>
                <a:spcPts val="600"/>
              </a:spcBef>
            </a:pPr>
            <a:r>
              <a:rPr lang="en-US" altLang="ja-JP" sz="1600" dirty="0" smtClean="0">
                <a:latin typeface="Meiryo UI" panose="020B0604030504040204" pitchFamily="50" charset="-128"/>
                <a:ea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rPr>
              <a:t>先行研究を受けてのアプローチ</a:t>
            </a:r>
            <a:r>
              <a:rPr lang="en-US" altLang="ja-JP" sz="1600" dirty="0" smtClean="0">
                <a:latin typeface="Meiryo UI" panose="020B0604030504040204" pitchFamily="50" charset="-128"/>
                <a:ea typeface="Meiryo UI" panose="020B0604030504040204" pitchFamily="50" charset="-128"/>
              </a:rPr>
              <a:t>】</a:t>
            </a:r>
            <a:endParaRPr lang="en-US" altLang="ja-JP" sz="1600" dirty="0">
              <a:latin typeface="Meiryo UI" panose="020B0604030504040204" pitchFamily="50" charset="-128"/>
              <a:ea typeface="Meiryo UI" panose="020B0604030504040204" pitchFamily="50" charset="-128"/>
            </a:endParaRPr>
          </a:p>
          <a:p>
            <a:pPr marL="285750" indent="-285750">
              <a:spcBef>
                <a:spcPts val="600"/>
              </a:spcBef>
              <a:buFont typeface="Arial" panose="020B0604020202020204" pitchFamily="34" charset="0"/>
              <a:buChar char="•"/>
            </a:pPr>
            <a:r>
              <a:rPr lang="en-US" altLang="ja-JP" sz="1600" dirty="0" smtClean="0">
                <a:latin typeface="Meiryo UI" panose="020B0604030504040204" pitchFamily="50" charset="-128"/>
                <a:ea typeface="Meiryo UI" panose="020B0604030504040204" pitchFamily="50" charset="-128"/>
              </a:rPr>
              <a:t>BPSD</a:t>
            </a:r>
            <a:r>
              <a:rPr lang="ja-JP" altLang="en-US" sz="1600" dirty="0" smtClean="0">
                <a:latin typeface="Meiryo UI" panose="020B0604030504040204" pitchFamily="50" charset="-128"/>
                <a:ea typeface="Meiryo UI" panose="020B0604030504040204" pitchFamily="50" charset="-128"/>
              </a:rPr>
              <a:t>種類（妄想</a:t>
            </a:r>
            <a:r>
              <a:rPr lang="en-US" altLang="ja-JP" sz="1600" dirty="0" smtClean="0">
                <a:latin typeface="Meiryo UI" panose="020B0604030504040204" pitchFamily="50" charset="-128"/>
                <a:ea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rPr>
              <a:t>暴言</a:t>
            </a:r>
            <a:r>
              <a:rPr lang="en-US" altLang="ja-JP" sz="1600" dirty="0" smtClean="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rPr>
              <a:t>徘徊</a:t>
            </a:r>
            <a:r>
              <a:rPr lang="en-US" altLang="ja-JP" sz="1600" dirty="0" smtClean="0">
                <a:latin typeface="Meiryo UI" panose="020B0604030504040204" pitchFamily="50" charset="-128"/>
                <a:ea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rPr>
              <a:t> など）もラベル付けを行っているため、分類に応じた予測が可能</a:t>
            </a:r>
            <a:endParaRPr lang="en-US" altLang="ja-JP" sz="1600" dirty="0" smtClean="0">
              <a:latin typeface="Meiryo UI" panose="020B0604030504040204" pitchFamily="50" charset="-128"/>
              <a:ea typeface="Meiryo UI" panose="020B0604030504040204" pitchFamily="50" charset="-128"/>
            </a:endParaRPr>
          </a:p>
          <a:p>
            <a:pPr marL="285750" indent="-285750">
              <a:spcBef>
                <a:spcPts val="600"/>
              </a:spcBef>
              <a:buFont typeface="Arial" panose="020B0604020202020204" pitchFamily="34" charset="0"/>
              <a:buChar char="•"/>
            </a:pPr>
            <a:r>
              <a:rPr lang="en-US" altLang="ja-JP" sz="1600" dirty="0" smtClean="0">
                <a:latin typeface="Meiryo UI" panose="020B0604030504040204" pitchFamily="50" charset="-128"/>
                <a:ea typeface="Meiryo UI" panose="020B0604030504040204" pitchFamily="50" charset="-128"/>
              </a:rPr>
              <a:t>BPSD</a:t>
            </a:r>
            <a:r>
              <a:rPr lang="ja-JP" altLang="en-US" sz="1600" dirty="0" smtClean="0">
                <a:latin typeface="Meiryo UI" panose="020B0604030504040204" pitchFamily="50" charset="-128"/>
                <a:ea typeface="Meiryo UI" panose="020B0604030504040204" pitchFamily="50" charset="-128"/>
              </a:rPr>
              <a:t>の予測は</a:t>
            </a:r>
            <a:r>
              <a:rPr lang="en-US" altLang="ja-JP" sz="1600" dirty="0" smtClean="0">
                <a:latin typeface="Meiryo UI" panose="020B0604030504040204" pitchFamily="50" charset="-128"/>
                <a:ea typeface="Meiryo UI" panose="020B0604030504040204" pitchFamily="50" charset="-128"/>
              </a:rPr>
              <a:t>10</a:t>
            </a:r>
            <a:r>
              <a:rPr lang="ja-JP" altLang="en-US" sz="1600" dirty="0" smtClean="0">
                <a:latin typeface="Meiryo UI" panose="020B0604030504040204" pitchFamily="50" charset="-128"/>
                <a:ea typeface="Meiryo UI" panose="020B0604030504040204" pitchFamily="50" charset="-128"/>
              </a:rPr>
              <a:t>分以内に生じるか否かを予測しており短期的な予測。実際は習慣の変化</a:t>
            </a:r>
            <a:r>
              <a:rPr lang="en-US" altLang="ja-JP" sz="1600" dirty="0" smtClean="0">
                <a:latin typeface="Meiryo UI" panose="020B0604030504040204" pitchFamily="50" charset="-128"/>
                <a:ea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rPr>
              <a:t>睡眠</a:t>
            </a:r>
            <a:r>
              <a:rPr lang="en-US" altLang="ja-JP" sz="1600" dirty="0" smtClean="0">
                <a:latin typeface="Meiryo UI" panose="020B0604030504040204" pitchFamily="50" charset="-128"/>
                <a:ea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rPr>
              <a:t>排泄タイミングなど</a:t>
            </a:r>
            <a:r>
              <a:rPr lang="en-US" altLang="ja-JP" sz="1600" dirty="0" smtClean="0">
                <a:latin typeface="Meiryo UI" panose="020B0604030504040204" pitchFamily="50" charset="-128"/>
                <a:ea typeface="Meiryo UI" panose="020B0604030504040204" pitchFamily="50" charset="-128"/>
              </a:rPr>
              <a:t>)</a:t>
            </a:r>
            <a:r>
              <a:rPr lang="ja-JP" altLang="en-US" sz="1600" dirty="0" err="1" smtClean="0">
                <a:latin typeface="Meiryo UI" panose="020B0604030504040204" pitchFamily="50" charset="-128"/>
                <a:ea typeface="Meiryo UI" panose="020B0604030504040204" pitchFamily="50" charset="-128"/>
              </a:rPr>
              <a:t>にも</a:t>
            </a:r>
            <a:r>
              <a:rPr lang="ja-JP" altLang="en-US" sz="1600" dirty="0" smtClean="0">
                <a:latin typeface="Meiryo UI" panose="020B0604030504040204" pitchFamily="50" charset="-128"/>
                <a:ea typeface="Meiryo UI" panose="020B0604030504040204" pitchFamily="50" charset="-128"/>
              </a:rPr>
              <a:t>影響されると考えられるためより長期スパン</a:t>
            </a:r>
            <a:r>
              <a:rPr lang="en-US" altLang="ja-JP" sz="1600" dirty="0" smtClean="0">
                <a:latin typeface="Meiryo UI" panose="020B0604030504040204" pitchFamily="50" charset="-128"/>
                <a:ea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rPr>
              <a:t>数日以内の発生有無</a:t>
            </a:r>
            <a:r>
              <a:rPr lang="en-US" altLang="ja-JP" sz="1600" dirty="0" smtClean="0">
                <a:latin typeface="Meiryo UI" panose="020B0604030504040204" pitchFamily="50" charset="-128"/>
                <a:ea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rPr>
              <a:t>の予測もやる価値あり</a:t>
            </a:r>
            <a:endParaRPr lang="en-US" altLang="ja-JP" sz="1600" dirty="0" smtClean="0">
              <a:latin typeface="Meiryo UI" panose="020B0604030504040204" pitchFamily="50" charset="-128"/>
              <a:ea typeface="Meiryo UI" panose="020B0604030504040204" pitchFamily="50" charset="-128"/>
            </a:endParaRPr>
          </a:p>
          <a:p>
            <a:pPr marL="742950" lvl="1" indent="-285750">
              <a:spcBef>
                <a:spcPts val="600"/>
              </a:spcBef>
              <a:buFont typeface="Arial" panose="020B0604020202020204" pitchFamily="34" charset="0"/>
              <a:buChar char="•"/>
            </a:pPr>
            <a:r>
              <a:rPr lang="ja-JP" altLang="en-US" sz="1600" dirty="0" smtClean="0">
                <a:latin typeface="Meiryo UI" panose="020B0604030504040204" pitchFamily="50" charset="-128"/>
                <a:ea typeface="Meiryo UI" panose="020B0604030504040204" pitchFamily="50" charset="-128"/>
              </a:rPr>
              <a:t>予測結果から適切な処置を加えるまでのリードタイムを考慮すると前日～数日前から予兆を把握したいのが実情</a:t>
            </a:r>
            <a:endParaRPr lang="en-US" altLang="ja-JP" sz="1600" dirty="0" smtClean="0">
              <a:latin typeface="Meiryo UI" panose="020B0604030504040204" pitchFamily="50" charset="-128"/>
              <a:ea typeface="Meiryo UI" panose="020B0604030504040204" pitchFamily="50" charset="-128"/>
            </a:endParaRPr>
          </a:p>
          <a:p>
            <a:pPr marL="285750" indent="-285750">
              <a:spcBef>
                <a:spcPts val="600"/>
              </a:spcBef>
              <a:buFont typeface="Arial" panose="020B0604020202020204" pitchFamily="34" charset="0"/>
              <a:buChar char="•"/>
            </a:pPr>
            <a:endParaRPr lang="ja-JP" altLang="en-US"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573432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747</TotalTime>
  <Words>410</Words>
  <Application>Microsoft Office PowerPoint</Application>
  <PresentationFormat>ワイド画面</PresentationFormat>
  <Paragraphs>76</Paragraphs>
  <Slides>6</Slides>
  <Notes>1</Notes>
  <HiddenSlides>0</HiddenSlides>
  <MMClips>0</MMClips>
  <ScaleCrop>false</ScaleCrop>
  <HeadingPairs>
    <vt:vector size="8" baseType="variant">
      <vt:variant>
        <vt:lpstr>使用されているフォント</vt:lpstr>
      </vt:variant>
      <vt:variant>
        <vt:i4>5</vt:i4>
      </vt:variant>
      <vt:variant>
        <vt:lpstr>テーマ</vt:lpstr>
      </vt:variant>
      <vt:variant>
        <vt:i4>1</vt:i4>
      </vt:variant>
      <vt:variant>
        <vt:lpstr>埋め込まれた OLE サーバー</vt:lpstr>
      </vt:variant>
      <vt:variant>
        <vt:i4>1</vt:i4>
      </vt:variant>
      <vt:variant>
        <vt:lpstr>スライド タイトル</vt:lpstr>
      </vt:variant>
      <vt:variant>
        <vt:i4>6</vt:i4>
      </vt:variant>
    </vt:vector>
  </HeadingPairs>
  <TitlesOfParts>
    <vt:vector size="13" baseType="lpstr">
      <vt:lpstr>Meiryo UI</vt:lpstr>
      <vt:lpstr>游ゴシック</vt:lpstr>
      <vt:lpstr>游ゴシック Light</vt:lpstr>
      <vt:lpstr>Arial</vt:lpstr>
      <vt:lpstr>Wingdings</vt:lpstr>
      <vt:lpstr>Office テーマ</vt:lpstr>
      <vt:lpstr>think-cell Slide</vt:lpstr>
      <vt:lpstr>PowerPoint プレゼンテーション</vt:lpstr>
      <vt:lpstr>研究テーマ</vt:lpstr>
      <vt:lpstr>研究の背景と課題</vt:lpstr>
      <vt:lpstr>現時点の取組み</vt:lpstr>
      <vt:lpstr>研究で取り組みたいテーマ候補</vt:lpstr>
      <vt:lpstr>先行研究について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中野 修平（ＢＳＣ）</dc:creator>
  <cp:lastModifiedBy>中野 修平（ＢＳＣ）</cp:lastModifiedBy>
  <cp:revision>34</cp:revision>
  <dcterms:created xsi:type="dcterms:W3CDTF">2023-02-23T11:20:04Z</dcterms:created>
  <dcterms:modified xsi:type="dcterms:W3CDTF">2023-02-23T23:47:07Z</dcterms:modified>
</cp:coreProperties>
</file>