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4" r:id="rId3"/>
    <p:sldId id="281" r:id="rId4"/>
    <p:sldId id="322" r:id="rId5"/>
    <p:sldId id="319" r:id="rId6"/>
    <p:sldId id="324" r:id="rId7"/>
    <p:sldId id="325" r:id="rId8"/>
    <p:sldId id="326" r:id="rId9"/>
    <p:sldId id="323" r:id="rId10"/>
    <p:sldId id="321" r:id="rId11"/>
    <p:sldId id="318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B"/>
    <a:srgbClr val="FFE79B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FC03-1466-444D-9FBC-9D1E36CD1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6E9C2-3D39-4C00-B31F-E80412C7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E3C6-A47C-4659-80D2-196293F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8622-668E-4283-B7B5-0115F19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AEC81-AD86-4003-A186-C6B8B9F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22BF-0ACE-46A4-A80F-694EF8C0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C326C-DDB3-42A2-AF58-71DC1D0B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A9EB-B6C4-410D-85EE-02F24571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1DB7-6D92-4FF5-AFBA-4722F2A8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C8E6-E5A2-4405-9E50-291842AD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6A478-16AF-4DC1-B215-97C1875E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9C540-E814-4939-BA0A-2DEE5CBE1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145E-340B-424C-86CF-BF08032A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AEA6-D9A8-4C55-B829-31698ED6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6217-7E12-49F5-AD72-2D037F83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AA39-ACD6-47AE-BE0A-5112BBE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9545-6210-4899-8279-C17D8B12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60C6-9F31-487E-AC3B-B0FEBD20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A87A-E399-4F4F-B9BF-57FBF2B2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DFB8-1A39-4B1F-A8C5-6F726E3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3C27-6511-4502-8CD2-CA2EA1DA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88B7-F238-4A84-81C0-364CCA10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E9B4-1393-44B6-9176-09819607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18BB-DE63-4C2C-9F73-0AF05B5A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E742-CB68-4CD2-B46C-D95FF01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E770-C2C8-45C2-9AF2-718BDBCB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F688-EF94-419C-8A01-D9ABCD582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B2F56-128E-40D3-8864-592541DF1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7DF8B-DF10-4BD4-A59D-5C5E7C6B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E78D-8298-4992-B13E-5BE8F1D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1F78-EFAA-4D06-A5B1-A6649541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BD5F-7056-4908-86D2-E2FB062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B052-EB5D-403E-B220-C5252671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A8F2-D35B-4F34-840B-E4ABA772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1BF70-C154-4FE1-9DF8-CC00BE383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B3BF-2B72-431C-822B-3F55BDF01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A6994-B77E-4013-824D-B64A9BB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B6B1-27EF-48C7-8FDA-D2981177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66867-6C57-4654-A5C4-BEC79892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8756-2CB9-412D-8D4F-A0D4A49F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4E5F0-21F3-4A35-AAAD-B131CAA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77B0-C051-4D64-A8D1-94426D2A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BCD17-BA89-4AF4-8C75-C8FAD63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8C74E-F1C4-4D58-8120-048DB06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03C8-200F-4543-AF1C-0F6487E9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ED48-084D-4B07-996E-45C3076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40DC-BF63-4614-9596-85D11DCD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5B47-EDBE-4EDC-BD7E-D1B8ADD9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3CD4-6667-4E5F-A90E-82318170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1E49-DB13-4734-8D1F-E6E788D7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F8AA-081C-41FB-97F2-713DB322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A5C1F-FDAA-48B7-9410-85B88A2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01D5-8CD1-49EE-A5FF-F91AAD72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F6A6B-4A02-4818-A0A8-E609B6AB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DCED-2BEC-4843-B1A4-3AC29282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506A-8F6A-48F2-8244-211748BB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E5E9-6BF0-49E2-9237-4437A6C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4320-513E-4FD7-99F0-E23512E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E4ED7-6F12-417F-81F6-84B33B1C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9D06-E9A1-4485-9E89-FD864FEE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12FF-B6CC-479C-9D0D-81D122884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6270-15A8-480C-9C41-31A77E01B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BC51-640E-4534-B3E5-938C4621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dmitrybaranovskiy.github.io/raphael/chart.htm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dmitrybaranovskiy.github.io/raphael/australi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mitrybaranovskiy.github.io/raphael/pi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6022-43D0-4D3C-8572-D22FFF51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Project 2 – Aviation Accidents &amp; Incidents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2EF6E1-008C-4845-9124-DC56E9647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37541"/>
              </p:ext>
            </p:extLst>
          </p:nvPr>
        </p:nvGraphicFramePr>
        <p:xfrm>
          <a:off x="1558266" y="2741295"/>
          <a:ext cx="1944059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059">
                  <a:extLst>
                    <a:ext uri="{9D8B030D-6E8A-4147-A177-3AD203B41FA5}">
                      <a16:colId xmlns:a16="http://schemas.microsoft.com/office/drawing/2014/main" val="151056017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Team Members</a:t>
                      </a:r>
                    </a:p>
                  </a:txBody>
                  <a:tcPr marL="857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1115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Daniel Murchison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071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Edith Jimenez Mendez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6665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Jin</a:t>
                      </a:r>
                      <a:r>
                        <a:rPr lang="en-US" sz="1200" u="none" strike="noStrike" dirty="0">
                          <a:effectLst/>
                        </a:rPr>
                        <a:t> Dai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191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Michael Gonzalez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326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Mike </a:t>
                      </a:r>
                      <a:r>
                        <a:rPr lang="en-US" sz="1200" u="none" strike="noStrike" dirty="0" err="1">
                          <a:effectLst/>
                        </a:rPr>
                        <a:t>Sammis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6712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74E3A82-A7F1-434A-BDD9-3B7DFD7862E5}"/>
              </a:ext>
            </a:extLst>
          </p:cNvPr>
          <p:cNvSpPr/>
          <p:nvPr/>
        </p:nvSpPr>
        <p:spPr>
          <a:xfrm>
            <a:off x="6096000" y="1956884"/>
            <a:ext cx="5149730" cy="1796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6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Tracks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custom “creative” D3.js project (i.e., a nonstandard graph or chart)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Web-scraping and Leaflet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Web-scraping and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Plotly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page in HTML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Charts update from dataset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should ideally include at least three views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some level of user-driven interaction (e.g., menus, dropdowns, textboxes).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F5D5B-1E4D-42A7-925A-A3B2A6500B98}"/>
              </a:ext>
            </a:extLst>
          </p:cNvPr>
          <p:cNvSpPr/>
          <p:nvPr/>
        </p:nvSpPr>
        <p:spPr>
          <a:xfrm>
            <a:off x="6096000" y="4084881"/>
            <a:ext cx="4057291" cy="114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options: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data set with at least 100 records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12225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 – Event by country or Make or Model ??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08991" y="1102222"/>
            <a:ext cx="199599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Fatal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Injured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9D09E8-A0A4-4726-8E1C-B964F6EB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26" y="2002907"/>
            <a:ext cx="6875574" cy="45758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B11A2F-8F2C-4B42-A263-CD36E46967DD}"/>
              </a:ext>
            </a:extLst>
          </p:cNvPr>
          <p:cNvSpPr txBox="1"/>
          <p:nvPr/>
        </p:nvSpPr>
        <p:spPr>
          <a:xfrm>
            <a:off x="789821" y="3039152"/>
            <a:ext cx="361321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F7ED2-6B74-4EF0-B30A-29F20174E4A5}"/>
              </a:ext>
            </a:extLst>
          </p:cNvPr>
          <p:cNvSpPr txBox="1"/>
          <p:nvPr/>
        </p:nvSpPr>
        <p:spPr>
          <a:xfrm>
            <a:off x="319261" y="45437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A516D-9054-40AC-A466-4335401811E1}"/>
              </a:ext>
            </a:extLst>
          </p:cNvPr>
          <p:cNvSpPr txBox="1"/>
          <p:nvPr/>
        </p:nvSpPr>
        <p:spPr>
          <a:xfrm>
            <a:off x="9100283" y="58614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478554-0E45-46BA-8D80-2A50C8B1FEF9}"/>
              </a:ext>
            </a:extLst>
          </p:cNvPr>
          <p:cNvSpPr txBox="1"/>
          <p:nvPr/>
        </p:nvSpPr>
        <p:spPr>
          <a:xfrm>
            <a:off x="756218" y="57835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80F9B3-9EA6-4892-8BA0-C4F55C8CA613}"/>
              </a:ext>
            </a:extLst>
          </p:cNvPr>
          <p:cNvSpPr txBox="1"/>
          <p:nvPr/>
        </p:nvSpPr>
        <p:spPr>
          <a:xfrm>
            <a:off x="6960888" y="60230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AC6DC5-12EC-4D08-BF2A-A2ABF92A9EAB}"/>
              </a:ext>
            </a:extLst>
          </p:cNvPr>
          <p:cNvSpPr txBox="1"/>
          <p:nvPr/>
        </p:nvSpPr>
        <p:spPr>
          <a:xfrm>
            <a:off x="8108060" y="57835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4706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302A9-CCE2-472D-9A7D-A3F6FC42EFF7}"/>
              </a:ext>
            </a:extLst>
          </p:cNvPr>
          <p:cNvSpPr/>
          <p:nvPr/>
        </p:nvSpPr>
        <p:spPr>
          <a:xfrm>
            <a:off x="908812" y="2373923"/>
            <a:ext cx="57006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https://dmitrybaranovskiy.github.io/raphael/australia.html</a:t>
            </a:r>
            <a:endParaRPr lang="en-US" dirty="0"/>
          </a:p>
          <a:p>
            <a:r>
              <a:rPr lang="en-US" dirty="0">
                <a:hlinkClick r:id="rId3"/>
              </a:rPr>
              <a:t>https://dmitrybaranovskiy.github.io/raphael/chart.html</a:t>
            </a:r>
            <a:endParaRPr lang="en-US" dirty="0"/>
          </a:p>
          <a:p>
            <a:r>
              <a:rPr lang="en-US" dirty="0">
                <a:hlinkClick r:id="rId4"/>
              </a:rPr>
              <a:t>https://dmitrybaranovskiy.github.io/raphael/pie.html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9DDC9-5D37-4A76-A8D4-BEA480941B33}"/>
              </a:ext>
            </a:extLst>
          </p:cNvPr>
          <p:cNvSpPr txBox="1"/>
          <p:nvPr/>
        </p:nvSpPr>
        <p:spPr>
          <a:xfrm>
            <a:off x="3475643" y="1904564"/>
            <a:ext cx="524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Space to try Raphaël (JavaScript library)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91D94D-C471-44E4-A3DF-47A3669A0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770" y="2373923"/>
            <a:ext cx="2781688" cy="17760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B44420-2FD8-4C01-8168-22523D925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1770" y="4229583"/>
            <a:ext cx="2781688" cy="1880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BE6721-E4C6-4EF7-A447-9116789E2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150" y="4803522"/>
            <a:ext cx="4289209" cy="17760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607587-FA1F-470C-97AB-C80A1BE5B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018" y="3583044"/>
            <a:ext cx="3286125" cy="29146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A29972-8D23-4BF7-87F6-1272C5DCDF90}"/>
              </a:ext>
            </a:extLst>
          </p:cNvPr>
          <p:cNvSpPr txBox="1"/>
          <p:nvPr/>
        </p:nvSpPr>
        <p:spPr>
          <a:xfrm>
            <a:off x="473018" y="738661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12FCAD-5144-4802-8CD3-B9CF33739D7B}"/>
              </a:ext>
            </a:extLst>
          </p:cNvPr>
          <p:cNvSpPr txBox="1"/>
          <p:nvPr/>
        </p:nvSpPr>
        <p:spPr>
          <a:xfrm>
            <a:off x="9254040" y="870430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DF61AE-524F-4720-BE80-6C9DB1B6ECC6}"/>
              </a:ext>
            </a:extLst>
          </p:cNvPr>
          <p:cNvSpPr txBox="1"/>
          <p:nvPr/>
        </p:nvSpPr>
        <p:spPr>
          <a:xfrm>
            <a:off x="909974" y="862641"/>
            <a:ext cx="183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What’s New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940C0-689D-4A41-A015-984FE27EDB4C}"/>
              </a:ext>
            </a:extLst>
          </p:cNvPr>
          <p:cNvSpPr txBox="1"/>
          <p:nvPr/>
        </p:nvSpPr>
        <p:spPr>
          <a:xfrm>
            <a:off x="7114645" y="886594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7253D0-E91A-4953-B1ED-431EF1F26F97}"/>
              </a:ext>
            </a:extLst>
          </p:cNvPr>
          <p:cNvSpPr txBox="1"/>
          <p:nvPr/>
        </p:nvSpPr>
        <p:spPr>
          <a:xfrm>
            <a:off x="8261817" y="862641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Map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63F971B-AF06-4448-96B2-644CA18D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38023"/>
            <a:ext cx="10515600" cy="771017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 – Event by country Australia??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041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6022-43D0-4D3C-8572-D22FFF51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7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Write Notes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E7513-05AA-46E7-8B41-B23ED48F73B6}"/>
              </a:ext>
            </a:extLst>
          </p:cNvPr>
          <p:cNvSpPr/>
          <p:nvPr/>
        </p:nvSpPr>
        <p:spPr>
          <a:xfrm>
            <a:off x="511834" y="1113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D2129"/>
                </a:solidFill>
                <a:latin typeface="Helvetica" panose="020B0604020202020204" pitchFamily="34" charset="0"/>
              </a:rPr>
              <a:t>visual meteorological conditions (VMC)</a:t>
            </a:r>
          </a:p>
          <a:p>
            <a:r>
              <a:rPr lang="en-US" dirty="0">
                <a:solidFill>
                  <a:srgbClr val="1D2129"/>
                </a:solidFill>
                <a:latin typeface="Helvetica" panose="020B0604020202020204" pitchFamily="34" charset="0"/>
              </a:rPr>
              <a:t>instrument flight meteorological conditions (IMC)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CE03B-A9BD-4F4D-AA3B-AADB23CF0951}"/>
              </a:ext>
            </a:extLst>
          </p:cNvPr>
          <p:cNvSpPr txBox="1"/>
          <p:nvPr/>
        </p:nvSpPr>
        <p:spPr>
          <a:xfrm>
            <a:off x="612559" y="1045891"/>
            <a:ext cx="10662082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77D8B-CBA6-418F-B025-FB8D7D5F70BC}"/>
              </a:ext>
            </a:extLst>
          </p:cNvPr>
          <p:cNvSpPr txBox="1"/>
          <p:nvPr/>
        </p:nvSpPr>
        <p:spPr>
          <a:xfrm>
            <a:off x="754602" y="1152115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7E844-8955-4982-8536-433C6BF67FA4}"/>
              </a:ext>
            </a:extLst>
          </p:cNvPr>
          <p:cNvSpPr txBox="1"/>
          <p:nvPr/>
        </p:nvSpPr>
        <p:spPr>
          <a:xfrm>
            <a:off x="9422907" y="1161299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What's New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614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Headers – Landing Page</a:t>
            </a:r>
            <a:endParaRPr lang="en-US" b="1" dirty="0">
              <a:latin typeface="+mn-lt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A5AC3D9-0111-42AD-8D1C-CB31D1D330EC}"/>
              </a:ext>
            </a:extLst>
          </p:cNvPr>
          <p:cNvSpPr txBox="1">
            <a:spLocks/>
          </p:cNvSpPr>
          <p:nvPr/>
        </p:nvSpPr>
        <p:spPr>
          <a:xfrm>
            <a:off x="536359" y="2093553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Second Headers Navigation – Map/Charts/etc.</a:t>
            </a:r>
            <a:endParaRPr lang="en-US" sz="3200" b="1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189FF-E392-4C92-BC65-711A94B9785E}"/>
              </a:ext>
            </a:extLst>
          </p:cNvPr>
          <p:cNvSpPr txBox="1"/>
          <p:nvPr/>
        </p:nvSpPr>
        <p:spPr>
          <a:xfrm>
            <a:off x="764958" y="6209930"/>
            <a:ext cx="10662082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EA21994-59F8-49ED-8B5D-DCDDB575A6FC}"/>
              </a:ext>
            </a:extLst>
          </p:cNvPr>
          <p:cNvSpPr txBox="1">
            <a:spLocks/>
          </p:cNvSpPr>
          <p:nvPr/>
        </p:nvSpPr>
        <p:spPr>
          <a:xfrm>
            <a:off x="764958" y="5840598"/>
            <a:ext cx="1072468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Footer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2D4E0-965A-4232-8A59-C0A3D17AB6CF}"/>
              </a:ext>
            </a:extLst>
          </p:cNvPr>
          <p:cNvSpPr txBox="1"/>
          <p:nvPr/>
        </p:nvSpPr>
        <p:spPr>
          <a:xfrm>
            <a:off x="6347306" y="1169871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09EC42-6AFA-463E-98BA-E14069574A7C}"/>
              </a:ext>
            </a:extLst>
          </p:cNvPr>
          <p:cNvSpPr txBox="1"/>
          <p:nvPr/>
        </p:nvSpPr>
        <p:spPr>
          <a:xfrm>
            <a:off x="7193271" y="116129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A98729-3F2D-4AB6-BFF3-E24C87AB7E92}"/>
              </a:ext>
            </a:extLst>
          </p:cNvPr>
          <p:cNvSpPr txBox="1"/>
          <p:nvPr/>
        </p:nvSpPr>
        <p:spPr>
          <a:xfrm>
            <a:off x="8409639" y="1189604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73DDB8-7669-43F1-8134-62AE691C3B0D}"/>
              </a:ext>
            </a:extLst>
          </p:cNvPr>
          <p:cNvSpPr txBox="1"/>
          <p:nvPr/>
        </p:nvSpPr>
        <p:spPr>
          <a:xfrm>
            <a:off x="612559" y="2430793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826FF-5262-49DF-B8C7-2375A395F141}"/>
              </a:ext>
            </a:extLst>
          </p:cNvPr>
          <p:cNvSpPr txBox="1"/>
          <p:nvPr/>
        </p:nvSpPr>
        <p:spPr>
          <a:xfrm>
            <a:off x="9393581" y="2562562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EE540D-9F6D-450D-B9C2-875507F9F24C}"/>
              </a:ext>
            </a:extLst>
          </p:cNvPr>
          <p:cNvSpPr txBox="1"/>
          <p:nvPr/>
        </p:nvSpPr>
        <p:spPr>
          <a:xfrm>
            <a:off x="1049517" y="255477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BFE89-A7B8-493E-B22F-328B73141CD8}"/>
              </a:ext>
            </a:extLst>
          </p:cNvPr>
          <p:cNvSpPr txBox="1"/>
          <p:nvPr/>
        </p:nvSpPr>
        <p:spPr>
          <a:xfrm>
            <a:off x="7254186" y="257872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1D7A9-CA3B-421C-AB35-6DA004CEC22D}"/>
              </a:ext>
            </a:extLst>
          </p:cNvPr>
          <p:cNvSpPr txBox="1"/>
          <p:nvPr/>
        </p:nvSpPr>
        <p:spPr>
          <a:xfrm>
            <a:off x="8401358" y="2554773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80469-DF2A-4E43-AB5E-8BDD59FCED9F}"/>
              </a:ext>
            </a:extLst>
          </p:cNvPr>
          <p:cNvSpPr txBox="1"/>
          <p:nvPr/>
        </p:nvSpPr>
        <p:spPr>
          <a:xfrm>
            <a:off x="612559" y="3184733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E61403-9A15-4CC2-B0C2-4F9D9B4A134C}"/>
              </a:ext>
            </a:extLst>
          </p:cNvPr>
          <p:cNvSpPr txBox="1"/>
          <p:nvPr/>
        </p:nvSpPr>
        <p:spPr>
          <a:xfrm>
            <a:off x="9393581" y="3316502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49AE40-CCCA-42A7-95D5-CE5B25FC43B8}"/>
              </a:ext>
            </a:extLst>
          </p:cNvPr>
          <p:cNvSpPr txBox="1"/>
          <p:nvPr/>
        </p:nvSpPr>
        <p:spPr>
          <a:xfrm>
            <a:off x="1049516" y="3308713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A27511-697E-474D-85D7-CD049F4851DC}"/>
              </a:ext>
            </a:extLst>
          </p:cNvPr>
          <p:cNvSpPr txBox="1"/>
          <p:nvPr/>
        </p:nvSpPr>
        <p:spPr>
          <a:xfrm>
            <a:off x="7254186" y="333266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4D7E19-762E-4B9A-BE45-57E42FA4C93C}"/>
              </a:ext>
            </a:extLst>
          </p:cNvPr>
          <p:cNvSpPr txBox="1"/>
          <p:nvPr/>
        </p:nvSpPr>
        <p:spPr>
          <a:xfrm>
            <a:off x="8401358" y="3308713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65A33-713F-4CD6-85A2-03B40AC1B926}"/>
              </a:ext>
            </a:extLst>
          </p:cNvPr>
          <p:cNvSpPr txBox="1"/>
          <p:nvPr/>
        </p:nvSpPr>
        <p:spPr>
          <a:xfrm>
            <a:off x="215660" y="2554773"/>
            <a:ext cx="498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C2</a:t>
            </a:r>
          </a:p>
          <a:p>
            <a:endParaRPr lang="en-US" dirty="0"/>
          </a:p>
          <a:p>
            <a:r>
              <a:rPr lang="en-US" dirty="0"/>
              <a:t>C3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1A0D18-90E8-45A4-BE7B-269B12EEF4FA}"/>
              </a:ext>
            </a:extLst>
          </p:cNvPr>
          <p:cNvSpPr txBox="1"/>
          <p:nvPr/>
        </p:nvSpPr>
        <p:spPr>
          <a:xfrm>
            <a:off x="612559" y="461455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A368CE-25F9-48E6-AD5B-B74E31BF6DA3}"/>
              </a:ext>
            </a:extLst>
          </p:cNvPr>
          <p:cNvSpPr txBox="1"/>
          <p:nvPr/>
        </p:nvSpPr>
        <p:spPr>
          <a:xfrm>
            <a:off x="9393581" y="474632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E5EF9-8B1B-4D83-840F-44584BA9FC9B}"/>
              </a:ext>
            </a:extLst>
          </p:cNvPr>
          <p:cNvSpPr txBox="1"/>
          <p:nvPr/>
        </p:nvSpPr>
        <p:spPr>
          <a:xfrm>
            <a:off x="1049515" y="4738536"/>
            <a:ext cx="183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What’s New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B2768D-E631-4C30-8E68-5A88BA0821BD}"/>
              </a:ext>
            </a:extLst>
          </p:cNvPr>
          <p:cNvSpPr txBox="1"/>
          <p:nvPr/>
        </p:nvSpPr>
        <p:spPr>
          <a:xfrm>
            <a:off x="7254186" y="476248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CB6F9A-8AB3-4D6D-B420-7A9F4495F242}"/>
              </a:ext>
            </a:extLst>
          </p:cNvPr>
          <p:cNvSpPr txBox="1"/>
          <p:nvPr/>
        </p:nvSpPr>
        <p:spPr>
          <a:xfrm>
            <a:off x="8401358" y="473853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D825D4-80F8-4892-AFDE-772CDFC5BCFB}"/>
              </a:ext>
            </a:extLst>
          </p:cNvPr>
          <p:cNvSpPr txBox="1"/>
          <p:nvPr/>
        </p:nvSpPr>
        <p:spPr>
          <a:xfrm>
            <a:off x="612559" y="389774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C71F10-6A6D-4DF5-BD17-DB38D30FC718}"/>
              </a:ext>
            </a:extLst>
          </p:cNvPr>
          <p:cNvSpPr txBox="1"/>
          <p:nvPr/>
        </p:nvSpPr>
        <p:spPr>
          <a:xfrm>
            <a:off x="9393581" y="402951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3D60D7-AE7C-4838-AD0B-94093D07D280}"/>
              </a:ext>
            </a:extLst>
          </p:cNvPr>
          <p:cNvSpPr txBox="1"/>
          <p:nvPr/>
        </p:nvSpPr>
        <p:spPr>
          <a:xfrm>
            <a:off x="1049516" y="402172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2A433D-A811-4B81-9EBA-978892A71FC1}"/>
              </a:ext>
            </a:extLst>
          </p:cNvPr>
          <p:cNvSpPr txBox="1"/>
          <p:nvPr/>
        </p:nvSpPr>
        <p:spPr>
          <a:xfrm>
            <a:off x="7254186" y="404567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22DB81-B90F-4C3A-9716-BCD5A6D9C169}"/>
              </a:ext>
            </a:extLst>
          </p:cNvPr>
          <p:cNvSpPr txBox="1"/>
          <p:nvPr/>
        </p:nvSpPr>
        <p:spPr>
          <a:xfrm>
            <a:off x="8401358" y="402172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FD63A0-C622-4119-8DD9-53BC2A09F1D4}"/>
              </a:ext>
            </a:extLst>
          </p:cNvPr>
          <p:cNvSpPr txBox="1"/>
          <p:nvPr/>
        </p:nvSpPr>
        <p:spPr>
          <a:xfrm>
            <a:off x="764958" y="6211477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</p:spTree>
    <p:extLst>
      <p:ext uri="{BB962C8B-B14F-4D97-AF65-F5344CB8AC3E}">
        <p14:creationId xmlns:p14="http://schemas.microsoft.com/office/powerpoint/2010/main" val="65650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6022-43D0-4D3C-8572-D22FFF51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6" y="25550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Landing Page – Content</a:t>
            </a:r>
            <a:endParaRPr lang="en-US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67F94-D5D8-434F-91DD-A50DE7762D54}"/>
              </a:ext>
            </a:extLst>
          </p:cNvPr>
          <p:cNvSpPr txBox="1"/>
          <p:nvPr/>
        </p:nvSpPr>
        <p:spPr>
          <a:xfrm>
            <a:off x="641332" y="1690688"/>
            <a:ext cx="55610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Project Scope</a:t>
            </a:r>
          </a:p>
          <a:p>
            <a:r>
              <a:rPr lang="en-US" sz="1600" dirty="0"/>
              <a:t>&lt;p What:</a:t>
            </a:r>
          </a:p>
          <a:p>
            <a:r>
              <a:rPr lang="en-US" sz="1600" dirty="0"/>
              <a:t>Evaluate aviation accidents and incidents in the last 20 years at global level./p&gt;</a:t>
            </a:r>
          </a:p>
          <a:p>
            <a:endParaRPr lang="en-US" sz="1600" dirty="0"/>
          </a:p>
          <a:p>
            <a:r>
              <a:rPr lang="en-US" sz="1600" dirty="0"/>
              <a:t>&lt;p Why:</a:t>
            </a:r>
          </a:p>
          <a:p>
            <a:r>
              <a:rPr lang="en-US" sz="1600" dirty="0" err="1"/>
              <a:t>Pellentesque</a:t>
            </a:r>
            <a:r>
              <a:rPr lang="en-US" sz="1600" dirty="0"/>
              <a:t> habitant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senectus</a:t>
            </a:r>
            <a:r>
              <a:rPr lang="en-US" sz="1600" dirty="0"/>
              <a:t> et </a:t>
            </a:r>
            <a:r>
              <a:rPr lang="en-US" sz="1600" dirty="0" err="1"/>
              <a:t>netus</a:t>
            </a:r>
            <a:r>
              <a:rPr lang="en-US" sz="1600" dirty="0"/>
              <a:t> et </a:t>
            </a:r>
            <a:r>
              <a:rPr lang="en-US" sz="1600" dirty="0" err="1"/>
              <a:t>malesuada</a:t>
            </a:r>
            <a:r>
              <a:rPr lang="en-US" sz="1600" dirty="0"/>
              <a:t> fames ac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. Vestibulum </a:t>
            </a:r>
            <a:r>
              <a:rPr lang="en-US" sz="1600" dirty="0" err="1"/>
              <a:t>tortor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,.</a:t>
            </a:r>
          </a:p>
          <a:p>
            <a:r>
              <a:rPr lang="en-US" sz="1600" dirty="0"/>
              <a:t> /p&gt;</a:t>
            </a:r>
          </a:p>
          <a:p>
            <a:endParaRPr lang="en-US" sz="1600" dirty="0"/>
          </a:p>
          <a:p>
            <a:r>
              <a:rPr lang="en-US" sz="1600" dirty="0"/>
              <a:t>&lt;p how:</a:t>
            </a:r>
          </a:p>
          <a:p>
            <a:r>
              <a:rPr lang="en-US" sz="1600" dirty="0" err="1"/>
              <a:t>Pellentesque</a:t>
            </a:r>
            <a:r>
              <a:rPr lang="en-US" sz="1600" dirty="0"/>
              <a:t> habitant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senectus</a:t>
            </a:r>
            <a:r>
              <a:rPr lang="en-US" sz="1600" dirty="0"/>
              <a:t> et </a:t>
            </a:r>
            <a:r>
              <a:rPr lang="en-US" sz="1600" dirty="0" err="1"/>
              <a:t>netus</a:t>
            </a:r>
            <a:r>
              <a:rPr lang="en-US" sz="1600" dirty="0"/>
              <a:t> et </a:t>
            </a:r>
            <a:r>
              <a:rPr lang="en-US" sz="1600" dirty="0" err="1"/>
              <a:t>malesuada</a:t>
            </a:r>
            <a:r>
              <a:rPr lang="en-US" sz="1600" dirty="0"/>
              <a:t> fames ac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. Vestibulum </a:t>
            </a:r>
            <a:r>
              <a:rPr lang="en-US" sz="1600" dirty="0" err="1"/>
              <a:t>tortor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, /p&gt;</a:t>
            </a:r>
          </a:p>
          <a:p>
            <a:endParaRPr lang="en-US" sz="1600" dirty="0"/>
          </a:p>
          <a:p>
            <a:r>
              <a:rPr lang="en-US" sz="1600" dirty="0"/>
              <a:t>&lt;p Which:</a:t>
            </a:r>
          </a:p>
          <a:p>
            <a:r>
              <a:rPr lang="en-US" sz="1600" dirty="0" err="1"/>
              <a:t>Yyyyyyyyyyyyyyyyyyyyyy</a:t>
            </a:r>
            <a:r>
              <a:rPr lang="en-US" sz="1600" dirty="0"/>
              <a:t>     /p&gt;</a:t>
            </a:r>
          </a:p>
          <a:p>
            <a:endParaRPr lang="en-US" sz="1600" dirty="0"/>
          </a:p>
          <a:p>
            <a:r>
              <a:rPr lang="en-US" sz="1600" dirty="0"/>
              <a:t>&lt;p When: </a:t>
            </a:r>
          </a:p>
          <a:p>
            <a:r>
              <a:rPr lang="en-US" sz="1600" dirty="0" err="1"/>
              <a:t>Xxxx</a:t>
            </a:r>
            <a:r>
              <a:rPr lang="en-US" sz="1600" dirty="0"/>
              <a:t>                                   /p&gt;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0760C-1CF4-4126-92EF-E9665026B228}"/>
              </a:ext>
            </a:extLst>
          </p:cNvPr>
          <p:cNvSpPr txBox="1"/>
          <p:nvPr/>
        </p:nvSpPr>
        <p:spPr>
          <a:xfrm>
            <a:off x="7810080" y="4972378"/>
            <a:ext cx="327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 some statement about worst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Dataset of 500 cities (source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 Temperature, Humidity, Cloudiness, and Wind Speed visualization and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Cities on Southern and Northern hemisphere comparison.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949FA-A276-4384-8D29-6A68A5386397}"/>
              </a:ext>
            </a:extLst>
          </p:cNvPr>
          <p:cNvGrpSpPr/>
          <p:nvPr/>
        </p:nvGrpSpPr>
        <p:grpSpPr>
          <a:xfrm>
            <a:off x="7537629" y="1802826"/>
            <a:ext cx="3821502" cy="3147800"/>
            <a:chOff x="7537629" y="895263"/>
            <a:chExt cx="3821502" cy="3147800"/>
          </a:xfrm>
        </p:grpSpPr>
        <p:pic>
          <p:nvPicPr>
            <p:cNvPr id="2050" name="Picture 2" descr="23 Lawsuits Unsettled As AA 587 Reaches 6-Year Anniversary | The Wave">
              <a:extLst>
                <a:ext uri="{FF2B5EF4-FFF2-40B4-BE49-F238E27FC236}">
                  <a16:creationId xmlns:a16="http://schemas.microsoft.com/office/drawing/2014/main" id="{8E44EEC4-B3F4-48C6-B8C0-ED52E50C2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630" y="895263"/>
              <a:ext cx="3593501" cy="273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AEDA0D-5D92-4652-A315-52942FF38EDB}"/>
                </a:ext>
              </a:extLst>
            </p:cNvPr>
            <p:cNvSpPr txBox="1"/>
            <p:nvPr/>
          </p:nvSpPr>
          <p:spPr>
            <a:xfrm>
              <a:off x="7537629" y="3581398"/>
              <a:ext cx="3821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American Airlines Flight 587 was a regularly scheduled international passenger flight from John F. Kennedy International Airport to Las </a:t>
              </a:r>
              <a:r>
                <a:rPr lang="en-US" sz="800" dirty="0" err="1"/>
                <a:t>Américas</a:t>
              </a:r>
              <a:r>
                <a:rPr lang="en-US" sz="800" dirty="0"/>
                <a:t> International Airport in Santo Domingo, the capital of the Dominican Republic Nov 12 2001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310392C-0D0E-49FC-9095-3AC339A23978}"/>
              </a:ext>
            </a:extLst>
          </p:cNvPr>
          <p:cNvSpPr txBox="1"/>
          <p:nvPr/>
        </p:nvSpPr>
        <p:spPr>
          <a:xfrm>
            <a:off x="424598" y="631276"/>
            <a:ext cx="10662082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23B9E-A7C9-44A5-953A-F755F09E3A7F}"/>
              </a:ext>
            </a:extLst>
          </p:cNvPr>
          <p:cNvSpPr txBox="1"/>
          <p:nvPr/>
        </p:nvSpPr>
        <p:spPr>
          <a:xfrm>
            <a:off x="566641" y="737500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1385E0-4720-45C8-8367-2FB6488697D9}"/>
              </a:ext>
            </a:extLst>
          </p:cNvPr>
          <p:cNvSpPr txBox="1"/>
          <p:nvPr/>
        </p:nvSpPr>
        <p:spPr>
          <a:xfrm>
            <a:off x="9234946" y="746684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What's 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8B3EA-798A-46AF-9252-B4409A4BFC83}"/>
              </a:ext>
            </a:extLst>
          </p:cNvPr>
          <p:cNvSpPr txBox="1"/>
          <p:nvPr/>
        </p:nvSpPr>
        <p:spPr>
          <a:xfrm>
            <a:off x="6159345" y="755256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5471B-47B3-4648-B56A-749005D6ED8E}"/>
              </a:ext>
            </a:extLst>
          </p:cNvPr>
          <p:cNvSpPr txBox="1"/>
          <p:nvPr/>
        </p:nvSpPr>
        <p:spPr>
          <a:xfrm>
            <a:off x="7005310" y="746684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B3AA77-8B18-4414-B552-D3319749A5F4}"/>
              </a:ext>
            </a:extLst>
          </p:cNvPr>
          <p:cNvSpPr txBox="1"/>
          <p:nvPr/>
        </p:nvSpPr>
        <p:spPr>
          <a:xfrm>
            <a:off x="8221678" y="77498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BFA91-7F40-42FB-9850-4C936E1BDD5C}"/>
              </a:ext>
            </a:extLst>
          </p:cNvPr>
          <p:cNvSpPr txBox="1"/>
          <p:nvPr/>
        </p:nvSpPr>
        <p:spPr>
          <a:xfrm>
            <a:off x="697049" y="6508822"/>
            <a:ext cx="10662082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D1CCC-D6A0-4997-AD32-D8C3607A19DA}"/>
              </a:ext>
            </a:extLst>
          </p:cNvPr>
          <p:cNvSpPr txBox="1"/>
          <p:nvPr/>
        </p:nvSpPr>
        <p:spPr>
          <a:xfrm>
            <a:off x="697049" y="6510369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</p:spTree>
    <p:extLst>
      <p:ext uri="{BB962C8B-B14F-4D97-AF65-F5344CB8AC3E}">
        <p14:creationId xmlns:p14="http://schemas.microsoft.com/office/powerpoint/2010/main" val="229685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Chart– Map : Number of Events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899123" y="1163852"/>
            <a:ext cx="13178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Total Injured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7E14D-729D-4E6B-813B-02CCE6B4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71" y="2724629"/>
            <a:ext cx="7734300" cy="3971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8C08B0-7EB8-4CFD-96EE-80FD64658572}"/>
              </a:ext>
            </a:extLst>
          </p:cNvPr>
          <p:cNvSpPr txBox="1"/>
          <p:nvPr/>
        </p:nvSpPr>
        <p:spPr>
          <a:xfrm>
            <a:off x="536359" y="3555215"/>
            <a:ext cx="123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Event Location latitude  longitude</a:t>
            </a:r>
          </a:p>
          <a:p>
            <a:endParaRPr lang="en-US" sz="2000" b="1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>
            <a:off x="2719314" y="1233684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3329795" y="1570008"/>
            <a:ext cx="565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dropdown menu to select the injury 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37494-DDA8-49C1-AC61-4A69A50B361D}"/>
              </a:ext>
            </a:extLst>
          </p:cNvPr>
          <p:cNvSpPr txBox="1"/>
          <p:nvPr/>
        </p:nvSpPr>
        <p:spPr>
          <a:xfrm>
            <a:off x="621186" y="460684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2F56B-CC71-4F9F-B837-7EAFC3A050F7}"/>
              </a:ext>
            </a:extLst>
          </p:cNvPr>
          <p:cNvSpPr txBox="1"/>
          <p:nvPr/>
        </p:nvSpPr>
        <p:spPr>
          <a:xfrm>
            <a:off x="9402208" y="592453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3C68F-168F-40B9-A594-806610C46836}"/>
              </a:ext>
            </a:extLst>
          </p:cNvPr>
          <p:cNvSpPr txBox="1"/>
          <p:nvPr/>
        </p:nvSpPr>
        <p:spPr>
          <a:xfrm>
            <a:off x="1058144" y="584664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EACC6-15FE-4BC5-9AFA-8A66FA00D861}"/>
              </a:ext>
            </a:extLst>
          </p:cNvPr>
          <p:cNvSpPr txBox="1"/>
          <p:nvPr/>
        </p:nvSpPr>
        <p:spPr>
          <a:xfrm>
            <a:off x="7262813" y="608617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F4FF4-E7C1-4857-B3E3-3BAA282B6E12}"/>
              </a:ext>
            </a:extLst>
          </p:cNvPr>
          <p:cNvSpPr txBox="1"/>
          <p:nvPr/>
        </p:nvSpPr>
        <p:spPr>
          <a:xfrm>
            <a:off x="8409985" y="584664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80380-3492-4467-8DC8-36E2FB7291A2}"/>
              </a:ext>
            </a:extLst>
          </p:cNvPr>
          <p:cNvSpPr txBox="1"/>
          <p:nvPr/>
        </p:nvSpPr>
        <p:spPr>
          <a:xfrm>
            <a:off x="9806371" y="3555215"/>
            <a:ext cx="114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Add:</a:t>
            </a:r>
          </a:p>
          <a:p>
            <a:r>
              <a:rPr lang="en-US" dirty="0"/>
              <a:t>Markers</a:t>
            </a:r>
          </a:p>
          <a:p>
            <a:r>
              <a:rPr lang="en-US" dirty="0"/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35277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Charts – Aviation Event by Injuries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050" b="1" dirty="0">
                <a:solidFill>
                  <a:schemeClr val="tx1"/>
                </a:solidFill>
              </a:rPr>
              <a:t>Total Fatal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Injured</a:t>
            </a:r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rot="5400000">
            <a:off x="1145964" y="1772140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658554" y="2604090"/>
            <a:ext cx="163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 a dropdown menu to select the injury chart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DA628D-DA93-43F3-AED8-4DF1876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55" y="1286085"/>
            <a:ext cx="8589970" cy="3964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827814" y="5250245"/>
            <a:ext cx="9932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7C30-DF40-4637-90F9-968EC7D5CD5B}"/>
              </a:ext>
            </a:extLst>
          </p:cNvPr>
          <p:cNvSpPr txBox="1"/>
          <p:nvPr/>
        </p:nvSpPr>
        <p:spPr>
          <a:xfrm>
            <a:off x="536359" y="43051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9317381" y="56228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C001D-263B-4E9F-BCBC-0DE7743519A5}"/>
              </a:ext>
            </a:extLst>
          </p:cNvPr>
          <p:cNvSpPr txBox="1"/>
          <p:nvPr/>
        </p:nvSpPr>
        <p:spPr>
          <a:xfrm>
            <a:off x="973316" y="55449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77986" y="57844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325158" y="55449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552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Charts – Aviation Event by Injuries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050" b="1" dirty="0">
                <a:solidFill>
                  <a:schemeClr val="tx1"/>
                </a:solidFill>
              </a:rPr>
              <a:t>Total Fatal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Injured</a:t>
            </a:r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rot="5400000">
            <a:off x="1145964" y="1772140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658554" y="2604090"/>
            <a:ext cx="163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 a dropdown menu to select the injury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827814" y="5250245"/>
            <a:ext cx="9932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7C30-DF40-4637-90F9-968EC7D5CD5B}"/>
              </a:ext>
            </a:extLst>
          </p:cNvPr>
          <p:cNvSpPr txBox="1"/>
          <p:nvPr/>
        </p:nvSpPr>
        <p:spPr>
          <a:xfrm>
            <a:off x="536359" y="43051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9317381" y="56228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C001D-263B-4E9F-BCBC-0DE7743519A5}"/>
              </a:ext>
            </a:extLst>
          </p:cNvPr>
          <p:cNvSpPr txBox="1"/>
          <p:nvPr/>
        </p:nvSpPr>
        <p:spPr>
          <a:xfrm>
            <a:off x="973316" y="55449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77986" y="57844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325158" y="55449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5DA0A-38C5-4E72-A72F-6B84AF5F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171575"/>
            <a:ext cx="65913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Charts – Aviation Event by Injuries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050" b="1" dirty="0">
                <a:solidFill>
                  <a:schemeClr val="tx1"/>
                </a:solidFill>
              </a:rPr>
              <a:t>Total Fatal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Injured</a:t>
            </a:r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rot="5400000">
            <a:off x="1145964" y="1772140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658554" y="2604090"/>
            <a:ext cx="163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 a dropdown menu to select the injury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827814" y="5250245"/>
            <a:ext cx="9932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7C30-DF40-4637-90F9-968EC7D5CD5B}"/>
              </a:ext>
            </a:extLst>
          </p:cNvPr>
          <p:cNvSpPr txBox="1"/>
          <p:nvPr/>
        </p:nvSpPr>
        <p:spPr>
          <a:xfrm>
            <a:off x="536359" y="43051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9317381" y="56228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C001D-263B-4E9F-BCBC-0DE7743519A5}"/>
              </a:ext>
            </a:extLst>
          </p:cNvPr>
          <p:cNvSpPr txBox="1"/>
          <p:nvPr/>
        </p:nvSpPr>
        <p:spPr>
          <a:xfrm>
            <a:off x="973316" y="55449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77986" y="57844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325158" y="55449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092D8-2481-4348-B6F2-A3953D51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58" y="1297812"/>
            <a:ext cx="5943908" cy="4785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C5905-9DFC-4D0E-AD87-005B89287269}"/>
              </a:ext>
            </a:extLst>
          </p:cNvPr>
          <p:cNvSpPr txBox="1"/>
          <p:nvPr/>
        </p:nvSpPr>
        <p:spPr>
          <a:xfrm>
            <a:off x="4528868" y="1297812"/>
            <a:ext cx="25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8706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Charts – Aviation Event by Injuries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050" b="1" dirty="0">
                <a:solidFill>
                  <a:schemeClr val="tx1"/>
                </a:solidFill>
              </a:rPr>
              <a:t>Total Fatal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Injured</a:t>
            </a:r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rot="5400000">
            <a:off x="1145964" y="1772140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658554" y="2604090"/>
            <a:ext cx="163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 a dropdown menu to select the injury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827814" y="5250245"/>
            <a:ext cx="9932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7C30-DF40-4637-90F9-968EC7D5CD5B}"/>
              </a:ext>
            </a:extLst>
          </p:cNvPr>
          <p:cNvSpPr txBox="1"/>
          <p:nvPr/>
        </p:nvSpPr>
        <p:spPr>
          <a:xfrm>
            <a:off x="536359" y="43051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9317381" y="56228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C001D-263B-4E9F-BCBC-0DE7743519A5}"/>
              </a:ext>
            </a:extLst>
          </p:cNvPr>
          <p:cNvSpPr txBox="1"/>
          <p:nvPr/>
        </p:nvSpPr>
        <p:spPr>
          <a:xfrm>
            <a:off x="973316" y="55449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77986" y="57844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325158" y="55449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735DE-342A-4DE5-AA70-A8C282C6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57275"/>
            <a:ext cx="7620000" cy="474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0539A-3C2B-48DF-BEA0-6003775DF25F}"/>
              </a:ext>
            </a:extLst>
          </p:cNvPr>
          <p:cNvSpPr txBox="1"/>
          <p:nvPr/>
        </p:nvSpPr>
        <p:spPr>
          <a:xfrm>
            <a:off x="4670118" y="1265601"/>
            <a:ext cx="377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Time_Keeps_On_Ticking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F1F76-A554-422E-87A6-7F3E607C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37" y="1255376"/>
            <a:ext cx="1981200" cy="19335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Chart – Event by Broad Phase of flight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826834" y="1107443"/>
            <a:ext cx="13178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Total Event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flipH="1">
            <a:off x="4284924" y="1262977"/>
            <a:ext cx="548640" cy="1468966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D04178-DA3A-4F2A-967B-725B3764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803"/>
            <a:ext cx="12146132" cy="390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76268-38B9-4FCF-8A3E-69D5F840AEE5}"/>
              </a:ext>
            </a:extLst>
          </p:cNvPr>
          <p:cNvSpPr txBox="1"/>
          <p:nvPr/>
        </p:nvSpPr>
        <p:spPr>
          <a:xfrm>
            <a:off x="4352192" y="3780692"/>
            <a:ext cx="118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A4213-83A9-4650-88DF-5F514CD089E9}"/>
              </a:ext>
            </a:extLst>
          </p:cNvPr>
          <p:cNvSpPr txBox="1"/>
          <p:nvPr/>
        </p:nvSpPr>
        <p:spPr>
          <a:xfrm>
            <a:off x="3280935" y="1812794"/>
            <a:ext cx="173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2CFC0-D292-4B67-ADF7-033318898301}"/>
              </a:ext>
            </a:extLst>
          </p:cNvPr>
          <p:cNvSpPr txBox="1"/>
          <p:nvPr/>
        </p:nvSpPr>
        <p:spPr>
          <a:xfrm>
            <a:off x="389877" y="459373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2C12D-7A95-4CBB-BEBD-069B1858E131}"/>
              </a:ext>
            </a:extLst>
          </p:cNvPr>
          <p:cNvSpPr txBox="1"/>
          <p:nvPr/>
        </p:nvSpPr>
        <p:spPr>
          <a:xfrm>
            <a:off x="9170899" y="591142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36912-4874-4E49-9F4A-8C1B1EFA3F1B}"/>
              </a:ext>
            </a:extLst>
          </p:cNvPr>
          <p:cNvSpPr txBox="1"/>
          <p:nvPr/>
        </p:nvSpPr>
        <p:spPr>
          <a:xfrm>
            <a:off x="826834" y="583353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F373D5-C9D5-4F8D-9094-C0DDEC58AD57}"/>
              </a:ext>
            </a:extLst>
          </p:cNvPr>
          <p:cNvSpPr txBox="1"/>
          <p:nvPr/>
        </p:nvSpPr>
        <p:spPr>
          <a:xfrm>
            <a:off x="7031504" y="60730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AABD4-7525-48C3-9217-833C7E4B4A53}"/>
              </a:ext>
            </a:extLst>
          </p:cNvPr>
          <p:cNvSpPr txBox="1"/>
          <p:nvPr/>
        </p:nvSpPr>
        <p:spPr>
          <a:xfrm>
            <a:off x="8178676" y="583353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A86C9-9146-4A49-959B-09CA918E3EDA}"/>
              </a:ext>
            </a:extLst>
          </p:cNvPr>
          <p:cNvSpPr txBox="1"/>
          <p:nvPr/>
        </p:nvSpPr>
        <p:spPr>
          <a:xfrm>
            <a:off x="126984" y="1516351"/>
            <a:ext cx="141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Build a dropdown menu to select phase??? I am not sure about this drop down menu  </a:t>
            </a:r>
          </a:p>
        </p:txBody>
      </p:sp>
    </p:spTree>
    <p:extLst>
      <p:ext uri="{BB962C8B-B14F-4D97-AF65-F5344CB8AC3E}">
        <p14:creationId xmlns:p14="http://schemas.microsoft.com/office/powerpoint/2010/main" val="39809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1393</Words>
  <Application>Microsoft Office PowerPoint</Application>
  <PresentationFormat>Widescreen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Courier New</vt:lpstr>
      <vt:lpstr>Helvetica</vt:lpstr>
      <vt:lpstr>Roboto</vt:lpstr>
      <vt:lpstr>Symbol</vt:lpstr>
      <vt:lpstr>Office Theme</vt:lpstr>
      <vt:lpstr>Project 2 – Aviation Accidents &amp; Incidents</vt:lpstr>
      <vt:lpstr>Headers – Landing Page</vt:lpstr>
      <vt:lpstr>Landing Page – Content</vt:lpstr>
      <vt:lpstr>Chart– Map : Number of Events</vt:lpstr>
      <vt:lpstr>Charts – Aviation Event by Injuries</vt:lpstr>
      <vt:lpstr>Charts – Aviation Event by Injuries</vt:lpstr>
      <vt:lpstr>Charts – Aviation Event by Injuries</vt:lpstr>
      <vt:lpstr>Charts – Aviation Event by Injuries</vt:lpstr>
      <vt:lpstr>Chart – Event by Broad Phase of flight</vt:lpstr>
      <vt:lpstr>Chart – Event by country or Make or Model ??</vt:lpstr>
      <vt:lpstr>Chart – Event by country Australia??</vt:lpstr>
      <vt:lpstr>Write Notes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Jimenez</dc:creator>
  <cp:lastModifiedBy>Edith Jimenez</cp:lastModifiedBy>
  <cp:revision>49</cp:revision>
  <dcterms:created xsi:type="dcterms:W3CDTF">2020-02-23T08:46:57Z</dcterms:created>
  <dcterms:modified xsi:type="dcterms:W3CDTF">2020-04-07T03:02:09Z</dcterms:modified>
</cp:coreProperties>
</file>