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26" r:id="rId3"/>
    <p:sldId id="319" r:id="rId4"/>
    <p:sldId id="322" r:id="rId5"/>
    <p:sldId id="328" r:id="rId6"/>
    <p:sldId id="329" r:id="rId7"/>
    <p:sldId id="320" r:id="rId8"/>
    <p:sldId id="32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B"/>
    <a:srgbClr val="FFD85B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en\_SMU_Boot_Camp\19-Project-2\raw_data\aviation-accident-database-synopses\Aviation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Year!$B$1</c:f>
              <c:strCache>
                <c:ptCount val="1"/>
                <c:pt idx="0">
                  <c:v>Total Serious Injuries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Year!$B$2:$B$45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727</c:v>
                </c:pt>
                <c:pt idx="7">
                  <c:v>673</c:v>
                </c:pt>
                <c:pt idx="8">
                  <c:v>697</c:v>
                </c:pt>
                <c:pt idx="9">
                  <c:v>612</c:v>
                </c:pt>
                <c:pt idx="10">
                  <c:v>619</c:v>
                </c:pt>
                <c:pt idx="11">
                  <c:v>554</c:v>
                </c:pt>
                <c:pt idx="12">
                  <c:v>620</c:v>
                </c:pt>
                <c:pt idx="13">
                  <c:v>518</c:v>
                </c:pt>
                <c:pt idx="14">
                  <c:v>589</c:v>
                </c:pt>
                <c:pt idx="15">
                  <c:v>535</c:v>
                </c:pt>
                <c:pt idx="16">
                  <c:v>609</c:v>
                </c:pt>
                <c:pt idx="17">
                  <c:v>505</c:v>
                </c:pt>
                <c:pt idx="18">
                  <c:v>529</c:v>
                </c:pt>
                <c:pt idx="19">
                  <c:v>480</c:v>
                </c:pt>
                <c:pt idx="20">
                  <c:v>532</c:v>
                </c:pt>
                <c:pt idx="21">
                  <c:v>497</c:v>
                </c:pt>
                <c:pt idx="22">
                  <c:v>388</c:v>
                </c:pt>
                <c:pt idx="23">
                  <c:v>491</c:v>
                </c:pt>
                <c:pt idx="24">
                  <c:v>501</c:v>
                </c:pt>
                <c:pt idx="25">
                  <c:v>478</c:v>
                </c:pt>
                <c:pt idx="26">
                  <c:v>432</c:v>
                </c:pt>
                <c:pt idx="27">
                  <c:v>480</c:v>
                </c:pt>
                <c:pt idx="28">
                  <c:v>457</c:v>
                </c:pt>
                <c:pt idx="29">
                  <c:v>426</c:v>
                </c:pt>
                <c:pt idx="30">
                  <c:v>420</c:v>
                </c:pt>
                <c:pt idx="31">
                  <c:v>402</c:v>
                </c:pt>
                <c:pt idx="32">
                  <c:v>511</c:v>
                </c:pt>
                <c:pt idx="33">
                  <c:v>381</c:v>
                </c:pt>
                <c:pt idx="34">
                  <c:v>343</c:v>
                </c:pt>
                <c:pt idx="35">
                  <c:v>432</c:v>
                </c:pt>
                <c:pt idx="36">
                  <c:v>336</c:v>
                </c:pt>
                <c:pt idx="37">
                  <c:v>358</c:v>
                </c:pt>
                <c:pt idx="38">
                  <c:v>321</c:v>
                </c:pt>
                <c:pt idx="39">
                  <c:v>364</c:v>
                </c:pt>
                <c:pt idx="40">
                  <c:v>298</c:v>
                </c:pt>
                <c:pt idx="41">
                  <c:v>294</c:v>
                </c:pt>
                <c:pt idx="42">
                  <c:v>334</c:v>
                </c:pt>
                <c:pt idx="43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82-403E-A938-A588EE2A5F56}"/>
            </c:ext>
          </c:extLst>
        </c:ser>
        <c:ser>
          <c:idx val="2"/>
          <c:order val="1"/>
          <c:tx>
            <c:strRef>
              <c:f>Year!$C$1</c:f>
              <c:strCache>
                <c:ptCount val="1"/>
                <c:pt idx="0">
                  <c:v>Total Fatal Injuries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Year!$C$2:$C$45</c:f>
              <c:numCache>
                <c:formatCode>General</c:formatCode>
                <c:ptCount val="44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1585</c:v>
                </c:pt>
                <c:pt idx="7">
                  <c:v>1273</c:v>
                </c:pt>
                <c:pt idx="8">
                  <c:v>1229</c:v>
                </c:pt>
                <c:pt idx="9">
                  <c:v>1648</c:v>
                </c:pt>
                <c:pt idx="10">
                  <c:v>1180</c:v>
                </c:pt>
                <c:pt idx="11">
                  <c:v>1237</c:v>
                </c:pt>
                <c:pt idx="12">
                  <c:v>1195</c:v>
                </c:pt>
                <c:pt idx="13">
                  <c:v>1532</c:v>
                </c:pt>
                <c:pt idx="14">
                  <c:v>999</c:v>
                </c:pt>
                <c:pt idx="15">
                  <c:v>1087</c:v>
                </c:pt>
                <c:pt idx="16">
                  <c:v>1273</c:v>
                </c:pt>
                <c:pt idx="17">
                  <c:v>865</c:v>
                </c:pt>
                <c:pt idx="18">
                  <c:v>1183</c:v>
                </c:pt>
                <c:pt idx="19">
                  <c:v>1236</c:v>
                </c:pt>
                <c:pt idx="20">
                  <c:v>2533</c:v>
                </c:pt>
                <c:pt idx="21">
                  <c:v>1296</c:v>
                </c:pt>
                <c:pt idx="22">
                  <c:v>1325</c:v>
                </c:pt>
                <c:pt idx="23">
                  <c:v>1221</c:v>
                </c:pt>
                <c:pt idx="24">
                  <c:v>1765</c:v>
                </c:pt>
                <c:pt idx="25">
                  <c:v>1709</c:v>
                </c:pt>
                <c:pt idx="26">
                  <c:v>1386</c:v>
                </c:pt>
                <c:pt idx="27">
                  <c:v>1374</c:v>
                </c:pt>
                <c:pt idx="28">
                  <c:v>978</c:v>
                </c:pt>
                <c:pt idx="29">
                  <c:v>1689</c:v>
                </c:pt>
                <c:pt idx="30">
                  <c:v>1489</c:v>
                </c:pt>
                <c:pt idx="31">
                  <c:v>1335</c:v>
                </c:pt>
                <c:pt idx="32">
                  <c:v>1293</c:v>
                </c:pt>
                <c:pt idx="33">
                  <c:v>1209</c:v>
                </c:pt>
                <c:pt idx="34">
                  <c:v>1390</c:v>
                </c:pt>
                <c:pt idx="35">
                  <c:v>959</c:v>
                </c:pt>
                <c:pt idx="36">
                  <c:v>1007</c:v>
                </c:pt>
                <c:pt idx="37">
                  <c:v>839</c:v>
                </c:pt>
                <c:pt idx="38">
                  <c:v>1438</c:v>
                </c:pt>
                <c:pt idx="39">
                  <c:v>1112</c:v>
                </c:pt>
                <c:pt idx="40">
                  <c:v>835</c:v>
                </c:pt>
                <c:pt idx="41">
                  <c:v>677</c:v>
                </c:pt>
                <c:pt idx="42">
                  <c:v>1050</c:v>
                </c:pt>
                <c:pt idx="43">
                  <c:v>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82-403E-A938-A588EE2A5F56}"/>
            </c:ext>
          </c:extLst>
        </c:ser>
        <c:ser>
          <c:idx val="3"/>
          <c:order val="2"/>
          <c:tx>
            <c:strRef>
              <c:f>Year!$D$1</c:f>
              <c:strCache>
                <c:ptCount val="1"/>
                <c:pt idx="0">
                  <c:v>Total Minor Injuries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Year!$A$2:$A$45</c:f>
              <c:numCache>
                <c:formatCode>General</c:formatCode>
                <c:ptCount val="44"/>
                <c:pt idx="0">
                  <c:v>1948</c:v>
                </c:pt>
                <c:pt idx="1">
                  <c:v>1962</c:v>
                </c:pt>
                <c:pt idx="2">
                  <c:v>1974</c:v>
                </c:pt>
                <c:pt idx="3">
                  <c:v>1977</c:v>
                </c:pt>
                <c:pt idx="4">
                  <c:v>1979</c:v>
                </c:pt>
                <c:pt idx="5">
                  <c:v>1981</c:v>
                </c:pt>
                <c:pt idx="6">
                  <c:v>1982</c:v>
                </c:pt>
                <c:pt idx="7">
                  <c:v>1983</c:v>
                </c:pt>
                <c:pt idx="8">
                  <c:v>1984</c:v>
                </c:pt>
                <c:pt idx="9">
                  <c:v>1985</c:v>
                </c:pt>
                <c:pt idx="10">
                  <c:v>1986</c:v>
                </c:pt>
                <c:pt idx="11">
                  <c:v>1987</c:v>
                </c:pt>
                <c:pt idx="12">
                  <c:v>1988</c:v>
                </c:pt>
                <c:pt idx="13">
                  <c:v>1989</c:v>
                </c:pt>
                <c:pt idx="14">
                  <c:v>1990</c:v>
                </c:pt>
                <c:pt idx="15">
                  <c:v>1991</c:v>
                </c:pt>
                <c:pt idx="16">
                  <c:v>1992</c:v>
                </c:pt>
                <c:pt idx="17">
                  <c:v>1993</c:v>
                </c:pt>
                <c:pt idx="18">
                  <c:v>1994</c:v>
                </c:pt>
                <c:pt idx="19">
                  <c:v>1995</c:v>
                </c:pt>
                <c:pt idx="20">
                  <c:v>1996</c:v>
                </c:pt>
                <c:pt idx="21">
                  <c:v>1997</c:v>
                </c:pt>
                <c:pt idx="22">
                  <c:v>1998</c:v>
                </c:pt>
                <c:pt idx="23">
                  <c:v>1999</c:v>
                </c:pt>
                <c:pt idx="24">
                  <c:v>2000</c:v>
                </c:pt>
                <c:pt idx="25">
                  <c:v>2001</c:v>
                </c:pt>
                <c:pt idx="26">
                  <c:v>2002</c:v>
                </c:pt>
                <c:pt idx="27">
                  <c:v>2003</c:v>
                </c:pt>
                <c:pt idx="28">
                  <c:v>2004</c:v>
                </c:pt>
                <c:pt idx="29">
                  <c:v>2005</c:v>
                </c:pt>
                <c:pt idx="30">
                  <c:v>2006</c:v>
                </c:pt>
                <c:pt idx="31">
                  <c:v>2007</c:v>
                </c:pt>
                <c:pt idx="32">
                  <c:v>2008</c:v>
                </c:pt>
                <c:pt idx="33">
                  <c:v>2009</c:v>
                </c:pt>
                <c:pt idx="34">
                  <c:v>2010</c:v>
                </c:pt>
                <c:pt idx="35">
                  <c:v>2011</c:v>
                </c:pt>
                <c:pt idx="36">
                  <c:v>2012</c:v>
                </c:pt>
                <c:pt idx="37">
                  <c:v>2013</c:v>
                </c:pt>
                <c:pt idx="38">
                  <c:v>2014</c:v>
                </c:pt>
                <c:pt idx="39">
                  <c:v>2015</c:v>
                </c:pt>
                <c:pt idx="40">
                  <c:v>2016</c:v>
                </c:pt>
                <c:pt idx="41">
                  <c:v>2017</c:v>
                </c:pt>
                <c:pt idx="42">
                  <c:v>2018</c:v>
                </c:pt>
                <c:pt idx="43">
                  <c:v>2019</c:v>
                </c:pt>
              </c:numCache>
            </c:numRef>
          </c:cat>
          <c:val>
            <c:numRef>
              <c:f>Year!$D$2:$D$45</c:f>
              <c:numCache>
                <c:formatCode>General</c:formatCode>
                <c:ptCount val="44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998</c:v>
                </c:pt>
                <c:pt idx="7">
                  <c:v>1048</c:v>
                </c:pt>
                <c:pt idx="8">
                  <c:v>1047</c:v>
                </c:pt>
                <c:pt idx="9">
                  <c:v>1108</c:v>
                </c:pt>
                <c:pt idx="10">
                  <c:v>970</c:v>
                </c:pt>
                <c:pt idx="11">
                  <c:v>936</c:v>
                </c:pt>
                <c:pt idx="12">
                  <c:v>1117</c:v>
                </c:pt>
                <c:pt idx="13">
                  <c:v>1029</c:v>
                </c:pt>
                <c:pt idx="14">
                  <c:v>908</c:v>
                </c:pt>
                <c:pt idx="15">
                  <c:v>913</c:v>
                </c:pt>
                <c:pt idx="16">
                  <c:v>775</c:v>
                </c:pt>
                <c:pt idx="17">
                  <c:v>910</c:v>
                </c:pt>
                <c:pt idx="18">
                  <c:v>763</c:v>
                </c:pt>
                <c:pt idx="19">
                  <c:v>731</c:v>
                </c:pt>
                <c:pt idx="20">
                  <c:v>729</c:v>
                </c:pt>
                <c:pt idx="21">
                  <c:v>1026</c:v>
                </c:pt>
                <c:pt idx="22">
                  <c:v>807</c:v>
                </c:pt>
                <c:pt idx="23">
                  <c:v>1206</c:v>
                </c:pt>
                <c:pt idx="24">
                  <c:v>1256</c:v>
                </c:pt>
                <c:pt idx="25">
                  <c:v>612</c:v>
                </c:pt>
                <c:pt idx="26">
                  <c:v>706</c:v>
                </c:pt>
                <c:pt idx="27">
                  <c:v>772</c:v>
                </c:pt>
                <c:pt idx="28">
                  <c:v>603</c:v>
                </c:pt>
                <c:pt idx="29">
                  <c:v>620</c:v>
                </c:pt>
                <c:pt idx="30">
                  <c:v>473</c:v>
                </c:pt>
                <c:pt idx="31">
                  <c:v>543</c:v>
                </c:pt>
                <c:pt idx="32">
                  <c:v>786</c:v>
                </c:pt>
                <c:pt idx="33">
                  <c:v>625</c:v>
                </c:pt>
                <c:pt idx="34">
                  <c:v>589</c:v>
                </c:pt>
                <c:pt idx="35">
                  <c:v>488</c:v>
                </c:pt>
                <c:pt idx="36">
                  <c:v>464</c:v>
                </c:pt>
                <c:pt idx="37">
                  <c:v>671</c:v>
                </c:pt>
                <c:pt idx="38">
                  <c:v>469</c:v>
                </c:pt>
                <c:pt idx="39">
                  <c:v>473</c:v>
                </c:pt>
                <c:pt idx="40">
                  <c:v>467</c:v>
                </c:pt>
                <c:pt idx="41">
                  <c:v>406</c:v>
                </c:pt>
                <c:pt idx="42">
                  <c:v>451</c:v>
                </c:pt>
                <c:pt idx="43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82-403E-A938-A588EE2A5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6458111"/>
        <c:axId val="638329423"/>
      </c:lineChart>
      <c:catAx>
        <c:axId val="121645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329423"/>
        <c:crosses val="autoZero"/>
        <c:auto val="1"/>
        <c:lblAlgn val="ctr"/>
        <c:lblOffset val="100"/>
        <c:noMultiLvlLbl val="0"/>
      </c:catAx>
      <c:valAx>
        <c:axId val="63832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45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FC03-1466-444D-9FBC-9D1E36CD1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6E9C2-3D39-4C00-B31F-E80412C75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E3C6-A47C-4659-80D2-196293FE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8622-668E-4283-B7B5-0115F19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EC81-AD86-4003-A186-C6B8B9F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22BF-0ACE-46A4-A80F-694EF8C0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326C-DDB3-42A2-AF58-71DC1D0B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A9EB-B6C4-410D-85EE-02F2457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1DB7-6D92-4FF5-AFBA-4722F2A8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8E6-E5A2-4405-9E50-291842AD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6A478-16AF-4DC1-B215-97C1875E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9C540-E814-4939-BA0A-2DEE5CBE1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145E-340B-424C-86CF-BF08032A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AEA6-D9A8-4C55-B829-31698ED6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6217-7E12-49F5-AD72-2D037F83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AA39-ACD6-47AE-BE0A-5112BBE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9545-6210-4899-8279-C17D8B12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60C6-9F31-487E-AC3B-B0FEBD20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A87A-E399-4F4F-B9BF-57FBF2B2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DFB8-1A39-4B1F-A8C5-6F726E3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3C27-6511-4502-8CD2-CA2EA1DA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88B7-F238-4A84-81C0-364CCA107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CE9B4-1393-44B6-9176-09819607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18BB-DE63-4C2C-9F73-0AF05B5A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E742-CB68-4CD2-B46C-D95FF01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E770-C2C8-45C2-9AF2-718BDBCB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F688-EF94-419C-8A01-D9ABCD582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2F56-128E-40D3-8864-592541DF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DF8B-DF10-4BD4-A59D-5C5E7C6B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E78D-8298-4992-B13E-5BE8F1DA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1F78-EFAA-4D06-A5B1-A6649541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BD5F-7056-4908-86D2-E2FB062D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B052-EB5D-403E-B220-C5252671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A8F2-D35B-4F34-840B-E4ABA772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1BF70-C154-4FE1-9DF8-CC00BE383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CB3BF-2B72-431C-822B-3F55BDF01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A6994-B77E-4013-824D-B64A9BB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B6B1-27EF-48C7-8FDA-D2981177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66867-6C57-4654-A5C4-BEC79892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8756-2CB9-412D-8D4F-A0D4A49F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4E5F0-21F3-4A35-AAAD-B131CAA5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977B0-C051-4D64-A8D1-94426D2A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BCD17-BA89-4AF4-8C75-C8FAD63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8C74E-F1C4-4D58-8120-048DB06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03C8-200F-4543-AF1C-0F6487E9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ED48-084D-4B07-996E-45C3076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40DC-BF63-4614-9596-85D11DCD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5B47-EDBE-4EDC-BD7E-D1B8ADD9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3CD4-6667-4E5F-A90E-82318170F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1E49-DB13-4734-8D1F-E6E788D7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F8AA-081C-41FB-97F2-713DB32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5C1F-FDAA-48B7-9410-85B88A27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01D5-8CD1-49EE-A5FF-F91AAD72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F6A6B-4A02-4818-A0A8-E609B6AB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DCED-2BEC-4843-B1A4-3AC29282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506A-8F6A-48F2-8244-211748BB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E5E9-6BF0-49E2-9237-4437A6C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4320-513E-4FD7-99F0-E23512E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E4ED7-6F12-417F-81F6-84B33B1C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9D06-E9A1-4485-9E89-FD864FEE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12FF-B6CC-479C-9D0D-81D122884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CB35-AC18-4D1D-A0B0-EC7036A5B676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6270-15A8-480C-9C41-31A77E01B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BC51-640E-4534-B3E5-938C4621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7229-D409-4274-8FE9-DA1D9CF0575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446C-5D5E-4DFB-B065-E748441F424F}"/>
              </a:ext>
            </a:extLst>
          </p:cNvPr>
          <p:cNvSpPr txBox="1"/>
          <p:nvPr userDrawn="1"/>
        </p:nvSpPr>
        <p:spPr>
          <a:xfrm>
            <a:off x="0" y="-20694"/>
            <a:ext cx="12192000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31928-6FD1-4AC9-A7B4-391B240E49C9}"/>
              </a:ext>
            </a:extLst>
          </p:cNvPr>
          <p:cNvSpPr txBox="1"/>
          <p:nvPr userDrawn="1"/>
        </p:nvSpPr>
        <p:spPr>
          <a:xfrm>
            <a:off x="142043" y="85530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6BAC6-5576-4AC7-BF9A-EFAEC9F22F3A}"/>
              </a:ext>
            </a:extLst>
          </p:cNvPr>
          <p:cNvSpPr txBox="1"/>
          <p:nvPr userDrawn="1"/>
        </p:nvSpPr>
        <p:spPr>
          <a:xfrm>
            <a:off x="-7802" y="6585022"/>
            <a:ext cx="12199801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31BCB-DBF6-412D-AB76-BEFA9E95C9EB}"/>
              </a:ext>
            </a:extLst>
          </p:cNvPr>
          <p:cNvSpPr txBox="1"/>
          <p:nvPr userDrawn="1"/>
        </p:nvSpPr>
        <p:spPr>
          <a:xfrm>
            <a:off x="20774" y="6584443"/>
            <a:ext cx="130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</p:spTree>
    <p:extLst>
      <p:ext uri="{BB962C8B-B14F-4D97-AF65-F5344CB8AC3E}">
        <p14:creationId xmlns:p14="http://schemas.microsoft.com/office/powerpoint/2010/main" val="4846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F67F94-D5D8-434F-91DD-A50DE7762D54}"/>
              </a:ext>
            </a:extLst>
          </p:cNvPr>
          <p:cNvSpPr txBox="1"/>
          <p:nvPr/>
        </p:nvSpPr>
        <p:spPr>
          <a:xfrm>
            <a:off x="578242" y="1474486"/>
            <a:ext cx="55610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Aviation Summary</a:t>
            </a:r>
          </a:p>
          <a:p>
            <a:r>
              <a:rPr lang="en-US" sz="1600" dirty="0"/>
              <a:t>&lt;p What:</a:t>
            </a:r>
          </a:p>
          <a:p>
            <a:r>
              <a:rPr lang="en-US" sz="1600" dirty="0"/>
              <a:t>Evaluate aviation accidents and incidents in the last 20 years at global level./p&gt;</a:t>
            </a:r>
          </a:p>
          <a:p>
            <a:endParaRPr lang="en-US" sz="1600" dirty="0"/>
          </a:p>
          <a:p>
            <a:r>
              <a:rPr lang="en-US" sz="1600" dirty="0"/>
              <a:t>&lt;p Why:</a:t>
            </a:r>
          </a:p>
          <a:p>
            <a:r>
              <a:rPr lang="en-US" sz="1600" dirty="0" err="1"/>
              <a:t>Pellentesque</a:t>
            </a:r>
            <a:r>
              <a:rPr lang="en-US" sz="1600" dirty="0"/>
              <a:t> habitant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senectus</a:t>
            </a:r>
            <a:r>
              <a:rPr lang="en-US" sz="1600" dirty="0"/>
              <a:t> et </a:t>
            </a:r>
            <a:r>
              <a:rPr lang="en-US" sz="1600" dirty="0" err="1"/>
              <a:t>netus</a:t>
            </a:r>
            <a:r>
              <a:rPr lang="en-US" sz="1600" dirty="0"/>
              <a:t> et </a:t>
            </a:r>
            <a:r>
              <a:rPr lang="en-US" sz="1600" dirty="0" err="1"/>
              <a:t>malesuada</a:t>
            </a:r>
            <a:r>
              <a:rPr lang="en-US" sz="1600" dirty="0"/>
              <a:t> fames ac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. Vestibulum </a:t>
            </a:r>
            <a:r>
              <a:rPr lang="en-US" sz="1600" dirty="0" err="1"/>
              <a:t>tortor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,.</a:t>
            </a:r>
          </a:p>
          <a:p>
            <a:r>
              <a:rPr lang="en-US" sz="1600" dirty="0"/>
              <a:t> /p&gt;</a:t>
            </a:r>
          </a:p>
          <a:p>
            <a:endParaRPr lang="en-US" sz="1600" dirty="0"/>
          </a:p>
          <a:p>
            <a:r>
              <a:rPr lang="en-US" sz="1600" dirty="0"/>
              <a:t>&lt;p how:</a:t>
            </a:r>
          </a:p>
          <a:p>
            <a:r>
              <a:rPr lang="en-US" sz="1600" dirty="0" err="1"/>
              <a:t>Pellentesque</a:t>
            </a:r>
            <a:r>
              <a:rPr lang="en-US" sz="1600" dirty="0"/>
              <a:t> habitant </a:t>
            </a:r>
            <a:r>
              <a:rPr lang="en-US" sz="1600" dirty="0" err="1"/>
              <a:t>morbi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senectus</a:t>
            </a:r>
            <a:r>
              <a:rPr lang="en-US" sz="1600" dirty="0"/>
              <a:t> et </a:t>
            </a:r>
            <a:r>
              <a:rPr lang="en-US" sz="1600" dirty="0" err="1"/>
              <a:t>netus</a:t>
            </a:r>
            <a:r>
              <a:rPr lang="en-US" sz="1600" dirty="0"/>
              <a:t> et </a:t>
            </a:r>
            <a:r>
              <a:rPr lang="en-US" sz="1600" dirty="0" err="1"/>
              <a:t>malesuada</a:t>
            </a:r>
            <a:r>
              <a:rPr lang="en-US" sz="1600" dirty="0"/>
              <a:t> fames ac </a:t>
            </a:r>
            <a:r>
              <a:rPr lang="en-US" sz="1600" dirty="0" err="1"/>
              <a:t>turpis</a:t>
            </a:r>
            <a:r>
              <a:rPr lang="en-US" sz="1600" dirty="0"/>
              <a:t> </a:t>
            </a:r>
            <a:r>
              <a:rPr lang="en-US" sz="1600" dirty="0" err="1"/>
              <a:t>egestas</a:t>
            </a:r>
            <a:r>
              <a:rPr lang="en-US" sz="1600" dirty="0"/>
              <a:t>. Vestibulum </a:t>
            </a:r>
            <a:r>
              <a:rPr lang="en-US" sz="1600" dirty="0" err="1"/>
              <a:t>tortor</a:t>
            </a:r>
            <a:r>
              <a:rPr lang="en-US" sz="1600" dirty="0"/>
              <a:t> </a:t>
            </a:r>
            <a:r>
              <a:rPr lang="en-US" sz="1600" dirty="0" err="1"/>
              <a:t>quam</a:t>
            </a:r>
            <a:r>
              <a:rPr lang="en-US" sz="1600" dirty="0"/>
              <a:t>, /p&gt;</a:t>
            </a:r>
          </a:p>
          <a:p>
            <a:endParaRPr lang="en-US" sz="1600" dirty="0"/>
          </a:p>
          <a:p>
            <a:r>
              <a:rPr lang="en-US" sz="1600" dirty="0"/>
              <a:t>&lt;p Which:</a:t>
            </a:r>
          </a:p>
          <a:p>
            <a:r>
              <a:rPr lang="en-US" sz="1600" dirty="0" err="1"/>
              <a:t>Yyyyyyyyyyyyyyyyyyyyyy</a:t>
            </a:r>
            <a:r>
              <a:rPr lang="en-US" sz="1600" dirty="0"/>
              <a:t>     /p&gt;</a:t>
            </a:r>
          </a:p>
          <a:p>
            <a:endParaRPr lang="en-US" sz="1600" dirty="0"/>
          </a:p>
          <a:p>
            <a:r>
              <a:rPr lang="en-US" sz="1600" dirty="0"/>
              <a:t>&lt;p When: </a:t>
            </a:r>
            <a:r>
              <a:rPr lang="en-US" sz="1600" dirty="0" err="1"/>
              <a:t>Xxxx</a:t>
            </a:r>
            <a:r>
              <a:rPr lang="en-US" sz="1600" dirty="0"/>
              <a:t>  /p&gt;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0760C-1CF4-4126-92EF-E9665026B228}"/>
              </a:ext>
            </a:extLst>
          </p:cNvPr>
          <p:cNvSpPr txBox="1"/>
          <p:nvPr/>
        </p:nvSpPr>
        <p:spPr>
          <a:xfrm>
            <a:off x="7810080" y="4972378"/>
            <a:ext cx="327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 some statement about worst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xxx 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949FA-A276-4384-8D29-6A68A5386397}"/>
              </a:ext>
            </a:extLst>
          </p:cNvPr>
          <p:cNvGrpSpPr/>
          <p:nvPr/>
        </p:nvGrpSpPr>
        <p:grpSpPr>
          <a:xfrm>
            <a:off x="7537629" y="1802826"/>
            <a:ext cx="3821502" cy="3147800"/>
            <a:chOff x="7537629" y="895263"/>
            <a:chExt cx="3821502" cy="3147800"/>
          </a:xfrm>
        </p:grpSpPr>
        <p:pic>
          <p:nvPicPr>
            <p:cNvPr id="2050" name="Picture 2" descr="23 Lawsuits Unsettled As AA 587 Reaches 6-Year Anniversary | The Wave">
              <a:extLst>
                <a:ext uri="{FF2B5EF4-FFF2-40B4-BE49-F238E27FC236}">
                  <a16:creationId xmlns:a16="http://schemas.microsoft.com/office/drawing/2014/main" id="{8E44EEC4-B3F4-48C6-B8C0-ED52E50C2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630" y="895263"/>
              <a:ext cx="3593501" cy="273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AEDA0D-5D92-4652-A315-52942FF38EDB}"/>
                </a:ext>
              </a:extLst>
            </p:cNvPr>
            <p:cNvSpPr txBox="1"/>
            <p:nvPr/>
          </p:nvSpPr>
          <p:spPr>
            <a:xfrm>
              <a:off x="7537629" y="3581398"/>
              <a:ext cx="3821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American Airlines Flight 587 was a regularly scheduled international passenger flight from John F. Kennedy International Airport to Las </a:t>
              </a:r>
              <a:r>
                <a:rPr lang="en-US" sz="800" dirty="0" err="1"/>
                <a:t>Américas</a:t>
              </a:r>
              <a:r>
                <a:rPr lang="en-US" sz="800" dirty="0"/>
                <a:t> International Airport in Santo Domingo, the capital of the Dominican Republic Nov 12 2001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310392C-0D0E-49FC-9095-3AC339A23978}"/>
              </a:ext>
            </a:extLst>
          </p:cNvPr>
          <p:cNvSpPr txBox="1"/>
          <p:nvPr/>
        </p:nvSpPr>
        <p:spPr>
          <a:xfrm>
            <a:off x="0" y="-20694"/>
            <a:ext cx="12192000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23B9E-A7C9-44A5-953A-F755F09E3A7F}"/>
              </a:ext>
            </a:extLst>
          </p:cNvPr>
          <p:cNvSpPr txBox="1"/>
          <p:nvPr/>
        </p:nvSpPr>
        <p:spPr>
          <a:xfrm>
            <a:off x="142043" y="85530"/>
            <a:ext cx="2530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BFA91-7F40-42FB-9850-4C936E1BDD5C}"/>
              </a:ext>
            </a:extLst>
          </p:cNvPr>
          <p:cNvSpPr txBox="1"/>
          <p:nvPr/>
        </p:nvSpPr>
        <p:spPr>
          <a:xfrm>
            <a:off x="-7802" y="6585022"/>
            <a:ext cx="12199801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8D1CCC-D6A0-4997-AD32-D8C3607A19DA}"/>
              </a:ext>
            </a:extLst>
          </p:cNvPr>
          <p:cNvSpPr txBox="1"/>
          <p:nvPr/>
        </p:nvSpPr>
        <p:spPr>
          <a:xfrm>
            <a:off x="20774" y="6584443"/>
            <a:ext cx="130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E9599-CFEA-4A5A-AF2E-7CBDD71D3C76}"/>
              </a:ext>
            </a:extLst>
          </p:cNvPr>
          <p:cNvSpPr txBox="1"/>
          <p:nvPr/>
        </p:nvSpPr>
        <p:spPr>
          <a:xfrm>
            <a:off x="3025920" y="1092948"/>
            <a:ext cx="52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Check a short video and how to add it</a:t>
            </a:r>
          </a:p>
        </p:txBody>
      </p:sp>
    </p:spTree>
    <p:extLst>
      <p:ext uri="{BB962C8B-B14F-4D97-AF65-F5344CB8AC3E}">
        <p14:creationId xmlns:p14="http://schemas.microsoft.com/office/powerpoint/2010/main" val="22968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1C8C4DC-AE0D-480D-B235-50A23EF5AE5E}"/>
              </a:ext>
            </a:extLst>
          </p:cNvPr>
          <p:cNvSpPr txBox="1"/>
          <p:nvPr/>
        </p:nvSpPr>
        <p:spPr>
          <a:xfrm>
            <a:off x="1129655" y="1131090"/>
            <a:ext cx="99326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a summary of our finding about Aviation Events</a:t>
            </a:r>
          </a:p>
          <a:p>
            <a:r>
              <a:rPr lang="en-US" sz="1100" dirty="0" err="1"/>
              <a:t>Pellentesque</a:t>
            </a:r>
            <a:r>
              <a:rPr lang="en-US" sz="1100" dirty="0"/>
              <a:t> habitant </a:t>
            </a:r>
            <a:r>
              <a:rPr lang="en-US" sz="1100" dirty="0" err="1"/>
              <a:t>morbi</a:t>
            </a:r>
            <a:r>
              <a:rPr lang="en-US" sz="1100" dirty="0"/>
              <a:t> </a:t>
            </a:r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735DE-342A-4DE5-AA70-A8C282C6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7" y="2041359"/>
            <a:ext cx="10170543" cy="4275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0539A-3C2B-48DF-BEA0-6003775DF25F}"/>
              </a:ext>
            </a:extLst>
          </p:cNvPr>
          <p:cNvSpPr txBox="1"/>
          <p:nvPr/>
        </p:nvSpPr>
        <p:spPr>
          <a:xfrm>
            <a:off x="1297190" y="4179156"/>
            <a:ext cx="275722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Time_Keeps_On_Ticking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Capture from Leaflet </a:t>
            </a:r>
            <a:r>
              <a:rPr lang="en-US" dirty="0" err="1"/>
              <a:t>hw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719C2F-5558-4A78-A8E9-270E466F9F86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About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79320-4C0D-4313-BF0B-AB8C81FA5DB3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Location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69C2C-8A0C-47B7-84F6-8B6A56539668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7465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550743" y="1076472"/>
            <a:ext cx="19959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Select Country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404896-E9DE-44FF-865B-4790D0438BD7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About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A0674-1891-4D96-9B73-9716CD694103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</a:rPr>
              <a:t>Location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D4ED-9B32-40BD-8ED8-DB9EBD119BA1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Time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518AE70-431A-45F6-AB24-9362B0B5B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029300"/>
              </p:ext>
            </p:extLst>
          </p:nvPr>
        </p:nvGraphicFramePr>
        <p:xfrm>
          <a:off x="6272238" y="2306575"/>
          <a:ext cx="4495191" cy="285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0D882DA-4746-403C-AD6F-023FAD51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02" y="2744736"/>
            <a:ext cx="4224304" cy="23761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FE879F-54B8-4A53-9652-8E16E073FABD}"/>
              </a:ext>
            </a:extLst>
          </p:cNvPr>
          <p:cNvSpPr/>
          <p:nvPr/>
        </p:nvSpPr>
        <p:spPr>
          <a:xfrm>
            <a:off x="553701" y="1376254"/>
            <a:ext cx="1993037" cy="23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Drop down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D5DA36C3-9E43-4881-9365-037856FE1A9E}"/>
              </a:ext>
            </a:extLst>
          </p:cNvPr>
          <p:cNvSpPr txBox="1"/>
          <p:nvPr/>
        </p:nvSpPr>
        <p:spPr>
          <a:xfrm>
            <a:off x="973315" y="1827590"/>
            <a:ext cx="4495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Country map with markers show the accident city </a:t>
            </a:r>
            <a:r>
              <a:rPr lang="en-US" sz="1400" dirty="0" err="1"/>
              <a:t>lat&amp;long</a:t>
            </a:r>
            <a:endParaRPr lang="en-US" sz="500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F432D8F0-1BF0-482D-88E2-5C061291A493}"/>
              </a:ext>
            </a:extLst>
          </p:cNvPr>
          <p:cNvSpPr txBox="1"/>
          <p:nvPr/>
        </p:nvSpPr>
        <p:spPr>
          <a:xfrm>
            <a:off x="6276213" y="1827590"/>
            <a:ext cx="518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Different types of injuries each year by country</a:t>
            </a:r>
            <a:endParaRPr lang="en-US" sz="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4A85E-B5C0-45E3-B984-68556A15B112}"/>
              </a:ext>
            </a:extLst>
          </p:cNvPr>
          <p:cNvSpPr txBox="1"/>
          <p:nvPr/>
        </p:nvSpPr>
        <p:spPr>
          <a:xfrm>
            <a:off x="6777488" y="5551422"/>
            <a:ext cx="38928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5E0E33-F1DB-437B-B818-25C853BEDFFC}"/>
              </a:ext>
            </a:extLst>
          </p:cNvPr>
          <p:cNvSpPr txBox="1"/>
          <p:nvPr/>
        </p:nvSpPr>
        <p:spPr>
          <a:xfrm>
            <a:off x="973315" y="5544790"/>
            <a:ext cx="4090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2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6A31-063E-4933-8AEE-5E692CFE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8" y="2318222"/>
            <a:ext cx="5379593" cy="3440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5CA70D-7A34-4641-B5B9-6FA15814C43E}"/>
              </a:ext>
            </a:extLst>
          </p:cNvPr>
          <p:cNvSpPr txBox="1"/>
          <p:nvPr/>
        </p:nvSpPr>
        <p:spPr>
          <a:xfrm>
            <a:off x="-14324" y="6581982"/>
            <a:ext cx="12206324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1F4F1-E553-4396-AD5C-6D54B76BE16F}"/>
              </a:ext>
            </a:extLst>
          </p:cNvPr>
          <p:cNvSpPr txBox="1"/>
          <p:nvPr/>
        </p:nvSpPr>
        <p:spPr>
          <a:xfrm>
            <a:off x="-14324" y="6583529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1AF14C-6EAD-4AFD-B658-1A5C78298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11" y="2691306"/>
            <a:ext cx="5702700" cy="26945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8193FD-6A95-402C-BA1F-41DB00AD6BFF}"/>
              </a:ext>
            </a:extLst>
          </p:cNvPr>
          <p:cNvSpPr txBox="1"/>
          <p:nvPr/>
        </p:nvSpPr>
        <p:spPr>
          <a:xfrm>
            <a:off x="211082" y="832736"/>
            <a:ext cx="2575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Accident Year</a:t>
            </a:r>
            <a:endParaRPr lang="en-US" sz="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CDD47-527F-4643-8AEC-982821CCEE1C}"/>
              </a:ext>
            </a:extLst>
          </p:cNvPr>
          <p:cNvSpPr/>
          <p:nvPr/>
        </p:nvSpPr>
        <p:spPr>
          <a:xfrm>
            <a:off x="1862591" y="913567"/>
            <a:ext cx="1610436" cy="238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 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E18E1-8D12-4A93-9305-E0FAE3257820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About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0F034F-3194-415F-A334-80A62BD9B0B1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Location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A385A-A248-4223-8129-D0B759D8AD48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E79B"/>
                </a:solidFill>
              </a:defRPr>
            </a:lvl1pPr>
          </a:lstStyle>
          <a:p>
            <a:pPr algn="ctr"/>
            <a:r>
              <a:rPr lang="en-US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DD8-6E09-4A56-A08C-7759B1FAF7FB}"/>
              </a:ext>
            </a:extLst>
          </p:cNvPr>
          <p:cNvSpPr txBox="1"/>
          <p:nvPr/>
        </p:nvSpPr>
        <p:spPr>
          <a:xfrm>
            <a:off x="1741821" y="1944818"/>
            <a:ext cx="2434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Global heat map accident by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2C6CE-4903-4574-984E-924F94C91373}"/>
              </a:ext>
            </a:extLst>
          </p:cNvPr>
          <p:cNvSpPr txBox="1"/>
          <p:nvPr/>
        </p:nvSpPr>
        <p:spPr>
          <a:xfrm>
            <a:off x="6707530" y="2046992"/>
            <a:ext cx="4115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Bar chart of different type of injuries by year by month globally ( New JS library, chart.js) Need to be </a:t>
            </a:r>
            <a:r>
              <a:rPr lang="en-US" sz="1100" dirty="0" err="1"/>
              <a:t>disscusses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ABFBC-AFCB-48B5-B501-F3BCCF5E5766}"/>
              </a:ext>
            </a:extLst>
          </p:cNvPr>
          <p:cNvSpPr txBox="1"/>
          <p:nvPr/>
        </p:nvSpPr>
        <p:spPr>
          <a:xfrm>
            <a:off x="6096000" y="5786331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D98A2-C4A4-4F45-9AE1-E6D3898B706E}"/>
              </a:ext>
            </a:extLst>
          </p:cNvPr>
          <p:cNvSpPr txBox="1"/>
          <p:nvPr/>
        </p:nvSpPr>
        <p:spPr>
          <a:xfrm>
            <a:off x="329339" y="5755778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71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14E0A-76CF-42EE-8C51-F014408C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9" y="2346978"/>
            <a:ext cx="4625068" cy="3078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BECF7C-7E7B-40A0-B0AD-84FE4261FD97}"/>
              </a:ext>
            </a:extLst>
          </p:cNvPr>
          <p:cNvSpPr txBox="1"/>
          <p:nvPr/>
        </p:nvSpPr>
        <p:spPr>
          <a:xfrm>
            <a:off x="6096000" y="5786331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A2A80-1177-4FDE-A042-3EEF46531F31}"/>
              </a:ext>
            </a:extLst>
          </p:cNvPr>
          <p:cNvSpPr txBox="1"/>
          <p:nvPr/>
        </p:nvSpPr>
        <p:spPr>
          <a:xfrm>
            <a:off x="329339" y="5755778"/>
            <a:ext cx="5766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Tell story about the results of this graph</a:t>
            </a:r>
          </a:p>
          <a:p>
            <a:r>
              <a:rPr lang="en-US" sz="1100" dirty="0" err="1"/>
              <a:t>tristique</a:t>
            </a:r>
            <a:r>
              <a:rPr lang="en-US" sz="1100" dirty="0"/>
              <a:t> </a:t>
            </a:r>
            <a:r>
              <a:rPr lang="en-US" sz="1100" dirty="0" err="1"/>
              <a:t>senectus</a:t>
            </a:r>
            <a:r>
              <a:rPr lang="en-US" sz="1100" dirty="0"/>
              <a:t> et </a:t>
            </a:r>
            <a:r>
              <a:rPr lang="en-US" sz="1100" dirty="0" err="1"/>
              <a:t>netus</a:t>
            </a:r>
            <a:r>
              <a:rPr lang="en-US" sz="1100" dirty="0"/>
              <a:t> et </a:t>
            </a:r>
            <a:r>
              <a:rPr lang="en-US" sz="1100" dirty="0" err="1"/>
              <a:t>malesuada</a:t>
            </a:r>
            <a:r>
              <a:rPr lang="en-US" sz="1100" dirty="0"/>
              <a:t> fames ac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. Vestibulum </a:t>
            </a:r>
            <a:r>
              <a:rPr lang="en-US" sz="1100" dirty="0" err="1"/>
              <a:t>tortor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feugiat</a:t>
            </a:r>
            <a:r>
              <a:rPr lang="en-US" sz="1100" dirty="0"/>
              <a:t> vitae,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, </a:t>
            </a:r>
            <a:r>
              <a:rPr lang="en-US" sz="1100" dirty="0" err="1"/>
              <a:t>tempor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, ante. </a:t>
            </a:r>
            <a:r>
              <a:rPr lang="en-US" sz="1100" dirty="0" err="1"/>
              <a:t>Donec</a:t>
            </a:r>
            <a:r>
              <a:rPr lang="en-US" sz="1100" dirty="0"/>
              <a:t> </a:t>
            </a:r>
            <a:r>
              <a:rPr lang="en-US" sz="1100" dirty="0" err="1"/>
              <a:t>eu</a:t>
            </a:r>
            <a:r>
              <a:rPr lang="en-US" sz="1100" dirty="0"/>
              <a:t> libero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egestas</a:t>
            </a:r>
            <a:r>
              <a:rPr lang="en-US" sz="1100" dirty="0"/>
              <a:t> semper. </a:t>
            </a:r>
            <a:r>
              <a:rPr lang="en-US" sz="1100" dirty="0" err="1"/>
              <a:t>Aenean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 mi vitae est. </a:t>
            </a:r>
            <a:r>
              <a:rPr lang="en-US" sz="1100" dirty="0" err="1"/>
              <a:t>Mauris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</a:t>
            </a:r>
            <a:r>
              <a:rPr lang="en-US" sz="1100" dirty="0" err="1"/>
              <a:t>leo</a:t>
            </a:r>
            <a:r>
              <a:rPr lang="en-US" sz="11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65260-CEC1-4774-9988-E43E941C152C}"/>
              </a:ext>
            </a:extLst>
          </p:cNvPr>
          <p:cNvSpPr txBox="1"/>
          <p:nvPr/>
        </p:nvSpPr>
        <p:spPr>
          <a:xfrm>
            <a:off x="561899" y="1860572"/>
            <a:ext cx="388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Aviation accident by make an model bar charts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6B4F9-DC04-499F-AA35-3F416FBC8F11}"/>
              </a:ext>
            </a:extLst>
          </p:cNvPr>
          <p:cNvSpPr txBox="1"/>
          <p:nvPr/>
        </p:nvSpPr>
        <p:spPr>
          <a:xfrm>
            <a:off x="5695874" y="1951350"/>
            <a:ext cx="388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Waterfall chart for Broad phase flight versus total injuries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11DDD-2D3C-4D46-8FA7-4BD46E4DC87F}"/>
              </a:ext>
            </a:extLst>
          </p:cNvPr>
          <p:cNvSpPr/>
          <p:nvPr/>
        </p:nvSpPr>
        <p:spPr>
          <a:xfrm>
            <a:off x="5695874" y="209754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Total Injuries = </a:t>
            </a:r>
            <a:r>
              <a:rPr lang="en-US" sz="1100" dirty="0" err="1"/>
              <a:t>Total_Minor_Injuries</a:t>
            </a:r>
            <a:r>
              <a:rPr lang="en-US" sz="1100" dirty="0"/>
              <a:t> + </a:t>
            </a:r>
            <a:r>
              <a:rPr lang="en-US" sz="1100" dirty="0" err="1"/>
              <a:t>Total_Serious_Injuries</a:t>
            </a:r>
            <a:r>
              <a:rPr lang="en-US" sz="1100" dirty="0"/>
              <a:t> + </a:t>
            </a:r>
            <a:r>
              <a:rPr lang="en-US" sz="1100" dirty="0" err="1"/>
              <a:t>Total_Fatal_Injuries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F8281-11ED-4C36-93A6-90AB3C5C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18" y="2587797"/>
            <a:ext cx="5604801" cy="28085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C56EEDC-42D2-40BC-B32B-9F0277A07C5D}"/>
              </a:ext>
            </a:extLst>
          </p:cNvPr>
          <p:cNvSpPr txBox="1"/>
          <p:nvPr/>
        </p:nvSpPr>
        <p:spPr>
          <a:xfrm>
            <a:off x="10249363" y="148895"/>
            <a:ext cx="1147172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FFE79B"/>
                </a:solidFill>
              </a:defRPr>
            </a:lvl1pPr>
          </a:lstStyle>
          <a:p>
            <a:pPr algn="ctr"/>
            <a:r>
              <a:rPr lang="en-US" dirty="0"/>
              <a:t>About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BA53F-4ECA-4EF5-831B-1BF3B6B4A7A0}"/>
              </a:ext>
            </a:extLst>
          </p:cNvPr>
          <p:cNvSpPr txBox="1"/>
          <p:nvPr/>
        </p:nvSpPr>
        <p:spPr>
          <a:xfrm>
            <a:off x="7166992" y="165059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Location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559131-4D07-420B-BA50-DAF01BC4B7BE}"/>
              </a:ext>
            </a:extLst>
          </p:cNvPr>
          <p:cNvSpPr txBox="1"/>
          <p:nvPr/>
        </p:nvSpPr>
        <p:spPr>
          <a:xfrm>
            <a:off x="8841670" y="168193"/>
            <a:ext cx="114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5655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3A8-DC81-489D-8D63-DDFAA2B7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64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319CC-05F7-4DF9-977D-39A69BBEE454}"/>
              </a:ext>
            </a:extLst>
          </p:cNvPr>
          <p:cNvSpPr txBox="1"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C7A43-47B2-4E1B-9EE1-4E9281FA0770}"/>
              </a:ext>
            </a:extLst>
          </p:cNvPr>
          <p:cNvSpPr txBox="1"/>
          <p:nvPr/>
        </p:nvSpPr>
        <p:spPr>
          <a:xfrm>
            <a:off x="98208" y="6581001"/>
            <a:ext cx="375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D85B"/>
                </a:solidFill>
              </a:rPr>
              <a:t>Aviation 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C60AE-B2F2-40DB-A681-E4BB06E6227B}"/>
              </a:ext>
            </a:extLst>
          </p:cNvPr>
          <p:cNvSpPr txBox="1"/>
          <p:nvPr/>
        </p:nvSpPr>
        <p:spPr>
          <a:xfrm>
            <a:off x="0" y="-30526"/>
            <a:ext cx="12192000" cy="64807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6022-43D0-4D3C-8572-D22FFF51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27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Write Notes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E7513-05AA-46E7-8B41-B23ED48F73B6}"/>
              </a:ext>
            </a:extLst>
          </p:cNvPr>
          <p:cNvSpPr/>
          <p:nvPr/>
        </p:nvSpPr>
        <p:spPr>
          <a:xfrm>
            <a:off x="511834" y="1113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visual meteorological conditions (VMC)</a:t>
            </a:r>
          </a:p>
          <a:p>
            <a:r>
              <a:rPr lang="en-US" dirty="0">
                <a:solidFill>
                  <a:srgbClr val="1D2129"/>
                </a:solidFill>
                <a:latin typeface="Helvetica" panose="020B0604020202020204" pitchFamily="34" charset="0"/>
              </a:rPr>
              <a:t>instrument flight meteorological conditions (IMC)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4909C-AC6C-471F-B87E-33832841A06D}"/>
              </a:ext>
            </a:extLst>
          </p:cNvPr>
          <p:cNvSpPr txBox="1"/>
          <p:nvPr/>
        </p:nvSpPr>
        <p:spPr>
          <a:xfrm>
            <a:off x="556401" y="1940943"/>
            <a:ext cx="20660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of Broad Phase of Flight:</a:t>
            </a:r>
          </a:p>
          <a:p>
            <a:r>
              <a:rPr lang="en-US" sz="1000" dirty="0"/>
              <a:t>Standing (STD)</a:t>
            </a:r>
          </a:p>
          <a:p>
            <a:r>
              <a:rPr lang="en-US" sz="1000" dirty="0"/>
              <a:t>Pushback/Towing(PBT)</a:t>
            </a:r>
          </a:p>
          <a:p>
            <a:r>
              <a:rPr lang="en-US" sz="1000" dirty="0"/>
              <a:t>Taxi(TXI)</a:t>
            </a:r>
          </a:p>
          <a:p>
            <a:r>
              <a:rPr lang="en-US" sz="1000" dirty="0"/>
              <a:t>Takeoff(TOF)</a:t>
            </a:r>
          </a:p>
          <a:p>
            <a:r>
              <a:rPr lang="en-US" sz="1000" dirty="0"/>
              <a:t>Initial Climb(ICL) --- 1000ft</a:t>
            </a:r>
          </a:p>
          <a:p>
            <a:r>
              <a:rPr lang="en-US" sz="1000" dirty="0" err="1"/>
              <a:t>En</a:t>
            </a:r>
            <a:r>
              <a:rPr lang="en-US" sz="1000" dirty="0"/>
              <a:t> Route (ENR)</a:t>
            </a:r>
          </a:p>
          <a:p>
            <a:pPr marL="173038"/>
            <a:r>
              <a:rPr lang="en-US" sz="1000" dirty="0"/>
              <a:t>- Climb to cruise</a:t>
            </a:r>
          </a:p>
          <a:p>
            <a:pPr marL="173038"/>
            <a:r>
              <a:rPr lang="en-US" sz="1000" dirty="0"/>
              <a:t>- Cruise</a:t>
            </a:r>
          </a:p>
          <a:p>
            <a:pPr marL="173038"/>
            <a:r>
              <a:rPr lang="en-US" sz="1000" dirty="0"/>
              <a:t>- Change Cruise level</a:t>
            </a:r>
          </a:p>
          <a:p>
            <a:pPr marL="173038"/>
            <a:r>
              <a:rPr lang="en-US" sz="1000" dirty="0"/>
              <a:t>- Descent</a:t>
            </a:r>
          </a:p>
          <a:p>
            <a:pPr marL="173038"/>
            <a:r>
              <a:rPr lang="en-US" sz="1000" dirty="0"/>
              <a:t>- Holding</a:t>
            </a:r>
          </a:p>
          <a:p>
            <a:r>
              <a:rPr lang="en-US" sz="1000" dirty="0"/>
              <a:t>Maneuvering (MNV)</a:t>
            </a:r>
          </a:p>
          <a:p>
            <a:r>
              <a:rPr lang="en-US" sz="1000" dirty="0"/>
              <a:t>Approach(APR)</a:t>
            </a:r>
          </a:p>
          <a:p>
            <a:pPr marL="173038"/>
            <a:r>
              <a:rPr lang="en-US" sz="1000" dirty="0"/>
              <a:t>- Missed approach </a:t>
            </a:r>
            <a:r>
              <a:rPr lang="en-US" sz="1000" dirty="0">
                <a:sym typeface="Wingdings" panose="05000000000000000000" pitchFamily="2" charset="2"/>
              </a:rPr>
              <a:t> Go Around </a:t>
            </a:r>
            <a:endParaRPr lang="en-US" sz="1000" dirty="0"/>
          </a:p>
          <a:p>
            <a:r>
              <a:rPr lang="en-US" sz="1000" dirty="0"/>
              <a:t>Landing(LDG)</a:t>
            </a:r>
          </a:p>
          <a:p>
            <a:r>
              <a:rPr lang="en-US" sz="1000" dirty="0"/>
              <a:t>Unknown(UNK)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D817C-BF42-4A8C-AE1B-697FF06D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46" y="1325563"/>
            <a:ext cx="1981200" cy="1933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AE0B9-6203-4DD4-87C0-AAE8CCBF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18" y="3234906"/>
            <a:ext cx="5971576" cy="2745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4C0DB3-D7BD-4E52-8863-1C6E24276F74}"/>
              </a:ext>
            </a:extLst>
          </p:cNvPr>
          <p:cNvSpPr/>
          <p:nvPr/>
        </p:nvSpPr>
        <p:spPr>
          <a:xfrm>
            <a:off x="4993037" y="3244334"/>
            <a:ext cx="220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Broad Phase of 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F1F76-A554-422E-87A6-7F3E607C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737" y="1255376"/>
            <a:ext cx="1981200" cy="19335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E2A498E-DB6B-4E9E-91BA-F2ED5E11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-41652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Chart – Event by Broad Phase of flight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1CDCA-A381-4E1A-BD6E-414FACEA9D7B}"/>
              </a:ext>
            </a:extLst>
          </p:cNvPr>
          <p:cNvSpPr txBox="1"/>
          <p:nvPr/>
        </p:nvSpPr>
        <p:spPr>
          <a:xfrm>
            <a:off x="826834" y="1107443"/>
            <a:ext cx="13178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33363" algn="l"/>
              </a:tabLst>
            </a:pPr>
            <a:r>
              <a:rPr lang="en-US" sz="1400" b="1" dirty="0">
                <a:solidFill>
                  <a:schemeClr val="tx1"/>
                </a:solidFill>
              </a:rPr>
              <a:t>Total Event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D54CA06-D35D-4F74-9E5A-68A8ABAED675}"/>
              </a:ext>
            </a:extLst>
          </p:cNvPr>
          <p:cNvSpPr/>
          <p:nvPr/>
        </p:nvSpPr>
        <p:spPr>
          <a:xfrm flipH="1">
            <a:off x="4284924" y="1262977"/>
            <a:ext cx="548640" cy="1468966"/>
          </a:xfrm>
          <a:prstGeom prst="rightBrace">
            <a:avLst>
              <a:gd name="adj1" fmla="val 8333"/>
              <a:gd name="adj2" fmla="val 507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D04178-DA3A-4F2A-967B-725B3764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0803"/>
            <a:ext cx="12146132" cy="390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76268-38B9-4FCF-8A3E-69D5F840AEE5}"/>
              </a:ext>
            </a:extLst>
          </p:cNvPr>
          <p:cNvSpPr txBox="1"/>
          <p:nvPr/>
        </p:nvSpPr>
        <p:spPr>
          <a:xfrm>
            <a:off x="4352192" y="3780692"/>
            <a:ext cx="118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A4213-83A9-4650-88DF-5F514CD089E9}"/>
              </a:ext>
            </a:extLst>
          </p:cNvPr>
          <p:cNvSpPr txBox="1"/>
          <p:nvPr/>
        </p:nvSpPr>
        <p:spPr>
          <a:xfrm>
            <a:off x="3280935" y="1812794"/>
            <a:ext cx="173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2CFC0-D292-4B67-ADF7-033318898301}"/>
              </a:ext>
            </a:extLst>
          </p:cNvPr>
          <p:cNvSpPr txBox="1"/>
          <p:nvPr/>
        </p:nvSpPr>
        <p:spPr>
          <a:xfrm>
            <a:off x="389877" y="459373"/>
            <a:ext cx="10662082" cy="648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2C12D-7A95-4CBB-BEBD-069B1858E131}"/>
              </a:ext>
            </a:extLst>
          </p:cNvPr>
          <p:cNvSpPr txBox="1"/>
          <p:nvPr/>
        </p:nvSpPr>
        <p:spPr>
          <a:xfrm>
            <a:off x="9170899" y="591142"/>
            <a:ext cx="1546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What’s 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36912-4874-4E49-9F4A-8C1B1EFA3F1B}"/>
              </a:ext>
            </a:extLst>
          </p:cNvPr>
          <p:cNvSpPr txBox="1"/>
          <p:nvPr/>
        </p:nvSpPr>
        <p:spPr>
          <a:xfrm>
            <a:off x="826834" y="583353"/>
            <a:ext cx="85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F373D5-C9D5-4F8D-9094-C0DDEC58AD57}"/>
              </a:ext>
            </a:extLst>
          </p:cNvPr>
          <p:cNvSpPr txBox="1"/>
          <p:nvPr/>
        </p:nvSpPr>
        <p:spPr>
          <a:xfrm>
            <a:off x="7031504" y="607306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AABD4-7525-48C3-9217-833C7E4B4A53}"/>
              </a:ext>
            </a:extLst>
          </p:cNvPr>
          <p:cNvSpPr txBox="1"/>
          <p:nvPr/>
        </p:nvSpPr>
        <p:spPr>
          <a:xfrm>
            <a:off x="8178676" y="583353"/>
            <a:ext cx="98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86C9-9146-4A49-959B-09CA918E3EDA}"/>
              </a:ext>
            </a:extLst>
          </p:cNvPr>
          <p:cNvSpPr txBox="1"/>
          <p:nvPr/>
        </p:nvSpPr>
        <p:spPr>
          <a:xfrm>
            <a:off x="126984" y="1516351"/>
            <a:ext cx="141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Build a dropdown menu to select phase??? I am not sure about this drop down menu  </a:t>
            </a:r>
          </a:p>
        </p:txBody>
      </p:sp>
    </p:spTree>
    <p:extLst>
      <p:ext uri="{BB962C8B-B14F-4D97-AF65-F5344CB8AC3E}">
        <p14:creationId xmlns:p14="http://schemas.microsoft.com/office/powerpoint/2010/main" val="398098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787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Write Notes Here</vt:lpstr>
      <vt:lpstr>Chart – Event by Broad Phase of flight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Edith Jimenez</dc:creator>
  <cp:lastModifiedBy>Edith Jimenez</cp:lastModifiedBy>
  <cp:revision>73</cp:revision>
  <dcterms:created xsi:type="dcterms:W3CDTF">2020-02-23T08:46:57Z</dcterms:created>
  <dcterms:modified xsi:type="dcterms:W3CDTF">2020-04-09T19:18:52Z</dcterms:modified>
</cp:coreProperties>
</file>