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86" r:id="rId4"/>
    <p:sldId id="258" r:id="rId5"/>
    <p:sldId id="259" r:id="rId6"/>
    <p:sldId id="287" r:id="rId7"/>
    <p:sldId id="260" r:id="rId8"/>
    <p:sldId id="261" r:id="rId9"/>
    <p:sldId id="262" r:id="rId10"/>
    <p:sldId id="263" r:id="rId11"/>
    <p:sldId id="278" r:id="rId12"/>
    <p:sldId id="279" r:id="rId13"/>
    <p:sldId id="280" r:id="rId14"/>
    <p:sldId id="281" r:id="rId15"/>
    <p:sldId id="264" r:id="rId16"/>
    <p:sldId id="282" r:id="rId17"/>
    <p:sldId id="283" r:id="rId18"/>
    <p:sldId id="276" r:id="rId19"/>
    <p:sldId id="277" r:id="rId20"/>
    <p:sldId id="265" r:id="rId21"/>
    <p:sldId id="266" r:id="rId22"/>
    <p:sldId id="267" r:id="rId23"/>
    <p:sldId id="284" r:id="rId24"/>
    <p:sldId id="285" r:id="rId25"/>
    <p:sldId id="272" r:id="rId26"/>
    <p:sldId id="27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576" autoAdjust="0"/>
  </p:normalViewPr>
  <p:slideViewPr>
    <p:cSldViewPr>
      <p:cViewPr>
        <p:scale>
          <a:sx n="80" d="100"/>
          <a:sy n="80" d="100"/>
        </p:scale>
        <p:origin x="-72" y="-6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newcomb\AppData\Local\Microsoft\Windows\Temporary%20Internet%20Files\Content.IE5\MIM9Q9F1\Current%20scaling%20data_41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CT: Current</a:t>
            </a:r>
            <a:r>
              <a:rPr lang="en-US" baseline="0"/>
              <a:t> Vs. Voltage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mV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'[Current scaling data_411.xlsx]Sheet1'!$A$1:$A$9</c:f>
              <c:numCache>
                <c:formatCode>General</c:formatCode>
                <c:ptCount val="9"/>
                <c:pt idx="0">
                  <c:v>30.9</c:v>
                </c:pt>
                <c:pt idx="1">
                  <c:v>38</c:v>
                </c:pt>
                <c:pt idx="2">
                  <c:v>46.8</c:v>
                </c:pt>
                <c:pt idx="3">
                  <c:v>53</c:v>
                </c:pt>
                <c:pt idx="4">
                  <c:v>60.4</c:v>
                </c:pt>
                <c:pt idx="5">
                  <c:v>66.099999999999994</c:v>
                </c:pt>
                <c:pt idx="6">
                  <c:v>70.2</c:v>
                </c:pt>
                <c:pt idx="7">
                  <c:v>77</c:v>
                </c:pt>
                <c:pt idx="8">
                  <c:v>80</c:v>
                </c:pt>
              </c:numCache>
            </c:numRef>
          </c:xVal>
          <c:yVal>
            <c:numRef>
              <c:f>'[Current scaling data_411.xlsx]Sheet1'!$B$1:$B$9</c:f>
              <c:numCache>
                <c:formatCode>General</c:formatCode>
                <c:ptCount val="9"/>
                <c:pt idx="0">
                  <c:v>32</c:v>
                </c:pt>
                <c:pt idx="1">
                  <c:v>104</c:v>
                </c:pt>
                <c:pt idx="2">
                  <c:v>252</c:v>
                </c:pt>
                <c:pt idx="3">
                  <c:v>380</c:v>
                </c:pt>
                <c:pt idx="4">
                  <c:v>516</c:v>
                </c:pt>
                <c:pt idx="5">
                  <c:v>650</c:v>
                </c:pt>
                <c:pt idx="6">
                  <c:v>708</c:v>
                </c:pt>
                <c:pt idx="7">
                  <c:v>852</c:v>
                </c:pt>
                <c:pt idx="8">
                  <c:v>916</c:v>
                </c:pt>
              </c:numCache>
            </c:numRef>
          </c:yVal>
          <c:smooth val="0"/>
        </c:ser>
        <c:ser>
          <c:idx val="1"/>
          <c:order val="1"/>
          <c:tx>
            <c:v>Count Data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tx1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/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'[Current scaling data_411.xlsx]Sheet1'!$A$1:$A$9</c:f>
              <c:numCache>
                <c:formatCode>General</c:formatCode>
                <c:ptCount val="9"/>
                <c:pt idx="0">
                  <c:v>30.9</c:v>
                </c:pt>
                <c:pt idx="1">
                  <c:v>38</c:v>
                </c:pt>
                <c:pt idx="2">
                  <c:v>46.8</c:v>
                </c:pt>
                <c:pt idx="3">
                  <c:v>53</c:v>
                </c:pt>
                <c:pt idx="4">
                  <c:v>60.4</c:v>
                </c:pt>
                <c:pt idx="5">
                  <c:v>66.099999999999994</c:v>
                </c:pt>
                <c:pt idx="6">
                  <c:v>70.2</c:v>
                </c:pt>
                <c:pt idx="7">
                  <c:v>77</c:v>
                </c:pt>
                <c:pt idx="8">
                  <c:v>80</c:v>
                </c:pt>
              </c:numCache>
            </c:numRef>
          </c:xVal>
          <c:yVal>
            <c:numRef>
              <c:f>'[Current scaling data_411.xlsx]Sheet1'!$C$1:$C$9</c:f>
              <c:numCache>
                <c:formatCode>General</c:formatCode>
                <c:ptCount val="9"/>
                <c:pt idx="0">
                  <c:v>1</c:v>
                </c:pt>
                <c:pt idx="1">
                  <c:v>16</c:v>
                </c:pt>
                <c:pt idx="2">
                  <c:v>45</c:v>
                </c:pt>
                <c:pt idx="3">
                  <c:v>69</c:v>
                </c:pt>
                <c:pt idx="4">
                  <c:v>97</c:v>
                </c:pt>
                <c:pt idx="5">
                  <c:v>121</c:v>
                </c:pt>
                <c:pt idx="6">
                  <c:v>137</c:v>
                </c:pt>
                <c:pt idx="7">
                  <c:v>167</c:v>
                </c:pt>
                <c:pt idx="8">
                  <c:v>180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5067648"/>
        <c:axId val="85069184"/>
      </c:scatterChart>
      <c:valAx>
        <c:axId val="850676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069184"/>
        <c:crosses val="autoZero"/>
        <c:crossBetween val="midCat"/>
      </c:valAx>
      <c:valAx>
        <c:axId val="85069184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0676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9385FE-FEA2-4EFA-BDFE-1385FD49AC3D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753282-1D09-4A50-80AD-4F575B3AC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78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53282-1D09-4A50-80AD-4F575B3ACD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0982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53282-1D09-4A50-80AD-4F575B3ACD5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5615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53282-1D09-4A50-80AD-4F575B3ACD5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817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53282-1D09-4A50-80AD-4F575B3ACD5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5918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53282-1D09-4A50-80AD-4F575B3ACD5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776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53282-1D09-4A50-80AD-4F575B3ACD5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570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53282-1D09-4A50-80AD-4F575B3ACD5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39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53282-1D09-4A50-80AD-4F575B3ACD5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411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53282-1D09-4A50-80AD-4F575B3ACD5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0560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53282-1D09-4A50-80AD-4F575B3ACD5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8240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53282-1D09-4A50-80AD-4F575B3ACD5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42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53282-1D09-4A50-80AD-4F575B3ACD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705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53282-1D09-4A50-80AD-4F575B3ACD5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291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53282-1D09-4A50-80AD-4F575B3ACD5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400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53282-1D09-4A50-80AD-4F575B3ACD5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69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53282-1D09-4A50-80AD-4F575B3ACD5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364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53282-1D09-4A50-80AD-4F575B3ACD5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12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53282-1D09-4A50-80AD-4F575B3ACD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35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53282-1D09-4A50-80AD-4F575B3ACD5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701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Jose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53282-1D09-4A50-80AD-4F575B3ACD5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726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53282-1D09-4A50-80AD-4F575B3ACD5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79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53282-1D09-4A50-80AD-4F575B3ACD5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4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52C1-A290-4FF3-88C9-53912414796D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686FC-BE7B-474E-B5D2-2CE8127B5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06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52C1-A290-4FF3-88C9-53912414796D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686FC-BE7B-474E-B5D2-2CE8127B5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217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52C1-A290-4FF3-88C9-53912414796D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686FC-BE7B-474E-B5D2-2CE8127B5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41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52C1-A290-4FF3-88C9-53912414796D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686FC-BE7B-474E-B5D2-2CE8127B5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61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52C1-A290-4FF3-88C9-53912414796D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686FC-BE7B-474E-B5D2-2CE8127B5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86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52C1-A290-4FF3-88C9-53912414796D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686FC-BE7B-474E-B5D2-2CE8127B5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6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52C1-A290-4FF3-88C9-53912414796D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686FC-BE7B-474E-B5D2-2CE8127B5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45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52C1-A290-4FF3-88C9-53912414796D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686FC-BE7B-474E-B5D2-2CE8127B5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405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52C1-A290-4FF3-88C9-53912414796D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686FC-BE7B-474E-B5D2-2CE8127B5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38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52C1-A290-4FF3-88C9-53912414796D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686FC-BE7B-474E-B5D2-2CE8127B5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96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52C1-A290-4FF3-88C9-53912414796D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686FC-BE7B-474E-B5D2-2CE8127B5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484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252C1-A290-4FF3-88C9-53912414796D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686FC-BE7B-474E-B5D2-2CE8127B5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502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bildr.org/?s=mlx90614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/>
          <a:lstStyle/>
          <a:p>
            <a:r>
              <a:rPr lang="en-US" dirty="0" smtClean="0"/>
              <a:t>Thermal Monitoring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52600"/>
            <a:ext cx="6400800" cy="1752600"/>
          </a:xfrm>
        </p:spPr>
        <p:txBody>
          <a:bodyPr/>
          <a:lstStyle/>
          <a:p>
            <a:r>
              <a:rPr lang="en-US" dirty="0" smtClean="0"/>
              <a:t>ECE 411 Practicum Project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2362200"/>
            <a:ext cx="627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By: </a:t>
            </a:r>
            <a:r>
              <a:rPr lang="en-US" dirty="0" err="1" smtClean="0"/>
              <a:t>Dmitriy</a:t>
            </a:r>
            <a:r>
              <a:rPr lang="en-US" dirty="0" smtClean="0"/>
              <a:t> Leonchik, Jose Aguliar, Mike Meza, and Rob Newcomb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23578" y="2819400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December 11, 2014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88215" y="3330191"/>
            <a:ext cx="694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Rev </a:t>
            </a:r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3228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86200" cy="4525963"/>
          </a:xfrm>
        </p:spPr>
        <p:txBody>
          <a:bodyPr/>
          <a:lstStyle/>
          <a:p>
            <a:r>
              <a:rPr lang="en-US" dirty="0" smtClean="0"/>
              <a:t>Hardware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IR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LCD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Rectifier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Resistor bank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Capacitors (10uF, 0.1uF)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Resistors (47k, 10k)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Voltage Regulator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0" y="1600200"/>
            <a:ext cx="3886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Software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Arduino IDE w/ Smart Cable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IR code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CT code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LCD code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Integration of all code</a:t>
            </a:r>
          </a:p>
        </p:txBody>
      </p:sp>
    </p:spTree>
    <p:extLst>
      <p:ext uri="{BB962C8B-B14F-4D97-AF65-F5344CB8AC3E}">
        <p14:creationId xmlns:p14="http://schemas.microsoft.com/office/powerpoint/2010/main" val="77793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Design- Activity View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69577"/>
            <a:ext cx="8736623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990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Design- CT Algorithm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313564"/>
              </p:ext>
            </p:extLst>
          </p:nvPr>
        </p:nvGraphicFramePr>
        <p:xfrm>
          <a:off x="1371600" y="1524000"/>
          <a:ext cx="6181725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3109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Design- Alternatives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66800" y="1676400"/>
            <a:ext cx="70104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Possible alternatives is link the PCB board to a PLC </a:t>
            </a:r>
          </a:p>
          <a:p>
            <a:r>
              <a:rPr lang="en-US" dirty="0" smtClean="0"/>
              <a:t>Connect PLC to relays for a fault scenario </a:t>
            </a:r>
          </a:p>
          <a:p>
            <a:r>
              <a:rPr lang="en-US" dirty="0" smtClean="0"/>
              <a:t>OR alternatives connected to a switch gear. </a:t>
            </a:r>
          </a:p>
          <a:p>
            <a:r>
              <a:rPr lang="en-US" dirty="0" smtClean="0"/>
              <a:t>Integrate Possible program to integrate high current/temperature. </a:t>
            </a:r>
          </a:p>
          <a:p>
            <a:r>
              <a:rPr lang="en-US" dirty="0" smtClean="0"/>
              <a:t>Measure torque of bolts. </a:t>
            </a:r>
          </a:p>
          <a:p>
            <a:r>
              <a:rPr lang="en-US" dirty="0" smtClean="0"/>
              <a:t>Motion/vibration sensor</a:t>
            </a:r>
          </a:p>
          <a:p>
            <a:r>
              <a:rPr lang="en-US" dirty="0"/>
              <a:t>Fiber optic cable</a:t>
            </a:r>
          </a:p>
          <a:p>
            <a:r>
              <a:rPr lang="en-US" dirty="0"/>
              <a:t>Use Three Piece Enclosure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69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- Trade-offs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66800" y="1676400"/>
            <a:ext cx="70104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Price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Set budget of $200</a:t>
            </a:r>
          </a:p>
          <a:p>
            <a:r>
              <a:rPr lang="en-US" dirty="0" smtClean="0"/>
              <a:t>Material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Appearance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Prototype only</a:t>
            </a:r>
          </a:p>
          <a:p>
            <a:r>
              <a:rPr lang="en-US" dirty="0" smtClean="0"/>
              <a:t>Ease of Implementation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Has to work with Test Jig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Limited research needed for code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27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3962400" cy="2895599"/>
          </a:xfrm>
        </p:spPr>
        <p:txBody>
          <a:bodyPr>
            <a:normAutofit/>
          </a:bodyPr>
          <a:lstStyle/>
          <a:p>
            <a:r>
              <a:rPr lang="en-US" dirty="0" smtClean="0"/>
              <a:t>Major Components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VR: 7805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LCD: ST7066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IR: MLX 90614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CT: AL – 101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Rectifier: VH848</a:t>
            </a:r>
          </a:p>
        </p:txBody>
      </p:sp>
    </p:spTree>
    <p:extLst>
      <p:ext uri="{BB962C8B-B14F-4D97-AF65-F5344CB8AC3E}">
        <p14:creationId xmlns:p14="http://schemas.microsoft.com/office/powerpoint/2010/main" val="63901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- Schematic</a:t>
            </a:r>
            <a:endParaRPr lang="en-US" dirty="0"/>
          </a:p>
        </p:txBody>
      </p:sp>
      <p:pic>
        <p:nvPicPr>
          <p:cNvPr id="1026" name="Picture 2" descr="E:\ECE 411\Practicum Presentation\schematic presenta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30" y="1676400"/>
            <a:ext cx="8957970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758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– Board Layout</a:t>
            </a:r>
            <a:endParaRPr lang="en-US" dirty="0"/>
          </a:p>
        </p:txBody>
      </p:sp>
      <p:pic>
        <p:nvPicPr>
          <p:cNvPr id="2050" name="Picture 2" descr="E:\ECE 411\Practicum Presentation\board layou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133600"/>
            <a:ext cx="31242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213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Implementation- </a:t>
            </a:r>
            <a:r>
              <a:rPr lang="en-US" dirty="0" smtClean="0"/>
              <a:t>Code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366840" y="1524000"/>
            <a:ext cx="3595560" cy="388620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3962400" y="1600200"/>
            <a:ext cx="4724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72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Implementation- </a:t>
            </a:r>
            <a:r>
              <a:rPr lang="en-US" dirty="0" smtClean="0"/>
              <a:t>Code Continued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41294" y="1359715"/>
            <a:ext cx="4464106" cy="3517085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641294" y="4876799"/>
            <a:ext cx="403860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5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Busbars</a:t>
                </a:r>
                <a:r>
                  <a:rPr lang="en-US" dirty="0"/>
                  <a:t> </a:t>
                </a:r>
                <a:r>
                  <a:rPr lang="en-US" dirty="0" smtClean="0"/>
                  <a:t>should be monitored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e>
                      <m:sup>
                        <m:r>
                          <a:rPr lang="en-US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dirty="0" smtClean="0"/>
                  <a:t> losses</a:t>
                </a:r>
              </a:p>
              <a:p>
                <a:r>
                  <a:rPr lang="en-US" dirty="0" smtClean="0"/>
                  <a:t>Problems often go unmonitored</a:t>
                </a:r>
              </a:p>
              <a:p>
                <a:r>
                  <a:rPr lang="en-US" dirty="0" smtClean="0"/>
                  <a:t>Cause $$$ in damages</a:t>
                </a:r>
              </a:p>
              <a:p>
                <a:r>
                  <a:rPr lang="en-US" dirty="0" smtClean="0"/>
                  <a:t>Not many methods for doing this</a:t>
                </a:r>
              </a:p>
              <a:p>
                <a:r>
                  <a:rPr lang="en-US" dirty="0" smtClean="0"/>
                  <a:t>Often too late to prevent damages </a:t>
                </a:r>
              </a:p>
              <a:p>
                <a:r>
                  <a:rPr lang="en-US" dirty="0" smtClean="0"/>
                  <a:t>Can cause physical harm or death to personnel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242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and Prior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Basic idea of system is a capstone project</a:t>
            </a:r>
          </a:p>
          <a:p>
            <a:r>
              <a:rPr lang="en-US" dirty="0" smtClean="0"/>
              <a:t>Basic IR code obtained from </a:t>
            </a:r>
            <a:r>
              <a:rPr lang="en-US" dirty="0">
                <a:hlinkClick r:id="rId3"/>
              </a:rPr>
              <a:t>http://bildr.org/?</a:t>
            </a:r>
            <a:r>
              <a:rPr lang="en-US" dirty="0" smtClean="0">
                <a:hlinkClick r:id="rId3"/>
              </a:rPr>
              <a:t>s=mlx90614</a:t>
            </a:r>
            <a:endParaRPr lang="en-US" dirty="0" smtClean="0"/>
          </a:p>
          <a:p>
            <a:r>
              <a:rPr lang="en-US" dirty="0" smtClean="0"/>
              <a:t>Took basic code to read temperature and modified it to work with out system </a:t>
            </a:r>
          </a:p>
          <a:p>
            <a:r>
              <a:rPr lang="en-US" dirty="0" smtClean="0"/>
              <a:t>Idea came from DR. Bass for the project </a:t>
            </a:r>
          </a:p>
          <a:p>
            <a:r>
              <a:rPr lang="en-US" dirty="0" smtClean="0"/>
              <a:t>Grad student is working on a PLC version for capstone we made a microcontroller prototype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39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114800"/>
            <a:ext cx="3200400" cy="23621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Functional Tests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PCB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Power and VR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LCD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IR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CT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0" y="1600200"/>
            <a:ext cx="3657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</a:t>
            </a:r>
            <a:r>
              <a:rPr lang="en-US" dirty="0" smtClean="0"/>
              <a:t>icrocontroller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Power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Blinking Light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Hello World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IR to LCD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CT to LCD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IR and CT to LCD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1600200"/>
            <a:ext cx="3429000" cy="236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Component Tests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IR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LCD</a:t>
            </a:r>
            <a:endParaRPr lang="en-US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337222" y="4953000"/>
            <a:ext cx="3892378" cy="236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Acceptance Test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System Test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Temperature Range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Current Range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3312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Power supply Pins </a:t>
            </a:r>
            <a:r>
              <a:rPr lang="en-US" sz="2400" dirty="0" err="1" smtClean="0"/>
              <a:t>backwords</a:t>
            </a:r>
            <a:endParaRPr lang="en-US" sz="2400" dirty="0" smtClean="0"/>
          </a:p>
          <a:p>
            <a:r>
              <a:rPr lang="en-US" sz="2400" dirty="0" smtClean="0"/>
              <a:t>Power source on PCB not grounded</a:t>
            </a:r>
          </a:p>
          <a:p>
            <a:r>
              <a:rPr lang="en-US" sz="2400" dirty="0" smtClean="0"/>
              <a:t>Pin 28 not connected to SCL of IR</a:t>
            </a:r>
          </a:p>
          <a:p>
            <a:r>
              <a:rPr lang="en-US" sz="2400" dirty="0" smtClean="0"/>
              <a:t>Pin 27 connected to CT instead of SDA of IR</a:t>
            </a:r>
          </a:p>
          <a:p>
            <a:r>
              <a:rPr lang="en-US" sz="2400" dirty="0" smtClean="0"/>
              <a:t>Pin 26 not connected, should connect to CT</a:t>
            </a:r>
          </a:p>
          <a:p>
            <a:r>
              <a:rPr lang="en-US" sz="2400" dirty="0" smtClean="0"/>
              <a:t>Pin 17 connected to IR, should be connected to E for LCD</a:t>
            </a:r>
          </a:p>
          <a:p>
            <a:r>
              <a:rPr lang="en-US" sz="2400" dirty="0" smtClean="0"/>
              <a:t>Pin 16 connected to IR, should not be connected</a:t>
            </a:r>
          </a:p>
          <a:p>
            <a:r>
              <a:rPr lang="en-US" sz="2400" dirty="0" smtClean="0"/>
              <a:t>Capacitors is series from Power</a:t>
            </a:r>
          </a:p>
          <a:p>
            <a:r>
              <a:rPr lang="en-US" sz="2400" dirty="0" smtClean="0"/>
              <a:t>No capacitor for RESET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5221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Prepare documentation – Rob</a:t>
            </a:r>
          </a:p>
          <a:p>
            <a:r>
              <a:rPr lang="en-US" dirty="0" smtClean="0"/>
              <a:t>Review documentation – All Team members</a:t>
            </a:r>
          </a:p>
          <a:p>
            <a:r>
              <a:rPr lang="en-US" dirty="0" smtClean="0"/>
              <a:t>Created GitHub account and uploaded documentation - Rob</a:t>
            </a:r>
          </a:p>
          <a:p>
            <a:r>
              <a:rPr lang="en-US" dirty="0" smtClean="0"/>
              <a:t>Research microcontroller and test – Mike and </a:t>
            </a:r>
            <a:r>
              <a:rPr lang="en-US" dirty="0" err="1" smtClean="0"/>
              <a:t>Dmitriy</a:t>
            </a:r>
            <a:endParaRPr lang="en-US" dirty="0" smtClean="0"/>
          </a:p>
          <a:p>
            <a:r>
              <a:rPr lang="en-US" dirty="0" smtClean="0"/>
              <a:t>Research and test CT – Jose and Rob</a:t>
            </a:r>
          </a:p>
          <a:p>
            <a:r>
              <a:rPr lang="en-US" dirty="0" smtClean="0"/>
              <a:t>Research and test IR – </a:t>
            </a:r>
            <a:r>
              <a:rPr lang="en-US" dirty="0" err="1" smtClean="0"/>
              <a:t>Dmitriy</a:t>
            </a:r>
            <a:r>
              <a:rPr lang="en-US" dirty="0" smtClean="0"/>
              <a:t> and Rob</a:t>
            </a:r>
          </a:p>
          <a:p>
            <a:r>
              <a:rPr lang="en-US" dirty="0" smtClean="0"/>
              <a:t>Design layout – Mike</a:t>
            </a:r>
          </a:p>
          <a:p>
            <a:r>
              <a:rPr lang="en-US" dirty="0" smtClean="0"/>
              <a:t>Design board layout – Mike</a:t>
            </a:r>
          </a:p>
        </p:txBody>
      </p:sp>
    </p:spTree>
    <p:extLst>
      <p:ext uri="{BB962C8B-B14F-4D97-AF65-F5344CB8AC3E}">
        <p14:creationId xmlns:p14="http://schemas.microsoft.com/office/powerpoint/2010/main" val="274530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Research/wrote CT and IR code - </a:t>
            </a:r>
            <a:r>
              <a:rPr lang="en-US" dirty="0" err="1" smtClean="0"/>
              <a:t>Dmitriy</a:t>
            </a:r>
            <a:endParaRPr lang="en-US" dirty="0" smtClean="0"/>
          </a:p>
          <a:p>
            <a:r>
              <a:rPr lang="en-US" dirty="0" smtClean="0"/>
              <a:t>Write test plans – All team members</a:t>
            </a:r>
          </a:p>
          <a:p>
            <a:r>
              <a:rPr lang="en-US" dirty="0" smtClean="0"/>
              <a:t>Design Enclosure – Jose</a:t>
            </a:r>
          </a:p>
          <a:p>
            <a:r>
              <a:rPr lang="en-US" dirty="0" smtClean="0"/>
              <a:t>Build and Test prototype – Rob and </a:t>
            </a:r>
            <a:r>
              <a:rPr lang="en-US" dirty="0" err="1" smtClean="0"/>
              <a:t>Dmitriy</a:t>
            </a:r>
            <a:endParaRPr lang="en-US" dirty="0" smtClean="0"/>
          </a:p>
          <a:p>
            <a:r>
              <a:rPr lang="en-US" dirty="0" smtClean="0"/>
              <a:t>Build, Test, and assemble final product – All team members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029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Better to have a PDS before Implementing a Project</a:t>
            </a:r>
          </a:p>
          <a:p>
            <a:r>
              <a:rPr lang="en-US" dirty="0" smtClean="0"/>
              <a:t>Have WBS before starting project so it is clear what each team member needs to do and by when</a:t>
            </a:r>
          </a:p>
          <a:p>
            <a:r>
              <a:rPr lang="en-US" dirty="0" smtClean="0"/>
              <a:t>Research each component thoroughly prior to working on a Project</a:t>
            </a:r>
          </a:p>
          <a:p>
            <a:r>
              <a:rPr lang="en-US" dirty="0" smtClean="0"/>
              <a:t>Be open to design changes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97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Have multiple people with overlapping skillsets</a:t>
            </a:r>
          </a:p>
          <a:p>
            <a:r>
              <a:rPr lang="en-US" dirty="0" smtClean="0"/>
              <a:t>Have Design Reviews at all stages</a:t>
            </a:r>
          </a:p>
          <a:p>
            <a:r>
              <a:rPr lang="en-US" dirty="0" smtClean="0"/>
              <a:t>Communication between members is key</a:t>
            </a:r>
          </a:p>
        </p:txBody>
      </p:sp>
    </p:spTree>
    <p:extLst>
      <p:ext uri="{BB962C8B-B14F-4D97-AF65-F5344CB8AC3E}">
        <p14:creationId xmlns:p14="http://schemas.microsoft.com/office/powerpoint/2010/main" val="72012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4800"/>
              <a:t>Busbars!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463099" cy="45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 b="1"/>
              <a:t>Busbar:</a:t>
            </a:r>
            <a:r>
              <a:rPr lang="en-US" sz="1800"/>
              <a:t> Long metal conductor used to supply a steady flow of power to other electrical equipment. Often lamped, or welded connections, But most of the time bolted for maintenance If necessary. 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 b="1"/>
              <a:t>Enclosure: </a:t>
            </a:r>
            <a:r>
              <a:rPr lang="en-US" sz="1800"/>
              <a:t>These busbars are located in enclosures with limited visual appearance of the busbars themselves. Often there are simply no visual in the enclosure.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5650" y="2226450"/>
            <a:ext cx="2647950" cy="2857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7208356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Detecting a fault on a </a:t>
            </a:r>
            <a:r>
              <a:rPr lang="en-US" dirty="0" err="1" smtClean="0"/>
              <a:t>busbar</a:t>
            </a:r>
            <a:r>
              <a:rPr lang="en-US" dirty="0" smtClean="0"/>
              <a:t> early can reduced downtime</a:t>
            </a:r>
          </a:p>
          <a:p>
            <a:r>
              <a:rPr lang="en-US" dirty="0" smtClean="0"/>
              <a:t>Catch problem/over heating early stage</a:t>
            </a:r>
          </a:p>
          <a:p>
            <a:r>
              <a:rPr lang="en-US" dirty="0" smtClean="0"/>
              <a:t>Prevent $$$ lost </a:t>
            </a:r>
          </a:p>
          <a:p>
            <a:r>
              <a:rPr lang="en-US" dirty="0" smtClean="0"/>
              <a:t>Reduce effort to inspect dangerous </a:t>
            </a:r>
            <a:r>
              <a:rPr lang="en-US" dirty="0" err="1" smtClean="0"/>
              <a:t>busbar</a:t>
            </a:r>
            <a:r>
              <a:rPr lang="en-US" dirty="0" smtClean="0"/>
              <a:t> enclosure</a:t>
            </a:r>
          </a:p>
          <a:p>
            <a:r>
              <a:rPr lang="en-US" dirty="0" smtClean="0"/>
              <a:t>Prevent harm to work personnel </a:t>
            </a:r>
          </a:p>
          <a:p>
            <a:pPr marL="0" indent="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90437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a system that will monitor the current and temperature of a </a:t>
            </a:r>
            <a:r>
              <a:rPr lang="en-US" dirty="0" err="1" smtClean="0"/>
              <a:t>busbar</a:t>
            </a:r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ystem will be a prototype </a:t>
            </a:r>
          </a:p>
          <a:p>
            <a:r>
              <a:rPr lang="en-US" dirty="0" smtClean="0"/>
              <a:t>System will only be functional for a small </a:t>
            </a:r>
            <a:r>
              <a:rPr lang="en-US" dirty="0" err="1" smtClean="0"/>
              <a:t>busbar</a:t>
            </a:r>
            <a:r>
              <a:rPr lang="en-US" dirty="0"/>
              <a:t> </a:t>
            </a:r>
            <a:r>
              <a:rPr lang="en-US" dirty="0" smtClean="0"/>
              <a:t>system ( 12x5’’) </a:t>
            </a:r>
          </a:p>
          <a:p>
            <a:r>
              <a:rPr lang="en-US" dirty="0" smtClean="0"/>
              <a:t>A small test jig will be used for demo purposes 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276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3600"/>
              <a:t>Busbar Damages 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650" y="1672175"/>
            <a:ext cx="4317323" cy="4382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4125" y="2106712"/>
            <a:ext cx="3852675" cy="35130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3362079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2600"/>
          </a:xfrm>
        </p:spPr>
        <p:txBody>
          <a:bodyPr/>
          <a:lstStyle/>
          <a:p>
            <a:r>
              <a:rPr lang="en-US" dirty="0" smtClean="0"/>
              <a:t>IR gun sensor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Requires personnel to manually measure temperature through sight glass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Cannot reach all sections of </a:t>
            </a:r>
            <a:r>
              <a:rPr lang="en-US" sz="2000" dirty="0" err="1" smtClean="0"/>
              <a:t>busbar</a:t>
            </a:r>
            <a:r>
              <a:rPr lang="en-US" sz="2000" dirty="0" smtClean="0"/>
              <a:t> system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7347" y="3522735"/>
            <a:ext cx="82296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Thermal Imaging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Requires personnel to manually measure temperature through sight glass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Cannot reach all sections of </a:t>
            </a:r>
            <a:r>
              <a:rPr lang="en-US" sz="2000" dirty="0" err="1" smtClean="0"/>
              <a:t>busbar</a:t>
            </a:r>
            <a:r>
              <a:rPr lang="en-US" sz="2000" dirty="0" smtClean="0"/>
              <a:t>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64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905637"/>
            <a:ext cx="29420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Product Design Specifications</a:t>
            </a:r>
          </a:p>
          <a:p>
            <a:pPr algn="ctr"/>
            <a:r>
              <a:rPr lang="en-US" dirty="0" smtClean="0"/>
              <a:t>Rev 5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4615250"/>
            <a:ext cx="26102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System Should WORK!</a:t>
            </a:r>
            <a:endParaRPr lang="en-US" sz="40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781194"/>
            <a:ext cx="4643437" cy="5806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843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3339269" cy="25145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Research</a:t>
            </a:r>
          </a:p>
          <a:p>
            <a:pPr lvl="2"/>
            <a:r>
              <a:rPr lang="en-US" sz="1800" dirty="0" smtClean="0"/>
              <a:t>Thermal Sensors</a:t>
            </a:r>
          </a:p>
          <a:p>
            <a:pPr lvl="2"/>
            <a:r>
              <a:rPr lang="en-US" sz="1800" dirty="0" smtClean="0"/>
              <a:t>Microprocessors</a:t>
            </a:r>
          </a:p>
          <a:p>
            <a:pPr lvl="2"/>
            <a:r>
              <a:rPr lang="en-US" sz="1800" dirty="0" smtClean="0"/>
              <a:t>Current Transformers</a:t>
            </a:r>
          </a:p>
          <a:p>
            <a:pPr lvl="2"/>
            <a:r>
              <a:rPr lang="en-US" sz="1800" dirty="0" err="1" smtClean="0"/>
              <a:t>EagleCAD</a:t>
            </a:r>
            <a:endParaRPr lang="en-US" sz="1800" dirty="0" smtClean="0"/>
          </a:p>
          <a:p>
            <a:pPr lvl="2"/>
            <a:r>
              <a:rPr lang="en-US" sz="1800" dirty="0" smtClean="0"/>
              <a:t>Displays</a:t>
            </a:r>
          </a:p>
          <a:p>
            <a:pPr lvl="2"/>
            <a:r>
              <a:rPr lang="en-US" sz="1800" dirty="0" smtClean="0"/>
              <a:t>Arduino IED</a:t>
            </a:r>
            <a:endParaRPr lang="en-US" sz="1800" dirty="0"/>
          </a:p>
          <a:p>
            <a:pPr lvl="2"/>
            <a:endParaRPr lang="en-US" sz="18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953000" y="4191000"/>
            <a:ext cx="32766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Test</a:t>
            </a:r>
          </a:p>
          <a:p>
            <a:pPr lvl="2"/>
            <a:r>
              <a:rPr lang="en-US" sz="1800" dirty="0" smtClean="0"/>
              <a:t>PCB Connections</a:t>
            </a:r>
            <a:endParaRPr lang="en-US" sz="1800" dirty="0"/>
          </a:p>
          <a:p>
            <a:pPr lvl="2"/>
            <a:r>
              <a:rPr lang="en-US" sz="1800" dirty="0" smtClean="0"/>
              <a:t>Each component separately</a:t>
            </a:r>
          </a:p>
          <a:p>
            <a:pPr lvl="2"/>
            <a:r>
              <a:rPr lang="en-US" sz="1800" dirty="0" smtClean="0"/>
              <a:t>Build system one component at a time</a:t>
            </a:r>
          </a:p>
          <a:p>
            <a:pPr lvl="2"/>
            <a:r>
              <a:rPr lang="en-US" sz="1800" dirty="0" smtClean="0"/>
              <a:t>System</a:t>
            </a:r>
            <a:endParaRPr lang="en-US" sz="1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9869" y="4191000"/>
            <a:ext cx="32766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Design</a:t>
            </a:r>
          </a:p>
          <a:p>
            <a:pPr lvl="2"/>
            <a:r>
              <a:rPr lang="en-US" sz="1800" dirty="0" smtClean="0"/>
              <a:t>Choose parts</a:t>
            </a:r>
          </a:p>
          <a:p>
            <a:pPr lvl="2"/>
            <a:r>
              <a:rPr lang="en-US" sz="1800" dirty="0" smtClean="0"/>
              <a:t>Draw Schematics</a:t>
            </a:r>
          </a:p>
          <a:p>
            <a:pPr lvl="2"/>
            <a:r>
              <a:rPr lang="en-US" sz="1800" dirty="0" smtClean="0"/>
              <a:t>Document</a:t>
            </a:r>
          </a:p>
          <a:p>
            <a:pPr lvl="2"/>
            <a:r>
              <a:rPr lang="en-US" sz="1800" dirty="0" smtClean="0"/>
              <a:t>Purchase Parts</a:t>
            </a:r>
          </a:p>
          <a:p>
            <a:pPr lvl="2"/>
            <a:endParaRPr lang="en-US" sz="1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953000" y="1600200"/>
            <a:ext cx="32766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Build</a:t>
            </a:r>
          </a:p>
          <a:p>
            <a:pPr lvl="2"/>
            <a:r>
              <a:rPr lang="en-US" sz="1800" dirty="0" err="1" smtClean="0"/>
              <a:t>ATMega</a:t>
            </a:r>
            <a:r>
              <a:rPr lang="en-US" sz="1800" dirty="0" smtClean="0"/>
              <a:t> 328P</a:t>
            </a:r>
          </a:p>
          <a:p>
            <a:pPr lvl="2"/>
            <a:r>
              <a:rPr lang="en-US" sz="1800" dirty="0" smtClean="0"/>
              <a:t>IR - MLX 90614</a:t>
            </a:r>
          </a:p>
          <a:p>
            <a:pPr lvl="2"/>
            <a:r>
              <a:rPr lang="en-US" sz="1800" dirty="0" smtClean="0"/>
              <a:t>CT – AL 101</a:t>
            </a:r>
          </a:p>
          <a:p>
            <a:pPr lvl="2"/>
            <a:r>
              <a:rPr lang="en-US" sz="1800" dirty="0" smtClean="0"/>
              <a:t>VR – 7805</a:t>
            </a:r>
          </a:p>
          <a:p>
            <a:pPr lvl="2"/>
            <a:r>
              <a:rPr lang="en-US" sz="1800" dirty="0" smtClean="0"/>
              <a:t>LCD – ST7066</a:t>
            </a:r>
          </a:p>
          <a:p>
            <a:pPr lvl="2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4789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634</TotalTime>
  <Words>838</Words>
  <Application>Microsoft Office PowerPoint</Application>
  <PresentationFormat>On-screen Show (4:3)</PresentationFormat>
  <Paragraphs>220</Paragraphs>
  <Slides>26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Thermal Monitoring System</vt:lpstr>
      <vt:lpstr>Problem</vt:lpstr>
      <vt:lpstr>Busbars!</vt:lpstr>
      <vt:lpstr>Motivation</vt:lpstr>
      <vt:lpstr>Objective</vt:lpstr>
      <vt:lpstr>Busbar Damages </vt:lpstr>
      <vt:lpstr>Alternatives</vt:lpstr>
      <vt:lpstr>Requirements</vt:lpstr>
      <vt:lpstr>Approach</vt:lpstr>
      <vt:lpstr>Design</vt:lpstr>
      <vt:lpstr>Design- Activity View</vt:lpstr>
      <vt:lpstr>Design- CT Algorithm</vt:lpstr>
      <vt:lpstr>Design- Alternatives</vt:lpstr>
      <vt:lpstr>Design - Trade-offs</vt:lpstr>
      <vt:lpstr>Implementation</vt:lpstr>
      <vt:lpstr>Implementation - Schematic</vt:lpstr>
      <vt:lpstr>Implementation – Board Layout</vt:lpstr>
      <vt:lpstr>Implementation- Code</vt:lpstr>
      <vt:lpstr>Implementation- Code Continued</vt:lpstr>
      <vt:lpstr>IP and Prior Work</vt:lpstr>
      <vt:lpstr>Testing</vt:lpstr>
      <vt:lpstr>Results</vt:lpstr>
      <vt:lpstr>Contributions</vt:lpstr>
      <vt:lpstr>Contributions</vt:lpstr>
      <vt:lpstr>Lessons Learned</vt:lpstr>
      <vt:lpstr>Lessons Learned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Thermal Monitoring System</dc:title>
  <dc:creator>Rob</dc:creator>
  <cp:lastModifiedBy>Robert Newcomb</cp:lastModifiedBy>
  <cp:revision>40</cp:revision>
  <dcterms:created xsi:type="dcterms:W3CDTF">2014-12-07T04:56:06Z</dcterms:created>
  <dcterms:modified xsi:type="dcterms:W3CDTF">2014-12-11T20:16:50Z</dcterms:modified>
</cp:coreProperties>
</file>