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0" r:id="rId2"/>
    <p:sldId id="496" r:id="rId3"/>
    <p:sldId id="492" r:id="rId4"/>
    <p:sldId id="486" r:id="rId5"/>
    <p:sldId id="487" r:id="rId6"/>
    <p:sldId id="484" r:id="rId7"/>
    <p:sldId id="489" r:id="rId8"/>
    <p:sldId id="498" r:id="rId9"/>
    <p:sldId id="499" r:id="rId10"/>
    <p:sldId id="485" r:id="rId11"/>
    <p:sldId id="491" r:id="rId12"/>
    <p:sldId id="494" r:id="rId13"/>
    <p:sldId id="493" r:id="rId14"/>
    <p:sldId id="495" r:id="rId1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4" initials="2" lastIdx="1" clrIdx="0">
    <p:extLst>
      <p:ext uri="{19B8F6BF-5375-455C-9EA6-DF929625EA0E}">
        <p15:presenceInfo xmlns:p15="http://schemas.microsoft.com/office/powerpoint/2012/main" userId="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B5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5532" autoAdjust="0"/>
  </p:normalViewPr>
  <p:slideViewPr>
    <p:cSldViewPr>
      <p:cViewPr varScale="1">
        <p:scale>
          <a:sx n="99" d="100"/>
          <a:sy n="99" d="100"/>
        </p:scale>
        <p:origin x="21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2018-10-11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10/11/2018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5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43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124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351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20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8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01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608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70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32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98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50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10/11/2018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17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/>
            </a:lvl1pPr>
            <a:lvl2pPr marL="742950" indent="-285750">
              <a:buFont typeface="Wingdings" panose="05000000000000000000" pitchFamily="2" charset="2"/>
              <a:buChar char="Ø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Arial" panose="020B0604020202020204" pitchFamily="34" charset="0"/>
              <a:buChar char="•"/>
              <a:defRPr sz="1600"/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B51D1D"/>
              </a:buClr>
              <a:buFont typeface="Wingdings" panose="05000000000000000000" pitchFamily="2" charset="2"/>
              <a:buChar char="§"/>
              <a:defRPr sz="1800" b="1">
                <a:solidFill>
                  <a:srgbClr val="4D4D4D"/>
                </a:solidFill>
              </a:defRPr>
            </a:lvl1pPr>
            <a:lvl2pPr marL="742950" indent="-285750">
              <a:buClr>
                <a:srgbClr val="B51D1D"/>
              </a:buClr>
              <a:buFont typeface="맑은 고딕" panose="020B0503020000020004" pitchFamily="50" charset="-127"/>
              <a:buChar char="→"/>
              <a:defRPr sz="1600">
                <a:solidFill>
                  <a:srgbClr val="4D4D4D"/>
                </a:solidFill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6000" y="142875"/>
            <a:ext cx="671512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2875" y="142875"/>
            <a:ext cx="2071688" cy="1428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875" y="428625"/>
            <a:ext cx="8858250" cy="60245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슬라이드 번호 개체 틀 6"/>
          <p:cNvSpPr txBox="1">
            <a:spLocks/>
          </p:cNvSpPr>
          <p:nvPr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October 11, 2018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날짜 개체 틀 5"/>
          <p:cNvSpPr txBox="1">
            <a:spLocks/>
          </p:cNvSpPr>
          <p:nvPr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youngmin2@naver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>
            <a:extLst>
              <a:ext uri="{FF2B5EF4-FFF2-40B4-BE49-F238E27FC236}">
                <a16:creationId xmlns:a16="http://schemas.microsoft.com/office/drawing/2014/main" id="{691A7162-2962-4207-A3D1-F304892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57788"/>
            <a:ext cx="63055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 b="1" dirty="0">
                <a:latin typeface="Verdana" panose="020B0604030504040204" pitchFamily="34" charset="0"/>
                <a:ea typeface="굴림" panose="020B0600000101010101" pitchFamily="50" charset="-127"/>
              </a:rPr>
              <a:t>Kyung Min Kim</a:t>
            </a:r>
          </a:p>
          <a:p>
            <a:pPr algn="r" eaLnBrk="1" hangingPunct="1"/>
            <a:br>
              <a:rPr lang="en-US" altLang="ko-KR" b="1" dirty="0">
                <a:latin typeface="Verdana" panose="020B060403050404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Verdana" panose="020B0604030504040204" pitchFamily="34" charset="0"/>
                <a:ea typeface="굴림" panose="020B0600000101010101" pitchFamily="50" charset="-127"/>
              </a:rPr>
              <a:t> E-mail: kyoungmin2@naver.com</a:t>
            </a:r>
            <a:endParaRPr lang="en-US" altLang="ko-KR" sz="1400" b="1" dirty="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algn="r" eaLnBrk="1" hangingPunct="1"/>
            <a:r>
              <a:rPr lang="en-US" altLang="ko-KR" sz="1400" dirty="0">
                <a:latin typeface="Verdana" panose="020B0604030504040204" pitchFamily="34" charset="0"/>
                <a:ea typeface="굴림" panose="020B0600000101010101" pitchFamily="50" charset="-127"/>
              </a:rPr>
              <a:t>SoC &amp; Microprocessor Research Laboratory</a:t>
            </a:r>
            <a:endParaRPr lang="en-US" altLang="ko-KR" sz="1400" b="1" dirty="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3200" b="1" dirty="0"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rPr>
              <a:t>Single-Cycle ARM Processor Design</a:t>
            </a:r>
          </a:p>
          <a:p>
            <a:pPr algn="ctr" eaLnBrk="1" hangingPunct="1">
              <a:defRPr/>
            </a:pPr>
            <a:r>
              <a:rPr lang="en-US" altLang="ko-KR" sz="3200" b="1" dirty="0"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rPr>
              <a:t>1</a:t>
            </a:r>
            <a:r>
              <a:rPr lang="en-US" altLang="ko-KR" sz="3200" b="1" baseline="30000" dirty="0"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rPr>
              <a:t>st</a:t>
            </a:r>
            <a:r>
              <a:rPr lang="en-US" altLang="ko-KR" sz="3200" b="1" dirty="0"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rPr>
              <a:t> Term Project</a:t>
            </a:r>
          </a:p>
        </p:txBody>
      </p:sp>
    </p:spTree>
    <p:extLst>
      <p:ext uri="{BB962C8B-B14F-4D97-AF65-F5344CB8AC3E}">
        <p14:creationId xmlns:p14="http://schemas.microsoft.com/office/powerpoint/2010/main" val="386548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877300" cy="4495800"/>
          </a:xfrm>
        </p:spPr>
        <p:txBody>
          <a:bodyPr/>
          <a:lstStyle/>
          <a:p>
            <a:r>
              <a:rPr lang="en-US" altLang="ko-KR" sz="2000" dirty="0"/>
              <a:t>EA000006</a:t>
            </a:r>
          </a:p>
          <a:p>
            <a:pPr lvl="1"/>
            <a:r>
              <a:rPr lang="en-US" altLang="ko-KR" dirty="0"/>
              <a:t>Convert hexadecimal to binary</a:t>
            </a:r>
          </a:p>
          <a:p>
            <a:pPr lvl="2"/>
            <a:r>
              <a:rPr lang="en-US" altLang="ko-KR" dirty="0"/>
              <a:t>1110 </a:t>
            </a:r>
            <a:r>
              <a:rPr lang="en-US" altLang="ko-KR" b="1" dirty="0"/>
              <a:t>101</a:t>
            </a:r>
            <a:r>
              <a:rPr lang="en-US" altLang="ko-KR" dirty="0"/>
              <a:t>0 0000 0000 0000 0000 0000 0110</a:t>
            </a:r>
            <a:r>
              <a:rPr lang="en-US" altLang="ko-KR" baseline="-25000" dirty="0"/>
              <a:t> (2)</a:t>
            </a:r>
          </a:p>
          <a:p>
            <a:pPr lvl="1"/>
            <a:r>
              <a:rPr lang="en-US" altLang="ko-KR" dirty="0"/>
              <a:t>Describe which instruction is through ‘arm_architecture_reference_manual.pdf’</a:t>
            </a:r>
          </a:p>
          <a:p>
            <a:pPr lvl="2"/>
            <a:r>
              <a:rPr lang="en-US" altLang="ko-KR" dirty="0"/>
              <a:t>B </a:t>
            </a:r>
            <a:r>
              <a:rPr lang="en-US" altLang="ko-KR" b="1" dirty="0"/>
              <a:t>#6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Describe what instruction means</a:t>
            </a:r>
          </a:p>
          <a:p>
            <a:pPr lvl="2"/>
            <a:r>
              <a:rPr lang="en-US" altLang="ko-KR" dirty="0"/>
              <a:t>Move to PC + 8 + 6x4 address (note that this is +4 for MIPS)</a:t>
            </a:r>
          </a:p>
          <a:p>
            <a:pPr lvl="2"/>
            <a:r>
              <a:rPr lang="en-US" altLang="ko-KR" dirty="0"/>
              <a:t>Go to address 008</a:t>
            </a:r>
          </a:p>
          <a:p>
            <a:pPr lvl="3"/>
            <a:r>
              <a:rPr lang="en-US" altLang="ko-KR" dirty="0"/>
              <a:t>The next instruction becomes ‘E59F2EC8’ at address 008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455BF-6310-46C1-85C2-1804EBA1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19600"/>
            <a:ext cx="6343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/>
              <a:t>E59FDE78</a:t>
            </a:r>
          </a:p>
          <a:p>
            <a:pPr lvl="1"/>
            <a:r>
              <a:rPr lang="en-US" altLang="ko-KR" dirty="0"/>
              <a:t>Convert hexadecimal to binary</a:t>
            </a:r>
          </a:p>
          <a:p>
            <a:pPr lvl="2"/>
            <a:r>
              <a:rPr lang="en-US" altLang="ko-KR" dirty="0"/>
              <a:t>1110 01</a:t>
            </a:r>
            <a:r>
              <a:rPr lang="en-US" altLang="ko-KR" b="1" dirty="0"/>
              <a:t>0</a:t>
            </a:r>
            <a:r>
              <a:rPr lang="en-US" altLang="ko-KR" dirty="0"/>
              <a:t>1 1001 1111 1101 1110 0111 1000 </a:t>
            </a:r>
            <a:r>
              <a:rPr lang="en-US" altLang="ko-KR" baseline="-25000" dirty="0"/>
              <a:t>(2)</a:t>
            </a:r>
          </a:p>
          <a:p>
            <a:pPr lvl="1"/>
            <a:r>
              <a:rPr lang="en-US" altLang="ko-KR" dirty="0"/>
              <a:t>Describe which instruction is through ‘arm_architecture_reference_manual.pdf’</a:t>
            </a:r>
          </a:p>
          <a:p>
            <a:pPr lvl="2"/>
            <a:r>
              <a:rPr lang="en-US" altLang="ko-KR" dirty="0"/>
              <a:t>LDR $13, [$15, #0xE78]; </a:t>
            </a:r>
          </a:p>
          <a:p>
            <a:pPr lvl="2"/>
            <a:r>
              <a:rPr lang="en-US" altLang="ko-KR" dirty="0"/>
              <a:t>Since the 25th bit I bit is 0, it is indicated by #</a:t>
            </a:r>
          </a:p>
          <a:p>
            <a:pPr lvl="1"/>
            <a:r>
              <a:rPr lang="en-US" altLang="ko-KR" dirty="0"/>
              <a:t>Describe what instruction means</a:t>
            </a:r>
          </a:p>
          <a:p>
            <a:pPr lvl="2"/>
            <a:r>
              <a:rPr lang="en-US" altLang="ko-KR" dirty="0"/>
              <a:t>Read the value from the memory of the address added by the value of register 15 and the value of # 0xE78 and store it in register 13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8C6C7-A021-4897-BBEA-F917D9FD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76800"/>
            <a:ext cx="6343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/>
              <a:t>E1A0F00E</a:t>
            </a:r>
          </a:p>
          <a:p>
            <a:pPr lvl="1"/>
            <a:r>
              <a:rPr lang="en-US" altLang="ko-KR" dirty="0"/>
              <a:t>Convert hexadecimal to binary</a:t>
            </a:r>
          </a:p>
          <a:p>
            <a:pPr lvl="2"/>
            <a:r>
              <a:rPr lang="en-US" altLang="ko-KR" dirty="0"/>
              <a:t>1110 000</a:t>
            </a:r>
            <a:r>
              <a:rPr lang="en-US" altLang="ko-KR" b="1" dirty="0"/>
              <a:t>1 101</a:t>
            </a:r>
            <a:r>
              <a:rPr lang="en-US" altLang="ko-KR" dirty="0"/>
              <a:t>0 0000 1111 0000 0000 1110 </a:t>
            </a:r>
            <a:r>
              <a:rPr lang="en-US" altLang="ko-KR" baseline="-25000" dirty="0"/>
              <a:t>(2)</a:t>
            </a:r>
          </a:p>
          <a:p>
            <a:pPr lvl="1"/>
            <a:r>
              <a:rPr lang="en-US" altLang="ko-KR" dirty="0"/>
              <a:t>Describe which instruction is through ‘arm_architecture_reference_manual.pdf’</a:t>
            </a:r>
          </a:p>
          <a:p>
            <a:pPr lvl="2"/>
            <a:r>
              <a:rPr lang="en-US" altLang="ko-KR" dirty="0"/>
              <a:t>MOV $15, $14;</a:t>
            </a:r>
          </a:p>
          <a:p>
            <a:pPr lvl="1"/>
            <a:r>
              <a:rPr lang="en-US" altLang="ko-KR" dirty="0"/>
              <a:t>Describe what instruction means</a:t>
            </a:r>
          </a:p>
          <a:p>
            <a:pPr lvl="2"/>
            <a:r>
              <a:rPr lang="en-US" altLang="ko-KR" dirty="0"/>
              <a:t>Store the value of register 14 in register 15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B5BA3-14F7-4481-ACBB-9688B223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91075"/>
            <a:ext cx="6353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9334500" cy="4495800"/>
          </a:xfrm>
        </p:spPr>
        <p:txBody>
          <a:bodyPr/>
          <a:lstStyle/>
          <a:p>
            <a:r>
              <a:rPr lang="en-US" altLang="ko-KR" dirty="0"/>
              <a:t>5 points (2</a:t>
            </a:r>
            <a:r>
              <a:rPr lang="en-US" altLang="ko-KR" baseline="30000" dirty="0"/>
              <a:t>nd</a:t>
            </a:r>
            <a:r>
              <a:rPr lang="en-US" altLang="ko-KR" dirty="0"/>
              <a:t> term project is 25 points) </a:t>
            </a:r>
          </a:p>
          <a:p>
            <a:endParaRPr lang="en-US" altLang="ko-KR" dirty="0"/>
          </a:p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lvl="1"/>
            <a:r>
              <a:rPr lang="en-US" altLang="ko-KR" dirty="0"/>
              <a:t>Analyze instructions from 000 to 024 </a:t>
            </a:r>
            <a:r>
              <a:rPr lang="en-US" altLang="ko-KR" b="1" dirty="0">
                <a:solidFill>
                  <a:srgbClr val="FF0000"/>
                </a:solidFill>
              </a:rPr>
              <a:t>in order of operation</a:t>
            </a:r>
            <a:endParaRPr lang="en-US" altLang="ko-KR" dirty="0"/>
          </a:p>
          <a:p>
            <a:pPr lvl="2"/>
            <a:r>
              <a:rPr lang="en-US" altLang="ko-KR" dirty="0"/>
              <a:t>Convert hexadecimal to binary (0.5 points)</a:t>
            </a:r>
          </a:p>
          <a:p>
            <a:pPr lvl="2"/>
            <a:r>
              <a:rPr lang="en-US" altLang="ko-KR" dirty="0"/>
              <a:t>Describe which instruction is through ‘arm_architecture_reference_manual.pdf’</a:t>
            </a:r>
          </a:p>
          <a:p>
            <a:pPr marL="914400" lvl="2" indent="0">
              <a:buNone/>
            </a:pPr>
            <a:r>
              <a:rPr lang="en-US" altLang="ko-KR" dirty="0"/>
              <a:t>(0.5 points)</a:t>
            </a:r>
          </a:p>
          <a:p>
            <a:pPr lvl="2"/>
            <a:r>
              <a:rPr lang="en-US" altLang="ko-KR" dirty="0"/>
              <a:t>Describe what instruction means (4 points)</a:t>
            </a:r>
          </a:p>
          <a:p>
            <a:pPr marL="57150" indent="0">
              <a:buNone/>
            </a:pPr>
            <a:endParaRPr lang="en-US" altLang="ko-KR" dirty="0"/>
          </a:p>
          <a:p>
            <a:r>
              <a:rPr lang="en-US" altLang="ko-KR" dirty="0"/>
              <a:t>How to submit</a:t>
            </a:r>
          </a:p>
          <a:p>
            <a:pPr lvl="1"/>
            <a:r>
              <a:rPr lang="fr-FR" altLang="ko-KR" dirty="0"/>
              <a:t>Send a report file to </a:t>
            </a:r>
            <a:r>
              <a:rPr lang="fr-FR" altLang="ko-KR" dirty="0">
                <a:hlinkClick r:id="rId3"/>
              </a:rPr>
              <a:t>kyoungmin2@naver.com</a:t>
            </a:r>
            <a:endParaRPr lang="fr-FR" altLang="ko-KR" dirty="0"/>
          </a:p>
          <a:p>
            <a:pPr lvl="2"/>
            <a:r>
              <a:rPr lang="fr-FR" altLang="ko-KR" dirty="0">
                <a:solidFill>
                  <a:srgbClr val="FF0000"/>
                </a:solidFill>
              </a:rPr>
              <a:t>Due </a:t>
            </a:r>
            <a:r>
              <a:rPr lang="en-US" altLang="ko-KR" dirty="0">
                <a:solidFill>
                  <a:srgbClr val="FF0000"/>
                </a:solidFill>
              </a:rPr>
              <a:t>date</a:t>
            </a:r>
            <a:r>
              <a:rPr lang="fr-FR" altLang="ko-KR" dirty="0">
                <a:solidFill>
                  <a:srgbClr val="FF0000"/>
                </a:solidFill>
              </a:rPr>
              <a:t>: 10/31 23:59</a:t>
            </a:r>
            <a:endParaRPr lang="fr-FR" altLang="ko-KR" dirty="0"/>
          </a:p>
          <a:p>
            <a:pPr lvl="2"/>
            <a:r>
              <a:rPr lang="en-US" altLang="ko-KR" dirty="0"/>
              <a:t>Both Korean and English are available</a:t>
            </a:r>
            <a:endParaRPr lang="fr-FR" altLang="ko-KR" dirty="0"/>
          </a:p>
          <a:p>
            <a:pPr lvl="2"/>
            <a:r>
              <a:rPr lang="fr-FR" altLang="ko-KR" dirty="0"/>
              <a:t>Please fill in the fille name as ‘StudentNumber_Name_1stTermProject’</a:t>
            </a:r>
          </a:p>
          <a:p>
            <a:pPr lvl="3"/>
            <a:r>
              <a:rPr lang="fr-FR" altLang="ko-KR" dirty="0"/>
              <a:t>Ex) 2018010594_</a:t>
            </a:r>
            <a:r>
              <a:rPr lang="ko-KR" altLang="en-US" dirty="0"/>
              <a:t>김경민</a:t>
            </a:r>
            <a:r>
              <a:rPr lang="en-US" altLang="ko-KR" dirty="0"/>
              <a:t>_1stTermProject.docx</a:t>
            </a:r>
            <a:endParaRPr lang="fr-FR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1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2B7D01-C2F9-4752-B7A5-90EB6CCA1523}"/>
              </a:ext>
            </a:extLst>
          </p:cNvPr>
          <p:cNvSpPr txBox="1"/>
          <p:nvPr/>
        </p:nvSpPr>
        <p:spPr>
          <a:xfrm>
            <a:off x="3200400" y="2921168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Q&amp;A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325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F5574E-B0FA-49EB-AF0B-2ED52261678E}"/>
              </a:ext>
            </a:extLst>
          </p:cNvPr>
          <p:cNvSpPr/>
          <p:nvPr/>
        </p:nvSpPr>
        <p:spPr>
          <a:xfrm>
            <a:off x="677779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Instruction Analysis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D349D7-99A1-487D-A445-345E798BFE3B}"/>
              </a:ext>
            </a:extLst>
          </p:cNvPr>
          <p:cNvSpPr/>
          <p:nvPr/>
        </p:nvSpPr>
        <p:spPr>
          <a:xfrm>
            <a:off x="3490762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 Signal Analysis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B475F-26A6-4F4B-8A1C-1C1EE3A592E9}"/>
              </a:ext>
            </a:extLst>
          </p:cNvPr>
          <p:cNvSpPr/>
          <p:nvPr/>
        </p:nvSpPr>
        <p:spPr>
          <a:xfrm>
            <a:off x="6322594" y="2438400"/>
            <a:ext cx="2057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 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5D008B-1DCE-455A-97E2-500D941AF3DF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735179" y="3429000"/>
            <a:ext cx="75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AA1228-1ED4-4EB4-BFDE-BCB2F35E6A8A}"/>
              </a:ext>
            </a:extLst>
          </p:cNvPr>
          <p:cNvCxnSpPr/>
          <p:nvPr/>
        </p:nvCxnSpPr>
        <p:spPr>
          <a:xfrm>
            <a:off x="5567011" y="3429000"/>
            <a:ext cx="75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A94899-C218-4B06-9C81-97E0AB8603EE}"/>
              </a:ext>
            </a:extLst>
          </p:cNvPr>
          <p:cNvSpPr txBox="1"/>
          <p:nvPr/>
        </p:nvSpPr>
        <p:spPr>
          <a:xfrm>
            <a:off x="748965" y="4604266"/>
            <a:ext cx="191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Term Project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1FEDC-B897-4979-959D-02AEAC6327D5}"/>
              </a:ext>
            </a:extLst>
          </p:cNvPr>
          <p:cNvSpPr txBox="1"/>
          <p:nvPr/>
        </p:nvSpPr>
        <p:spPr>
          <a:xfrm>
            <a:off x="4916102" y="46042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Term Project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F1D4A-FD27-45A7-A38F-FFCFAFF5AD45}"/>
              </a:ext>
            </a:extLst>
          </p:cNvPr>
          <p:cNvSpPr/>
          <p:nvPr/>
        </p:nvSpPr>
        <p:spPr>
          <a:xfrm>
            <a:off x="419100" y="2253734"/>
            <a:ext cx="2552700" cy="2350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60BAF-AD53-459E-A560-646D71308856}"/>
              </a:ext>
            </a:extLst>
          </p:cNvPr>
          <p:cNvSpPr/>
          <p:nvPr/>
        </p:nvSpPr>
        <p:spPr>
          <a:xfrm>
            <a:off x="3230479" y="2253734"/>
            <a:ext cx="5380121" cy="23505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Single-Cycle ARM</a:t>
            </a:r>
            <a:r>
              <a:rPr lang="ko-KR" altLang="en-US" dirty="0"/>
              <a:t> </a:t>
            </a:r>
            <a:r>
              <a:rPr lang="en-US" altLang="ko-KR" dirty="0"/>
              <a:t>Processor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A52C2-7F22-4305-9EFF-547693A6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9" y="1371600"/>
            <a:ext cx="8696961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Altera DE2 FPGA Board</a:t>
            </a:r>
            <a:endParaRPr lang="ko-KR" altLang="en-US" dirty="0"/>
          </a:p>
        </p:txBody>
      </p:sp>
      <p:pic>
        <p:nvPicPr>
          <p:cNvPr id="6" name="그림 9" descr="onboard.JPG">
            <a:extLst>
              <a:ext uri="{FF2B5EF4-FFF2-40B4-BE49-F238E27FC236}">
                <a16:creationId xmlns:a16="http://schemas.microsoft.com/office/drawing/2014/main" id="{A8878277-3E37-4FCA-9882-1C10788A4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481762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1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sz="2000" dirty="0"/>
              <a:t>Given processor is able to run following instructions</a:t>
            </a:r>
          </a:p>
          <a:p>
            <a:pPr lvl="1"/>
            <a:r>
              <a:rPr lang="en-US" altLang="ko-KR" dirty="0"/>
              <a:t>Branch : B, BL</a:t>
            </a:r>
          </a:p>
          <a:p>
            <a:pPr lvl="1"/>
            <a:r>
              <a:rPr lang="en-US" altLang="ko-KR" dirty="0"/>
              <a:t>Arithmetic : ADD, SUB, CMP, MOV</a:t>
            </a:r>
          </a:p>
          <a:p>
            <a:pPr lvl="1"/>
            <a:r>
              <a:rPr lang="en-US" altLang="ko-KR" dirty="0"/>
              <a:t>Load/Store : LDR, STR</a:t>
            </a:r>
          </a:p>
          <a:p>
            <a:endParaRPr lang="en-US" altLang="ko-KR" sz="2000" dirty="0"/>
          </a:p>
          <a:p>
            <a:r>
              <a:rPr lang="en-US" altLang="ko-KR" sz="2000" dirty="0"/>
              <a:t>Given processor is able to run following suffixes</a:t>
            </a:r>
          </a:p>
          <a:p>
            <a:pPr lvl="1"/>
            <a:r>
              <a:rPr lang="en-US" altLang="ko-KR" dirty="0"/>
              <a:t>Logical : EQ, NE</a:t>
            </a:r>
          </a:p>
          <a:p>
            <a:endParaRPr lang="en-US" altLang="ko-KR" dirty="0"/>
          </a:p>
          <a:p>
            <a:r>
              <a:rPr lang="en-US" altLang="ko-KR" sz="2000" dirty="0"/>
              <a:t>Addressing Modes</a:t>
            </a:r>
          </a:p>
          <a:p>
            <a:pPr lvl="1"/>
            <a:r>
              <a:rPr lang="en-US" altLang="ko-KR" dirty="0"/>
              <a:t>Addressing Mode 1 : 1 (immediate), 2 (register)</a:t>
            </a:r>
          </a:p>
          <a:p>
            <a:pPr lvl="1"/>
            <a:r>
              <a:rPr lang="en-US" altLang="ko-KR" dirty="0"/>
              <a:t>Addressing Mode 2 : 1 (immediate offset), 2 (register offset)</a:t>
            </a:r>
          </a:p>
          <a:p>
            <a:pPr lvl="1"/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8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inst_data.mif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F2AC4-A887-4EB4-8F12-A6978B60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121980"/>
            <a:ext cx="2676525" cy="5314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58BDF7-5FBE-423A-8263-14FD2D6556F3}"/>
              </a:ext>
            </a:extLst>
          </p:cNvPr>
          <p:cNvSpPr/>
          <p:nvPr/>
        </p:nvSpPr>
        <p:spPr>
          <a:xfrm>
            <a:off x="4343400" y="1098330"/>
            <a:ext cx="762000" cy="173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933FAF-4FF1-4DDF-A6A6-626B6F18028C}"/>
              </a:ext>
            </a:extLst>
          </p:cNvPr>
          <p:cNvSpPr/>
          <p:nvPr/>
        </p:nvSpPr>
        <p:spPr>
          <a:xfrm>
            <a:off x="3657600" y="1098330"/>
            <a:ext cx="381000" cy="53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C656A-1D5F-428E-8E3B-535DE44C6C87}"/>
              </a:ext>
            </a:extLst>
          </p:cNvPr>
          <p:cNvSpPr txBox="1"/>
          <p:nvPr/>
        </p:nvSpPr>
        <p:spPr>
          <a:xfrm>
            <a:off x="2247900" y="145912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address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(HEX)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9CF84-095C-4E96-B903-F620C8CB809E}"/>
              </a:ext>
            </a:extLst>
          </p:cNvPr>
          <p:cNvSpPr txBox="1"/>
          <p:nvPr/>
        </p:nvSpPr>
        <p:spPr>
          <a:xfrm>
            <a:off x="6607088" y="201481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(HEX)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C4AC19-AFC7-4464-9BE7-43F08E87007C}"/>
              </a:ext>
            </a:extLst>
          </p:cNvPr>
          <p:cNvSpPr/>
          <p:nvPr/>
        </p:nvSpPr>
        <p:spPr>
          <a:xfrm>
            <a:off x="6281736" y="1459127"/>
            <a:ext cx="2250905" cy="41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EA000006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E73AE0-2163-4FF1-9FF1-6FE0A485574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05400" y="1185040"/>
            <a:ext cx="1176336" cy="4799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arm_architecture_reference_manual.pdf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1FD48-314E-41DC-A68F-D324B9B3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137" y="3048000"/>
            <a:ext cx="4105863" cy="2209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9C9C8F-78F7-4AD7-AD08-7D5A1811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62" y="1905000"/>
            <a:ext cx="4079624" cy="449580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1448B22-8B31-450D-BFAF-AA81C8CF2A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762000"/>
          </a:xfrm>
        </p:spPr>
        <p:txBody>
          <a:bodyPr/>
          <a:lstStyle/>
          <a:p>
            <a:r>
              <a:rPr lang="en-US" altLang="ko-KR" sz="2000" dirty="0"/>
              <a:t>Read ‘Chapter A3 The ARM Instruction Set’ (pp. 109) and ‘Chapter A4 ARM Instructions’ (pp. 151)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196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 Status Registers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B11D8-B4A0-4DDD-8A56-49DCA648870B}"/>
              </a:ext>
            </a:extLst>
          </p:cNvPr>
          <p:cNvGrpSpPr/>
          <p:nvPr/>
        </p:nvGrpSpPr>
        <p:grpSpPr>
          <a:xfrm>
            <a:off x="2715326" y="3257229"/>
            <a:ext cx="3713348" cy="3185305"/>
            <a:chOff x="2734376" y="3314700"/>
            <a:chExt cx="3713348" cy="31853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3F925B-BE7D-4DEB-86B1-F794B1C86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581" y="5002864"/>
              <a:ext cx="3712143" cy="6501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23AC01-55D5-4234-B784-09E793B5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5580" y="5854200"/>
              <a:ext cx="3712144" cy="6458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8582CE-8C97-4158-9A52-EDA85704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4376" y="3314700"/>
              <a:ext cx="3685674" cy="65709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0DD81F-0F48-4C9D-B75A-366601F7F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5232" y="4173011"/>
              <a:ext cx="3672840" cy="62863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AFEC54-D3B2-444B-A96C-8050A3B954F9}"/>
                </a:ext>
              </a:extLst>
            </p:cNvPr>
            <p:cNvSpPr/>
            <p:nvPr/>
          </p:nvSpPr>
          <p:spPr>
            <a:xfrm>
              <a:off x="3959592" y="3500137"/>
              <a:ext cx="231408" cy="2900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E78F69C-5979-4DF7-8474-C4D4F79848D3}"/>
              </a:ext>
            </a:extLst>
          </p:cNvPr>
          <p:cNvSpPr txBox="1">
            <a:spLocks/>
          </p:cNvSpPr>
          <p:nvPr/>
        </p:nvSpPr>
        <p:spPr>
          <a:xfrm>
            <a:off x="419100" y="1066800"/>
            <a:ext cx="8496300" cy="22321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Condition code flags</a:t>
            </a:r>
          </a:p>
          <a:p>
            <a:pPr lvl="1"/>
            <a:r>
              <a:rPr lang="en-US" altLang="ko-KR" sz="2000" dirty="0"/>
              <a:t>N = </a:t>
            </a:r>
            <a:r>
              <a:rPr lang="en-US" altLang="ko-KR" sz="2000" b="1" dirty="0">
                <a:solidFill>
                  <a:srgbClr val="FF0000"/>
                </a:solidFill>
              </a:rPr>
              <a:t>N</a:t>
            </a:r>
            <a:r>
              <a:rPr lang="en-US" altLang="ko-KR" sz="2000" dirty="0"/>
              <a:t>egative result from ALU</a:t>
            </a:r>
          </a:p>
          <a:p>
            <a:pPr lvl="1"/>
            <a:r>
              <a:rPr lang="en-US" altLang="ko-KR" sz="2000" dirty="0"/>
              <a:t>Z = </a:t>
            </a:r>
            <a:r>
              <a:rPr lang="en-US" altLang="ko-KR" sz="2000" b="1" dirty="0">
                <a:solidFill>
                  <a:srgbClr val="FF0000"/>
                </a:solidFill>
              </a:rPr>
              <a:t>Z</a:t>
            </a:r>
            <a:r>
              <a:rPr lang="en-US" altLang="ko-KR" sz="2000" dirty="0"/>
              <a:t>ero result from ALU</a:t>
            </a:r>
          </a:p>
          <a:p>
            <a:pPr lvl="1"/>
            <a:r>
              <a:rPr lang="en-US" altLang="ko-KR" sz="2000" dirty="0"/>
              <a:t>C = ALU operation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r>
              <a:rPr lang="en-US" altLang="ko-KR" sz="2000" dirty="0"/>
              <a:t>arried out</a:t>
            </a:r>
          </a:p>
          <a:p>
            <a:pPr lvl="1"/>
            <a:r>
              <a:rPr lang="en-US" altLang="ko-KR" sz="2000" dirty="0"/>
              <a:t>V = ALU operation </a:t>
            </a:r>
            <a:r>
              <a:rPr lang="en-US" altLang="ko-KR" sz="2000" dirty="0" err="1"/>
              <a:t>o</a:t>
            </a:r>
            <a:r>
              <a:rPr lang="en-US" altLang="ko-KR" sz="2000" b="1" dirty="0" err="1">
                <a:solidFill>
                  <a:srgbClr val="FF0000"/>
                </a:solidFill>
              </a:rPr>
              <a:t>V</a:t>
            </a:r>
            <a:r>
              <a:rPr lang="en-US" altLang="ko-KR" sz="2000" dirty="0" err="1"/>
              <a:t>erflowed</a:t>
            </a:r>
            <a:endParaRPr lang="en-US" altLang="ko-KR" sz="2000" dirty="0"/>
          </a:p>
          <a:p>
            <a:r>
              <a:rPr lang="en-US" altLang="ko-KR" sz="2000" dirty="0"/>
              <a:t>If </a:t>
            </a:r>
            <a:r>
              <a:rPr lang="en-US" altLang="ko-KR" sz="2000" dirty="0">
                <a:solidFill>
                  <a:srgbClr val="FF0000"/>
                </a:solidFill>
              </a:rPr>
              <a:t>S bit is 1</a:t>
            </a:r>
            <a:r>
              <a:rPr lang="en-US" altLang="ko-KR" sz="2000" dirty="0"/>
              <a:t>, update NZCV flags according to result from ALU</a:t>
            </a:r>
          </a:p>
          <a:p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036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code flags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190E939-4F76-44C9-A12C-265E0B795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3147"/>
              </p:ext>
            </p:extLst>
          </p:nvPr>
        </p:nvGraphicFramePr>
        <p:xfrm>
          <a:off x="398446" y="3203022"/>
          <a:ext cx="83439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66048933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3924139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321554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252827715"/>
                    </a:ext>
                  </a:extLst>
                </a:gridCol>
              </a:tblGrid>
              <a:tr h="26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Mnemonic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Meaning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Condition flag state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752303"/>
                  </a:ext>
                </a:extLst>
              </a:tr>
              <a:tr h="26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EQ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Equal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Z = 1 (Zero is set)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25988"/>
                  </a:ext>
                </a:extLst>
              </a:tr>
              <a:tr h="26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Equal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Z = 0 (Zero is clear)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13799"/>
                  </a:ext>
                </a:extLst>
              </a:tr>
              <a:tr h="26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Always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723787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E78F69C-5979-4DF7-8474-C4D4F79848D3}"/>
              </a:ext>
            </a:extLst>
          </p:cNvPr>
          <p:cNvSpPr txBox="1">
            <a:spLocks/>
          </p:cNvSpPr>
          <p:nvPr/>
        </p:nvSpPr>
        <p:spPr>
          <a:xfrm>
            <a:off x="400050" y="990600"/>
            <a:ext cx="8496300" cy="182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ARM Example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1400" dirty="0"/>
              <a:t>CMP r0, #5 // </a:t>
            </a:r>
            <a:r>
              <a:rPr lang="en-US" altLang="ko-KR" sz="1400" dirty="0" err="1"/>
              <a:t>cond</a:t>
            </a:r>
            <a:r>
              <a:rPr lang="en-US" altLang="ko-KR" sz="1400" dirty="0"/>
              <a:t> = 1110, (r0 == #5) ? Z = 1 : Z = 0 </a:t>
            </a:r>
          </a:p>
          <a:p>
            <a:pPr marL="457200" lvl="1" indent="0">
              <a:buNone/>
            </a:pPr>
            <a:r>
              <a:rPr lang="en-US" altLang="ko-KR" sz="1400" dirty="0"/>
              <a:t>	BEQ Bypass // </a:t>
            </a:r>
            <a:r>
              <a:rPr lang="en-US" altLang="ko-KR" sz="1400" dirty="0" err="1"/>
              <a:t>cond</a:t>
            </a:r>
            <a:r>
              <a:rPr lang="en-US" altLang="ko-KR" sz="1400" dirty="0"/>
              <a:t> = 0001</a:t>
            </a:r>
          </a:p>
          <a:p>
            <a:pPr marL="457200" lvl="1" indent="0">
              <a:buNone/>
            </a:pPr>
            <a:r>
              <a:rPr lang="en-US" altLang="ko-KR" sz="1400" dirty="0"/>
              <a:t>	ADD r1, r1, r0 </a:t>
            </a:r>
          </a:p>
          <a:p>
            <a:pPr marL="457200" lvl="1" indent="0">
              <a:buNone/>
            </a:pPr>
            <a:r>
              <a:rPr lang="en-US" altLang="ko-KR" sz="1400" dirty="0"/>
              <a:t>	SUB r1, r1, r2 </a:t>
            </a:r>
          </a:p>
          <a:p>
            <a:pPr marL="457200" lvl="1" indent="0">
              <a:buNone/>
            </a:pPr>
            <a:r>
              <a:rPr lang="en-US" altLang="ko-KR" sz="1400" dirty="0"/>
              <a:t>Bypass …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4A3BEC-E46B-4EAB-893D-8BAEE2A70B12}"/>
              </a:ext>
            </a:extLst>
          </p:cNvPr>
          <p:cNvSpPr txBox="1">
            <a:spLocks/>
          </p:cNvSpPr>
          <p:nvPr/>
        </p:nvSpPr>
        <p:spPr>
          <a:xfrm>
            <a:off x="323850" y="4343400"/>
            <a:ext cx="8496300" cy="1485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MIPS Example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$s3, $s4, True // Branch if $S3 == $4</a:t>
            </a:r>
          </a:p>
          <a:p>
            <a:pPr marL="457200" lvl="1" indent="0">
              <a:buNone/>
            </a:pPr>
            <a:r>
              <a:rPr lang="en-US" altLang="ko-KR" sz="1400" dirty="0"/>
              <a:t>	sub $s0, $s1, $s2</a:t>
            </a:r>
          </a:p>
          <a:p>
            <a:pPr marL="457200" lvl="1" indent="0">
              <a:buNone/>
            </a:pPr>
            <a:r>
              <a:rPr lang="en-US" altLang="ko-KR" sz="1400" dirty="0"/>
              <a:t>	j Exit</a:t>
            </a:r>
          </a:p>
          <a:p>
            <a:pPr marL="457200" lvl="1" indent="0">
              <a:buNone/>
            </a:pPr>
            <a:r>
              <a:rPr lang="en-US" altLang="ko-KR" sz="1400" dirty="0"/>
              <a:t>True: …</a:t>
            </a:r>
          </a:p>
          <a:p>
            <a:pPr marL="457200" lvl="1" indent="0">
              <a:buNone/>
            </a:pPr>
            <a:r>
              <a:rPr lang="en-US" altLang="ko-KR" sz="1400" dirty="0"/>
              <a:t>Exit: …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53AEF8-14BD-4FB6-ADDD-A0E2E30D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943600"/>
            <a:ext cx="5334000" cy="457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D0A39F-6C3B-4589-B0BB-28D83252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2550077"/>
            <a:ext cx="4476750" cy="5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6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50266</TotalTime>
  <Words>588</Words>
  <Application>Microsoft Office PowerPoint</Application>
  <PresentationFormat>화면 슬라이드 쇼(4:3)</PresentationFormat>
  <Paragraphs>139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Verdana</vt:lpstr>
      <vt:lpstr>Wingdings</vt:lpstr>
      <vt:lpstr>디자인 사용자 지정</vt:lpstr>
      <vt:lpstr>PowerPoint 프레젠테이션</vt:lpstr>
      <vt:lpstr>Flow</vt:lpstr>
      <vt:lpstr>Single-Cycle ARM Processor</vt:lpstr>
      <vt:lpstr>Altera DE2 FPGA Board</vt:lpstr>
      <vt:lpstr>1st Term Project</vt:lpstr>
      <vt:lpstr>inst_data.mif</vt:lpstr>
      <vt:lpstr>arm_architecture_reference_manual.pdf</vt:lpstr>
      <vt:lpstr>Program Status Registers</vt:lpstr>
      <vt:lpstr>Condition code flags</vt:lpstr>
      <vt:lpstr>Example</vt:lpstr>
      <vt:lpstr>Example</vt:lpstr>
      <vt:lpstr>Example</vt:lpstr>
      <vt:lpstr>1st Term Project</vt:lpstr>
      <vt:lpstr>PowerPoint 프레젠테이션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Admin</cp:lastModifiedBy>
  <cp:revision>1964</cp:revision>
  <cp:lastPrinted>2017-11-29T16:21:16Z</cp:lastPrinted>
  <dcterms:created xsi:type="dcterms:W3CDTF">2009-05-07T01:31:08Z</dcterms:created>
  <dcterms:modified xsi:type="dcterms:W3CDTF">2018-10-11T04:44:52Z</dcterms:modified>
</cp:coreProperties>
</file>