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728" r:id="rId4"/>
  </p:sldMasterIdLst>
  <p:notesMasterIdLst>
    <p:notesMasterId r:id="rId12"/>
  </p:notesMasterIdLst>
  <p:handoutMasterIdLst>
    <p:handoutMasterId r:id="rId13"/>
  </p:handoutMasterIdLst>
  <p:sldIdLst>
    <p:sldId id="355" r:id="rId5"/>
    <p:sldId id="260" r:id="rId6"/>
    <p:sldId id="298" r:id="rId7"/>
    <p:sldId id="360" r:id="rId8"/>
    <p:sldId id="259" r:id="rId9"/>
    <p:sldId id="361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69B"/>
    <a:srgbClr val="BD582C"/>
    <a:srgbClr val="E2D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76815" autoAdjust="0"/>
  </p:normalViewPr>
  <p:slideViewPr>
    <p:cSldViewPr snapToGrid="0" showGuides="1">
      <p:cViewPr varScale="1">
        <p:scale>
          <a:sx n="88" d="100"/>
          <a:sy n="88" d="100"/>
        </p:scale>
        <p:origin x="1494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CD8951F-D925-02CC-2640-43D397008C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F64DC-26DB-0F2E-8940-6E4250F0F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26D38-17E6-4B56-BBD6-BF46A79DB869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7CF34-80EF-D934-6253-8BE387D9EC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B3066-2FB2-49C5-0585-08CF1B2CFC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527B-CDC7-4A42-8335-1C678EA5C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286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메인 컨셉은 디펜스 게임으로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유명 게임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plant vs. zombie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형태로 볼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에너미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오브젝트로 다가오는 몇 차례 웨이브의 적을 저지하도록 생존하는 것이 게임 목표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전반적인 설계</a:t>
            </a:r>
            <a:endParaRPr lang="ko-KR" alt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사용자의 어지러움 방지를 위해 이동에 대해선 고정시키도록 제약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적절한 플레이타임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약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10-15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분이 적당하다고 판단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약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차례 웨이브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추후 변동 가능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360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도 각도로 진행할 경우 불편할 수 있다고 판단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시야각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생각해서 약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도 안에서 웨이브 출몰하도록 웨이브 진행 경로 제약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직관적인 액션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플레이어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무기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설치물과 같은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플레이어블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오브젝트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에너미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오브젝트 간의 상호작용 위주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직관적인 액션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플레이어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무기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설치물과 같은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플레이어블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오브젝트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에너미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오브젝트 간의 상호작용 위주</a:t>
            </a: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무기의 다양성</a:t>
            </a:r>
            <a:endParaRPr lang="ko-KR" alt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일반적인 무기부터 창의적인 무기까지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투사체 발사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총기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히트스캔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ray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이용해서 가상의 광선 발사를 가정으로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투척 형태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중력 작용 이용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흡입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오브젝트를 끌어 당긴 후 끌어당긴 오브젝트를 투사체로 발사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설치물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움직임을 방해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일정 영역에 대해서 둔화 효과를 부여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방어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터렛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등등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65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729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91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4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8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8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873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65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09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54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5388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6376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59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yko1101@gmail.com" TargetMode="Externa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ACC2123D-7A69-3857-81EE-7591B6B4A410}"/>
              </a:ext>
            </a:extLst>
          </p:cNvPr>
          <p:cNvGrpSpPr/>
          <p:nvPr/>
        </p:nvGrpSpPr>
        <p:grpSpPr>
          <a:xfrm>
            <a:off x="0" y="2580615"/>
            <a:ext cx="12192000" cy="3466877"/>
            <a:chOff x="0" y="2478414"/>
            <a:chExt cx="12192000" cy="34668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B0A24B-3C2D-A1CF-45A1-97E6B2E7B214}"/>
                </a:ext>
              </a:extLst>
            </p:cNvPr>
            <p:cNvSpPr txBox="1"/>
            <p:nvPr/>
          </p:nvSpPr>
          <p:spPr>
            <a:xfrm>
              <a:off x="0" y="2478414"/>
              <a:ext cx="121920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latin typeface="+mj-ea"/>
                  <a:ea typeface="+mj-ea"/>
                  <a:cs typeface="Arial" pitchFamily="34" charset="0"/>
                </a:rPr>
                <a:t>Crops vs. Corpses</a:t>
              </a:r>
            </a:p>
            <a:p>
              <a:pPr algn="ctr"/>
              <a:endParaRPr lang="ko-KR" altLang="en-US" sz="6000" dirty="0">
                <a:latin typeface="+mj-ea"/>
                <a:ea typeface="+mj-ea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046A-6DCE-82FD-6DE1-F9A26FBDC12E}"/>
                </a:ext>
              </a:extLst>
            </p:cNvPr>
            <p:cNvSpPr txBox="1"/>
            <p:nvPr/>
          </p:nvSpPr>
          <p:spPr>
            <a:xfrm>
              <a:off x="0" y="3698522"/>
              <a:ext cx="12192000" cy="22467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dirty="0">
                  <a:latin typeface="+mn-ea"/>
                  <a:cs typeface="Arial" pitchFamily="34" charset="0"/>
                </a:rPr>
                <a:t>Korea University :: COSE-434</a:t>
              </a:r>
            </a:p>
            <a:p>
              <a:pPr algn="r"/>
              <a:endParaRPr lang="en-US" altLang="ko-KR" sz="2000" dirty="0">
                <a:latin typeface="+mn-ea"/>
                <a:cs typeface="Arial" pitchFamily="34" charset="0"/>
              </a:endParaRPr>
            </a:p>
            <a:p>
              <a:pPr algn="r"/>
              <a:r>
                <a:rPr lang="en-US" altLang="ko-KR" sz="2000" dirty="0">
                  <a:latin typeface="+mn-ea"/>
                  <a:cs typeface="Arial" pitchFamily="34" charset="0"/>
                </a:rPr>
                <a:t>2017320108 </a:t>
              </a:r>
              <a:r>
                <a:rPr lang="ko-KR" altLang="en-US" sz="2000" dirty="0">
                  <a:latin typeface="+mn-ea"/>
                  <a:cs typeface="Arial" pitchFamily="34" charset="0"/>
                </a:rPr>
                <a:t>고 재영 </a:t>
              </a:r>
              <a:r>
                <a:rPr lang="en-US" altLang="ko-KR" sz="2000" dirty="0">
                  <a:latin typeface="+mn-ea"/>
                  <a:cs typeface="Arial" pitchFamily="34" charset="0"/>
                </a:rPr>
                <a:t>Jaeyoung Ko</a:t>
              </a:r>
            </a:p>
            <a:p>
              <a:pPr algn="r"/>
              <a:r>
                <a:rPr lang="en-US" altLang="ko-KR" sz="2000" dirty="0">
                  <a:latin typeface="+mn-ea"/>
                  <a:cs typeface="Arial" pitchFamily="34" charset="0"/>
                </a:rPr>
                <a:t>(</a:t>
              </a:r>
              <a:r>
                <a:rPr lang="en-US" altLang="ko-KR" sz="2000" dirty="0">
                  <a:latin typeface="+mn-ea"/>
                  <a:cs typeface="Arial" pitchFamily="34" charset="0"/>
                  <a:hlinkClick r:id="rId2"/>
                </a:rPr>
                <a:t>jyko1101@gmail.com</a:t>
              </a:r>
              <a:r>
                <a:rPr lang="en-US" altLang="ko-KR" sz="2000" dirty="0">
                  <a:latin typeface="+mn-ea"/>
                  <a:cs typeface="Arial" pitchFamily="34" charset="0"/>
                </a:rPr>
                <a:t>)</a:t>
              </a:r>
            </a:p>
            <a:p>
              <a:pPr algn="r"/>
              <a:r>
                <a:rPr lang="en-US" altLang="ko-KR" sz="2000" dirty="0">
                  <a:latin typeface="+mn-ea"/>
                  <a:cs typeface="Arial" pitchFamily="34" charset="0"/>
                </a:rPr>
                <a:t>2017320121 </a:t>
              </a:r>
              <a:r>
                <a:rPr lang="ko-KR" altLang="en-US" sz="2000" dirty="0">
                  <a:latin typeface="+mn-ea"/>
                  <a:cs typeface="Arial" pitchFamily="34" charset="0"/>
                </a:rPr>
                <a:t>이 준구  </a:t>
              </a:r>
              <a:r>
                <a:rPr lang="en-US" altLang="ko-KR" sz="2000" dirty="0" err="1">
                  <a:latin typeface="+mn-ea"/>
                  <a:cs typeface="Arial" pitchFamily="34" charset="0"/>
                </a:rPr>
                <a:t>JoonKu</a:t>
              </a:r>
              <a:r>
                <a:rPr lang="en-US" altLang="ko-KR" sz="2000" dirty="0">
                  <a:latin typeface="+mn-ea"/>
                  <a:cs typeface="Arial" pitchFamily="34" charset="0"/>
                </a:rPr>
                <a:t> Lee</a:t>
              </a:r>
            </a:p>
            <a:p>
              <a:pPr algn="r"/>
              <a:r>
                <a:rPr lang="en-US" altLang="ko-KR" sz="2000" dirty="0">
                  <a:latin typeface="+mn-ea"/>
                  <a:cs typeface="Arial" pitchFamily="34" charset="0"/>
                </a:rPr>
                <a:t>(jnkuhafnir@gmail.com)</a:t>
              </a:r>
            </a:p>
            <a:p>
              <a:pPr algn="r"/>
              <a:endParaRPr lang="ko-KR" altLang="en-US" sz="2000" dirty="0">
                <a:latin typeface="+mn-ea"/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2996E48-3BBD-54B1-580D-A878DF5E30B6}"/>
              </a:ext>
            </a:extLst>
          </p:cNvPr>
          <p:cNvSpPr txBox="1"/>
          <p:nvPr/>
        </p:nvSpPr>
        <p:spPr>
          <a:xfrm>
            <a:off x="152400" y="1797688"/>
            <a:ext cx="1219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latin typeface="+mn-ea"/>
                <a:cs typeface="Arial" pitchFamily="34" charset="0"/>
              </a:rPr>
              <a:t>VR Game programming with Unity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1291C-2EB7-EB23-0B33-118672F11332}"/>
              </a:ext>
            </a:extLst>
          </p:cNvPr>
          <p:cNvSpPr txBox="1"/>
          <p:nvPr/>
        </p:nvSpPr>
        <p:spPr>
          <a:xfrm>
            <a:off x="0" y="2197798"/>
            <a:ext cx="1219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  <a:cs typeface="Arial" pitchFamily="34" charset="0"/>
              </a:rPr>
              <a:t>	VR 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267519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F52E5E-A070-4324-B81E-7C88F82A98A3}"/>
              </a:ext>
            </a:extLst>
          </p:cNvPr>
          <p:cNvSpPr/>
          <p:nvPr/>
        </p:nvSpPr>
        <p:spPr>
          <a:xfrm>
            <a:off x="1149464" y="2727915"/>
            <a:ext cx="4543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b="1" dirty="0">
                <a:latin typeface="+mj-ea"/>
                <a:ea typeface="+mj-ea"/>
              </a:rPr>
              <a:t>Contents</a:t>
            </a:r>
            <a:endParaRPr lang="ko-KR" altLang="en-US" sz="7200" b="1" dirty="0">
              <a:latin typeface="+mj-ea"/>
              <a:ea typeface="+mj-ea"/>
            </a:endParaRPr>
          </a:p>
        </p:txBody>
      </p:sp>
      <p:sp>
        <p:nvSpPr>
          <p:cNvPr id="3" name="육각형 2">
            <a:extLst>
              <a:ext uri="{FF2B5EF4-FFF2-40B4-BE49-F238E27FC236}">
                <a16:creationId xmlns:a16="http://schemas.microsoft.com/office/drawing/2014/main" id="{FEAAB5C4-EC12-54F1-1D78-17F5F504AE02}"/>
              </a:ext>
            </a:extLst>
          </p:cNvPr>
          <p:cNvSpPr/>
          <p:nvPr/>
        </p:nvSpPr>
        <p:spPr>
          <a:xfrm>
            <a:off x="5797844" y="352482"/>
            <a:ext cx="2212004" cy="1920975"/>
          </a:xfrm>
          <a:prstGeom prst="hexag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Project Concept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4508E9A1-2AB2-9E2F-EBEA-058072283785}"/>
              </a:ext>
            </a:extLst>
          </p:cNvPr>
          <p:cNvSpPr/>
          <p:nvPr/>
        </p:nvSpPr>
        <p:spPr>
          <a:xfrm flipH="1">
            <a:off x="5293747" y="354542"/>
            <a:ext cx="991416" cy="1918915"/>
          </a:xfrm>
          <a:prstGeom prst="chevron">
            <a:avLst/>
          </a:prstGeom>
          <a:solidFill>
            <a:srgbClr val="BD582C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1</a:t>
            </a:r>
            <a:endParaRPr lang="ko-KR" altLang="en-US" sz="3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F3C13010-7981-18D8-3238-BA272D8DC39D}"/>
              </a:ext>
            </a:extLst>
          </p:cNvPr>
          <p:cNvSpPr/>
          <p:nvPr/>
        </p:nvSpPr>
        <p:spPr>
          <a:xfrm>
            <a:off x="9101139" y="2107180"/>
            <a:ext cx="2212004" cy="1920975"/>
          </a:xfrm>
          <a:prstGeom prst="hexag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Main logic &amp;</a:t>
            </a:r>
          </a:p>
          <a:p>
            <a:pPr algn="ctr"/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Implementation</a:t>
            </a: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A2188F37-7F4C-BBAE-7FBE-AA092845BCBB}"/>
              </a:ext>
            </a:extLst>
          </p:cNvPr>
          <p:cNvSpPr/>
          <p:nvPr/>
        </p:nvSpPr>
        <p:spPr>
          <a:xfrm flipH="1">
            <a:off x="8597042" y="2109240"/>
            <a:ext cx="991416" cy="1918915"/>
          </a:xfrm>
          <a:prstGeom prst="chevron">
            <a:avLst/>
          </a:prstGeom>
          <a:solidFill>
            <a:srgbClr val="BD582C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2</a:t>
            </a:r>
            <a:endParaRPr lang="ko-KR" altLang="en-US" sz="3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D35528CD-D0CB-60C5-CFC4-CF2CE269325D}"/>
              </a:ext>
            </a:extLst>
          </p:cNvPr>
          <p:cNvSpPr/>
          <p:nvPr/>
        </p:nvSpPr>
        <p:spPr>
          <a:xfrm>
            <a:off x="5797844" y="3928244"/>
            <a:ext cx="2212004" cy="1920975"/>
          </a:xfrm>
          <a:prstGeom prst="hexagon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Team Coordination</a:t>
            </a: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0D30C9E7-E1A3-A03D-71A6-DC00FCC48185}"/>
              </a:ext>
            </a:extLst>
          </p:cNvPr>
          <p:cNvSpPr/>
          <p:nvPr/>
        </p:nvSpPr>
        <p:spPr>
          <a:xfrm flipH="1">
            <a:off x="5293747" y="3930304"/>
            <a:ext cx="991416" cy="1918915"/>
          </a:xfrm>
          <a:prstGeom prst="chevron">
            <a:avLst/>
          </a:prstGeom>
          <a:solidFill>
            <a:srgbClr val="BD582C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3</a:t>
            </a:r>
            <a:endParaRPr lang="ko-KR" altLang="en-US" sz="32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+mj-ea"/>
                <a:ea typeface="+mj-ea"/>
              </a:rPr>
              <a:t>Project Concept</a:t>
            </a:r>
          </a:p>
        </p:txBody>
      </p:sp>
      <p:grpSp>
        <p:nvGrpSpPr>
          <p:cNvPr id="58" name="Group 36">
            <a:extLst>
              <a:ext uri="{FF2B5EF4-FFF2-40B4-BE49-F238E27FC236}">
                <a16:creationId xmlns:a16="http://schemas.microsoft.com/office/drawing/2014/main" id="{7E450A8E-ED7F-4004-8A59-3F84EB0FC567}"/>
              </a:ext>
            </a:extLst>
          </p:cNvPr>
          <p:cNvGrpSpPr/>
          <p:nvPr/>
        </p:nvGrpSpPr>
        <p:grpSpPr>
          <a:xfrm flipH="1">
            <a:off x="4357588" y="2009805"/>
            <a:ext cx="3392620" cy="3354665"/>
            <a:chOff x="6369711" y="1738692"/>
            <a:chExt cx="2080821" cy="93093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37D78A-F710-45AD-8CF9-CE9811FCF123}"/>
                </a:ext>
              </a:extLst>
            </p:cNvPr>
            <p:cNvSpPr txBox="1"/>
            <p:nvPr/>
          </p:nvSpPr>
          <p:spPr>
            <a:xfrm>
              <a:off x="6369711" y="2029055"/>
              <a:ext cx="2080821" cy="64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 Defense Game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 ‘Plant vs. Zombie’-LIKE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 Objective : Survive 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E3A09D-0DDD-4E54-ACE9-9C920AA91A15}"/>
                </a:ext>
              </a:extLst>
            </p:cNvPr>
            <p:cNvSpPr txBox="1"/>
            <p:nvPr/>
          </p:nvSpPr>
          <p:spPr>
            <a:xfrm>
              <a:off x="6388063" y="1738692"/>
              <a:ext cx="2062467" cy="1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 Main</a:t>
              </a: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 </a:t>
              </a:r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Arial" pitchFamily="34" charset="0"/>
                </a:rPr>
                <a:t>Concept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7CF305E-4708-4F61-A6DA-92E798FACF56}"/>
              </a:ext>
            </a:extLst>
          </p:cNvPr>
          <p:cNvGrpSpPr/>
          <p:nvPr/>
        </p:nvGrpSpPr>
        <p:grpSpPr>
          <a:xfrm>
            <a:off x="3731781" y="1551178"/>
            <a:ext cx="4774337" cy="4623159"/>
            <a:chOff x="3731781" y="1551178"/>
            <a:chExt cx="4774337" cy="4623159"/>
          </a:xfrm>
        </p:grpSpPr>
        <p:grpSp>
          <p:nvGrpSpPr>
            <p:cNvPr id="44" name="그룹 9">
              <a:extLst>
                <a:ext uri="{FF2B5EF4-FFF2-40B4-BE49-F238E27FC236}">
                  <a16:creationId xmlns:a16="http://schemas.microsoft.com/office/drawing/2014/main" id="{5F142916-F1CF-4AB9-A154-7E8ADBC34E4B}"/>
                </a:ext>
              </a:extLst>
            </p:cNvPr>
            <p:cNvGrpSpPr/>
            <p:nvPr/>
          </p:nvGrpSpPr>
          <p:grpSpPr>
            <a:xfrm flipH="1">
              <a:off x="3735931" y="1551178"/>
              <a:ext cx="4730069" cy="4623159"/>
              <a:chOff x="924229" y="1606109"/>
              <a:chExt cx="4730069" cy="4623159"/>
            </a:xfrm>
          </p:grpSpPr>
          <p:sp>
            <p:nvSpPr>
              <p:cNvPr id="45" name="Block Arc 23">
                <a:extLst>
                  <a:ext uri="{FF2B5EF4-FFF2-40B4-BE49-F238E27FC236}">
                    <a16:creationId xmlns:a16="http://schemas.microsoft.com/office/drawing/2014/main" id="{5395F67D-0DD5-43BD-AB6C-F5BE9A583FA4}"/>
                  </a:ext>
                </a:extLst>
              </p:cNvPr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name="adj1" fmla="val 18816148"/>
                  <a:gd name="adj2" fmla="val 2680603"/>
                  <a:gd name="adj3" fmla="val 129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Oval 24">
                <a:extLst>
                  <a:ext uri="{FF2B5EF4-FFF2-40B4-BE49-F238E27FC236}">
                    <a16:creationId xmlns:a16="http://schemas.microsoft.com/office/drawing/2014/main" id="{B628589A-FD0E-494C-B1FD-F6C5A3BE0D9B}"/>
                  </a:ext>
                </a:extLst>
              </p:cNvPr>
              <p:cNvSpPr/>
              <p:nvPr/>
            </p:nvSpPr>
            <p:spPr>
              <a:xfrm rot="1800000">
                <a:off x="4658334" y="2195820"/>
                <a:ext cx="324000" cy="288032"/>
              </a:xfrm>
              <a:prstGeom prst="hexagon">
                <a:avLst>
                  <a:gd name="adj" fmla="val 29205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  <p:sp>
            <p:nvSpPr>
              <p:cNvPr id="47" name="Oval 25">
                <a:extLst>
                  <a:ext uri="{FF2B5EF4-FFF2-40B4-BE49-F238E27FC236}">
                    <a16:creationId xmlns:a16="http://schemas.microsoft.com/office/drawing/2014/main" id="{B923A1C1-60D1-43D3-99DA-77949EE1D407}"/>
                  </a:ext>
                </a:extLst>
              </p:cNvPr>
              <p:cNvSpPr/>
              <p:nvPr/>
            </p:nvSpPr>
            <p:spPr>
              <a:xfrm rot="1800000">
                <a:off x="5330298" y="3771897"/>
                <a:ext cx="324000" cy="288032"/>
              </a:xfrm>
              <a:prstGeom prst="hexagon">
                <a:avLst>
                  <a:gd name="adj" fmla="val 30022"/>
                  <a:gd name="vf" fmla="val 11547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  <p:sp>
            <p:nvSpPr>
              <p:cNvPr id="48" name="Oval 26">
                <a:extLst>
                  <a:ext uri="{FF2B5EF4-FFF2-40B4-BE49-F238E27FC236}">
                    <a16:creationId xmlns:a16="http://schemas.microsoft.com/office/drawing/2014/main" id="{6C799980-3D43-4CF7-83B4-653E3BF3A2C9}"/>
                  </a:ext>
                </a:extLst>
              </p:cNvPr>
              <p:cNvSpPr/>
              <p:nvPr/>
            </p:nvSpPr>
            <p:spPr>
              <a:xfrm rot="1800000">
                <a:off x="4658336" y="5453086"/>
                <a:ext cx="324000" cy="288032"/>
              </a:xfrm>
              <a:prstGeom prst="hexagon">
                <a:avLst>
                  <a:gd name="adj" fmla="val 28735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</p:grpSp>
        <p:grpSp>
          <p:nvGrpSpPr>
            <p:cNvPr id="67" name="그룹 9">
              <a:extLst>
                <a:ext uri="{FF2B5EF4-FFF2-40B4-BE49-F238E27FC236}">
                  <a16:creationId xmlns:a16="http://schemas.microsoft.com/office/drawing/2014/main" id="{B90F0853-D25B-4690-899B-9A10B6A38215}"/>
                </a:ext>
              </a:extLst>
            </p:cNvPr>
            <p:cNvGrpSpPr/>
            <p:nvPr/>
          </p:nvGrpSpPr>
          <p:grpSpPr>
            <a:xfrm>
              <a:off x="3731781" y="1551178"/>
              <a:ext cx="4774337" cy="4623159"/>
              <a:chOff x="924229" y="1606109"/>
              <a:chExt cx="4774337" cy="4623159"/>
            </a:xfrm>
          </p:grpSpPr>
          <p:sp>
            <p:nvSpPr>
              <p:cNvPr id="68" name="Block Arc 46">
                <a:extLst>
                  <a:ext uri="{FF2B5EF4-FFF2-40B4-BE49-F238E27FC236}">
                    <a16:creationId xmlns:a16="http://schemas.microsoft.com/office/drawing/2014/main" id="{3EE3C1CB-B6C1-4814-8FB1-AD12A288EFBC}"/>
                  </a:ext>
                </a:extLst>
              </p:cNvPr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name="adj1" fmla="val 18816148"/>
                  <a:gd name="adj2" fmla="val 2680603"/>
                  <a:gd name="adj3" fmla="val 129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9" name="Oval 47">
                <a:extLst>
                  <a:ext uri="{FF2B5EF4-FFF2-40B4-BE49-F238E27FC236}">
                    <a16:creationId xmlns:a16="http://schemas.microsoft.com/office/drawing/2014/main" id="{A84E437B-61C9-4ACC-934C-D37C362BC965}"/>
                  </a:ext>
                </a:extLst>
              </p:cNvPr>
              <p:cNvSpPr/>
              <p:nvPr/>
            </p:nvSpPr>
            <p:spPr>
              <a:xfrm rot="19800000">
                <a:off x="4702602" y="2195820"/>
                <a:ext cx="324000" cy="288032"/>
              </a:xfrm>
              <a:prstGeom prst="hexagon">
                <a:avLst>
                  <a:gd name="adj" fmla="val 25957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  <p:sp>
            <p:nvSpPr>
              <p:cNvPr id="70" name="Oval 48">
                <a:extLst>
                  <a:ext uri="{FF2B5EF4-FFF2-40B4-BE49-F238E27FC236}">
                    <a16:creationId xmlns:a16="http://schemas.microsoft.com/office/drawing/2014/main" id="{ABDD94F0-F215-4068-9074-AE85D8E052B6}"/>
                  </a:ext>
                </a:extLst>
              </p:cNvPr>
              <p:cNvSpPr/>
              <p:nvPr/>
            </p:nvSpPr>
            <p:spPr>
              <a:xfrm rot="19800000">
                <a:off x="5374566" y="3771897"/>
                <a:ext cx="324000" cy="288032"/>
              </a:xfrm>
              <a:prstGeom prst="hexagon">
                <a:avLst>
                  <a:gd name="adj" fmla="val 29332"/>
                  <a:gd name="vf" fmla="val 11547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  <p:sp>
            <p:nvSpPr>
              <p:cNvPr id="71" name="Oval 49">
                <a:extLst>
                  <a:ext uri="{FF2B5EF4-FFF2-40B4-BE49-F238E27FC236}">
                    <a16:creationId xmlns:a16="http://schemas.microsoft.com/office/drawing/2014/main" id="{2215374F-73AC-41A4-A741-4F7E862F0871}"/>
                  </a:ext>
                </a:extLst>
              </p:cNvPr>
              <p:cNvSpPr/>
              <p:nvPr/>
            </p:nvSpPr>
            <p:spPr>
              <a:xfrm rot="19800000">
                <a:off x="4702604" y="5453086"/>
                <a:ext cx="324000" cy="288032"/>
              </a:xfrm>
              <a:prstGeom prst="hexagon">
                <a:avLst>
                  <a:gd name="adj" fmla="val 28734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latin typeface="+mn-ea"/>
                </a:endParaRPr>
              </a:p>
            </p:txBody>
          </p:sp>
        </p:grpSp>
      </p:grpSp>
      <p:pic>
        <p:nvPicPr>
          <p:cNvPr id="1026" name="Picture 2" descr="Plants vs. Zombies™ – Apps on Google Play">
            <a:extLst>
              <a:ext uri="{FF2B5EF4-FFF2-40B4-BE49-F238E27FC236}">
                <a16:creationId xmlns:a16="http://schemas.microsoft.com/office/drawing/2014/main" id="{E1440334-F5C0-95E0-D13A-BC31412CD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47" y="3126820"/>
            <a:ext cx="2664616" cy="266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+mj-ea"/>
                <a:ea typeface="+mj-ea"/>
              </a:rPr>
              <a:t>Implementation &amp; Main Logic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676444E-AD27-17CD-4C28-68BF464AABF6}"/>
              </a:ext>
            </a:extLst>
          </p:cNvPr>
          <p:cNvGrpSpPr/>
          <p:nvPr/>
        </p:nvGrpSpPr>
        <p:grpSpPr>
          <a:xfrm>
            <a:off x="177022" y="1666743"/>
            <a:ext cx="7256662" cy="5191257"/>
            <a:chOff x="122593" y="1902337"/>
            <a:chExt cx="7256662" cy="519125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B158532-53CC-4143-2A6C-3F6ED9C2F840}"/>
                </a:ext>
              </a:extLst>
            </p:cNvPr>
            <p:cNvGrpSpPr/>
            <p:nvPr/>
          </p:nvGrpSpPr>
          <p:grpSpPr>
            <a:xfrm>
              <a:off x="464820" y="2454049"/>
              <a:ext cx="6598865" cy="4639545"/>
              <a:chOff x="2745394" y="2475820"/>
              <a:chExt cx="6598865" cy="4639545"/>
            </a:xfrm>
          </p:grpSpPr>
          <p:sp>
            <p:nvSpPr>
              <p:cNvPr id="34" name="Rectangle: Rounded Corners 32">
                <a:extLst>
                  <a:ext uri="{FF2B5EF4-FFF2-40B4-BE49-F238E27FC236}">
                    <a16:creationId xmlns:a16="http://schemas.microsoft.com/office/drawing/2014/main" id="{13000BF9-823C-E350-905C-CFF00DC52425}"/>
                  </a:ext>
                </a:extLst>
              </p:cNvPr>
              <p:cNvSpPr/>
              <p:nvPr/>
            </p:nvSpPr>
            <p:spPr>
              <a:xfrm rot="10800000">
                <a:off x="7550183" y="3229165"/>
                <a:ext cx="866775" cy="3886200"/>
              </a:xfrm>
              <a:prstGeom prst="roundRect">
                <a:avLst>
                  <a:gd name="adj" fmla="val 50000"/>
                </a:avLst>
              </a:prstGeom>
              <a:solidFill>
                <a:srgbClr val="BD582C"/>
              </a:solidFill>
              <a:ln>
                <a:noFill/>
              </a:ln>
              <a:scene3d>
                <a:camera prst="orthographicFront">
                  <a:rot lat="0" lon="0" rev="7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2">
                <a:extLst>
                  <a:ext uri="{FF2B5EF4-FFF2-40B4-BE49-F238E27FC236}">
                    <a16:creationId xmlns:a16="http://schemas.microsoft.com/office/drawing/2014/main" id="{CBD088A0-8D15-289A-A5DA-B8F122C6FDB2}"/>
                  </a:ext>
                </a:extLst>
              </p:cNvPr>
              <p:cNvSpPr/>
              <p:nvPr/>
            </p:nvSpPr>
            <p:spPr>
              <a:xfrm rot="10800000">
                <a:off x="3858561" y="3229165"/>
                <a:ext cx="866775" cy="3886200"/>
              </a:xfrm>
              <a:prstGeom prst="roundRect">
                <a:avLst>
                  <a:gd name="adj" fmla="val 50000"/>
                </a:avLst>
              </a:prstGeom>
              <a:solidFill>
                <a:srgbClr val="BD582C"/>
              </a:solidFill>
              <a:ln>
                <a:noFill/>
              </a:ln>
              <a:scene3d>
                <a:camera prst="orthographicFront">
                  <a:rot lat="0" lon="0" rev="3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AD83031-C978-1AFD-850A-D9F80102302C}"/>
                  </a:ext>
                </a:extLst>
              </p:cNvPr>
              <p:cNvGrpSpPr/>
              <p:nvPr/>
            </p:nvGrpSpPr>
            <p:grpSpPr>
              <a:xfrm>
                <a:off x="4515913" y="2475820"/>
                <a:ext cx="3254348" cy="4044723"/>
                <a:chOff x="4515913" y="2475820"/>
                <a:chExt cx="3254348" cy="4044723"/>
              </a:xfrm>
            </p:grpSpPr>
            <p:sp>
              <p:nvSpPr>
                <p:cNvPr id="6" name="Rectangle: Rounded Corners 32">
                  <a:extLst>
                    <a:ext uri="{FF2B5EF4-FFF2-40B4-BE49-F238E27FC236}">
                      <a16:creationId xmlns:a16="http://schemas.microsoft.com/office/drawing/2014/main" id="{29426F21-8B0D-4848-80E6-BCA84EEA86E7}"/>
                    </a:ext>
                  </a:extLst>
                </p:cNvPr>
                <p:cNvSpPr/>
                <p:nvPr/>
              </p:nvSpPr>
              <p:spPr>
                <a:xfrm rot="10800000">
                  <a:off x="5698929" y="2475820"/>
                  <a:ext cx="866775" cy="3886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D58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: Rounded Corners 32">
                  <a:extLst>
                    <a:ext uri="{FF2B5EF4-FFF2-40B4-BE49-F238E27FC236}">
                      <a16:creationId xmlns:a16="http://schemas.microsoft.com/office/drawing/2014/main" id="{E379F471-F1FD-9939-BB55-6C390B20F941}"/>
                    </a:ext>
                  </a:extLst>
                </p:cNvPr>
                <p:cNvSpPr/>
                <p:nvPr/>
              </p:nvSpPr>
              <p:spPr>
                <a:xfrm rot="10800000">
                  <a:off x="6903486" y="2632291"/>
                  <a:ext cx="866775" cy="3886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D582C"/>
                </a:solidFill>
                <a:ln>
                  <a:noFill/>
                </a:ln>
                <a:scene3d>
                  <a:camera prst="orthographicFront">
                    <a:rot lat="0" lon="0" rev="90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: Rounded Corners 32">
                  <a:extLst>
                    <a:ext uri="{FF2B5EF4-FFF2-40B4-BE49-F238E27FC236}">
                      <a16:creationId xmlns:a16="http://schemas.microsoft.com/office/drawing/2014/main" id="{11218D76-E4B5-7FE6-2C6D-D6BC0D03EC01}"/>
                    </a:ext>
                  </a:extLst>
                </p:cNvPr>
                <p:cNvSpPr/>
                <p:nvPr/>
              </p:nvSpPr>
              <p:spPr>
                <a:xfrm rot="10800000">
                  <a:off x="4515913" y="2632291"/>
                  <a:ext cx="866775" cy="3886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D582C"/>
                </a:solidFill>
                <a:ln>
                  <a:noFill/>
                </a:ln>
                <a:scene3d>
                  <a:camera prst="orthographicFront">
                    <a:rot lat="0" lon="0" rev="18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54">
                  <a:extLst>
                    <a:ext uri="{FF2B5EF4-FFF2-40B4-BE49-F238E27FC236}">
                      <a16:creationId xmlns:a16="http://schemas.microsoft.com/office/drawing/2014/main" id="{53CAFA51-7218-407E-9012-F56FC8790F7D}"/>
                    </a:ext>
                  </a:extLst>
                </p:cNvPr>
                <p:cNvSpPr/>
                <p:nvPr/>
              </p:nvSpPr>
              <p:spPr>
                <a:xfrm>
                  <a:off x="5622873" y="5501657"/>
                  <a:ext cx="1018886" cy="10188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sp>
            <p:nvSpPr>
              <p:cNvPr id="41" name="화살표: 아래쪽 40">
                <a:extLst>
                  <a:ext uri="{FF2B5EF4-FFF2-40B4-BE49-F238E27FC236}">
                    <a16:creationId xmlns:a16="http://schemas.microsoft.com/office/drawing/2014/main" id="{5536D9FD-5650-253B-7E4A-81FDC1974A3A}"/>
                  </a:ext>
                </a:extLst>
              </p:cNvPr>
              <p:cNvSpPr/>
              <p:nvPr/>
            </p:nvSpPr>
            <p:spPr>
              <a:xfrm>
                <a:off x="5728304" y="2788957"/>
                <a:ext cx="837399" cy="493749"/>
              </a:xfrm>
              <a:prstGeom prst="downArrow">
                <a:avLst/>
              </a:prstGeom>
              <a:solidFill>
                <a:srgbClr val="E2D6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2" name="화살표: 아래쪽 41">
                <a:extLst>
                  <a:ext uri="{FF2B5EF4-FFF2-40B4-BE49-F238E27FC236}">
                    <a16:creationId xmlns:a16="http://schemas.microsoft.com/office/drawing/2014/main" id="{1ABDE7BF-C09E-FD06-9760-3E2E37CC361B}"/>
                  </a:ext>
                </a:extLst>
              </p:cNvPr>
              <p:cNvSpPr/>
              <p:nvPr/>
            </p:nvSpPr>
            <p:spPr>
              <a:xfrm rot="1980476">
                <a:off x="7587947" y="3182125"/>
                <a:ext cx="837399" cy="493749"/>
              </a:xfrm>
              <a:prstGeom prst="downArrow">
                <a:avLst/>
              </a:prstGeom>
              <a:solidFill>
                <a:srgbClr val="E2D6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3" name="화살표: 아래쪽 42">
                <a:extLst>
                  <a:ext uri="{FF2B5EF4-FFF2-40B4-BE49-F238E27FC236}">
                    <a16:creationId xmlns:a16="http://schemas.microsoft.com/office/drawing/2014/main" id="{420ACFD3-B7CC-D475-3CE2-C107D788D9D8}"/>
                  </a:ext>
                </a:extLst>
              </p:cNvPr>
              <p:cNvSpPr/>
              <p:nvPr/>
            </p:nvSpPr>
            <p:spPr>
              <a:xfrm rot="3650535">
                <a:off x="8678685" y="4328516"/>
                <a:ext cx="837399" cy="493749"/>
              </a:xfrm>
              <a:prstGeom prst="downArrow">
                <a:avLst/>
              </a:prstGeom>
              <a:solidFill>
                <a:srgbClr val="E2D6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화살표: 아래쪽 43">
                <a:extLst>
                  <a:ext uri="{FF2B5EF4-FFF2-40B4-BE49-F238E27FC236}">
                    <a16:creationId xmlns:a16="http://schemas.microsoft.com/office/drawing/2014/main" id="{9CA6988C-A2C0-7BA8-492E-399D89AF1F3C}"/>
                  </a:ext>
                </a:extLst>
              </p:cNvPr>
              <p:cNvSpPr/>
              <p:nvPr/>
            </p:nvSpPr>
            <p:spPr>
              <a:xfrm rot="19484778">
                <a:off x="3806848" y="3120185"/>
                <a:ext cx="837399" cy="493749"/>
              </a:xfrm>
              <a:prstGeom prst="downArrow">
                <a:avLst/>
              </a:prstGeom>
              <a:solidFill>
                <a:srgbClr val="E2D6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5" name="화살표: 아래쪽 44">
                <a:extLst>
                  <a:ext uri="{FF2B5EF4-FFF2-40B4-BE49-F238E27FC236}">
                    <a16:creationId xmlns:a16="http://schemas.microsoft.com/office/drawing/2014/main" id="{1FADFF6F-AB32-9FE1-9AF1-710C129139E5}"/>
                  </a:ext>
                </a:extLst>
              </p:cNvPr>
              <p:cNvSpPr/>
              <p:nvPr/>
            </p:nvSpPr>
            <p:spPr>
              <a:xfrm rot="18039368">
                <a:off x="2573569" y="4172045"/>
                <a:ext cx="837399" cy="493749"/>
              </a:xfrm>
              <a:prstGeom prst="downArrow">
                <a:avLst/>
              </a:prstGeom>
              <a:solidFill>
                <a:srgbClr val="E2D69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F718FB6-68EB-9A2E-7C72-C30C7E431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593" y="3521579"/>
              <a:ext cx="508453" cy="912989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733FAAE-E334-AEDF-CD1E-6C138741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7478" y="2310691"/>
              <a:ext cx="508453" cy="912989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7D6CB74-6649-95E6-7842-8DCE137D0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6692" y="1902337"/>
              <a:ext cx="508453" cy="912989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6E89F2B0-0BCC-80B1-B1C9-15F434BC4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5395" y="2397977"/>
              <a:ext cx="508453" cy="912989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5AD9E63-2618-2756-DDD3-9835A080F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0802" y="3684682"/>
              <a:ext cx="508453" cy="912989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B33CCFE-AA23-70C3-429D-1D319ECAD4E3}"/>
              </a:ext>
            </a:extLst>
          </p:cNvPr>
          <p:cNvSpPr txBox="1"/>
          <p:nvPr/>
        </p:nvSpPr>
        <p:spPr>
          <a:xfrm>
            <a:off x="7636374" y="1666743"/>
            <a:ext cx="405488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800" b="1" u="sng" dirty="0">
                <a:latin typeface="+mn-ea"/>
              </a:rPr>
              <a:t>Player Convenience</a:t>
            </a:r>
          </a:p>
          <a:p>
            <a:endParaRPr lang="en-US" altLang="ko-KR" sz="2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latin typeface="+mn-ea"/>
              </a:rPr>
              <a:t>Static position for player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2400" dirty="0">
                <a:latin typeface="+mn-ea"/>
              </a:rPr>
              <a:t>Proper playtime : about 10-15 min, and 3 times of waves</a:t>
            </a: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+mn-ea"/>
              </a:rPr>
              <a:t>Within 180 degree angle for view angle : 5 paths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+mn-ea"/>
              </a:rPr>
              <a:t>Intuitive action</a:t>
            </a:r>
          </a:p>
          <a:p>
            <a:endParaRPr lang="en-US" altLang="ko-KR" sz="2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95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ea"/>
                <a:ea typeface="+mj-ea"/>
              </a:rPr>
              <a:t>Implementation (cont.)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991CC5-0B43-60AF-CD50-06F450E5C147}"/>
              </a:ext>
            </a:extLst>
          </p:cNvPr>
          <p:cNvGrpSpPr/>
          <p:nvPr/>
        </p:nvGrpSpPr>
        <p:grpSpPr>
          <a:xfrm>
            <a:off x="2754087" y="1880573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56AF7EE-FCAF-000F-8890-92425EB8AAD0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 b="1" u="sng" dirty="0">
                  <a:solidFill>
                    <a:schemeClr val="tx1"/>
                  </a:solidFill>
                  <a:latin typeface="+mn-ea"/>
                </a:rPr>
                <a:t>Diversity of Weapons</a:t>
              </a:r>
              <a:endParaRPr lang="ko-KR" altLang="en-US" sz="3600" b="1" u="sng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0593F09A-C160-F933-5735-6CED510729B1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dirty="0">
                <a:latin typeface="+mn-ea"/>
              </a:endParaRPr>
            </a:p>
          </p:txBody>
        </p:sp>
        <p:sp>
          <p:nvSpPr>
            <p:cNvPr id="8" name="Rectangle 34">
              <a:extLst>
                <a:ext uri="{FF2B5EF4-FFF2-40B4-BE49-F238E27FC236}">
                  <a16:creationId xmlns:a16="http://schemas.microsoft.com/office/drawing/2014/main" id="{C0CBF621-0045-B24D-3205-9A6BEB85E76B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dirty="0">
                <a:latin typeface="+mn-ea"/>
              </a:endParaRPr>
            </a:p>
          </p:txBody>
        </p:sp>
        <p:sp>
          <p:nvSpPr>
            <p:cNvPr id="9" name="Rectangle 38">
              <a:extLst>
                <a:ext uri="{FF2B5EF4-FFF2-40B4-BE49-F238E27FC236}">
                  <a16:creationId xmlns:a16="http://schemas.microsoft.com/office/drawing/2014/main" id="{71C7D698-6B72-BEAD-8D18-3DBE7E2DA992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 dirty="0">
                <a:latin typeface="+mn-ea"/>
              </a:endParaRPr>
            </a:p>
          </p:txBody>
        </p:sp>
      </p:grpSp>
      <p:grpSp>
        <p:nvGrpSpPr>
          <p:cNvPr id="2048" name="그룹 2047">
            <a:extLst>
              <a:ext uri="{FF2B5EF4-FFF2-40B4-BE49-F238E27FC236}">
                <a16:creationId xmlns:a16="http://schemas.microsoft.com/office/drawing/2014/main" id="{77369AF6-F503-6CAA-89A5-2C0E795A3099}"/>
              </a:ext>
            </a:extLst>
          </p:cNvPr>
          <p:cNvGrpSpPr/>
          <p:nvPr/>
        </p:nvGrpSpPr>
        <p:grpSpPr>
          <a:xfrm>
            <a:off x="576219" y="2988688"/>
            <a:ext cx="6515640" cy="900000"/>
            <a:chOff x="991160" y="1815665"/>
            <a:chExt cx="6515640" cy="972000"/>
          </a:xfrm>
        </p:grpSpPr>
        <p:sp>
          <p:nvSpPr>
            <p:cNvPr id="2049" name="Rectangle 2">
              <a:extLst>
                <a:ext uri="{FF2B5EF4-FFF2-40B4-BE49-F238E27FC236}">
                  <a16:creationId xmlns:a16="http://schemas.microsoft.com/office/drawing/2014/main" id="{495EFDBE-6119-6D55-8890-CB17A60C99B0}"/>
                </a:ext>
              </a:extLst>
            </p:cNvPr>
            <p:cNvSpPr/>
            <p:nvPr/>
          </p:nvSpPr>
          <p:spPr>
            <a:xfrm>
              <a:off x="1357370" y="1815665"/>
              <a:ext cx="6149430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</a:rPr>
                <a:t>	1 - Projectile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052" name="Rectangle 34">
              <a:extLst>
                <a:ext uri="{FF2B5EF4-FFF2-40B4-BE49-F238E27FC236}">
                  <a16:creationId xmlns:a16="http://schemas.microsoft.com/office/drawing/2014/main" id="{16457851-255D-50D6-74AF-8CA9C36FE07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 dirty="0"/>
            </a:p>
          </p:txBody>
        </p:sp>
        <p:sp>
          <p:nvSpPr>
            <p:cNvPr id="2053" name="Rectangle 38">
              <a:extLst>
                <a:ext uri="{FF2B5EF4-FFF2-40B4-BE49-F238E27FC236}">
                  <a16:creationId xmlns:a16="http://schemas.microsoft.com/office/drawing/2014/main" id="{FD1062D2-BCBB-E97B-F2A7-05C16060916F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 dirty="0"/>
            </a:p>
          </p:txBody>
        </p:sp>
      </p:grpSp>
      <p:grpSp>
        <p:nvGrpSpPr>
          <p:cNvPr id="2055" name="그룹 2054">
            <a:extLst>
              <a:ext uri="{FF2B5EF4-FFF2-40B4-BE49-F238E27FC236}">
                <a16:creationId xmlns:a16="http://schemas.microsoft.com/office/drawing/2014/main" id="{2C6CFD56-1F75-E6FD-011F-BF845B58F107}"/>
              </a:ext>
            </a:extLst>
          </p:cNvPr>
          <p:cNvGrpSpPr/>
          <p:nvPr/>
        </p:nvGrpSpPr>
        <p:grpSpPr>
          <a:xfrm>
            <a:off x="585219" y="3929383"/>
            <a:ext cx="6515640" cy="900000"/>
            <a:chOff x="991160" y="1815665"/>
            <a:chExt cx="6515640" cy="972000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76241C18-D535-2F4E-21BB-C7A2014CD8B0}"/>
                </a:ext>
              </a:extLst>
            </p:cNvPr>
            <p:cNvSpPr/>
            <p:nvPr/>
          </p:nvSpPr>
          <p:spPr>
            <a:xfrm>
              <a:off x="1357370" y="1815665"/>
              <a:ext cx="6149430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</a:rPr>
                <a:t>	2 – Hit scan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057" name="Rectangle 34">
              <a:extLst>
                <a:ext uri="{FF2B5EF4-FFF2-40B4-BE49-F238E27FC236}">
                  <a16:creationId xmlns:a16="http://schemas.microsoft.com/office/drawing/2014/main" id="{AEE7CA5E-BED6-E9AA-C43E-7045C8812F0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 dirty="0"/>
            </a:p>
          </p:txBody>
        </p:sp>
        <p:sp>
          <p:nvSpPr>
            <p:cNvPr id="2058" name="Rectangle 38">
              <a:extLst>
                <a:ext uri="{FF2B5EF4-FFF2-40B4-BE49-F238E27FC236}">
                  <a16:creationId xmlns:a16="http://schemas.microsoft.com/office/drawing/2014/main" id="{4DB52562-802B-311A-E76B-D59E6F23AB58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 dirty="0"/>
            </a:p>
          </p:txBody>
        </p:sp>
      </p:grpSp>
      <p:grpSp>
        <p:nvGrpSpPr>
          <p:cNvPr id="2059" name="그룹 2058">
            <a:extLst>
              <a:ext uri="{FF2B5EF4-FFF2-40B4-BE49-F238E27FC236}">
                <a16:creationId xmlns:a16="http://schemas.microsoft.com/office/drawing/2014/main" id="{64CBB852-99C0-878D-B4BC-B3546E573708}"/>
              </a:ext>
            </a:extLst>
          </p:cNvPr>
          <p:cNvGrpSpPr/>
          <p:nvPr/>
        </p:nvGrpSpPr>
        <p:grpSpPr>
          <a:xfrm>
            <a:off x="590877" y="4870078"/>
            <a:ext cx="6515640" cy="900000"/>
            <a:chOff x="991160" y="1815665"/>
            <a:chExt cx="6515640" cy="972000"/>
          </a:xfrm>
        </p:grpSpPr>
        <p:sp>
          <p:nvSpPr>
            <p:cNvPr id="2060" name="Rectangle 2">
              <a:extLst>
                <a:ext uri="{FF2B5EF4-FFF2-40B4-BE49-F238E27FC236}">
                  <a16:creationId xmlns:a16="http://schemas.microsoft.com/office/drawing/2014/main" id="{141278DE-963F-9463-3228-1669B6E8C075}"/>
                </a:ext>
              </a:extLst>
            </p:cNvPr>
            <p:cNvSpPr/>
            <p:nvPr/>
          </p:nvSpPr>
          <p:spPr>
            <a:xfrm>
              <a:off x="1357370" y="1815665"/>
              <a:ext cx="6149430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</a:rPr>
                <a:t>	3 - Throwable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061" name="Rectangle 34">
              <a:extLst>
                <a:ext uri="{FF2B5EF4-FFF2-40B4-BE49-F238E27FC236}">
                  <a16:creationId xmlns:a16="http://schemas.microsoft.com/office/drawing/2014/main" id="{2564EFB9-28C2-DC79-54DE-C43FAFB212A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 dirty="0"/>
            </a:p>
          </p:txBody>
        </p:sp>
        <p:sp>
          <p:nvSpPr>
            <p:cNvPr id="2062" name="Rectangle 38">
              <a:extLst>
                <a:ext uri="{FF2B5EF4-FFF2-40B4-BE49-F238E27FC236}">
                  <a16:creationId xmlns:a16="http://schemas.microsoft.com/office/drawing/2014/main" id="{758A54C9-12FB-40BB-BFFC-6DCF9553834F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 dirty="0"/>
            </a:p>
          </p:txBody>
        </p:sp>
      </p:grpSp>
      <p:grpSp>
        <p:nvGrpSpPr>
          <p:cNvPr id="2063" name="그룹 2062">
            <a:extLst>
              <a:ext uri="{FF2B5EF4-FFF2-40B4-BE49-F238E27FC236}">
                <a16:creationId xmlns:a16="http://schemas.microsoft.com/office/drawing/2014/main" id="{6DC192BB-65CB-EEB4-3023-0C07F02C73C5}"/>
              </a:ext>
            </a:extLst>
          </p:cNvPr>
          <p:cNvGrpSpPr/>
          <p:nvPr/>
        </p:nvGrpSpPr>
        <p:grpSpPr>
          <a:xfrm>
            <a:off x="5144447" y="3438688"/>
            <a:ext cx="6515640" cy="900000"/>
            <a:chOff x="991160" y="1815665"/>
            <a:chExt cx="6515640" cy="972000"/>
          </a:xfrm>
        </p:grpSpPr>
        <p:sp>
          <p:nvSpPr>
            <p:cNvPr id="2064" name="Rectangle 2">
              <a:extLst>
                <a:ext uri="{FF2B5EF4-FFF2-40B4-BE49-F238E27FC236}">
                  <a16:creationId xmlns:a16="http://schemas.microsoft.com/office/drawing/2014/main" id="{05EF065F-99A7-1BA7-BF85-6E2B4FCF4D75}"/>
                </a:ext>
              </a:extLst>
            </p:cNvPr>
            <p:cNvSpPr/>
            <p:nvPr/>
          </p:nvSpPr>
          <p:spPr>
            <a:xfrm>
              <a:off x="1357370" y="1815665"/>
              <a:ext cx="6149430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</a:rPr>
                <a:t>	4 – Charger/Discharger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065" name="Rectangle 34">
              <a:extLst>
                <a:ext uri="{FF2B5EF4-FFF2-40B4-BE49-F238E27FC236}">
                  <a16:creationId xmlns:a16="http://schemas.microsoft.com/office/drawing/2014/main" id="{72ECE153-DEA3-F714-FC80-230194AAB0B6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 dirty="0"/>
            </a:p>
          </p:txBody>
        </p:sp>
        <p:sp>
          <p:nvSpPr>
            <p:cNvPr id="2066" name="Rectangle 38">
              <a:extLst>
                <a:ext uri="{FF2B5EF4-FFF2-40B4-BE49-F238E27FC236}">
                  <a16:creationId xmlns:a16="http://schemas.microsoft.com/office/drawing/2014/main" id="{FA97728A-2B40-EEA3-05D2-307F1099062F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 dirty="0"/>
            </a:p>
          </p:txBody>
        </p:sp>
      </p:grpSp>
      <p:grpSp>
        <p:nvGrpSpPr>
          <p:cNvPr id="2067" name="그룹 2066">
            <a:extLst>
              <a:ext uri="{FF2B5EF4-FFF2-40B4-BE49-F238E27FC236}">
                <a16:creationId xmlns:a16="http://schemas.microsoft.com/office/drawing/2014/main" id="{7B8D9AAA-463E-93FD-3136-E854075E6476}"/>
              </a:ext>
            </a:extLst>
          </p:cNvPr>
          <p:cNvGrpSpPr/>
          <p:nvPr/>
        </p:nvGrpSpPr>
        <p:grpSpPr>
          <a:xfrm>
            <a:off x="5144447" y="4538145"/>
            <a:ext cx="6515640" cy="900000"/>
            <a:chOff x="991160" y="1815665"/>
            <a:chExt cx="6515640" cy="972000"/>
          </a:xfrm>
        </p:grpSpPr>
        <p:sp>
          <p:nvSpPr>
            <p:cNvPr id="2068" name="Rectangle 2">
              <a:extLst>
                <a:ext uri="{FF2B5EF4-FFF2-40B4-BE49-F238E27FC236}">
                  <a16:creationId xmlns:a16="http://schemas.microsoft.com/office/drawing/2014/main" id="{8A816E91-94D9-38D4-6A94-651DF947BC04}"/>
                </a:ext>
              </a:extLst>
            </p:cNvPr>
            <p:cNvSpPr/>
            <p:nvPr/>
          </p:nvSpPr>
          <p:spPr>
            <a:xfrm>
              <a:off x="1357370" y="1815665"/>
              <a:ext cx="6149430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800" dirty="0">
                  <a:solidFill>
                    <a:schemeClr val="tx1"/>
                  </a:solidFill>
                </a:rPr>
                <a:t>	5 – Weapon mount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069" name="Rectangle 34">
              <a:extLst>
                <a:ext uri="{FF2B5EF4-FFF2-40B4-BE49-F238E27FC236}">
                  <a16:creationId xmlns:a16="http://schemas.microsoft.com/office/drawing/2014/main" id="{18358401-230B-CCBB-8500-F7EE11E6430D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 dirty="0"/>
            </a:p>
          </p:txBody>
        </p:sp>
        <p:sp>
          <p:nvSpPr>
            <p:cNvPr id="2070" name="Rectangle 38">
              <a:extLst>
                <a:ext uri="{FF2B5EF4-FFF2-40B4-BE49-F238E27FC236}">
                  <a16:creationId xmlns:a16="http://schemas.microsoft.com/office/drawing/2014/main" id="{3419502C-BB24-4E14-B2D5-46A02B69FCB6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65639B-E958-41FE-A481-609488BAB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Team Coordination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0DF9B-405F-E0EF-1AD4-41E770A29A2B}"/>
              </a:ext>
            </a:extLst>
          </p:cNvPr>
          <p:cNvSpPr txBox="1"/>
          <p:nvPr/>
        </p:nvSpPr>
        <p:spPr>
          <a:xfrm>
            <a:off x="629174" y="2108656"/>
            <a:ext cx="519411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800" b="1" dirty="0">
                <a:latin typeface="+mn-ea"/>
              </a:rPr>
              <a:t> Part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Distribution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latin typeface="+mn-ea"/>
              </a:rPr>
              <a:t>Jaeyoung</a:t>
            </a:r>
            <a:r>
              <a:rPr lang="en-US" altLang="ko-KR" sz="2400" dirty="0">
                <a:latin typeface="+mn-ea"/>
              </a:rPr>
              <a:t> Ko ::</a:t>
            </a:r>
          </a:p>
          <a:p>
            <a:r>
              <a:rPr lang="en-US" altLang="ko-KR" sz="2400" dirty="0">
                <a:latin typeface="+mn-ea"/>
              </a:rPr>
              <a:t>Weapons + player interaction development, combination of parts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+mn-ea"/>
              </a:rPr>
              <a:t>JoonKu Lee ::</a:t>
            </a:r>
          </a:p>
          <a:p>
            <a:r>
              <a:rPr lang="en-US" altLang="ko-KR" sz="2400" dirty="0">
                <a:latin typeface="+mn-ea"/>
              </a:rPr>
              <a:t>Enemies / background / UI development, post-processing</a:t>
            </a: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467-DB17-8065-2675-5156F1500D3E}"/>
              </a:ext>
            </a:extLst>
          </p:cNvPr>
          <p:cNvSpPr txBox="1"/>
          <p:nvPr/>
        </p:nvSpPr>
        <p:spPr>
          <a:xfrm>
            <a:off x="6034821" y="2108656"/>
            <a:ext cx="552800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800" b="1" dirty="0">
                <a:latin typeface="+mn-ea"/>
              </a:rPr>
              <a:t> Schedule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+mn-ea"/>
              </a:rPr>
              <a:t>10/15 ~ 10/22 ::</a:t>
            </a:r>
          </a:p>
          <a:p>
            <a:r>
              <a:rPr lang="en-US" altLang="ko-KR" sz="2400" dirty="0">
                <a:latin typeface="+mn-ea"/>
              </a:rPr>
              <a:t>Development of required parts</a:t>
            </a: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+mn-ea"/>
              </a:rPr>
              <a:t>10/22 ~ 10/29::</a:t>
            </a:r>
          </a:p>
          <a:p>
            <a:r>
              <a:rPr lang="en-US" altLang="ko-KR" sz="2400" dirty="0">
                <a:latin typeface="+mn-ea"/>
              </a:rPr>
              <a:t>Combination of parts, error detection</a:t>
            </a: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+mn-ea"/>
              </a:rPr>
              <a:t>10/22 ~ 10/29::</a:t>
            </a:r>
          </a:p>
          <a:p>
            <a:r>
              <a:rPr lang="en-US" altLang="ko-KR" sz="2400" dirty="0">
                <a:latin typeface="+mn-ea"/>
              </a:rPr>
              <a:t>Post-processing, playtesting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44C447B3-A3EB-D971-ECD1-6D947DE79D21}"/>
              </a:ext>
            </a:extLst>
          </p:cNvPr>
          <p:cNvSpPr/>
          <p:nvPr/>
        </p:nvSpPr>
        <p:spPr>
          <a:xfrm>
            <a:off x="629174" y="1508342"/>
            <a:ext cx="1993202" cy="503340"/>
          </a:xfrm>
          <a:prstGeom prst="round2Diag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latin typeface="+mn-ea"/>
              </a:rPr>
              <a:t>Tentative!</a:t>
            </a:r>
          </a:p>
        </p:txBody>
      </p:sp>
    </p:spTree>
    <p:extLst>
      <p:ext uri="{BB962C8B-B14F-4D97-AF65-F5344CB8AC3E}">
        <p14:creationId xmlns:p14="http://schemas.microsoft.com/office/powerpoint/2010/main" val="106626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7AA827-7151-4C97-B1C9-512E1B9DF56D}"/>
              </a:ext>
            </a:extLst>
          </p:cNvPr>
          <p:cNvGrpSpPr/>
          <p:nvPr/>
        </p:nvGrpSpPr>
        <p:grpSpPr>
          <a:xfrm>
            <a:off x="6348549" y="2815673"/>
            <a:ext cx="4972593" cy="1272821"/>
            <a:chOff x="1" y="4760655"/>
            <a:chExt cx="4972593" cy="1272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760655"/>
              <a:ext cx="497259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653820"/>
              <a:ext cx="49725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376</Words>
  <Application>Microsoft Office PowerPoint</Application>
  <PresentationFormat>와이드스크린</PresentationFormat>
  <Paragraphs>84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Ko Jaeyoung</cp:lastModifiedBy>
  <cp:revision>118</cp:revision>
  <dcterms:created xsi:type="dcterms:W3CDTF">2020-01-20T05:08:25Z</dcterms:created>
  <dcterms:modified xsi:type="dcterms:W3CDTF">2022-10-11T15:19:36Z</dcterms:modified>
</cp:coreProperties>
</file>