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8" r:id="rId2"/>
    <p:sldId id="267" r:id="rId3"/>
    <p:sldId id="276" r:id="rId4"/>
    <p:sldId id="280" r:id="rId5"/>
    <p:sldId id="287" r:id="rId6"/>
    <p:sldId id="288" r:id="rId7"/>
    <p:sldId id="277" r:id="rId8"/>
    <p:sldId id="279" r:id="rId9"/>
    <p:sldId id="285" r:id="rId10"/>
    <p:sldId id="286" r:id="rId11"/>
    <p:sldId id="282" r:id="rId12"/>
    <p:sldId id="281" r:id="rId13"/>
    <p:sldId id="284" r:id="rId14"/>
    <p:sldId id="292" r:id="rId15"/>
    <p:sldId id="294" r:id="rId16"/>
    <p:sldId id="295" r:id="rId17"/>
    <p:sldId id="290" r:id="rId18"/>
    <p:sldId id="291" r:id="rId19"/>
    <p:sldId id="289" r:id="rId20"/>
    <p:sldId id="293" r:id="rId21"/>
    <p:sldId id="275" r:id="rId22"/>
    <p:sldId id="266" r:id="rId23"/>
    <p:sldId id="269" r:id="rId24"/>
    <p:sldId id="270" r:id="rId25"/>
    <p:sldId id="271" r:id="rId26"/>
    <p:sldId id="273" r:id="rId27"/>
    <p:sldId id="274" r:id="rId2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584" autoAdjust="0"/>
  </p:normalViewPr>
  <p:slideViewPr>
    <p:cSldViewPr>
      <p:cViewPr varScale="1">
        <p:scale>
          <a:sx n="117" d="100"/>
          <a:sy n="117" d="100"/>
        </p:scale>
        <p:origin x="-2616" y="-104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F9392-8CB7-4649-9829-4E81B03C57BA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3FD341FC-3CA1-44AF-B96C-E1436A490870}">
      <dgm:prSet phldrT="[Text]"/>
      <dgm:spPr/>
      <dgm:t>
        <a:bodyPr/>
        <a:lstStyle/>
        <a:p>
          <a:r>
            <a:rPr lang="en-US" dirty="0" smtClean="0"/>
            <a:t>HTML5 platform</a:t>
          </a:r>
        </a:p>
      </dgm:t>
    </dgm:pt>
    <dgm:pt modelId="{423BE20E-D71C-4D91-954C-6B8AE38E5145}" type="parTrans" cxnId="{94CC0140-49AB-4560-B4C8-0A08AECA9E77}">
      <dgm:prSet/>
      <dgm:spPr/>
      <dgm:t>
        <a:bodyPr/>
        <a:lstStyle/>
        <a:p>
          <a:endParaRPr lang="en-US"/>
        </a:p>
      </dgm:t>
    </dgm:pt>
    <dgm:pt modelId="{CC8795B2-3C7D-482F-AD6C-60C1AAF39080}" type="sibTrans" cxnId="{94CC0140-49AB-4560-B4C8-0A08AECA9E77}">
      <dgm:prSet/>
      <dgm:spPr/>
      <dgm:t>
        <a:bodyPr/>
        <a:lstStyle/>
        <a:p>
          <a:endParaRPr lang="en-US"/>
        </a:p>
      </dgm:t>
    </dgm:pt>
    <dgm:pt modelId="{25172F6C-4BF3-418B-908B-477B5E4CF581}">
      <dgm:prSet phldrT="[Text]"/>
      <dgm:spPr/>
      <dgm:t>
        <a:bodyPr/>
        <a:lstStyle/>
        <a:p>
          <a:r>
            <a:rPr lang="en-US" dirty="0" smtClean="0"/>
            <a:t>“native” extensions</a:t>
          </a:r>
          <a:endParaRPr lang="en-US" dirty="0"/>
        </a:p>
      </dgm:t>
    </dgm:pt>
    <dgm:pt modelId="{822E03DC-4495-4DCD-9CFF-D2C082E14836}" type="parTrans" cxnId="{7665469E-3FF4-4628-B411-1634116DC56C}">
      <dgm:prSet/>
      <dgm:spPr/>
      <dgm:t>
        <a:bodyPr/>
        <a:lstStyle/>
        <a:p>
          <a:endParaRPr lang="en-US"/>
        </a:p>
      </dgm:t>
    </dgm:pt>
    <dgm:pt modelId="{AC9F9633-DA1C-444C-AE6D-EC7D639D5AE5}" type="sibTrans" cxnId="{7665469E-3FF4-4628-B411-1634116DC56C}">
      <dgm:prSet/>
      <dgm:spPr/>
      <dgm:t>
        <a:bodyPr/>
        <a:lstStyle/>
        <a:p>
          <a:endParaRPr lang="en-US"/>
        </a:p>
      </dgm:t>
    </dgm:pt>
    <dgm:pt modelId="{C7D6266E-4260-499C-BE01-EB3124A7C730}">
      <dgm:prSet phldrT="[Text]"/>
      <dgm:spPr/>
      <dgm:t>
        <a:bodyPr/>
        <a:lstStyle/>
        <a:p>
          <a:r>
            <a:rPr lang="en-US" dirty="0" smtClean="0"/>
            <a:t>BlackBerry </a:t>
          </a:r>
          <a:r>
            <a:rPr lang="en-US" dirty="0" err="1" smtClean="0"/>
            <a:t>WebWorks</a:t>
          </a:r>
          <a:endParaRPr lang="en-US" dirty="0" smtClean="0"/>
        </a:p>
        <a:p>
          <a:r>
            <a:rPr lang="en-US" dirty="0" smtClean="0"/>
            <a:t>framework</a:t>
          </a:r>
          <a:endParaRPr lang="en-US" dirty="0"/>
        </a:p>
      </dgm:t>
    </dgm:pt>
    <dgm:pt modelId="{87E9E51A-3D29-47B8-AA36-6C7E55B90853}" type="parTrans" cxnId="{FF070989-A446-45DF-8EDB-559E6A6893D8}">
      <dgm:prSet/>
      <dgm:spPr/>
      <dgm:t>
        <a:bodyPr/>
        <a:lstStyle/>
        <a:p>
          <a:endParaRPr lang="en-US"/>
        </a:p>
      </dgm:t>
    </dgm:pt>
    <dgm:pt modelId="{EF582520-7551-4A5D-9A0F-E8DF52180470}" type="sibTrans" cxnId="{FF070989-A446-45DF-8EDB-559E6A6893D8}">
      <dgm:prSet/>
      <dgm:spPr/>
      <dgm:t>
        <a:bodyPr/>
        <a:lstStyle/>
        <a:p>
          <a:endParaRPr lang="en-US"/>
        </a:p>
      </dgm:t>
    </dgm:pt>
    <dgm:pt modelId="{FC7A8B8F-027F-49E5-AC8B-D19462C6CBAC}" type="pres">
      <dgm:prSet presAssocID="{595F9392-8CB7-4649-9829-4E81B03C57BA}" presName="Name0" presStyleCnt="0">
        <dgm:presLayoutVars>
          <dgm:dir/>
          <dgm:resizeHandles val="exact"/>
        </dgm:presLayoutVars>
      </dgm:prSet>
      <dgm:spPr/>
    </dgm:pt>
    <dgm:pt modelId="{A3A1C381-ED29-41F1-AFD3-31D13F240A70}" type="pres">
      <dgm:prSet presAssocID="{595F9392-8CB7-4649-9829-4E81B03C57BA}" presName="vNodes" presStyleCnt="0"/>
      <dgm:spPr/>
    </dgm:pt>
    <dgm:pt modelId="{30A0A851-7D53-4075-9C47-E65B982105E2}" type="pres">
      <dgm:prSet presAssocID="{3FD341FC-3CA1-44AF-B96C-E1436A4908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8916-E41D-43E3-BB2E-5E8C43B71B1F}" type="pres">
      <dgm:prSet presAssocID="{CC8795B2-3C7D-482F-AD6C-60C1AAF39080}" presName="spacerT" presStyleCnt="0"/>
      <dgm:spPr/>
    </dgm:pt>
    <dgm:pt modelId="{E06F767D-B446-440C-BF30-4492A94C3023}" type="pres">
      <dgm:prSet presAssocID="{CC8795B2-3C7D-482F-AD6C-60C1AAF3908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58BEE15-7392-4E55-B3AA-3FA5F9EE319E}" type="pres">
      <dgm:prSet presAssocID="{CC8795B2-3C7D-482F-AD6C-60C1AAF39080}" presName="spacerB" presStyleCnt="0"/>
      <dgm:spPr/>
    </dgm:pt>
    <dgm:pt modelId="{EB8C0BE2-D7DB-4C5C-9226-76CCFEEEF1D1}" type="pres">
      <dgm:prSet presAssocID="{25172F6C-4BF3-418B-908B-477B5E4CF58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20FDC-895B-482D-A497-417E41C5920A}" type="pres">
      <dgm:prSet presAssocID="{595F9392-8CB7-4649-9829-4E81B03C57BA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CAA20DD-302F-4D32-9740-D4950CA20199}" type="pres">
      <dgm:prSet presAssocID="{595F9392-8CB7-4649-9829-4E81B03C57B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74AF0EC-3650-47BE-80AD-66FE88A07805}" type="pres">
      <dgm:prSet presAssocID="{595F9392-8CB7-4649-9829-4E81B03C57B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70989-A446-45DF-8EDB-559E6A6893D8}" srcId="{595F9392-8CB7-4649-9829-4E81B03C57BA}" destId="{C7D6266E-4260-499C-BE01-EB3124A7C730}" srcOrd="2" destOrd="0" parTransId="{87E9E51A-3D29-47B8-AA36-6C7E55B90853}" sibTransId="{EF582520-7551-4A5D-9A0F-E8DF52180470}"/>
    <dgm:cxn modelId="{D5C940AD-A90C-4A40-8149-AEE8BD7AE4C9}" type="presOf" srcId="{3FD341FC-3CA1-44AF-B96C-E1436A490870}" destId="{30A0A851-7D53-4075-9C47-E65B982105E2}" srcOrd="0" destOrd="0" presId="urn:microsoft.com/office/officeart/2005/8/layout/equation2"/>
    <dgm:cxn modelId="{14FBAC4B-D579-4D90-9901-279A83806048}" type="presOf" srcId="{595F9392-8CB7-4649-9829-4E81B03C57BA}" destId="{FC7A8B8F-027F-49E5-AC8B-D19462C6CBAC}" srcOrd="0" destOrd="0" presId="urn:microsoft.com/office/officeart/2005/8/layout/equation2"/>
    <dgm:cxn modelId="{0AC10707-E92A-478C-92BE-8E6CF1854FE2}" type="presOf" srcId="{CC8795B2-3C7D-482F-AD6C-60C1AAF39080}" destId="{E06F767D-B446-440C-BF30-4492A94C3023}" srcOrd="0" destOrd="0" presId="urn:microsoft.com/office/officeart/2005/8/layout/equation2"/>
    <dgm:cxn modelId="{3732119B-2EC8-4E4C-BE0A-563CC587F349}" type="presOf" srcId="{AC9F9633-DA1C-444C-AE6D-EC7D639D5AE5}" destId="{0CAA20DD-302F-4D32-9740-D4950CA20199}" srcOrd="1" destOrd="0" presId="urn:microsoft.com/office/officeart/2005/8/layout/equation2"/>
    <dgm:cxn modelId="{E96185ED-3973-450E-813A-DB956DC22AA7}" type="presOf" srcId="{AC9F9633-DA1C-444C-AE6D-EC7D639D5AE5}" destId="{5F420FDC-895B-482D-A497-417E41C5920A}" srcOrd="0" destOrd="0" presId="urn:microsoft.com/office/officeart/2005/8/layout/equation2"/>
    <dgm:cxn modelId="{F4C3783B-C1A3-4298-8C9A-8D8BAAA596C0}" type="presOf" srcId="{25172F6C-4BF3-418B-908B-477B5E4CF581}" destId="{EB8C0BE2-D7DB-4C5C-9226-76CCFEEEF1D1}" srcOrd="0" destOrd="0" presId="urn:microsoft.com/office/officeart/2005/8/layout/equation2"/>
    <dgm:cxn modelId="{7665469E-3FF4-4628-B411-1634116DC56C}" srcId="{595F9392-8CB7-4649-9829-4E81B03C57BA}" destId="{25172F6C-4BF3-418B-908B-477B5E4CF581}" srcOrd="1" destOrd="0" parTransId="{822E03DC-4495-4DCD-9CFF-D2C082E14836}" sibTransId="{AC9F9633-DA1C-444C-AE6D-EC7D639D5AE5}"/>
    <dgm:cxn modelId="{F58BFB9B-5936-4B18-BF98-EFD9344EEC50}" type="presOf" srcId="{C7D6266E-4260-499C-BE01-EB3124A7C730}" destId="{C74AF0EC-3650-47BE-80AD-66FE88A07805}" srcOrd="0" destOrd="0" presId="urn:microsoft.com/office/officeart/2005/8/layout/equation2"/>
    <dgm:cxn modelId="{94CC0140-49AB-4560-B4C8-0A08AECA9E77}" srcId="{595F9392-8CB7-4649-9829-4E81B03C57BA}" destId="{3FD341FC-3CA1-44AF-B96C-E1436A490870}" srcOrd="0" destOrd="0" parTransId="{423BE20E-D71C-4D91-954C-6B8AE38E5145}" sibTransId="{CC8795B2-3C7D-482F-AD6C-60C1AAF39080}"/>
    <dgm:cxn modelId="{84E7F95C-96E7-4A36-8293-06A15A3E3D5E}" type="presParOf" srcId="{FC7A8B8F-027F-49E5-AC8B-D19462C6CBAC}" destId="{A3A1C381-ED29-41F1-AFD3-31D13F240A70}" srcOrd="0" destOrd="0" presId="urn:microsoft.com/office/officeart/2005/8/layout/equation2"/>
    <dgm:cxn modelId="{B7414836-0596-4448-A4DF-CCE6140720D0}" type="presParOf" srcId="{A3A1C381-ED29-41F1-AFD3-31D13F240A70}" destId="{30A0A851-7D53-4075-9C47-E65B982105E2}" srcOrd="0" destOrd="0" presId="urn:microsoft.com/office/officeart/2005/8/layout/equation2"/>
    <dgm:cxn modelId="{1F4ABE11-3FD7-4841-962F-5165ED12B96F}" type="presParOf" srcId="{A3A1C381-ED29-41F1-AFD3-31D13F240A70}" destId="{A31D8916-E41D-43E3-BB2E-5E8C43B71B1F}" srcOrd="1" destOrd="0" presId="urn:microsoft.com/office/officeart/2005/8/layout/equation2"/>
    <dgm:cxn modelId="{5402A315-DCCC-4DE4-A745-70F16F4F5FFA}" type="presParOf" srcId="{A3A1C381-ED29-41F1-AFD3-31D13F240A70}" destId="{E06F767D-B446-440C-BF30-4492A94C3023}" srcOrd="2" destOrd="0" presId="urn:microsoft.com/office/officeart/2005/8/layout/equation2"/>
    <dgm:cxn modelId="{7B97A8F6-FD16-468D-890D-CD7445CC0D50}" type="presParOf" srcId="{A3A1C381-ED29-41F1-AFD3-31D13F240A70}" destId="{A58BEE15-7392-4E55-B3AA-3FA5F9EE319E}" srcOrd="3" destOrd="0" presId="urn:microsoft.com/office/officeart/2005/8/layout/equation2"/>
    <dgm:cxn modelId="{FEE76EBB-8EDD-46AB-AC49-3969E7461FFF}" type="presParOf" srcId="{A3A1C381-ED29-41F1-AFD3-31D13F240A70}" destId="{EB8C0BE2-D7DB-4C5C-9226-76CCFEEEF1D1}" srcOrd="4" destOrd="0" presId="urn:microsoft.com/office/officeart/2005/8/layout/equation2"/>
    <dgm:cxn modelId="{48E4AD00-9BBB-490E-835C-679F17EE38CF}" type="presParOf" srcId="{FC7A8B8F-027F-49E5-AC8B-D19462C6CBAC}" destId="{5F420FDC-895B-482D-A497-417E41C5920A}" srcOrd="1" destOrd="0" presId="urn:microsoft.com/office/officeart/2005/8/layout/equation2"/>
    <dgm:cxn modelId="{9CC35151-3DB6-47FF-A0B5-9B4FC8F796D0}" type="presParOf" srcId="{5F420FDC-895B-482D-A497-417E41C5920A}" destId="{0CAA20DD-302F-4D32-9740-D4950CA20199}" srcOrd="0" destOrd="0" presId="urn:microsoft.com/office/officeart/2005/8/layout/equation2"/>
    <dgm:cxn modelId="{922A96A4-63D4-4460-8F6A-251A915F7AF5}" type="presParOf" srcId="{FC7A8B8F-027F-49E5-AC8B-D19462C6CBAC}" destId="{C74AF0EC-3650-47BE-80AD-66FE88A0780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A851-7D53-4075-9C47-E65B982105E2}">
      <dsp:nvSpPr>
        <dsp:cNvPr id="0" name=""/>
        <dsp:cNvSpPr/>
      </dsp:nvSpPr>
      <dsp:spPr>
        <a:xfrm>
          <a:off x="3155" y="224683"/>
          <a:ext cx="1120080" cy="112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HTML5 platform</a:t>
          </a:r>
        </a:p>
      </dsp:txBody>
      <dsp:txXfrm>
        <a:off x="167187" y="388715"/>
        <a:ext cx="792016" cy="792016"/>
      </dsp:txXfrm>
    </dsp:sp>
    <dsp:sp modelId="{E06F767D-B446-440C-BF30-4492A94C3023}">
      <dsp:nvSpPr>
        <dsp:cNvPr id="0" name=""/>
        <dsp:cNvSpPr/>
      </dsp:nvSpPr>
      <dsp:spPr>
        <a:xfrm>
          <a:off x="238371" y="1435714"/>
          <a:ext cx="649646" cy="64964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4482" y="1684139"/>
        <a:ext cx="477424" cy="152796"/>
      </dsp:txXfrm>
    </dsp:sp>
    <dsp:sp modelId="{EB8C0BE2-D7DB-4C5C-9226-76CCFEEEF1D1}">
      <dsp:nvSpPr>
        <dsp:cNvPr id="0" name=""/>
        <dsp:cNvSpPr/>
      </dsp:nvSpPr>
      <dsp:spPr>
        <a:xfrm>
          <a:off x="3155" y="2176311"/>
          <a:ext cx="1120080" cy="1120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“native” extensions</a:t>
          </a:r>
          <a:endParaRPr lang="en-US" sz="1300" kern="1200" dirty="0"/>
        </a:p>
      </dsp:txBody>
      <dsp:txXfrm>
        <a:off x="167187" y="2340343"/>
        <a:ext cx="792016" cy="792016"/>
      </dsp:txXfrm>
    </dsp:sp>
    <dsp:sp modelId="{5F420FDC-895B-482D-A497-417E41C5920A}">
      <dsp:nvSpPr>
        <dsp:cNvPr id="0" name=""/>
        <dsp:cNvSpPr/>
      </dsp:nvSpPr>
      <dsp:spPr>
        <a:xfrm>
          <a:off x="1291247" y="1552202"/>
          <a:ext cx="356185" cy="416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91247" y="1635536"/>
        <a:ext cx="249330" cy="250001"/>
      </dsp:txXfrm>
    </dsp:sp>
    <dsp:sp modelId="{C74AF0EC-3650-47BE-80AD-66FE88A07805}">
      <dsp:nvSpPr>
        <dsp:cNvPr id="0" name=""/>
        <dsp:cNvSpPr/>
      </dsp:nvSpPr>
      <dsp:spPr>
        <a:xfrm>
          <a:off x="1795283" y="640457"/>
          <a:ext cx="2240160" cy="2240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BlackBerry </a:t>
          </a:r>
          <a:r>
            <a:rPr lang="en-US" sz="2600" kern="1200" dirty="0" err="1" smtClean="0"/>
            <a:t>WebWorks</a:t>
          </a:r>
          <a:endParaRPr lang="en-US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framework</a:t>
          </a:r>
          <a:endParaRPr lang="en-US" sz="2600" kern="1200" dirty="0"/>
        </a:p>
      </dsp:txBody>
      <dsp:txXfrm>
        <a:off x="2123347" y="968521"/>
        <a:ext cx="1584032" cy="1584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0DEB690-330B-4024-8599-A35B37A2AE6C}" type="datetimeFigureOut">
              <a:rPr lang="en-US"/>
              <a:pPr>
                <a:defRPr/>
              </a:pPr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9880BBC-BDDB-4FE7-A5CB-963F2194D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4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AB3500-391F-443B-8544-008376C5C5FF}" type="datetimeFigureOut">
              <a:rPr lang="en-US"/>
              <a:pPr>
                <a:defRPr/>
              </a:pPr>
              <a:t>10/12/11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E76E46-2310-425E-8B31-01D9F46A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Intro:</a:t>
            </a:r>
          </a:p>
          <a:p>
            <a:endParaRPr lang="en-US" dirty="0" smtClean="0"/>
          </a:p>
          <a:p>
            <a:r>
              <a:rPr lang="en-US" dirty="0" smtClean="0"/>
              <a:t>Question:</a:t>
            </a:r>
            <a:r>
              <a:rPr lang="en-US" baseline="0" dirty="0" smtClean="0"/>
              <a:t> HTML5? WW? Found something that it can’t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name is…. Joined by Jeff Heifetz and Nukul Bhasin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Prove that WW can be extended by you</a:t>
            </a:r>
          </a:p>
          <a:p>
            <a:r>
              <a:rPr lang="en-US" baseline="0" dirty="0" smtClean="0"/>
              <a:t>2. Remove barriers to </a:t>
            </a:r>
            <a:r>
              <a:rPr lang="en-US" baseline="0" dirty="0" err="1" smtClean="0"/>
              <a:t>addoption</a:t>
            </a:r>
            <a:endParaRPr lang="en-US" baseline="0" dirty="0" smtClean="0"/>
          </a:p>
          <a:p>
            <a:r>
              <a:rPr lang="en-US" baseline="0" dirty="0" smtClean="0"/>
              <a:t>3. Allow you to leverage the power of </a:t>
            </a:r>
            <a:r>
              <a:rPr lang="en-US" baseline="0" dirty="0" err="1" smtClean="0"/>
              <a:t>WebWorks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E76E46-2310-425E-8B31-01D9F46A098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Expandability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Anything that the “native” </a:t>
            </a:r>
            <a:r>
              <a:rPr lang="en-US" dirty="0" err="1" smtClean="0">
                <a:latin typeface="Arial" charset="0"/>
              </a:rPr>
              <a:t>api</a:t>
            </a:r>
            <a:r>
              <a:rPr lang="en-US" dirty="0" smtClean="0">
                <a:latin typeface="Arial" charset="0"/>
              </a:rPr>
              <a:t> can do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HTML5 platform with WW framework for extensibility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Cross dev platform, plus extensions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Build an extension (2 platforms)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Tips &amp; Tricks on BB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Build and deploy to devices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Not: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How to build a WW application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Java/</a:t>
            </a:r>
            <a:r>
              <a:rPr lang="en-US" dirty="0" err="1" smtClean="0">
                <a:latin typeface="Arial" charset="0"/>
              </a:rPr>
              <a:t>ActionScript</a:t>
            </a:r>
            <a:r>
              <a:rPr lang="en-US" dirty="0" smtClean="0">
                <a:latin typeface="Arial" charset="0"/>
              </a:rPr>
              <a:t> implementation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E76E46-2310-425E-8B31-01D9F46A09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E76E46-2310-425E-8B31-01D9F46A09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you have designed your JavaScript function you are ready do some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E76E46-2310-425E-8B31-01D9F46A09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BlackBerry-</a:t>
            </a:r>
          </a:p>
          <a:p>
            <a:r>
              <a:rPr lang="en-US" dirty="0" smtClean="0"/>
              <a:t>Copy the Extension into</a:t>
            </a:r>
            <a:r>
              <a:rPr lang="en-US" baseline="0" dirty="0" smtClean="0"/>
              <a:t> the Packager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Playbook- </a:t>
            </a:r>
          </a:p>
          <a:p>
            <a:r>
              <a:rPr lang="en-US" baseline="0" dirty="0" smtClean="0"/>
              <a:t>Extension already copied into Packager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E76E46-2310-425E-8B31-01D9F46A09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 Ripple</a:t>
            </a:r>
          </a:p>
          <a:p>
            <a:r>
              <a:rPr lang="en-US" dirty="0" smtClean="0"/>
              <a:t>Load</a:t>
            </a:r>
            <a:r>
              <a:rPr lang="en-US" baseline="0" dirty="0" smtClean="0"/>
              <a:t> Application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BlackBerrry</a:t>
            </a:r>
            <a:r>
              <a:rPr lang="en-US" baseline="0" dirty="0" smtClean="0"/>
              <a:t>-</a:t>
            </a:r>
          </a:p>
          <a:p>
            <a:r>
              <a:rPr lang="en-US" baseline="0" dirty="0" smtClean="0"/>
              <a:t>Hit Build</a:t>
            </a:r>
          </a:p>
          <a:p>
            <a:r>
              <a:rPr lang="en-US" baseline="0" dirty="0" smtClean="0"/>
              <a:t>Hit Deploy to device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Playbook-</a:t>
            </a:r>
          </a:p>
          <a:p>
            <a:r>
              <a:rPr lang="en-US" baseline="0" dirty="0" smtClean="0"/>
              <a:t>Hit Build</a:t>
            </a:r>
          </a:p>
          <a:p>
            <a:r>
              <a:rPr lang="en-US" baseline="0" dirty="0" smtClean="0"/>
              <a:t>Hit Deploy to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E76E46-2310-425E-8B31-01D9F46A09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ethor\My Documents\DEVCON AMERICA\Blue_Aur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BB_DevCon_Americas_horz_white_CMY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85750"/>
            <a:ext cx="441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338265"/>
            <a:ext cx="7772400" cy="1102519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6913" y="2612231"/>
            <a:ext cx="6400800" cy="1314450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</a:t>
            </a:r>
            <a:r>
              <a:rPr lang="en-US" err="1"/>
              <a:t>twitterhandle</a:t>
            </a:r>
            <a:r>
              <a:rPr lang="en-US"/>
              <a:t> – </a:t>
            </a:r>
            <a:fld id="{F0691023-43FB-4F64-A4CB-D681D8B7B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025" y="1107284"/>
            <a:ext cx="4076700" cy="352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107284"/>
            <a:ext cx="4076700" cy="352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</a:t>
            </a:r>
            <a:r>
              <a:rPr lang="en-US" err="1"/>
              <a:t>twitterhandle</a:t>
            </a:r>
            <a:r>
              <a:rPr lang="en-US"/>
              <a:t> – </a:t>
            </a:r>
            <a:fld id="{84BE73E0-AA83-4DBD-92FF-07054E537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4705"/>
            <a:ext cx="6400800" cy="628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</a:t>
            </a:r>
            <a:r>
              <a:rPr lang="en-US" err="1"/>
              <a:t>twitterhandle</a:t>
            </a:r>
            <a:r>
              <a:rPr lang="en-US"/>
              <a:t> – </a:t>
            </a:r>
            <a:fld id="{506BF8FD-B2E3-46D9-87B7-076CC63D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</a:t>
            </a:r>
            <a:r>
              <a:rPr lang="en-US" err="1"/>
              <a:t>twitterhandle</a:t>
            </a:r>
            <a:r>
              <a:rPr lang="en-US"/>
              <a:t> – </a:t>
            </a:r>
            <a:fld id="{8461656C-4174-443A-95B0-3EEA22859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</a:t>
            </a:r>
            <a:r>
              <a:rPr lang="en-US" err="1"/>
              <a:t>twitterhandle</a:t>
            </a:r>
            <a:r>
              <a:rPr lang="en-US"/>
              <a:t> – </a:t>
            </a:r>
            <a:fld id="{4D6623C0-84B1-468E-A4C6-D2E85BB77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ethor\My Documents\DEVCON AMERICA\Blue_Aur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BB_DevCon_Americas_horz_white_CMYK.png"/>
          <p:cNvPicPr>
            <a:picLocks noChangeAspect="1"/>
          </p:cNvPicPr>
          <p:nvPr userDrawn="1"/>
        </p:nvPicPr>
        <p:blipFill>
          <a:blip r:embed="rId3" cstate="print"/>
          <a:srcRect r="28943"/>
          <a:stretch>
            <a:fillRect/>
          </a:stretch>
        </p:blipFill>
        <p:spPr bwMode="auto">
          <a:xfrm>
            <a:off x="5791200" y="254000"/>
            <a:ext cx="313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338265"/>
            <a:ext cx="7772400" cy="1102519"/>
          </a:xfrm>
        </p:spPr>
        <p:txBody>
          <a:bodyPr/>
          <a:lstStyle>
            <a:lvl1pPr algn="l"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612231"/>
            <a:ext cx="6400800" cy="1314450"/>
          </a:xfrm>
        </p:spPr>
        <p:txBody>
          <a:bodyPr/>
          <a:lstStyle>
            <a:lvl1pPr marL="0" indent="0" algn="l">
              <a:spcAft>
                <a:spcPct val="250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8191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6838"/>
            <a:ext cx="6334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5" y="1108075"/>
            <a:ext cx="830580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46720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@</a:t>
            </a:r>
            <a:r>
              <a:rPr lang="en-US" err="1"/>
              <a:t>twitterhandle</a:t>
            </a:r>
            <a:r>
              <a:rPr lang="en-US"/>
              <a:t> – </a:t>
            </a:r>
            <a:fld id="{E71288BA-1AE2-4E60-88F7-64F5BC9BE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4" name="Picture 6" descr="BB_DevCon_Americas_horz_white_CMYK.png"/>
          <p:cNvPicPr>
            <a:picLocks noChangeAspect="1"/>
          </p:cNvPicPr>
          <p:nvPr userDrawn="1"/>
        </p:nvPicPr>
        <p:blipFill>
          <a:blip r:embed="rId9" cstate="print"/>
          <a:srcRect r="28943"/>
          <a:stretch>
            <a:fillRect/>
          </a:stretch>
        </p:blipFill>
        <p:spPr bwMode="auto">
          <a:xfrm>
            <a:off x="5791200" y="254000"/>
            <a:ext cx="313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8" r:id="rId7"/>
  </p:sldLayoutIdLst>
  <p:transition xmlns:p14="http://schemas.microsoft.com/office/powerpoint/2010/main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14363" indent="-269875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 sz="2000">
          <a:solidFill>
            <a:schemeClr val="tx1"/>
          </a:solidFill>
          <a:latin typeface="Arial" pitchFamily="34" charset="0"/>
          <a:cs typeface="+mn-cs"/>
        </a:defRPr>
      </a:lvl2pPr>
      <a:lvl3pPr marL="912813" indent="-29686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3pPr>
      <a:lvl4pPr marL="11414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>
          <a:solidFill>
            <a:schemeClr val="tx1"/>
          </a:solidFill>
          <a:latin typeface="Arial" pitchFamily="34" charset="0"/>
          <a:cs typeface="+mn-cs"/>
        </a:defRPr>
      </a:lvl4pPr>
      <a:lvl5pPr marL="13700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5pPr>
      <a:lvl6pPr marL="18272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6pPr>
      <a:lvl7pPr marL="22844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7pPr>
      <a:lvl8pPr marL="27416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8pPr>
      <a:lvl9pPr marL="31988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1338263"/>
            <a:ext cx="8686800" cy="1103312"/>
          </a:xfrm>
        </p:spPr>
        <p:txBody>
          <a:bodyPr/>
          <a:lstStyle/>
          <a:p>
            <a:r>
              <a:rPr lang="en-US" b="1" dirty="0" smtClean="0">
                <a:latin typeface="Arial" charset="0"/>
              </a:rPr>
              <a:t>Building Advanced BlackBerry </a:t>
            </a:r>
            <a:r>
              <a:rPr lang="en-US" b="1" dirty="0" err="1" smtClean="0">
                <a:latin typeface="Arial" charset="0"/>
              </a:rPr>
              <a:t>WebWorks</a:t>
            </a:r>
            <a:r>
              <a:rPr lang="en-US" b="1" dirty="0" smtClean="0">
                <a:latin typeface="Arial" charset="0"/>
              </a:rPr>
              <a:t> JavaScript Extension APIs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96913" y="2611438"/>
            <a:ext cx="64008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Chris </a:t>
            </a:r>
            <a:r>
              <a:rPr lang="en-US" dirty="0" err="1" smtClean="0">
                <a:latin typeface="Arial" charset="0"/>
              </a:rPr>
              <a:t>DelCol</a:t>
            </a:r>
            <a:r>
              <a:rPr lang="en-US" dirty="0" smtClean="0">
                <a:latin typeface="Arial" charset="0"/>
              </a:rPr>
              <a:t>, Nukul Bhasin, Jeffrey Heifetz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DEV 51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Wednesday October 19, 2011 11:30</a:t>
            </a:r>
          </a:p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“old” Scriptable Object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F080EBF0-2410-443A-8F07-1C1F42DE502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27024" y="1107284"/>
            <a:ext cx="8283575" cy="3521869"/>
          </a:xfrm>
        </p:spPr>
        <p:txBody>
          <a:bodyPr/>
          <a:lstStyle/>
          <a:p>
            <a:r>
              <a:rPr lang="en-US" dirty="0" err="1" smtClean="0"/>
              <a:t>Placholder</a:t>
            </a:r>
            <a:r>
              <a:rPr lang="en-US" dirty="0" smtClean="0"/>
              <a:t>. Create and put at end of deck just in case.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1338263"/>
            <a:ext cx="7772400" cy="1103312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Writing the JavaScript Client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685800" y="2611438"/>
            <a:ext cx="64008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SOA Architecture Explained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1338263"/>
            <a:ext cx="7772400" cy="1103312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Writing the Native Server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685800" y="2611438"/>
            <a:ext cx="64008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SOA Architecture Explained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Code Sample</a:t>
            </a:r>
            <a:br>
              <a:rPr lang="en-US" smtClean="0">
                <a:latin typeface="Arial" charset="0"/>
              </a:rPr>
            </a:br>
            <a:r>
              <a:rPr lang="en-US" sz="2000" smtClean="0">
                <a:latin typeface="Arial" charset="0"/>
              </a:rPr>
              <a:t>Subtitle, 20pt Arial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HelloWorldExtension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implements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IJSExtension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{   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public String[]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getFeatureList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    return new String[] {“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blackberry.helloworld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" }; }  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endParaRPr lang="en-US" sz="1800" b="1" kern="12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public void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loadFeature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( String feature, String version,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  Document document,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ScriptEngine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scriptEngine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SimpleSortingVector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jsInjectionPaths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JSUtilities.loadJS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scriptEngine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, "HelloWorld.js", 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jsInjectionPaths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); }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public void invoke(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JSExtensionRequest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request,</a:t>
            </a:r>
          </a:p>
          <a:p>
            <a:pPr eaLnBrk="1" hangingPunct="1">
              <a:buClr>
                <a:srgbClr val="008675"/>
              </a:buClr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JSExtensionResponse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response) throws </a:t>
            </a:r>
            <a:r>
              <a:rPr lang="en-US" sz="18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WidgetException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{}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37CED91F-1EB4-401C-AD0B-17FA1DA740D1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Extension for BlackBerry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API are we building?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JavaScript I should be able to call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blackberry.helloworld.sayHello</a:t>
            </a:r>
            <a:r>
              <a:rPr lang="en-US" dirty="0" smtClean="0"/>
              <a:t>(String name)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Namespace is </a:t>
            </a:r>
            <a:r>
              <a:rPr lang="en-US" dirty="0" err="1" smtClean="0"/>
              <a:t>blackberry.helloworld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Has to be in blackberry for it to work.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Will return “Hello &lt;name&gt; from &lt;System Version&gt;”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@twitterhandle – </a:t>
            </a:r>
            <a:fld id="{F0691023-43FB-4F64-A4CB-D681D8B7B8C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3077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build this extension?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JavaScript client</a:t>
            </a:r>
          </a:p>
          <a:p>
            <a:r>
              <a:rPr lang="en-US" dirty="0" smtClean="0"/>
              <a:t>Create native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@twitterhandle – </a:t>
            </a:r>
            <a:fld id="{F0691023-43FB-4F64-A4CB-D681D8B7B8C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3726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JavaScript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 </a:t>
            </a:r>
            <a:r>
              <a:rPr lang="en-US" dirty="0" err="1" smtClean="0"/>
              <a:t>makeCall</a:t>
            </a:r>
            <a:r>
              <a:rPr lang="en-US" dirty="0" smtClean="0"/>
              <a:t> JavaScript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@twitterhandle – </a:t>
            </a:r>
            <a:fld id="{F0691023-43FB-4F64-A4CB-D681D8B7B8C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0949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extension to packager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extension to the packager.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@twitterhandle – </a:t>
            </a:r>
            <a:fld id="{F0691023-43FB-4F64-A4CB-D681D8B7B8C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3169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that uses this extension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@twitterhandle – </a:t>
            </a:r>
            <a:fld id="{F0691023-43FB-4F64-A4CB-D681D8B7B8C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6522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Deploy using Ripple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@twitterhandle – </a:t>
            </a:r>
            <a:fld id="{F0691023-43FB-4F64-A4CB-D681D8B7B8C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962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Session Survey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chemeClr val="folHlink"/>
                </a:solidFill>
                <a:latin typeface="Arial" charset="0"/>
              </a:rPr>
              <a:t>** This slide will be removed once you have submitted your presentation **</a:t>
            </a:r>
          </a:p>
          <a:p>
            <a:pPr eaLnBrk="1" hangingPunct="1"/>
            <a:r>
              <a:rPr lang="en-US" smtClean="0">
                <a:latin typeface="Arial" charset="0"/>
              </a:rPr>
              <a:t>The BlackBerry DevCon team will insert a slide regarding session surveys that will be displayed at the beginning of your presentation</a:t>
            </a:r>
          </a:p>
          <a:p>
            <a:pPr eaLnBrk="1" hangingPunct="1"/>
            <a:r>
              <a:rPr lang="en-US" smtClean="0">
                <a:latin typeface="Arial" charset="0"/>
              </a:rPr>
              <a:t>It is important that you remind your attendees to complete the survey for your session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The production team will give you the necessary information regarding survey locations and details to be conveyed to the audience closer to the conference</a:t>
            </a:r>
          </a:p>
          <a:p>
            <a:endParaRPr lang="en-US" smtClean="0">
              <a:latin typeface="Arial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7833D5ED-56DB-4D2B-9F33-BEF4BEB732BB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in JavaScript when you can like constants.</a:t>
            </a:r>
          </a:p>
          <a:p>
            <a:r>
              <a:rPr lang="en-US" dirty="0" smtClean="0"/>
              <a:t>Always use JavaScript namespaces starting with blackberry. Must not be top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@twitterhandle – </a:t>
            </a:r>
            <a:fld id="{F0691023-43FB-4F64-A4CB-D681D8B7B8C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5371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338263"/>
            <a:ext cx="7772400" cy="1103312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THANK YOU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696913" y="2611438"/>
            <a:ext cx="64008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Chris </a:t>
            </a:r>
            <a:r>
              <a:rPr lang="en-US" dirty="0" err="1" smtClean="0">
                <a:latin typeface="Arial" charset="0"/>
              </a:rPr>
              <a:t>DelCol</a:t>
            </a:r>
            <a:r>
              <a:rPr lang="en-US" dirty="0" smtClean="0">
                <a:latin typeface="Arial" charset="0"/>
              </a:rPr>
              <a:t>, Nukul Bhasin, Jeffrey Heifetz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DEV 51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October 18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-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20, 2011</a:t>
            </a:r>
          </a:p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1338263"/>
            <a:ext cx="7772400" cy="1103312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Demo Title: 36pt Arial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685800" y="2611438"/>
            <a:ext cx="6400800" cy="131445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Demo Description – Objective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Slide Title, 28pt Arial</a:t>
            </a:r>
            <a:br>
              <a:rPr lang="en-US" smtClean="0">
                <a:latin typeface="Arial" charset="0"/>
              </a:rPr>
            </a:br>
            <a:r>
              <a:rPr lang="en-US" sz="2000" smtClean="0">
                <a:latin typeface="Arial" charset="0"/>
              </a:rPr>
              <a:t>Subtitle, 20pt Arial</a:t>
            </a:r>
            <a:endParaRPr lang="en-US" smtClean="0">
              <a:latin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Level One bullet point; 24pt Arial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Level Two bullet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20pt Arial</a:t>
            </a:r>
          </a:p>
          <a:p>
            <a:pPr lvl="2" eaLnBrk="1" hangingPunct="1"/>
            <a:r>
              <a:rPr lang="en-US" smtClean="0">
                <a:latin typeface="Arial" charset="0"/>
              </a:rPr>
              <a:t>Level three: 18pt</a:t>
            </a:r>
          </a:p>
          <a:p>
            <a:pPr lvl="3" eaLnBrk="1" hangingPunct="1"/>
            <a:r>
              <a:rPr lang="en-US" smtClean="0">
                <a:latin typeface="Arial" charset="0"/>
              </a:rPr>
              <a:t>Level four: 18pt</a:t>
            </a:r>
          </a:p>
          <a:p>
            <a:pPr lvl="4" eaLnBrk="1" hangingPunct="1"/>
            <a:r>
              <a:rPr lang="en-US" smtClean="0">
                <a:latin typeface="Arial" charset="0"/>
              </a:rPr>
              <a:t>Level five: 18pt</a:t>
            </a:r>
          </a:p>
          <a:p>
            <a:pPr lvl="4" eaLnBrk="1" hangingPunct="1"/>
            <a:r>
              <a:rPr lang="en-US" sz="1600" smtClean="0">
                <a:latin typeface="Arial" charset="0"/>
              </a:rPr>
              <a:t>Minimum size of text is 16pt</a:t>
            </a:r>
          </a:p>
          <a:p>
            <a:endParaRPr lang="en-US" smtClean="0">
              <a:latin typeface="Arial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BA290ED8-2052-413F-ABF4-9C319334A38E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Dual-Column Slide</a:t>
            </a:r>
            <a:br>
              <a:rPr lang="en-US" smtClean="0">
                <a:latin typeface="Arial" charset="0"/>
              </a:rPr>
            </a:br>
            <a:r>
              <a:rPr lang="en-US" sz="2000" smtClean="0">
                <a:solidFill>
                  <a:srgbClr val="FFFFFF"/>
                </a:solidFill>
                <a:latin typeface="Arial" charset="0"/>
              </a:rPr>
              <a:t>Subtitle, 20pt Arial</a:t>
            </a:r>
            <a:endParaRPr lang="en-US" smtClean="0">
              <a:latin typeface="Arial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327025" y="1108075"/>
            <a:ext cx="4076700" cy="3521075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</a:rPr>
              <a:t>Level One bullet point</a:t>
            </a:r>
          </a:p>
          <a:p>
            <a:pPr eaLnBrk="1" hangingPunct="1"/>
            <a:r>
              <a:rPr lang="en-US" sz="2400" smtClean="0">
                <a:latin typeface="Arial" charset="0"/>
              </a:rPr>
              <a:t>24pt Arial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Level Two bullet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20pt Arial</a:t>
            </a:r>
          </a:p>
          <a:p>
            <a:pPr lvl="2" eaLnBrk="1" hangingPunct="1"/>
            <a:r>
              <a:rPr lang="en-US" sz="1800" smtClean="0">
                <a:latin typeface="Arial" charset="0"/>
              </a:rPr>
              <a:t>Level three: 18pt</a:t>
            </a:r>
          </a:p>
          <a:p>
            <a:pPr lvl="2" eaLnBrk="1" hangingPunct="1"/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Minimum size of text is 16pt</a:t>
            </a:r>
          </a:p>
          <a:p>
            <a:pPr lvl="2" eaLnBrk="1" hangingPunct="1"/>
            <a:endParaRPr lang="en-US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108075"/>
            <a:ext cx="4076700" cy="3521075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</a:rPr>
              <a:t>Level One bullet point</a:t>
            </a:r>
          </a:p>
          <a:p>
            <a:pPr eaLnBrk="1" hangingPunct="1"/>
            <a:r>
              <a:rPr lang="en-US" sz="2400" smtClean="0">
                <a:latin typeface="Arial" charset="0"/>
              </a:rPr>
              <a:t>24pt Arial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Level Two bullet</a:t>
            </a:r>
          </a:p>
          <a:p>
            <a:pPr lvl="1" eaLnBrk="1" hangingPunct="1"/>
            <a:r>
              <a:rPr lang="en-US" sz="2000" smtClean="0">
                <a:latin typeface="Arial" charset="0"/>
              </a:rPr>
              <a:t>20pt Arial</a:t>
            </a:r>
          </a:p>
          <a:p>
            <a:pPr lvl="2" eaLnBrk="1" hangingPunct="1"/>
            <a:r>
              <a:rPr lang="en-US" sz="1800" smtClean="0">
                <a:latin typeface="Arial" charset="0"/>
              </a:rPr>
              <a:t>Level three: 18pt</a:t>
            </a:r>
          </a:p>
          <a:p>
            <a:pPr lvl="2" eaLnBrk="1" hangingPunct="1"/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Minimum size of text is 16pt</a:t>
            </a:r>
          </a:p>
          <a:p>
            <a:pPr lvl="2" eaLnBrk="1" hangingPunct="1"/>
            <a:endParaRPr lang="en-US" sz="1600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110F238C-73EF-4C27-BD5B-45835BDF3D65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Code Sample</a:t>
            </a:r>
            <a:br>
              <a:rPr lang="en-US" smtClean="0">
                <a:latin typeface="Arial" charset="0"/>
              </a:rPr>
            </a:br>
            <a:r>
              <a:rPr lang="en-US" sz="2000" smtClean="0">
                <a:latin typeface="Arial" charset="0"/>
              </a:rPr>
              <a:t>Subtitle, 20pt Arial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Code Samples: Courier New </a:t>
            </a:r>
            <a:r>
              <a:rPr lang="en-US" sz="1800" b="1" u="sng" kern="1200" dirty="0" smtClean="0">
                <a:solidFill>
                  <a:srgbClr val="000000"/>
                </a:solidFill>
                <a:latin typeface="Courier New" pitchFamily="49" charset="0"/>
              </a:rPr>
              <a:t>Bold</a:t>
            </a: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 18pt</a:t>
            </a:r>
          </a:p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Recommended font and size for short blocks of code.</a:t>
            </a:r>
          </a:p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kern="1200" dirty="0" smtClean="0">
                <a:solidFill>
                  <a:srgbClr val="FC8F00"/>
                </a:solidFill>
                <a:latin typeface="Courier New" pitchFamily="49" charset="0"/>
              </a:rPr>
              <a:t>apply orange to code you want to discuss or  </a:t>
            </a:r>
            <a:br>
              <a:rPr lang="en-US" sz="1800" b="1" kern="1200" dirty="0" smtClean="0">
                <a:solidFill>
                  <a:srgbClr val="FC8F00"/>
                </a:solidFill>
                <a:latin typeface="Courier New" pitchFamily="49" charset="0"/>
              </a:rPr>
            </a:br>
            <a:r>
              <a:rPr lang="en-US" sz="1800" b="1" kern="1200" dirty="0" smtClean="0">
                <a:solidFill>
                  <a:srgbClr val="FC8F00"/>
                </a:solidFill>
                <a:latin typeface="Courier New" pitchFamily="49" charset="0"/>
              </a:rPr>
              <a:t>	highlight</a:t>
            </a:r>
          </a:p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	Other Notes for Code</a:t>
            </a:r>
          </a:p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	If you have room, feel free to enlarge the type for 	additional readability</a:t>
            </a:r>
          </a:p>
          <a:p>
            <a:pPr eaLnBrk="1" hangingPunct="1">
              <a:buClr>
                <a:srgbClr val="008675"/>
              </a:buClr>
              <a:buFont typeface="Wingdings" pitchFamily="2" charset="2"/>
              <a:buNone/>
              <a:defRPr/>
            </a:pPr>
            <a:r>
              <a:rPr lang="en-US" sz="1800" b="1" kern="12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F8D0A096-8FD0-4A4D-832D-BD7762BDC416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Sample Charts</a:t>
            </a:r>
            <a:br>
              <a:rPr lang="en-US" smtClean="0">
                <a:latin typeface="Arial" charset="0"/>
              </a:rPr>
            </a:br>
            <a:r>
              <a:rPr lang="en-US" sz="2000" smtClean="0">
                <a:solidFill>
                  <a:srgbClr val="FFFFFF"/>
                </a:solidFill>
                <a:latin typeface="Arial" charset="0"/>
              </a:rPr>
              <a:t>Subtitle, 20pt Arial</a:t>
            </a:r>
            <a:endParaRPr lang="en-US" smtClean="0">
              <a:latin typeface="Arial" charset="0"/>
            </a:endParaRP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F080EBF0-2410-443A-8F07-1C1F42DE5022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382588" y="1146175"/>
          <a:ext cx="3963987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hart" r:id="rId3" imgW="4076652" imgH="3543443" progId="Excel.Sheet.8">
                  <p:embed/>
                </p:oleObj>
              </mc:Choice>
              <mc:Fallback>
                <p:oleObj name="Chart" r:id="rId3" imgW="4076652" imgH="3543443" progId="Excel.Sheet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146175"/>
                        <a:ext cx="3963987" cy="344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06925" y="1146175"/>
          <a:ext cx="39751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3974936" imgH="3444539" progId="Excel.Sheet.8">
                  <p:embed/>
                </p:oleObj>
              </mc:Choice>
              <mc:Fallback>
                <p:oleObj r:id="rId5" imgW="3974936" imgH="3444539" progId="Excel.Sheet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1146175"/>
                        <a:ext cx="3975100" cy="344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For More Information…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List of other resources: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Cross-references to other sessions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BOFs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URLs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Related books, etc.</a:t>
            </a:r>
          </a:p>
          <a:p>
            <a:endParaRPr lang="en-US" smtClean="0">
              <a:latin typeface="Arial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38EC4F3C-5CA1-40D0-B980-DF809947D379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Key objectives</a:t>
            </a:r>
            <a:endParaRPr lang="en-US" sz="2000" dirty="0" smtClean="0">
              <a:latin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HTML5 Platform and BlackBerry </a:t>
            </a:r>
            <a:r>
              <a:rPr lang="en-US" dirty="0" err="1" smtClean="0">
                <a:latin typeface="Arial" charset="0"/>
              </a:rPr>
              <a:t>WebWorks</a:t>
            </a:r>
            <a:r>
              <a:rPr lang="en-US" dirty="0" smtClean="0">
                <a:latin typeface="Arial" charset="0"/>
              </a:rPr>
              <a:t> Framework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Expandability of BlackBerry </a:t>
            </a:r>
            <a:r>
              <a:rPr lang="en-US" dirty="0" err="1" smtClean="0">
                <a:latin typeface="Arial" charset="0"/>
              </a:rPr>
              <a:t>WebWorks</a:t>
            </a:r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Build an extension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Tips and tricks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Not: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How to build a BlackBerry </a:t>
            </a:r>
            <a:r>
              <a:rPr lang="en-US" dirty="0" err="1" smtClean="0">
                <a:latin typeface="Arial" charset="0"/>
              </a:rPr>
              <a:t>WebWorks</a:t>
            </a:r>
            <a:r>
              <a:rPr lang="en-US" dirty="0" smtClean="0">
                <a:latin typeface="Arial" charset="0"/>
              </a:rPr>
              <a:t> application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How to code using “native” APIs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BA290ED8-2052-413F-ABF4-9C319334A38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2362200" y="1338263"/>
            <a:ext cx="6096000" cy="1103312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platform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685800" y="2611438"/>
            <a:ext cx="70866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Extended by the BlackBerry </a:t>
            </a:r>
            <a:r>
              <a:rPr lang="en-US" dirty="0" err="1" smtClean="0">
                <a:latin typeface="Arial" charset="0"/>
              </a:rPr>
              <a:t>WebWorks</a:t>
            </a:r>
            <a:r>
              <a:rPr lang="en-US" dirty="0" smtClean="0">
                <a:latin typeface="Arial" charset="0"/>
              </a:rPr>
              <a:t> framework</a:t>
            </a:r>
          </a:p>
        </p:txBody>
      </p:sp>
      <p:pic>
        <p:nvPicPr>
          <p:cNvPr id="8" name="Picture 7" descr="HTML5_Logo_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71550"/>
            <a:ext cx="1625397" cy="16253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HTML 4.0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A look back</a:t>
            </a:r>
            <a:endParaRPr lang="en-US" dirty="0" smtClean="0">
              <a:latin typeface="Arial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BA290ED8-2052-413F-ABF4-9C319334A38E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7025" y="1108075"/>
            <a:ext cx="3940175" cy="3521075"/>
          </a:xfrm>
        </p:spPr>
        <p:txBody>
          <a:bodyPr/>
          <a:lstStyle/>
          <a:p>
            <a:r>
              <a:rPr lang="en-US" dirty="0" smtClean="0"/>
              <a:t>All about content!</a:t>
            </a:r>
          </a:p>
          <a:p>
            <a:r>
              <a:rPr lang="en-US" dirty="0" smtClean="0"/>
              <a:t>Separation of structure and presentation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FRAME/IFRAME</a:t>
            </a:r>
          </a:p>
          <a:p>
            <a:r>
              <a:rPr lang="en-US" dirty="0" smtClean="0"/>
              <a:t>SCRIPT additions</a:t>
            </a:r>
          </a:p>
          <a:p>
            <a:pPr lvl="1"/>
            <a:r>
              <a:rPr lang="en-US" dirty="0" smtClean="0"/>
              <a:t>Additional events</a:t>
            </a:r>
          </a:p>
          <a:p>
            <a:pPr lvl="1"/>
            <a:r>
              <a:rPr lang="en-US" dirty="0" smtClean="0"/>
              <a:t>External script files</a:t>
            </a:r>
          </a:p>
          <a:p>
            <a:pPr lvl="1"/>
            <a:r>
              <a:rPr lang="en-US" dirty="0" smtClean="0"/>
              <a:t> beginning of “functionality”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200150"/>
            <a:ext cx="4234019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HTML5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An application platform</a:t>
            </a:r>
            <a:endParaRPr lang="en-US" dirty="0" smtClean="0">
              <a:latin typeface="Arial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BA290ED8-2052-413F-ABF4-9C319334A38E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7025" y="1108075"/>
            <a:ext cx="3940175" cy="3521075"/>
          </a:xfrm>
        </p:spPr>
        <p:txBody>
          <a:bodyPr/>
          <a:lstStyle/>
          <a:p>
            <a:r>
              <a:rPr lang="en-US" dirty="0" smtClean="0"/>
              <a:t>All about functionality!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Audio/video</a:t>
            </a:r>
          </a:p>
          <a:p>
            <a:pPr lvl="1"/>
            <a:r>
              <a:rPr lang="en-US" dirty="0" smtClean="0"/>
              <a:t>Canvas/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/>
            <a:r>
              <a:rPr lang="en-US" dirty="0" smtClean="0"/>
              <a:t>Worker (threading model)</a:t>
            </a:r>
          </a:p>
          <a:p>
            <a:pPr lvl="1"/>
            <a:r>
              <a:rPr lang="en-US" dirty="0" smtClean="0"/>
              <a:t>Device motion</a:t>
            </a:r>
          </a:p>
          <a:p>
            <a:r>
              <a:rPr lang="en-US" dirty="0" smtClean="0"/>
              <a:t>Evolving specification</a:t>
            </a:r>
          </a:p>
          <a:p>
            <a:pPr lvl="1"/>
            <a:r>
              <a:rPr lang="en-US" dirty="0" smtClean="0"/>
              <a:t>Form field types</a:t>
            </a:r>
          </a:p>
          <a:p>
            <a:pPr lvl="2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Password</a:t>
            </a:r>
          </a:p>
          <a:p>
            <a:pPr lvl="2"/>
            <a:r>
              <a:rPr lang="en-US" dirty="0" smtClean="0"/>
              <a:t>etc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971550"/>
            <a:ext cx="385272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BlackBerry </a:t>
            </a:r>
            <a:r>
              <a:rPr lang="en-US" dirty="0" err="1" smtClean="0">
                <a:latin typeface="Arial" charset="0"/>
              </a:rPr>
              <a:t>WebWorks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Arial" charset="0"/>
              </a:rPr>
              <a:t>Fills in the gaps</a:t>
            </a:r>
            <a:endParaRPr lang="en-US" dirty="0" smtClean="0">
              <a:latin typeface="Arial" charset="0"/>
            </a:endParaRP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@twitterhandle – </a:t>
            </a:r>
            <a:fld id="{F080EBF0-2410-443A-8F07-1C1F42DE5022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533400" y="1123950"/>
          <a:ext cx="4038599" cy="352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5029200" y="1047750"/>
            <a:ext cx="3940175" cy="3521075"/>
          </a:xfrm>
        </p:spPr>
        <p:txBody>
          <a:bodyPr/>
          <a:lstStyle/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PIM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BBM</a:t>
            </a:r>
          </a:p>
          <a:p>
            <a:pPr lvl="1"/>
            <a:r>
              <a:rPr lang="en-US" dirty="0" smtClean="0"/>
              <a:t>Hardware events</a:t>
            </a:r>
          </a:p>
          <a:p>
            <a:pPr lvl="1"/>
            <a:r>
              <a:rPr lang="en-US" dirty="0" smtClean="0"/>
              <a:t>Etc</a:t>
            </a:r>
          </a:p>
          <a:p>
            <a:r>
              <a:rPr lang="en-US" dirty="0" smtClean="0"/>
              <a:t>Custom</a:t>
            </a:r>
          </a:p>
          <a:p>
            <a:pPr lvl="1"/>
            <a:r>
              <a:rPr lang="en-US" dirty="0" smtClean="0"/>
              <a:t>Anything supported in the “native” </a:t>
            </a:r>
            <a:r>
              <a:rPr lang="en-US" dirty="0" err="1" smtClean="0"/>
              <a:t>api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1338263"/>
            <a:ext cx="7772400" cy="1103312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Getting from a “native” </a:t>
            </a:r>
            <a:r>
              <a:rPr lang="en-US" dirty="0" err="1" smtClean="0">
                <a:latin typeface="Arial" charset="0"/>
              </a:rPr>
              <a:t>api</a:t>
            </a:r>
            <a:r>
              <a:rPr lang="en-US" dirty="0" smtClean="0">
                <a:latin typeface="Arial" charset="0"/>
              </a:rPr>
              <a:t> to JavaScript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685800" y="2611438"/>
            <a:ext cx="6400800" cy="131445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The SOA Architecture Explained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SOA Architecture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@</a:t>
            </a:r>
            <a:r>
              <a:rPr lang="en-US" dirty="0" err="1" smtClean="0">
                <a:latin typeface="Arial" charset="0"/>
              </a:rPr>
              <a:t>twitterhandle</a:t>
            </a:r>
            <a:r>
              <a:rPr lang="en-US" dirty="0" smtClean="0">
                <a:latin typeface="Arial" charset="0"/>
              </a:rPr>
              <a:t> – </a:t>
            </a:r>
            <a:fld id="{F080EBF0-2410-443A-8F07-1C1F42DE5022}" type="slidenum">
              <a:rPr lang="en-US" smtClean="0">
                <a:latin typeface="Arial" charset="0"/>
              </a:rPr>
              <a:pPr/>
              <a:t>9</a:t>
            </a:fld>
            <a:endParaRPr lang="en-US" dirty="0" smtClean="0"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781243" y="1200150"/>
            <a:ext cx="21336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Web UI 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JavaScript Engine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81243" y="2876550"/>
            <a:ext cx="21336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“native” </a:t>
            </a:r>
            <a:r>
              <a:rPr lang="en-US" dirty="0" err="1" smtClean="0"/>
              <a:t>uri</a:t>
            </a:r>
            <a:r>
              <a:rPr lang="en-US" dirty="0" smtClean="0"/>
              <a:t> handler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81243" y="3562350"/>
            <a:ext cx="21336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“native” </a:t>
            </a:r>
            <a:r>
              <a:rPr lang="en-US" dirty="0" err="1" smtClean="0"/>
              <a:t>api</a:t>
            </a:r>
            <a:r>
              <a:rPr lang="en-US" dirty="0" smtClean="0"/>
              <a:t> implementation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81243" y="4248150"/>
            <a:ext cx="2133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“native” platform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467043" y="1885950"/>
            <a:ext cx="685800" cy="1066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Curved Right Arrow 13"/>
          <p:cNvSpPr/>
          <p:nvPr/>
        </p:nvSpPr>
        <p:spPr bwMode="auto">
          <a:xfrm flipV="1">
            <a:off x="1638243" y="1504950"/>
            <a:ext cx="990600" cy="236220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Oval Callout 15"/>
          <p:cNvSpPr/>
          <p:nvPr/>
        </p:nvSpPr>
        <p:spPr bwMode="auto">
          <a:xfrm>
            <a:off x="5600643" y="895350"/>
            <a:ext cx="2590800" cy="1066800"/>
          </a:xfrm>
          <a:prstGeom prst="wedgeEllipseCallout">
            <a:avLst>
              <a:gd name="adj1" fmla="val -79686"/>
              <a:gd name="adj2" fmla="val -168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Inject </a:t>
            </a: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blackberry.system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namespace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643" y="249555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dirty="0" err="1" smtClean="0"/>
              <a:t>json</a:t>
            </a:r>
            <a:r>
              <a:rPr lang="en-US" dirty="0" smtClean="0"/>
              <a:t> response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52843" y="2190750"/>
            <a:ext cx="407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http://localhost:8472/blackberry/system/get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World 2011">
  <a:themeElements>
    <a:clrScheme name="BlackBerry World 2011 16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5594"/>
      </a:accent1>
      <a:accent2>
        <a:srgbClr val="008675"/>
      </a:accent2>
      <a:accent3>
        <a:srgbClr val="FFFFFF"/>
      </a:accent3>
      <a:accent4>
        <a:srgbClr val="000000"/>
      </a:accent4>
      <a:accent5>
        <a:srgbClr val="AAB4C8"/>
      </a:accent5>
      <a:accent6>
        <a:srgbClr val="007969"/>
      </a:accent6>
      <a:hlink>
        <a:srgbClr val="FC8F00"/>
      </a:hlink>
      <a:folHlink>
        <a:srgbClr val="870014"/>
      </a:folHlink>
    </a:clrScheme>
    <a:fontScheme name="BlackBerry World 201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ckBerry World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FC8F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873</Words>
  <Application>Microsoft Macintosh PowerPoint</Application>
  <PresentationFormat>On-screen Show (16:9)</PresentationFormat>
  <Paragraphs>209</Paragraphs>
  <Slides>27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BlackBerry World 2011</vt:lpstr>
      <vt:lpstr>Chart</vt:lpstr>
      <vt:lpstr>Excel.Sheet.8</vt:lpstr>
      <vt:lpstr>Building Advanced BlackBerry WebWorks JavaScript Extension APIs</vt:lpstr>
      <vt:lpstr>Session Survey</vt:lpstr>
      <vt:lpstr>Key objectives</vt:lpstr>
      <vt:lpstr>platform</vt:lpstr>
      <vt:lpstr>HTML 4.0 A look back</vt:lpstr>
      <vt:lpstr>HTML5 An application platform</vt:lpstr>
      <vt:lpstr>BlackBerry WebWorks Fills in the gaps</vt:lpstr>
      <vt:lpstr>Getting from a “native” api to JavaScript</vt:lpstr>
      <vt:lpstr>SOA Architecture</vt:lpstr>
      <vt:lpstr>“old” Scriptable Object</vt:lpstr>
      <vt:lpstr>Writing the JavaScript Client</vt:lpstr>
      <vt:lpstr>Writing the Native Server</vt:lpstr>
      <vt:lpstr>Code Sample Subtitle, 20pt Arial</vt:lpstr>
      <vt:lpstr>Building an Extension for BlackBerry</vt:lpstr>
      <vt:lpstr>How are we going to build this extension?</vt:lpstr>
      <vt:lpstr>Create JavaScript Client</vt:lpstr>
      <vt:lpstr>Add extension to packager</vt:lpstr>
      <vt:lpstr>App that uses this extension </vt:lpstr>
      <vt:lpstr>Build and Deploy</vt:lpstr>
      <vt:lpstr>Best practices</vt:lpstr>
      <vt:lpstr>THANK YOU</vt:lpstr>
      <vt:lpstr>Demo Title: 36pt Arial</vt:lpstr>
      <vt:lpstr>Slide Title, 28pt Arial Subtitle, 20pt Arial</vt:lpstr>
      <vt:lpstr>Dual-Column Slide Subtitle, 20pt Arial</vt:lpstr>
      <vt:lpstr>Code Sample Subtitle, 20pt Arial</vt:lpstr>
      <vt:lpstr>Sample Charts Subtitle, 20pt Arial</vt:lpstr>
      <vt:lpstr>For More Information…</vt:lpstr>
    </vt:vector>
  </TitlesOfParts>
  <Company>Research in Motion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subject>BlackBerry World 2011</dc:subject>
  <dc:creator>.</dc:creator>
  <dc:description>Onsite presentation support by Reaction Graphics LLC, www.reactiongraphics.com</dc:description>
  <cp:lastModifiedBy>RIM  User</cp:lastModifiedBy>
  <cp:revision>79</cp:revision>
  <dcterms:created xsi:type="dcterms:W3CDTF">2011-01-18T05:23:15Z</dcterms:created>
  <dcterms:modified xsi:type="dcterms:W3CDTF">2011-10-12T19:19:26Z</dcterms:modified>
</cp:coreProperties>
</file>