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8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BAFB-5876-EC49-8FCF-F642E7395C0E}" type="datetimeFigureOut"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B1B4-12C1-0F4A-B871-AA38ED3AF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27000" y="205979"/>
            <a:ext cx="8801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391E67"/>
                </a:solidFill>
              </a:rPr>
              <a:t>Factor-Based View—6 Big Factors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40598" y="1452743"/>
            <a:ext cx="8306116" cy="5188243"/>
            <a:chOff x="440598" y="1025129"/>
            <a:chExt cx="8306116" cy="5188243"/>
          </a:xfrm>
        </p:grpSpPr>
        <p:grpSp>
          <p:nvGrpSpPr>
            <p:cNvPr id="30" name="Group 29"/>
            <p:cNvGrpSpPr/>
            <p:nvPr/>
          </p:nvGrpSpPr>
          <p:grpSpPr>
            <a:xfrm>
              <a:off x="1451377" y="1930736"/>
              <a:ext cx="6297940" cy="2653287"/>
              <a:chOff x="1451377" y="1930736"/>
              <a:chExt cx="6297940" cy="265328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51377" y="1943694"/>
                <a:ext cx="6297940" cy="12958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451377" y="4571065"/>
                <a:ext cx="6297940" cy="12958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4600347" y="1956652"/>
                <a:ext cx="3148970" cy="2627371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600347" y="1943694"/>
                <a:ext cx="3148970" cy="2627371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749317" y="1943694"/>
                <a:ext cx="0" cy="2640329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461231" y="1930736"/>
                <a:ext cx="0" cy="2640329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600347" y="1930736"/>
                <a:ext cx="0" cy="2640329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502920" y="1025129"/>
              <a:ext cx="1828800" cy="1828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" y="3666114"/>
              <a:ext cx="1828800" cy="1828800"/>
            </a:xfrm>
            <a:prstGeom prst="ellipse">
              <a:avLst/>
            </a:prstGeom>
            <a:solidFill>
              <a:srgbClr val="D7E4BD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863080" y="3666114"/>
              <a:ext cx="1828800" cy="1828800"/>
            </a:xfrm>
            <a:prstGeom prst="ellipse">
              <a:avLst/>
            </a:prstGeom>
            <a:solidFill>
              <a:srgbClr val="B3A2C7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63080" y="1025129"/>
              <a:ext cx="1828800" cy="1828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83000" y="3666114"/>
              <a:ext cx="1828800" cy="1828800"/>
            </a:xfrm>
            <a:prstGeom prst="ellipse">
              <a:avLst/>
            </a:prstGeom>
            <a:solidFill>
              <a:srgbClr val="C6D9F1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83000" y="1025129"/>
              <a:ext cx="1828800" cy="1828800"/>
            </a:xfrm>
            <a:prstGeom prst="ellipse">
              <a:avLst/>
            </a:prstGeom>
            <a:solidFill>
              <a:srgbClr val="C6D9F1"/>
            </a:solidFill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731" y="1080641"/>
              <a:ext cx="1425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Scale of Environment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8159" y="3742589"/>
              <a:ext cx="142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Portioning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731" y="3742589"/>
              <a:ext cx="142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Access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9109" y="1080641"/>
              <a:ext cx="1425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Checking/</a:t>
              </a:r>
            </a:p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Feedback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8159" y="1080641"/>
              <a:ext cx="14254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Toothbrush</a:t>
              </a:r>
            </a:p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Ergonomics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9109" y="3742589"/>
              <a:ext cx="142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Rewards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0598" y="5844040"/>
              <a:ext cx="1942958" cy="369332"/>
            </a:xfrm>
            <a:prstGeom prst="rect">
              <a:avLst/>
            </a:prstGeom>
            <a:solidFill>
              <a:srgbClr val="D7E4BD"/>
            </a:solidFill>
            <a:ln w="381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 Rounded MT Bold"/>
                  <a:cs typeface="Arial Rounded MT Bold"/>
                </a:rPr>
                <a:t>ENVIRONMENT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8868" y="5844040"/>
              <a:ext cx="1942958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mpd="sng"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 Rounded MT Bold"/>
                  <a:cs typeface="Arial Rounded MT Bold"/>
                </a:rPr>
                <a:t>ERGONOMICS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3756" y="5844040"/>
              <a:ext cx="1942958" cy="369332"/>
            </a:xfrm>
            <a:prstGeom prst="rect">
              <a:avLst/>
            </a:prstGeom>
            <a:solidFill>
              <a:srgbClr val="B3A2C7"/>
            </a:solidFill>
            <a:ln w="38100" cmpd="sng">
              <a:solidFill>
                <a:srgbClr val="558ED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 Rounded MT Bold"/>
                  <a:cs typeface="Arial Rounded MT Bold"/>
                </a:rPr>
                <a:t>EMOTION</a:t>
              </a:r>
            </a:p>
          </p:txBody>
        </p:sp>
      </p:grpSp>
      <p:pic>
        <p:nvPicPr>
          <p:cNvPr id="3" name="Picture 2" descr="A person's leg in front of a toilet&#10;&#10;Description automatically generated with low confidence">
            <a:extLst>
              <a:ext uri="{FF2B5EF4-FFF2-40B4-BE49-F238E27FC236}">
                <a16:creationId xmlns:a16="http://schemas.microsoft.com/office/drawing/2014/main" id="{847C2B42-DB00-8F85-4C21-76FADFE7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31" y="2141536"/>
            <a:ext cx="1143000" cy="1143000"/>
          </a:xfrm>
          <a:prstGeom prst="rect">
            <a:avLst/>
          </a:prstGeom>
        </p:spPr>
      </p:pic>
      <p:pic>
        <p:nvPicPr>
          <p:cNvPr id="18" name="Picture 17" descr="A picture containing person, indoor, baby&#10;&#10;Description automatically generated">
            <a:extLst>
              <a:ext uri="{FF2B5EF4-FFF2-40B4-BE49-F238E27FC236}">
                <a16:creationId xmlns:a16="http://schemas.microsoft.com/office/drawing/2014/main" id="{CCFAB133-CEB4-D53A-6CAD-87757B5E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75" y="2122856"/>
            <a:ext cx="890649" cy="1143000"/>
          </a:xfrm>
          <a:prstGeom prst="rect">
            <a:avLst/>
          </a:prstGeom>
        </p:spPr>
      </p:pic>
      <p:pic>
        <p:nvPicPr>
          <p:cNvPr id="22" name="Picture 21" descr="A picture containing person, indoor, child, baby&#10;&#10;Description automatically generated">
            <a:extLst>
              <a:ext uri="{FF2B5EF4-FFF2-40B4-BE49-F238E27FC236}">
                <a16:creationId xmlns:a16="http://schemas.microsoft.com/office/drawing/2014/main" id="{BDD89B96-F007-B59A-63E2-3D1A58C8E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27" y="2122856"/>
            <a:ext cx="1128156" cy="1143000"/>
          </a:xfrm>
          <a:prstGeom prst="rect">
            <a:avLst/>
          </a:prstGeom>
        </p:spPr>
      </p:pic>
      <p:pic>
        <p:nvPicPr>
          <p:cNvPr id="26" name="Picture 25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BD08555C-1E18-67FD-3B06-BCBCD1D4D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05" y="4547175"/>
            <a:ext cx="1762125" cy="1143000"/>
          </a:xfrm>
          <a:prstGeom prst="rect">
            <a:avLst/>
          </a:prstGeom>
        </p:spPr>
      </p:pic>
      <p:pic>
        <p:nvPicPr>
          <p:cNvPr id="36" name="Picture 35" descr="A baby brushing his teeth&#10;&#10;Description automatically generated with low confidence">
            <a:extLst>
              <a:ext uri="{FF2B5EF4-FFF2-40B4-BE49-F238E27FC236}">
                <a16:creationId xmlns:a16="http://schemas.microsoft.com/office/drawing/2014/main" id="{DB2B27AB-2820-04A4-CC53-18A3B19CB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530" y="4551658"/>
            <a:ext cx="1265738" cy="1143000"/>
          </a:xfrm>
          <a:prstGeom prst="rect">
            <a:avLst/>
          </a:prstGeom>
        </p:spPr>
      </p:pic>
      <p:pic>
        <p:nvPicPr>
          <p:cNvPr id="38" name="Picture 37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8B0FA4BE-1D68-E36C-6657-9FCE22625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609" y="4547175"/>
            <a:ext cx="127925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7F05-8C81-4001-BC4B-1A586EBF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62" y="2961169"/>
            <a:ext cx="7829746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work is licensed under the Creative Commons Attribution-</a:t>
            </a:r>
            <a:r>
              <a:rPr lang="en-US" sz="2000" dirty="0" err="1"/>
              <a:t>NonCommercial</a:t>
            </a:r>
            <a:r>
              <a:rPr lang="en-US" sz="2000" dirty="0"/>
              <a:t> 4.0 International License. To view a copy of this license, visit http://creativecommons.org/licenses/by-nc/4.0/</a:t>
            </a:r>
          </a:p>
          <a:p>
            <a:pPr marL="0" indent="0">
              <a:buNone/>
            </a:pPr>
            <a:r>
              <a:rPr lang="en-US" sz="2000" dirty="0"/>
              <a:t>or send a letter to Creative Commons, PO Box 1866, Mountain View, CA 94042, USA.</a:t>
            </a:r>
          </a:p>
        </p:txBody>
      </p:sp>
      <p:pic>
        <p:nvPicPr>
          <p:cNvPr id="5" name="Picture 4" descr="A black and white sign with a person in a circle&#10;&#10;Description automatically generated">
            <a:extLst>
              <a:ext uri="{FF2B5EF4-FFF2-40B4-BE49-F238E27FC236}">
                <a16:creationId xmlns:a16="http://schemas.microsoft.com/office/drawing/2014/main" id="{3C298DEA-8C8A-5B6E-865C-E80AC8C4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2" y="2123763"/>
            <a:ext cx="1879697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0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51205b-5802-4261-a96d-86e065592a04">
      <Terms xmlns="http://schemas.microsoft.com/office/infopath/2007/PartnerControls"/>
    </lcf76f155ced4ddcb4097134ff3c332f>
    <loc xmlns="7b51205b-5802-4261-a96d-86e065592a04" xsi:nil="true"/>
    <TaxCatchAll xmlns="efce84db-8738-4c7b-9bdc-65b9500871f6" xsi:nil="true"/>
    <SharedWithUsers xmlns="08acffbc-be8c-4802-99fd-8a32670de80a">
      <UserInfo>
        <DisplayName/>
        <AccountId xsi:nil="true"/>
        <AccountType/>
      </UserInfo>
    </SharedWithUsers>
    <MediaLengthInSeconds xmlns="7b51205b-5802-4261-a96d-86e065592a0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B1BFC41C9F3A42BA74BF87B1FEF326" ma:contentTypeVersion="26" ma:contentTypeDescription="Create a new document." ma:contentTypeScope="" ma:versionID="6e63fbb46758294db0ee9cf5066234ac">
  <xsd:schema xmlns:xsd="http://www.w3.org/2001/XMLSchema" xmlns:xs="http://www.w3.org/2001/XMLSchema" xmlns:p="http://schemas.microsoft.com/office/2006/metadata/properties" xmlns:ns2="7b51205b-5802-4261-a96d-86e065592a04" xmlns:ns3="08acffbc-be8c-4802-99fd-8a32670de80a" xmlns:ns4="efce84db-8738-4c7b-9bdc-65b9500871f6" targetNamespace="http://schemas.microsoft.com/office/2006/metadata/properties" ma:root="true" ma:fieldsID="61891a464ac0c6d3369e072ade632b82" ns2:_="" ns3:_="" ns4:_="">
    <xsd:import namespace="7b51205b-5802-4261-a96d-86e065592a04"/>
    <xsd:import namespace="08acffbc-be8c-4802-99fd-8a32670de80a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oc" minOccurs="0"/>
                <xsd:element ref="ns2:c2a6108d-2cad-4fc1-ad4f-3f8cd6ee9bb3CountryOrRegion" minOccurs="0"/>
                <xsd:element ref="ns2:c2a6108d-2cad-4fc1-ad4f-3f8cd6ee9bb3State" minOccurs="0"/>
                <xsd:element ref="ns2:c2a6108d-2cad-4fc1-ad4f-3f8cd6ee9bb3City" minOccurs="0"/>
                <xsd:element ref="ns2:c2a6108d-2cad-4fc1-ad4f-3f8cd6ee9bb3PostalCode" minOccurs="0"/>
                <xsd:element ref="ns2:c2a6108d-2cad-4fc1-ad4f-3f8cd6ee9bb3Street" minOccurs="0"/>
                <xsd:element ref="ns2:c2a6108d-2cad-4fc1-ad4f-3f8cd6ee9bb3GeoLoc" minOccurs="0"/>
                <xsd:element ref="ns2:c2a6108d-2cad-4fc1-ad4f-3f8cd6ee9bb3DispName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1205b-5802-4261-a96d-86e065592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oc" ma:index="20" nillable="true" ma:displayName="loc" ma:format="Dropdown" ma:internalName="loc">
      <xsd:simpleType>
        <xsd:restriction base="dms:Unknown"/>
      </xsd:simpleType>
    </xsd:element>
    <xsd:element name="c2a6108d-2cad-4fc1-ad4f-3f8cd6ee9bb3CountryOrRegion" ma:index="21" nillable="true" ma:displayName="loc: Country/Region" ma:internalName="CountryOrRegion" ma:readOnly="true">
      <xsd:simpleType>
        <xsd:restriction base="dms:Text"/>
      </xsd:simpleType>
    </xsd:element>
    <xsd:element name="c2a6108d-2cad-4fc1-ad4f-3f8cd6ee9bb3State" ma:index="22" nillable="true" ma:displayName="loc: State" ma:internalName="State" ma:readOnly="true">
      <xsd:simpleType>
        <xsd:restriction base="dms:Text"/>
      </xsd:simpleType>
    </xsd:element>
    <xsd:element name="c2a6108d-2cad-4fc1-ad4f-3f8cd6ee9bb3City" ma:index="23" nillable="true" ma:displayName="loc: City" ma:internalName="City" ma:readOnly="true">
      <xsd:simpleType>
        <xsd:restriction base="dms:Text"/>
      </xsd:simpleType>
    </xsd:element>
    <xsd:element name="c2a6108d-2cad-4fc1-ad4f-3f8cd6ee9bb3PostalCode" ma:index="24" nillable="true" ma:displayName="loc: Postal Code" ma:internalName="PostalCode" ma:readOnly="true">
      <xsd:simpleType>
        <xsd:restriction base="dms:Text"/>
      </xsd:simpleType>
    </xsd:element>
    <xsd:element name="c2a6108d-2cad-4fc1-ad4f-3f8cd6ee9bb3Street" ma:index="25" nillable="true" ma:displayName="loc: Street" ma:internalName="Street" ma:readOnly="true">
      <xsd:simpleType>
        <xsd:restriction base="dms:Text"/>
      </xsd:simpleType>
    </xsd:element>
    <xsd:element name="c2a6108d-2cad-4fc1-ad4f-3f8cd6ee9bb3GeoLoc" ma:index="26" nillable="true" ma:displayName="loc: Coordinates" ma:internalName="GeoLoc" ma:readOnly="true">
      <xsd:simpleType>
        <xsd:restriction base="dms:Unknown"/>
      </xsd:simpleType>
    </xsd:element>
    <xsd:element name="c2a6108d-2cad-4fc1-ad4f-3f8cd6ee9bb3DispName" ma:index="27" nillable="true" ma:displayName="loc: Name" ma:internalName="DispName" ma:readOnly="true">
      <xsd:simpleType>
        <xsd:restriction base="dms:Text"/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cffbc-be8c-4802-99fd-8a32670de80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31" nillable="true" ma:displayName="Taxonomy Catch All Column" ma:hidden="true" ma:list="{39e90315-7ba8-4619-a343-f57253362bea}" ma:internalName="TaxCatchAll" ma:showField="CatchAllData" ma:web="08acffbc-be8c-4802-99fd-8a32670de8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DDCC-612B-4688-8BF5-FABD60FCCBCE}">
  <ds:schemaRefs>
    <ds:schemaRef ds:uri="http://schemas.microsoft.com/office/2006/metadata/properties"/>
    <ds:schemaRef ds:uri="http://schemas.microsoft.com/office/infopath/2007/PartnerControls"/>
    <ds:schemaRef ds:uri="7b51205b-5802-4261-a96d-86e065592a04"/>
    <ds:schemaRef ds:uri="efce84db-8738-4c7b-9bdc-65b9500871f6"/>
    <ds:schemaRef ds:uri="08acffbc-be8c-4802-99fd-8a32670de80a"/>
  </ds:schemaRefs>
</ds:datastoreItem>
</file>

<file path=customXml/itemProps2.xml><?xml version="1.0" encoding="utf-8"?>
<ds:datastoreItem xmlns:ds="http://schemas.openxmlformats.org/officeDocument/2006/customXml" ds:itemID="{51FD8497-3CE3-4A92-8143-801F45E22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2E030-701C-4D47-8D75-D78D4CB8D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51205b-5802-4261-a96d-86e065592a04"/>
    <ds:schemaRef ds:uri="08acffbc-be8c-4802-99fd-8a32670de80a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Leslie Fischer</dc:creator>
  <cp:lastModifiedBy>Michele Zugnoni</cp:lastModifiedBy>
  <cp:revision>7</cp:revision>
  <dcterms:created xsi:type="dcterms:W3CDTF">2018-04-11T15:55:53Z</dcterms:created>
  <dcterms:modified xsi:type="dcterms:W3CDTF">2024-08-28T23:25:31Z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0x01010056B1BFC41C9F3A42BA74BF87B1FEF326</vt:lpwstr>
  </property>
  <property fmtid="{D5CDD505-2E9C-101B-9397-08002B2CF9AE}" pid="3" name="Order">
    <vt:r8>1093500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