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62" r:id="rId6"/>
    <p:sldId id="275" r:id="rId7"/>
    <p:sldId id="263" r:id="rId8"/>
    <p:sldId id="270" r:id="rId9"/>
    <p:sldId id="278" r:id="rId10"/>
    <p:sldId id="272" r:id="rId11"/>
    <p:sldId id="271" r:id="rId12"/>
    <p:sldId id="268" r:id="rId13"/>
    <p:sldId id="264" r:id="rId14"/>
    <p:sldId id="266" r:id="rId15"/>
    <p:sldId id="279" r:id="rId16"/>
    <p:sldId id="269" r:id="rId17"/>
    <p:sldId id="276" r:id="rId18"/>
    <p:sldId id="277" r:id="rId19"/>
    <p:sldId id="273" r:id="rId20"/>
    <p:sldId id="274" r:id="rId21"/>
    <p:sldId id="267"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999A5-9DDE-969E-ECA1-10423E60A5C9}" v="11" dt="2024-08-28T23:11:14.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p:restoredTop sz="70054" autoAdjust="0"/>
  </p:normalViewPr>
  <p:slideViewPr>
    <p:cSldViewPr snapToGrid="0" snapToObjects="1">
      <p:cViewPr varScale="1">
        <p:scale>
          <a:sx n="88" d="100"/>
          <a:sy n="88" d="100"/>
        </p:scale>
        <p:origin x="121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e Zugnoni" userId="S::mnz5029@ads.northwestern.edu::8c616948-23d9-4ddf-be1d-db4af4b47bb7" providerId="AD" clId="Web-{721999A5-9DDE-969E-ECA1-10423E60A5C9}"/>
    <pc:docChg chg="addSld modSld">
      <pc:chgData name="Michele Zugnoni" userId="S::mnz5029@ads.northwestern.edu::8c616948-23d9-4ddf-be1d-db4af4b47bb7" providerId="AD" clId="Web-{721999A5-9DDE-969E-ECA1-10423E60A5C9}" dt="2024-08-28T23:11:14.431" v="9" actId="1076"/>
      <pc:docMkLst>
        <pc:docMk/>
      </pc:docMkLst>
      <pc:sldChg chg="addSp modSp new">
        <pc:chgData name="Michele Zugnoni" userId="S::mnz5029@ads.northwestern.edu::8c616948-23d9-4ddf-be1d-db4af4b47bb7" providerId="AD" clId="Web-{721999A5-9DDE-969E-ECA1-10423E60A5C9}" dt="2024-08-28T23:11:14.431" v="9" actId="1076"/>
        <pc:sldMkLst>
          <pc:docMk/>
          <pc:sldMk cId="1295492292" sldId="280"/>
        </pc:sldMkLst>
        <pc:spChg chg="add mod">
          <ac:chgData name="Michele Zugnoni" userId="S::mnz5029@ads.northwestern.edu::8c616948-23d9-4ddf-be1d-db4af4b47bb7" providerId="AD" clId="Web-{721999A5-9DDE-969E-ECA1-10423E60A5C9}" dt="2024-08-28T23:11:05.571" v="7" actId="14100"/>
          <ac:spMkLst>
            <pc:docMk/>
            <pc:sldMk cId="1295492292" sldId="280"/>
            <ac:spMk id="5" creationId="{F2E907B2-9FC3-097A-BCDD-45268D583D45}"/>
          </ac:spMkLst>
        </pc:spChg>
        <pc:picChg chg="add mod">
          <ac:chgData name="Michele Zugnoni" userId="S::mnz5029@ads.northwestern.edu::8c616948-23d9-4ddf-be1d-db4af4b47bb7" providerId="AD" clId="Web-{721999A5-9DDE-969E-ECA1-10423E60A5C9}" dt="2024-08-28T23:11:14.431" v="9" actId="1076"/>
          <ac:picMkLst>
            <pc:docMk/>
            <pc:sldMk cId="1295492292" sldId="280"/>
            <ac:picMk id="4" creationId="{AD56EE3E-C8C7-37C1-C5AF-E88E1938DF4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FD2755-6545-584B-9500-2C98A41B886F}" type="doc">
      <dgm:prSet loTypeId="urn:microsoft.com/office/officeart/2005/8/layout/arrow5" loCatId="" qsTypeId="urn:microsoft.com/office/officeart/2005/8/quickstyle/simple1" qsCatId="simple" csTypeId="urn:microsoft.com/office/officeart/2005/8/colors/accent4_2" csCatId="accent4" phldr="1"/>
      <dgm:spPr/>
      <dgm:t>
        <a:bodyPr/>
        <a:lstStyle/>
        <a:p>
          <a:endParaRPr lang="en-US"/>
        </a:p>
      </dgm:t>
    </dgm:pt>
    <dgm:pt modelId="{07A43743-3CA1-3540-9478-32B283DF2285}">
      <dgm:prSet phldrT="[Text]"/>
      <dgm:spPr/>
      <dgm:t>
        <a:bodyPr/>
        <a:lstStyle/>
        <a:p>
          <a:r>
            <a:rPr lang="en-US" dirty="0"/>
            <a:t>Right</a:t>
          </a:r>
        </a:p>
      </dgm:t>
    </dgm:pt>
    <dgm:pt modelId="{4F711C6F-F87B-6241-8984-6A01DAA52D42}" type="parTrans" cxnId="{EDA4CFD8-5369-EC4A-B982-F79E2025861B}">
      <dgm:prSet/>
      <dgm:spPr/>
      <dgm:t>
        <a:bodyPr/>
        <a:lstStyle/>
        <a:p>
          <a:endParaRPr lang="en-US"/>
        </a:p>
      </dgm:t>
    </dgm:pt>
    <dgm:pt modelId="{32E39F69-35C6-BB48-A6FE-3F3A12292F95}" type="sibTrans" cxnId="{EDA4CFD8-5369-EC4A-B982-F79E2025861B}">
      <dgm:prSet/>
      <dgm:spPr/>
      <dgm:t>
        <a:bodyPr/>
        <a:lstStyle/>
        <a:p>
          <a:endParaRPr lang="en-US"/>
        </a:p>
      </dgm:t>
    </dgm:pt>
    <dgm:pt modelId="{5BB6E582-8A20-3F46-8EF2-750CD59919C3}">
      <dgm:prSet phldrT="[Text]"/>
      <dgm:spPr/>
      <dgm:t>
        <a:bodyPr/>
        <a:lstStyle/>
        <a:p>
          <a:r>
            <a:rPr lang="en-US" dirty="0"/>
            <a:t>Wrong</a:t>
          </a:r>
        </a:p>
      </dgm:t>
    </dgm:pt>
    <dgm:pt modelId="{170FA941-DE5A-D24E-A3E7-5D0B66FF1EAB}" type="parTrans" cxnId="{3C7D5937-DBE4-1143-8718-12994B295684}">
      <dgm:prSet/>
      <dgm:spPr/>
      <dgm:t>
        <a:bodyPr/>
        <a:lstStyle/>
        <a:p>
          <a:endParaRPr lang="en-US"/>
        </a:p>
      </dgm:t>
    </dgm:pt>
    <dgm:pt modelId="{3B11AE19-271E-6C44-B390-B57194B2F96E}" type="sibTrans" cxnId="{3C7D5937-DBE4-1143-8718-12994B295684}">
      <dgm:prSet/>
      <dgm:spPr/>
      <dgm:t>
        <a:bodyPr/>
        <a:lstStyle/>
        <a:p>
          <a:endParaRPr lang="en-US"/>
        </a:p>
      </dgm:t>
    </dgm:pt>
    <dgm:pt modelId="{49D22FEE-657A-D946-9F41-0AD8C0A1080E}" type="pres">
      <dgm:prSet presAssocID="{09FD2755-6545-584B-9500-2C98A41B886F}" presName="diagram" presStyleCnt="0">
        <dgm:presLayoutVars>
          <dgm:dir/>
          <dgm:resizeHandles val="exact"/>
        </dgm:presLayoutVars>
      </dgm:prSet>
      <dgm:spPr/>
    </dgm:pt>
    <dgm:pt modelId="{262013BA-FF0A-9640-AFB7-A32BD9A79C61}" type="pres">
      <dgm:prSet presAssocID="{07A43743-3CA1-3540-9478-32B283DF2285}" presName="arrow" presStyleLbl="node1" presStyleIdx="0" presStyleCnt="2">
        <dgm:presLayoutVars>
          <dgm:bulletEnabled val="1"/>
        </dgm:presLayoutVars>
      </dgm:prSet>
      <dgm:spPr/>
    </dgm:pt>
    <dgm:pt modelId="{9DE17D02-D55D-A844-BC6D-1D96FD6F3A7E}" type="pres">
      <dgm:prSet presAssocID="{5BB6E582-8A20-3F46-8EF2-750CD59919C3}" presName="arrow" presStyleLbl="node1" presStyleIdx="1" presStyleCnt="2">
        <dgm:presLayoutVars>
          <dgm:bulletEnabled val="1"/>
        </dgm:presLayoutVars>
      </dgm:prSet>
      <dgm:spPr/>
    </dgm:pt>
  </dgm:ptLst>
  <dgm:cxnLst>
    <dgm:cxn modelId="{3C7D5937-DBE4-1143-8718-12994B295684}" srcId="{09FD2755-6545-584B-9500-2C98A41B886F}" destId="{5BB6E582-8A20-3F46-8EF2-750CD59919C3}" srcOrd="1" destOrd="0" parTransId="{170FA941-DE5A-D24E-A3E7-5D0B66FF1EAB}" sibTransId="{3B11AE19-271E-6C44-B390-B57194B2F96E}"/>
    <dgm:cxn modelId="{78216153-CFE4-E54B-B440-1367D3568595}" type="presOf" srcId="{07A43743-3CA1-3540-9478-32B283DF2285}" destId="{262013BA-FF0A-9640-AFB7-A32BD9A79C61}" srcOrd="0" destOrd="0" presId="urn:microsoft.com/office/officeart/2005/8/layout/arrow5"/>
    <dgm:cxn modelId="{4732628A-100C-BD42-B41C-5303BF3F231B}" type="presOf" srcId="{5BB6E582-8A20-3F46-8EF2-750CD59919C3}" destId="{9DE17D02-D55D-A844-BC6D-1D96FD6F3A7E}" srcOrd="0" destOrd="0" presId="urn:microsoft.com/office/officeart/2005/8/layout/arrow5"/>
    <dgm:cxn modelId="{EDA4CFD8-5369-EC4A-B982-F79E2025861B}" srcId="{09FD2755-6545-584B-9500-2C98A41B886F}" destId="{07A43743-3CA1-3540-9478-32B283DF2285}" srcOrd="0" destOrd="0" parTransId="{4F711C6F-F87B-6241-8984-6A01DAA52D42}" sibTransId="{32E39F69-35C6-BB48-A6FE-3F3A12292F95}"/>
    <dgm:cxn modelId="{E23E02FD-1B39-5043-860C-67A2E39A1E3D}" type="presOf" srcId="{09FD2755-6545-584B-9500-2C98A41B886F}" destId="{49D22FEE-657A-D946-9F41-0AD8C0A1080E}" srcOrd="0" destOrd="0" presId="urn:microsoft.com/office/officeart/2005/8/layout/arrow5"/>
    <dgm:cxn modelId="{2A5041FF-94E9-684C-A44C-AA6B0AF041F5}" type="presParOf" srcId="{49D22FEE-657A-D946-9F41-0AD8C0A1080E}" destId="{262013BA-FF0A-9640-AFB7-A32BD9A79C61}" srcOrd="0" destOrd="0" presId="urn:microsoft.com/office/officeart/2005/8/layout/arrow5"/>
    <dgm:cxn modelId="{A7FA24D1-212C-2648-825D-D5BC4E8FCA41}" type="presParOf" srcId="{49D22FEE-657A-D946-9F41-0AD8C0A1080E}" destId="{9DE17D02-D55D-A844-BC6D-1D96FD6F3A7E}"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FD2755-6545-584B-9500-2C98A41B886F}" type="doc">
      <dgm:prSet loTypeId="urn:microsoft.com/office/officeart/2005/8/layout/arrow5" loCatId="" qsTypeId="urn:microsoft.com/office/officeart/2005/8/quickstyle/simple1" qsCatId="simple" csTypeId="urn:microsoft.com/office/officeart/2005/8/colors/accent4_2" csCatId="accent4" phldr="1"/>
      <dgm:spPr/>
      <dgm:t>
        <a:bodyPr/>
        <a:lstStyle/>
        <a:p>
          <a:endParaRPr lang="en-US"/>
        </a:p>
      </dgm:t>
    </dgm:pt>
    <dgm:pt modelId="{07A43743-3CA1-3540-9478-32B283DF2285}">
      <dgm:prSet phldrT="[Text]"/>
      <dgm:spPr/>
      <dgm:t>
        <a:bodyPr/>
        <a:lstStyle/>
        <a:p>
          <a:r>
            <a:rPr lang="en-US" dirty="0"/>
            <a:t>Right</a:t>
          </a:r>
        </a:p>
      </dgm:t>
    </dgm:pt>
    <dgm:pt modelId="{4F711C6F-F87B-6241-8984-6A01DAA52D42}" type="parTrans" cxnId="{EDA4CFD8-5369-EC4A-B982-F79E2025861B}">
      <dgm:prSet/>
      <dgm:spPr/>
      <dgm:t>
        <a:bodyPr/>
        <a:lstStyle/>
        <a:p>
          <a:endParaRPr lang="en-US"/>
        </a:p>
      </dgm:t>
    </dgm:pt>
    <dgm:pt modelId="{32E39F69-35C6-BB48-A6FE-3F3A12292F95}" type="sibTrans" cxnId="{EDA4CFD8-5369-EC4A-B982-F79E2025861B}">
      <dgm:prSet/>
      <dgm:spPr/>
      <dgm:t>
        <a:bodyPr/>
        <a:lstStyle/>
        <a:p>
          <a:endParaRPr lang="en-US"/>
        </a:p>
      </dgm:t>
    </dgm:pt>
    <dgm:pt modelId="{5BB6E582-8A20-3F46-8EF2-750CD59919C3}">
      <dgm:prSet phldrT="[Text]"/>
      <dgm:spPr/>
      <dgm:t>
        <a:bodyPr/>
        <a:lstStyle/>
        <a:p>
          <a:r>
            <a:rPr lang="en-US" dirty="0"/>
            <a:t>Wrong</a:t>
          </a:r>
        </a:p>
      </dgm:t>
    </dgm:pt>
    <dgm:pt modelId="{170FA941-DE5A-D24E-A3E7-5D0B66FF1EAB}" type="parTrans" cxnId="{3C7D5937-DBE4-1143-8718-12994B295684}">
      <dgm:prSet/>
      <dgm:spPr/>
      <dgm:t>
        <a:bodyPr/>
        <a:lstStyle/>
        <a:p>
          <a:endParaRPr lang="en-US"/>
        </a:p>
      </dgm:t>
    </dgm:pt>
    <dgm:pt modelId="{3B11AE19-271E-6C44-B390-B57194B2F96E}" type="sibTrans" cxnId="{3C7D5937-DBE4-1143-8718-12994B295684}">
      <dgm:prSet/>
      <dgm:spPr/>
      <dgm:t>
        <a:bodyPr/>
        <a:lstStyle/>
        <a:p>
          <a:endParaRPr lang="en-US"/>
        </a:p>
      </dgm:t>
    </dgm:pt>
    <dgm:pt modelId="{49D22FEE-657A-D946-9F41-0AD8C0A1080E}" type="pres">
      <dgm:prSet presAssocID="{09FD2755-6545-584B-9500-2C98A41B886F}" presName="diagram" presStyleCnt="0">
        <dgm:presLayoutVars>
          <dgm:dir/>
          <dgm:resizeHandles val="exact"/>
        </dgm:presLayoutVars>
      </dgm:prSet>
      <dgm:spPr/>
    </dgm:pt>
    <dgm:pt modelId="{262013BA-FF0A-9640-AFB7-A32BD9A79C61}" type="pres">
      <dgm:prSet presAssocID="{07A43743-3CA1-3540-9478-32B283DF2285}" presName="arrow" presStyleLbl="node1" presStyleIdx="0" presStyleCnt="2">
        <dgm:presLayoutVars>
          <dgm:bulletEnabled val="1"/>
        </dgm:presLayoutVars>
      </dgm:prSet>
      <dgm:spPr/>
    </dgm:pt>
    <dgm:pt modelId="{9DE17D02-D55D-A844-BC6D-1D96FD6F3A7E}" type="pres">
      <dgm:prSet presAssocID="{5BB6E582-8A20-3F46-8EF2-750CD59919C3}" presName="arrow" presStyleLbl="node1" presStyleIdx="1" presStyleCnt="2">
        <dgm:presLayoutVars>
          <dgm:bulletEnabled val="1"/>
        </dgm:presLayoutVars>
      </dgm:prSet>
      <dgm:spPr/>
    </dgm:pt>
  </dgm:ptLst>
  <dgm:cxnLst>
    <dgm:cxn modelId="{3C7D5937-DBE4-1143-8718-12994B295684}" srcId="{09FD2755-6545-584B-9500-2C98A41B886F}" destId="{5BB6E582-8A20-3F46-8EF2-750CD59919C3}" srcOrd="1" destOrd="0" parTransId="{170FA941-DE5A-D24E-A3E7-5D0B66FF1EAB}" sibTransId="{3B11AE19-271E-6C44-B390-B57194B2F96E}"/>
    <dgm:cxn modelId="{78216153-CFE4-E54B-B440-1367D3568595}" type="presOf" srcId="{07A43743-3CA1-3540-9478-32B283DF2285}" destId="{262013BA-FF0A-9640-AFB7-A32BD9A79C61}" srcOrd="0" destOrd="0" presId="urn:microsoft.com/office/officeart/2005/8/layout/arrow5"/>
    <dgm:cxn modelId="{4732628A-100C-BD42-B41C-5303BF3F231B}" type="presOf" srcId="{5BB6E582-8A20-3F46-8EF2-750CD59919C3}" destId="{9DE17D02-D55D-A844-BC6D-1D96FD6F3A7E}" srcOrd="0" destOrd="0" presId="urn:microsoft.com/office/officeart/2005/8/layout/arrow5"/>
    <dgm:cxn modelId="{EDA4CFD8-5369-EC4A-B982-F79E2025861B}" srcId="{09FD2755-6545-584B-9500-2C98A41B886F}" destId="{07A43743-3CA1-3540-9478-32B283DF2285}" srcOrd="0" destOrd="0" parTransId="{4F711C6F-F87B-6241-8984-6A01DAA52D42}" sibTransId="{32E39F69-35C6-BB48-A6FE-3F3A12292F95}"/>
    <dgm:cxn modelId="{E23E02FD-1B39-5043-860C-67A2E39A1E3D}" type="presOf" srcId="{09FD2755-6545-584B-9500-2C98A41B886F}" destId="{49D22FEE-657A-D946-9F41-0AD8C0A1080E}" srcOrd="0" destOrd="0" presId="urn:microsoft.com/office/officeart/2005/8/layout/arrow5"/>
    <dgm:cxn modelId="{2A5041FF-94E9-684C-A44C-AA6B0AF041F5}" type="presParOf" srcId="{49D22FEE-657A-D946-9F41-0AD8C0A1080E}" destId="{262013BA-FF0A-9640-AFB7-A32BD9A79C61}" srcOrd="0" destOrd="0" presId="urn:microsoft.com/office/officeart/2005/8/layout/arrow5"/>
    <dgm:cxn modelId="{A7FA24D1-212C-2648-825D-D5BC4E8FCA41}" type="presParOf" srcId="{49D22FEE-657A-D946-9F41-0AD8C0A1080E}" destId="{9DE17D02-D55D-A844-BC6D-1D96FD6F3A7E}"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013BA-FF0A-9640-AFB7-A32BD9A79C61}">
      <dsp:nvSpPr>
        <dsp:cNvPr id="0" name=""/>
        <dsp:cNvSpPr/>
      </dsp:nvSpPr>
      <dsp:spPr>
        <a:xfrm rot="16200000">
          <a:off x="1366" y="466"/>
          <a:ext cx="1385024" cy="1385024"/>
        </a:xfrm>
        <a:prstGeom prst="down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Right</a:t>
          </a:r>
        </a:p>
      </dsp:txBody>
      <dsp:txXfrm rot="5400000">
        <a:off x="1367" y="346721"/>
        <a:ext cx="1142645" cy="692512"/>
      </dsp:txXfrm>
    </dsp:sp>
    <dsp:sp modelId="{9DE17D02-D55D-A844-BC6D-1D96FD6F3A7E}">
      <dsp:nvSpPr>
        <dsp:cNvPr id="0" name=""/>
        <dsp:cNvSpPr/>
      </dsp:nvSpPr>
      <dsp:spPr>
        <a:xfrm rot="5400000">
          <a:off x="2370601" y="466"/>
          <a:ext cx="1385024" cy="1385024"/>
        </a:xfrm>
        <a:prstGeom prst="down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Wrong</a:t>
          </a:r>
        </a:p>
      </dsp:txBody>
      <dsp:txXfrm rot="-5400000">
        <a:off x="2612981" y="346722"/>
        <a:ext cx="1142645" cy="692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013BA-FF0A-9640-AFB7-A32BD9A79C61}">
      <dsp:nvSpPr>
        <dsp:cNvPr id="0" name=""/>
        <dsp:cNvSpPr/>
      </dsp:nvSpPr>
      <dsp:spPr>
        <a:xfrm rot="16200000">
          <a:off x="1366" y="466"/>
          <a:ext cx="1385024" cy="1385024"/>
        </a:xfrm>
        <a:prstGeom prst="down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Right</a:t>
          </a:r>
        </a:p>
      </dsp:txBody>
      <dsp:txXfrm rot="5400000">
        <a:off x="1367" y="346721"/>
        <a:ext cx="1142645" cy="692512"/>
      </dsp:txXfrm>
    </dsp:sp>
    <dsp:sp modelId="{9DE17D02-D55D-A844-BC6D-1D96FD6F3A7E}">
      <dsp:nvSpPr>
        <dsp:cNvPr id="0" name=""/>
        <dsp:cNvSpPr/>
      </dsp:nvSpPr>
      <dsp:spPr>
        <a:xfrm rot="5400000">
          <a:off x="2370601" y="466"/>
          <a:ext cx="1385024" cy="1385024"/>
        </a:xfrm>
        <a:prstGeom prst="down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Wrong</a:t>
          </a:r>
        </a:p>
      </dsp:txBody>
      <dsp:txXfrm rot="-5400000">
        <a:off x="2612981" y="346722"/>
        <a:ext cx="1142645" cy="692512"/>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8/28/2024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spe.org/resources/ethics/code-ethic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etymology</a:t>
            </a:r>
          </a:p>
        </p:txBody>
      </p:sp>
      <p:sp>
        <p:nvSpPr>
          <p:cNvPr id="4" name="Slide Number Placeholder 3"/>
          <p:cNvSpPr>
            <a:spLocks noGrp="1"/>
          </p:cNvSpPr>
          <p:nvPr>
            <p:ph type="sldNum" sz="quarter" idx="5"/>
          </p:nvPr>
        </p:nvSpPr>
        <p:spPr/>
        <p:txBody>
          <a:bodyPr/>
          <a:lstStyle/>
          <a:p>
            <a:fld id="{6363C63D-0C1A-0E4C-A0BD-8D65A9542426}" type="slidenum">
              <a:rPr lang="en-US" smtClean="0"/>
              <a:t>2</a:t>
            </a:fld>
            <a:endParaRPr lang="en-US"/>
          </a:p>
        </p:txBody>
      </p:sp>
    </p:spTree>
    <p:extLst>
      <p:ext uri="{BB962C8B-B14F-4D97-AF65-F5344CB8AC3E}">
        <p14:creationId xmlns:p14="http://schemas.microsoft.com/office/powerpoint/2010/main" val="251823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tooltip="Code of Ethics"/>
              </a:rPr>
              <a:t>NSPE Code of Ethics for Engineers</a:t>
            </a:r>
            <a:r>
              <a:rPr lang="en-US" sz="1200" b="0" i="0" kern="1200" dirty="0">
                <a:solidFill>
                  <a:schemeClr val="tx1"/>
                </a:solidFill>
                <a:effectLst/>
                <a:latin typeface="+mn-lt"/>
                <a:ea typeface="+mn-ea"/>
                <a:cs typeface="+mn-cs"/>
              </a:rPr>
              <a:t> is designed to provide positive stimulus for ethical conduct as well as helpful guidance and advice concerning the primary and basic obligations of engineers. The Code also establishes the ethical guideposts for the NSPE Board of Ethical Review in interpreting ethical dilemmas submitted by engineers, public officials, and members of the public.</a:t>
            </a:r>
            <a:endParaRPr lang="en-US" dirty="0"/>
          </a:p>
          <a:p>
            <a:r>
              <a:rPr lang="en-US" dirty="0"/>
              <a:t>(https://</a:t>
            </a:r>
            <a:r>
              <a:rPr lang="en-US" dirty="0" err="1"/>
              <a:t>www.nspe.org</a:t>
            </a:r>
            <a:r>
              <a:rPr lang="en-US" dirty="0"/>
              <a:t>/resources/ethics/ethics-resources/</a:t>
            </a:r>
            <a:r>
              <a:rPr lang="en-US" dirty="0" err="1"/>
              <a:t>faq</a:t>
            </a:r>
            <a:r>
              <a:rPr lang="en-US" dirty="0"/>
              <a:t>)</a:t>
            </a:r>
          </a:p>
          <a:p>
            <a:r>
              <a:rPr lang="en-US" dirty="0"/>
              <a:t>Mechanical Engineering</a:t>
            </a:r>
          </a:p>
          <a:p>
            <a:r>
              <a:rPr lang="en-US" dirty="0"/>
              <a:t>Bioengineering</a:t>
            </a:r>
          </a:p>
          <a:p>
            <a:r>
              <a:rPr lang="en-US" dirty="0"/>
              <a:t>Electrical Engineering</a:t>
            </a:r>
          </a:p>
          <a:p>
            <a:r>
              <a:rPr lang="en-US" dirty="0"/>
              <a:t>Civil Engineering</a:t>
            </a:r>
          </a:p>
          <a:p>
            <a:r>
              <a:rPr lang="en-US" dirty="0" err="1"/>
              <a:t>etc</a:t>
            </a:r>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13</a:t>
            </a:fld>
            <a:endParaRPr lang="en-US"/>
          </a:p>
        </p:txBody>
      </p:sp>
    </p:spTree>
    <p:extLst>
      <p:ext uri="{BB962C8B-B14F-4D97-AF65-F5344CB8AC3E}">
        <p14:creationId xmlns:p14="http://schemas.microsoft.com/office/powerpoint/2010/main" val="2426358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t>
            </a:r>
            <a:r>
              <a:rPr lang="en-US"/>
              <a:t>ethics issues here?</a:t>
            </a:r>
          </a:p>
        </p:txBody>
      </p:sp>
      <p:sp>
        <p:nvSpPr>
          <p:cNvPr id="4" name="Slide Number Placeholder 3"/>
          <p:cNvSpPr>
            <a:spLocks noGrp="1"/>
          </p:cNvSpPr>
          <p:nvPr>
            <p:ph type="sldNum" sz="quarter" idx="5"/>
          </p:nvPr>
        </p:nvSpPr>
        <p:spPr/>
        <p:txBody>
          <a:bodyPr/>
          <a:lstStyle/>
          <a:p>
            <a:fld id="{6363C63D-0C1A-0E4C-A0BD-8D65A9542426}" type="slidenum">
              <a:rPr lang="en-US" smtClean="0"/>
              <a:t>3</a:t>
            </a:fld>
            <a:endParaRPr lang="en-US"/>
          </a:p>
        </p:txBody>
      </p:sp>
    </p:spTree>
    <p:extLst>
      <p:ext uri="{BB962C8B-B14F-4D97-AF65-F5344CB8AC3E}">
        <p14:creationId xmlns:p14="http://schemas.microsoft.com/office/powerpoint/2010/main" val="569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the questions one at a time</a:t>
            </a:r>
          </a:p>
        </p:txBody>
      </p:sp>
      <p:sp>
        <p:nvSpPr>
          <p:cNvPr id="4" name="Slide Number Placeholder 3"/>
          <p:cNvSpPr>
            <a:spLocks noGrp="1"/>
          </p:cNvSpPr>
          <p:nvPr>
            <p:ph type="sldNum" sz="quarter" idx="5"/>
          </p:nvPr>
        </p:nvSpPr>
        <p:spPr/>
        <p:txBody>
          <a:bodyPr/>
          <a:lstStyle/>
          <a:p>
            <a:fld id="{6363C63D-0C1A-0E4C-A0BD-8D65A9542426}" type="slidenum">
              <a:rPr lang="en-US" smtClean="0"/>
              <a:t>4</a:t>
            </a:fld>
            <a:endParaRPr lang="en-US"/>
          </a:p>
        </p:txBody>
      </p:sp>
    </p:spTree>
    <p:extLst>
      <p:ext uri="{BB962C8B-B14F-4D97-AF65-F5344CB8AC3E}">
        <p14:creationId xmlns:p14="http://schemas.microsoft.com/office/powerpoint/2010/main" val="61396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Standards that impose reasonable obligations</a:t>
            </a:r>
          </a:p>
          <a:p>
            <a:endParaRPr lang="en-US" dirty="0"/>
          </a:p>
          <a:p>
            <a:r>
              <a:rPr lang="en-US" dirty="0"/>
              <a:t>Ethics operate on several levels:</a:t>
            </a:r>
          </a:p>
          <a:p>
            <a:r>
              <a:rPr lang="en-US" dirty="0"/>
              <a:t>Acting ethically as individuals</a:t>
            </a:r>
          </a:p>
          <a:p>
            <a:r>
              <a:rPr lang="en-US" dirty="0"/>
              <a:t>Creating ethical organizations and governments</a:t>
            </a:r>
          </a:p>
          <a:p>
            <a:r>
              <a:rPr lang="en-US" dirty="0"/>
              <a:t>Making our society as a whole ethical in the way it treats everyone</a:t>
            </a:r>
          </a:p>
          <a:p>
            <a:endParaRPr lang="en-US" dirty="0"/>
          </a:p>
          <a:p>
            <a:r>
              <a:rPr lang="en-US" dirty="0"/>
              <a:t>(https://</a:t>
            </a:r>
            <a:r>
              <a:rPr lang="en-US" dirty="0" err="1"/>
              <a:t>www.scu.edu</a:t>
            </a:r>
            <a:r>
              <a:rPr lang="en-US" dirty="0"/>
              <a:t>/ethics/ethics-resources/ethical-decision-making/a-framework-for-ethical-decision-making/)</a:t>
            </a:r>
          </a:p>
        </p:txBody>
      </p:sp>
      <p:sp>
        <p:nvSpPr>
          <p:cNvPr id="4" name="Slide Number Placeholder 3"/>
          <p:cNvSpPr>
            <a:spLocks noGrp="1"/>
          </p:cNvSpPr>
          <p:nvPr>
            <p:ph type="sldNum" sz="quarter" idx="5"/>
          </p:nvPr>
        </p:nvSpPr>
        <p:spPr/>
        <p:txBody>
          <a:bodyPr/>
          <a:lstStyle/>
          <a:p>
            <a:fld id="{6363C63D-0C1A-0E4C-A0BD-8D65A9542426}" type="slidenum">
              <a:rPr lang="en-US" smtClean="0"/>
              <a:t>5</a:t>
            </a:fld>
            <a:endParaRPr lang="en-US"/>
          </a:p>
        </p:txBody>
      </p:sp>
    </p:spTree>
    <p:extLst>
      <p:ext uri="{BB962C8B-B14F-4D97-AF65-F5344CB8AC3E}">
        <p14:creationId xmlns:p14="http://schemas.microsoft.com/office/powerpoint/2010/main" val="89006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Morals are guiding principles with the goal being doing the right thing.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uses or senses of “morality”—a descriptive sense and a normative sense—</a:t>
            </a:r>
          </a:p>
          <a:p>
            <a:r>
              <a:rPr lang="en-US" sz="1200" b="0" i="0" kern="1200" dirty="0">
                <a:solidFill>
                  <a:schemeClr val="tx1"/>
                </a:solidFill>
                <a:effectLst/>
                <a:latin typeface="+mn-lt"/>
                <a:ea typeface="+mn-ea"/>
                <a:cs typeface="+mn-cs"/>
              </a:rPr>
              <a:t>1. descriptively to refer to certain codes of conduct put forward by a society or a group (such as a religion), or accepted by an individual for her own behavior, or</a:t>
            </a:r>
          </a:p>
          <a:p>
            <a:r>
              <a:rPr lang="en-US" sz="1200" b="0" i="0" kern="1200" dirty="0">
                <a:solidFill>
                  <a:schemeClr val="tx1"/>
                </a:solidFill>
                <a:effectLst/>
                <a:latin typeface="+mn-lt"/>
                <a:ea typeface="+mn-ea"/>
                <a:cs typeface="+mn-cs"/>
              </a:rPr>
              <a:t>2. normatively to refer to a code of conduct that, given specified conditions, would be put forward by all rational people.</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plato.stanford.edu</a:t>
            </a:r>
            <a:r>
              <a:rPr lang="en-US" sz="1200" b="0" i="0" kern="1200" dirty="0">
                <a:solidFill>
                  <a:schemeClr val="tx1"/>
                </a:solidFill>
                <a:effectLst/>
                <a:latin typeface="+mn-lt"/>
                <a:ea typeface="+mn-ea"/>
                <a:cs typeface="+mn-cs"/>
              </a:rPr>
              <a:t>/entries/morality-definition/)</a:t>
            </a:r>
          </a:p>
          <a:p>
            <a:endParaRPr lang="en-US" sz="1200" b="0" i="0" kern="1200" dirty="0">
              <a:solidFill>
                <a:schemeClr val="tx1"/>
              </a:solidFill>
              <a:effectLst/>
              <a:latin typeface="+mn-lt"/>
              <a:ea typeface="+mn-ea"/>
              <a:cs typeface="+mn-cs"/>
            </a:endParaRPr>
          </a:p>
          <a:p>
            <a:r>
              <a:rPr lang="en-US" sz="1200" i="1" kern="1200" dirty="0">
                <a:solidFill>
                  <a:schemeClr val="tx1"/>
                </a:solidFill>
                <a:latin typeface="+mn-lt"/>
                <a:ea typeface="+mn-ea"/>
                <a:cs typeface="+mn-cs"/>
              </a:rPr>
              <a:t>Morality</a:t>
            </a:r>
            <a:r>
              <a:rPr lang="en-US" sz="1200" kern="1200" dirty="0">
                <a:solidFill>
                  <a:schemeClr val="tx1"/>
                </a:solidFill>
                <a:latin typeface="+mn-lt"/>
                <a:ea typeface="+mn-ea"/>
                <a:cs typeface="+mn-cs"/>
              </a:rPr>
              <a:t> – traditions of belief and right and wrong conduct.</a:t>
            </a:r>
          </a:p>
          <a:p>
            <a:pPr marL="0" indent="0">
              <a:buNone/>
            </a:pPr>
            <a:r>
              <a:rPr lang="en-US" sz="1200" kern="1200" dirty="0">
                <a:solidFill>
                  <a:schemeClr val="tx1"/>
                </a:solidFill>
                <a:latin typeface="+mn-lt"/>
                <a:ea typeface="+mn-ea"/>
                <a:cs typeface="+mn-cs"/>
              </a:rPr>
              <a:t>Morality is a social institution</a:t>
            </a:r>
          </a:p>
          <a:p>
            <a:pPr marL="0" indent="0">
              <a:buNone/>
            </a:pPr>
            <a:r>
              <a:rPr lang="en-US" sz="1200" kern="1200" dirty="0">
                <a:solidFill>
                  <a:schemeClr val="tx1"/>
                </a:solidFill>
                <a:latin typeface="+mn-lt"/>
                <a:ea typeface="+mn-ea"/>
                <a:cs typeface="+mn-cs"/>
              </a:rPr>
              <a:t>Morality has a history, code of learnable rules and conventions.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terms </a:t>
            </a:r>
            <a:r>
              <a:rPr lang="en-US" sz="1200" b="0" i="1" kern="1200" dirty="0">
                <a:solidFill>
                  <a:schemeClr val="tx1"/>
                </a:solidFill>
                <a:effectLst/>
                <a:latin typeface="+mn-lt"/>
                <a:ea typeface="+mn-ea"/>
                <a:cs typeface="+mn-cs"/>
              </a:rPr>
              <a:t>ethics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morality </a:t>
            </a:r>
            <a:r>
              <a:rPr lang="en-US" sz="1200" b="0" i="0" kern="1200" dirty="0">
                <a:solidFill>
                  <a:schemeClr val="tx1"/>
                </a:solidFill>
                <a:effectLst/>
                <a:latin typeface="+mn-lt"/>
                <a:ea typeface="+mn-ea"/>
                <a:cs typeface="+mn-cs"/>
              </a:rPr>
              <a:t>are often used interchangeably </a:t>
            </a: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6</a:t>
            </a:fld>
            <a:endParaRPr lang="en-US"/>
          </a:p>
        </p:txBody>
      </p:sp>
    </p:spTree>
    <p:extLst>
      <p:ext uri="{BB962C8B-B14F-4D97-AF65-F5344CB8AC3E}">
        <p14:creationId xmlns:p14="http://schemas.microsoft.com/office/powerpoint/2010/main" val="354954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Normative ethics, or moral theory, is the study of what makes actions right and wrong and suggests how one “ought” to behave.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Moral theories </a:t>
            </a:r>
            <a:r>
              <a:rPr lang="en-US" sz="1200" kern="1200" dirty="0">
                <a:solidFill>
                  <a:schemeClr val="tx1"/>
                </a:solidFill>
                <a:latin typeface="+mn-lt"/>
                <a:ea typeface="+mn-ea"/>
                <a:cs typeface="+mn-cs"/>
              </a:rPr>
              <a:t>provide a framework for processing moral problems.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may involve articulating the good habits that we should acquire, the duties that we should follow, or the consequences of our behavior on others. (https://</a:t>
            </a:r>
            <a:r>
              <a:rPr lang="en-US" sz="1200" b="0" i="0" kern="1200" dirty="0" err="1">
                <a:solidFill>
                  <a:schemeClr val="tx1"/>
                </a:solidFill>
                <a:effectLst/>
                <a:latin typeface="+mn-lt"/>
                <a:ea typeface="+mn-ea"/>
                <a:cs typeface="+mn-cs"/>
              </a:rPr>
              <a:t>libguides.francis.edu</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c.php?g</a:t>
            </a:r>
            <a:r>
              <a:rPr lang="en-US" sz="1200" b="0" i="0" kern="1200" dirty="0">
                <a:solidFill>
                  <a:schemeClr val="tx1"/>
                </a:solidFill>
                <a:effectLst/>
                <a:latin typeface="+mn-lt"/>
                <a:ea typeface="+mn-ea"/>
                <a:cs typeface="+mn-cs"/>
              </a:rPr>
              <a:t>=182116&amp;p=1199480#s-lg-box-4096159)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several moral theories, for example consequentialist theories, deontological theories, and virtue-based theories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Philosophers have…noted the difference between saying that </a:t>
            </a:r>
            <a:r>
              <a:rPr lang="en-US" sz="1200" b="0" i="1" kern="1200" dirty="0">
                <a:solidFill>
                  <a:schemeClr val="tx1"/>
                </a:solidFill>
                <a:effectLst/>
                <a:latin typeface="+mn-lt"/>
                <a:ea typeface="+mn-ea"/>
                <a:cs typeface="+mn-cs"/>
              </a:rPr>
              <a:t>this is the way things are</a:t>
            </a:r>
            <a:r>
              <a:rPr lang="en-US" sz="1200" b="0" i="0" kern="1200" dirty="0">
                <a:solidFill>
                  <a:schemeClr val="tx1"/>
                </a:solidFill>
                <a:effectLst/>
                <a:latin typeface="+mn-lt"/>
                <a:ea typeface="+mn-ea"/>
                <a:cs typeface="+mn-cs"/>
              </a:rPr>
              <a:t> (these are the facts) and </a:t>
            </a:r>
            <a:r>
              <a:rPr lang="en-US" sz="1200" b="0" i="1" kern="1200" dirty="0">
                <a:solidFill>
                  <a:schemeClr val="tx1"/>
                </a:solidFill>
                <a:effectLst/>
                <a:latin typeface="+mn-lt"/>
                <a:ea typeface="+mn-ea"/>
                <a:cs typeface="+mn-cs"/>
              </a:rPr>
              <a:t>this is what we </a:t>
            </a:r>
            <a:r>
              <a:rPr lang="en-US" sz="1200" b="1" i="1" kern="1200" dirty="0">
                <a:solidFill>
                  <a:schemeClr val="tx1"/>
                </a:solidFill>
                <a:effectLst/>
                <a:latin typeface="+mn-lt"/>
                <a:ea typeface="+mn-ea"/>
                <a:cs typeface="+mn-cs"/>
              </a:rPr>
              <a:t>should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 (http://</a:t>
            </a:r>
            <a:r>
              <a:rPr lang="en-US" sz="1200" b="0" i="0" kern="1200" dirty="0" err="1">
                <a:solidFill>
                  <a:schemeClr val="tx1"/>
                </a:solidFill>
                <a:effectLst/>
                <a:latin typeface="+mn-lt"/>
                <a:ea typeface="+mn-ea"/>
                <a:cs typeface="+mn-cs"/>
              </a:rPr>
              <a:t>humancond.org</a:t>
            </a:r>
            <a:r>
              <a:rPr lang="en-US" sz="1200" b="0" i="0" kern="1200" dirty="0">
                <a:solidFill>
                  <a:schemeClr val="tx1"/>
                </a:solidFill>
                <a:effectLst/>
                <a:latin typeface="+mn-lt"/>
                <a:ea typeface="+mn-ea"/>
                <a:cs typeface="+mn-cs"/>
              </a:rPr>
              <a:t>/analysis/philosophy/</a:t>
            </a:r>
            <a:r>
              <a:rPr lang="en-US" sz="1200" b="0" i="0" kern="1200" dirty="0" err="1">
                <a:solidFill>
                  <a:schemeClr val="tx1"/>
                </a:solidFill>
                <a:effectLst/>
                <a:latin typeface="+mn-lt"/>
                <a:ea typeface="+mn-ea"/>
                <a:cs typeface="+mn-cs"/>
              </a:rPr>
              <a:t>is_ought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is sometimes referred as the difference of “is” versus “ought” Metaethics is about facts – the “is” –Normative ethics are about the ”should” or “ought”</a:t>
            </a:r>
            <a:endParaRPr lang="en-US" dirty="0"/>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7</a:t>
            </a:fld>
            <a:endParaRPr lang="en-US"/>
          </a:p>
        </p:txBody>
      </p:sp>
    </p:spTree>
    <p:extLst>
      <p:ext uri="{BB962C8B-B14F-4D97-AF65-F5344CB8AC3E}">
        <p14:creationId xmlns:p14="http://schemas.microsoft.com/office/powerpoint/2010/main" val="897414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Metaethics</a:t>
            </a:r>
            <a:r>
              <a:rPr lang="en-US" dirty="0"/>
              <a:t> involves analysis of the language, concepts, and methods of reasoning in normative ethics. (Beauchamp &amp; Childress, 2013) </a:t>
            </a:r>
          </a:p>
          <a:p>
            <a:r>
              <a:rPr lang="en-US" dirty="0"/>
              <a:t>Where do our ethical principles come from and what do they mean?</a:t>
            </a:r>
          </a:p>
          <a:p>
            <a:r>
              <a:rPr lang="en-US" dirty="0"/>
              <a:t>Metaethics looks at the meanings of notions such as </a:t>
            </a:r>
            <a:r>
              <a:rPr lang="en-US" i="1" dirty="0"/>
              <a:t>right, obligation, virtue, justification, morality, </a:t>
            </a:r>
            <a:r>
              <a:rPr lang="en-US" i="0" dirty="0"/>
              <a:t>and </a:t>
            </a:r>
            <a:r>
              <a:rPr lang="en-US" i="1" dirty="0"/>
              <a:t>responsibility </a:t>
            </a:r>
            <a:r>
              <a:rPr lang="en-US" dirty="0"/>
              <a:t>(Beauchamp &amp; Childress, 2013)</a:t>
            </a:r>
          </a:p>
          <a:p>
            <a:r>
              <a:rPr lang="en-US" sz="1200" b="0" i="0" kern="1200" dirty="0">
                <a:solidFill>
                  <a:schemeClr val="tx1"/>
                </a:solidFill>
                <a:effectLst/>
                <a:latin typeface="+mn-lt"/>
                <a:ea typeface="+mn-ea"/>
                <a:cs typeface="+mn-cs"/>
              </a:rPr>
              <a:t>We may define metaethics as the study of the origin and meaning of ethical concepts. (https://</a:t>
            </a:r>
            <a:r>
              <a:rPr lang="en-US" sz="1200" b="0" i="0" kern="1200" dirty="0" err="1">
                <a:solidFill>
                  <a:schemeClr val="tx1"/>
                </a:solidFill>
                <a:effectLst/>
                <a:latin typeface="+mn-lt"/>
                <a:ea typeface="+mn-ea"/>
                <a:cs typeface="+mn-cs"/>
              </a:rPr>
              <a:t>iep.utm.edu</a:t>
            </a:r>
            <a:r>
              <a:rPr lang="en-US" sz="1200" b="0" i="0" kern="1200" dirty="0">
                <a:solidFill>
                  <a:schemeClr val="tx1"/>
                </a:solidFill>
                <a:effectLst/>
                <a:latin typeface="+mn-lt"/>
                <a:ea typeface="+mn-ea"/>
                <a:cs typeface="+mn-cs"/>
              </a:rPr>
              <a:t>/ethics/)</a:t>
            </a:r>
            <a:endParaRPr lang="en-US" dirty="0"/>
          </a:p>
          <a:p>
            <a:endParaRPr lang="en-US" dirty="0"/>
          </a:p>
          <a:p>
            <a:r>
              <a:rPr lang="en-US" sz="1200" b="0" i="0" kern="1200" dirty="0">
                <a:solidFill>
                  <a:schemeClr val="tx1"/>
                </a:solidFill>
                <a:effectLst/>
                <a:latin typeface="+mn-lt"/>
                <a:ea typeface="+mn-ea"/>
                <a:cs typeface="+mn-cs"/>
              </a:rPr>
              <a:t>Philosophers have…noted the difference between saying that </a:t>
            </a:r>
            <a:r>
              <a:rPr lang="en-US" sz="1200" b="0" i="1" kern="1200" dirty="0">
                <a:solidFill>
                  <a:schemeClr val="tx1"/>
                </a:solidFill>
                <a:effectLst/>
                <a:latin typeface="+mn-lt"/>
                <a:ea typeface="+mn-ea"/>
                <a:cs typeface="+mn-cs"/>
              </a:rPr>
              <a:t>this is the way things are</a:t>
            </a:r>
            <a:r>
              <a:rPr lang="en-US" sz="1200" b="0" i="0" kern="1200" dirty="0">
                <a:solidFill>
                  <a:schemeClr val="tx1"/>
                </a:solidFill>
                <a:effectLst/>
                <a:latin typeface="+mn-lt"/>
                <a:ea typeface="+mn-ea"/>
                <a:cs typeface="+mn-cs"/>
              </a:rPr>
              <a:t> (these are the facts) and </a:t>
            </a:r>
            <a:r>
              <a:rPr lang="en-US" sz="1200" b="0" i="1" kern="1200" dirty="0">
                <a:solidFill>
                  <a:schemeClr val="tx1"/>
                </a:solidFill>
                <a:effectLst/>
                <a:latin typeface="+mn-lt"/>
                <a:ea typeface="+mn-ea"/>
                <a:cs typeface="+mn-cs"/>
              </a:rPr>
              <a:t>this is what we </a:t>
            </a:r>
            <a:r>
              <a:rPr lang="en-US" sz="1200" b="1" i="1" kern="1200" dirty="0">
                <a:solidFill>
                  <a:schemeClr val="tx1"/>
                </a:solidFill>
                <a:effectLst/>
                <a:latin typeface="+mn-lt"/>
                <a:ea typeface="+mn-ea"/>
                <a:cs typeface="+mn-cs"/>
              </a:rPr>
              <a:t>should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 (http://</a:t>
            </a:r>
            <a:r>
              <a:rPr lang="en-US" sz="1200" b="0" i="0" kern="1200" dirty="0" err="1">
                <a:solidFill>
                  <a:schemeClr val="tx1"/>
                </a:solidFill>
                <a:effectLst/>
                <a:latin typeface="+mn-lt"/>
                <a:ea typeface="+mn-ea"/>
                <a:cs typeface="+mn-cs"/>
              </a:rPr>
              <a:t>humancond.org</a:t>
            </a:r>
            <a:r>
              <a:rPr lang="en-US" sz="1200" b="0" i="0" kern="1200" dirty="0">
                <a:solidFill>
                  <a:schemeClr val="tx1"/>
                </a:solidFill>
                <a:effectLst/>
                <a:latin typeface="+mn-lt"/>
                <a:ea typeface="+mn-ea"/>
                <a:cs typeface="+mn-cs"/>
              </a:rPr>
              <a:t>/analysis/philosophy/</a:t>
            </a:r>
            <a:r>
              <a:rPr lang="en-US" sz="1200" b="0" i="0" kern="1200" dirty="0" err="1">
                <a:solidFill>
                  <a:schemeClr val="tx1"/>
                </a:solidFill>
                <a:effectLst/>
                <a:latin typeface="+mn-lt"/>
                <a:ea typeface="+mn-ea"/>
                <a:cs typeface="+mn-cs"/>
              </a:rPr>
              <a:t>is_ought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is sometimes referred as the difference of “is” versus “ought” Metaethics is about facts – the “is” –Normative ethics are about the ”should” or “ought”</a:t>
            </a:r>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8</a:t>
            </a:fld>
            <a:endParaRPr lang="en-US"/>
          </a:p>
        </p:txBody>
      </p:sp>
    </p:spTree>
    <p:extLst>
      <p:ext uri="{BB962C8B-B14F-4D97-AF65-F5344CB8AC3E}">
        <p14:creationId xmlns:p14="http://schemas.microsoft.com/office/powerpoint/2010/main" val="392478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9</a:t>
            </a:fld>
            <a:endParaRPr lang="en-US"/>
          </a:p>
        </p:txBody>
      </p:sp>
    </p:spTree>
    <p:extLst>
      <p:ext uri="{BB962C8B-B14F-4D97-AF65-F5344CB8AC3E}">
        <p14:creationId xmlns:p14="http://schemas.microsoft.com/office/powerpoint/2010/main" val="24638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Medicine and law</a:t>
            </a:r>
          </a:p>
          <a:p>
            <a:r>
              <a:rPr lang="en-US" dirty="0"/>
              <a:t>Business ethics</a:t>
            </a: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10</a:t>
            </a:fld>
            <a:endParaRPr lang="en-US"/>
          </a:p>
        </p:txBody>
      </p:sp>
    </p:spTree>
    <p:extLst>
      <p:ext uri="{BB962C8B-B14F-4D97-AF65-F5344CB8AC3E}">
        <p14:creationId xmlns:p14="http://schemas.microsoft.com/office/powerpoint/2010/main" val="1661868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rgbClr val="404040"/>
                </a:solidFill>
                <a:latin typeface="Arial"/>
              </a:defRPr>
            </a:lvl1pPr>
          </a:lstStyle>
          <a:p>
            <a:r>
              <a:rPr lang="en-US" dirty="0"/>
              <a:t>Separator </a:t>
            </a:r>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FF1119D7-A681-024F-AE01-A74F8E3BC6C4}" type="datetime1">
              <a:rPr lang="en-US" smtClean="0"/>
              <a:t>8/28/2024</a:t>
            </a:fld>
            <a:endParaRPr lang="en-US"/>
          </a:p>
        </p:txBody>
      </p:sp>
      <p:sp>
        <p:nvSpPr>
          <p:cNvPr id="6" name="Footer Placeholder 5"/>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4CA365B5-7CE2-B647-852D-E222C172F5C1}" type="datetime1">
              <a:rPr lang="en-US" smtClean="0"/>
              <a:t>8/28/2024</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6356350"/>
            <a:ext cx="2895600" cy="365125"/>
          </a:xfrm>
        </p:spPr>
        <p:txBody>
          <a:bodyPr/>
          <a:lstStyle/>
          <a:p>
            <a:r>
              <a:rPr lang="en-US"/>
              <a:t>Dr. Laura Pigozzi &amp; Dr. Clara Mitchell</a:t>
            </a:r>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19D9FB-125F-DE4A-AAEA-3211719BC316}" type="datetime1">
              <a:rPr lang="en-US" smtClean="0"/>
              <a:t>8/28/2024</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6356350"/>
            <a:ext cx="2895600" cy="365125"/>
          </a:xfrm>
        </p:spPr>
        <p:txBody>
          <a:bodyPr/>
          <a:lstStyle/>
          <a:p>
            <a:r>
              <a:rPr lang="en-US"/>
              <a:t>Dr. Laura Pigozzi &amp; Dr. Clara Mitchell</a:t>
            </a:r>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E4614437-B962-0E41-BEA8-CC8DA4328443}" type="datetime1">
              <a:rPr lang="en-US" smtClean="0"/>
              <a:t>8/28/2024</a:t>
            </a:fld>
            <a:endParaRPr lang="en-US"/>
          </a:p>
        </p:txBody>
      </p:sp>
      <p:sp>
        <p:nvSpPr>
          <p:cNvPr id="3" name="Footer Placeholder 2"/>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7A97038-9042-A64C-88D2-B629BEFD57F0}" type="datetime1">
              <a:rPr lang="en-US" smtClean="0"/>
              <a:t>8/28/2024</a:t>
            </a:fld>
            <a:endParaRPr lang="en-US" dirty="0"/>
          </a:p>
        </p:txBody>
      </p:sp>
      <p:sp>
        <p:nvSpPr>
          <p:cNvPr id="5" name="Footer Placeholder 4"/>
          <p:cNvSpPr>
            <a:spLocks noGrp="1"/>
          </p:cNvSpPr>
          <p:nvPr>
            <p:ph type="ftr" sz="quarter" idx="11"/>
          </p:nvPr>
        </p:nvSpPr>
        <p:spPr/>
        <p:txBody>
          <a:bodyPr/>
          <a:lstStyle/>
          <a:p>
            <a:r>
              <a:rPr lang="en-US"/>
              <a:t>Dr. Laura Pigozzi &amp; Dr. Clara Mitchell</a:t>
            </a:r>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2C789A5-4FF7-4D4C-BC14-2A9876194D7D}" type="datetime1">
              <a:rPr lang="en-US" smtClean="0"/>
              <a:t>8/28/2024</a:t>
            </a:fld>
            <a:endParaRPr lang="en-US"/>
          </a:p>
        </p:txBody>
      </p:sp>
      <p:sp>
        <p:nvSpPr>
          <p:cNvPr id="5" name="Footer Placeholder 4"/>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5F1D723C-587E-AB43-A36F-90B14EF1D7A5}" type="datetime1">
              <a:rPr lang="en-US" smtClean="0"/>
              <a:t>8/28/2024</a:t>
            </a:fld>
            <a:endParaRPr lang="en-US"/>
          </a:p>
        </p:txBody>
      </p:sp>
      <p:sp>
        <p:nvSpPr>
          <p:cNvPr id="5" name="Footer Placeholder 4"/>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FBFD0433-8402-C141-A744-A8E55219F10B}" type="datetime1">
              <a:rPr lang="en-US" smtClean="0"/>
              <a:t>8/28/2024</a:t>
            </a:fld>
            <a:endParaRPr lang="en-US"/>
          </a:p>
        </p:txBody>
      </p:sp>
      <p:sp>
        <p:nvSpPr>
          <p:cNvPr id="6" name="Footer Placeholder 5"/>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1B06CAEB-E6F8-B646-A499-0FEC6916FB43}" type="datetime1">
              <a:rPr lang="en-US" smtClean="0"/>
              <a:t>8/28/2024</a:t>
            </a:fld>
            <a:endParaRPr lang="en-US"/>
          </a:p>
        </p:txBody>
      </p:sp>
      <p:sp>
        <p:nvSpPr>
          <p:cNvPr id="8" name="Footer Placeholder 7"/>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0FFD6ACE-EA5A-AA44-93FF-52B5FC788AA2}" type="datetime1">
              <a:rPr lang="en-US" smtClean="0"/>
              <a:t>8/28/2024</a:t>
            </a:fld>
            <a:endParaRPr lang="en-US"/>
          </a:p>
        </p:txBody>
      </p:sp>
      <p:sp>
        <p:nvSpPr>
          <p:cNvPr id="4" name="Footer Placeholder 3"/>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E8048DA4-BC85-4D47-8FEE-0FEDE960C990}" type="datetime1">
              <a:rPr lang="en-US" smtClean="0"/>
              <a:t>8/28/2024</a:t>
            </a:fld>
            <a:endParaRPr lang="en-US"/>
          </a:p>
        </p:txBody>
      </p:sp>
      <p:sp>
        <p:nvSpPr>
          <p:cNvPr id="6" name="Footer Placeholder 5"/>
          <p:cNvSpPr>
            <a:spLocks noGrp="1"/>
          </p:cNvSpPr>
          <p:nvPr>
            <p:ph type="ftr" sz="quarter" idx="11"/>
          </p:nvPr>
        </p:nvSpPr>
        <p:spPr/>
        <p:txBody>
          <a:bodyPr/>
          <a:lstStyle>
            <a:lvl1pPr>
              <a:defRPr>
                <a:latin typeface="Arial"/>
              </a:defRPr>
            </a:lvl1pPr>
          </a:lstStyle>
          <a:p>
            <a:r>
              <a:rPr lang="en-US"/>
              <a:t>Dr. Laura Pigozzi &amp; Dr. Clara Mitchell</a:t>
            </a:r>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76679-8F8A-3643-84A5-7ED59A78CC9B}" type="datetime1">
              <a:rPr lang="en-US" smtClean="0"/>
              <a:t>8/28/2024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Laura Pigozzi &amp; Dr. Clara Mitchell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914400" y="1744229"/>
            <a:ext cx="8229600" cy="1061186"/>
          </a:xfrm>
        </p:spPr>
        <p:txBody>
          <a:bodyPr/>
          <a:lstStyle/>
          <a:p>
            <a:r>
              <a:rPr lang="en-US" dirty="0">
                <a:solidFill>
                  <a:schemeClr val="tx1">
                    <a:lumMod val="75000"/>
                    <a:lumOff val="25000"/>
                  </a:schemeClr>
                </a:solidFill>
              </a:rPr>
              <a:t>Ethics</a:t>
            </a:r>
          </a:p>
        </p:txBody>
      </p:sp>
      <p:sp>
        <p:nvSpPr>
          <p:cNvPr id="3" name="Subtitle 2"/>
          <p:cNvSpPr>
            <a:spLocks noGrp="1"/>
          </p:cNvSpPr>
          <p:nvPr>
            <p:ph type="subTitle" idx="1"/>
          </p:nvPr>
        </p:nvSpPr>
        <p:spPr>
          <a:xfrm>
            <a:off x="914400" y="3048000"/>
            <a:ext cx="8229599" cy="1265172"/>
          </a:xfrm>
        </p:spPr>
        <p:txBody>
          <a:bodyPr/>
          <a:lstStyle/>
          <a:p>
            <a:r>
              <a:rPr lang="en-US" dirty="0">
                <a:solidFill>
                  <a:schemeClr val="tx1">
                    <a:lumMod val="75000"/>
                    <a:lumOff val="25000"/>
                  </a:schemeClr>
                </a:solidFill>
              </a:rPr>
              <a:t>moral philosophy</a:t>
            </a:r>
          </a:p>
        </p:txBody>
      </p:sp>
      <p:sp>
        <p:nvSpPr>
          <p:cNvPr id="4" name="Footer Placeholder 3">
            <a:extLst>
              <a:ext uri="{FF2B5EF4-FFF2-40B4-BE49-F238E27FC236}">
                <a16:creationId xmlns:a16="http://schemas.microsoft.com/office/drawing/2014/main" id="{6378FB9F-AE7B-4647-A14C-FCD53498F963}"/>
              </a:ext>
            </a:extLst>
          </p:cNvPr>
          <p:cNvSpPr>
            <a:spLocks noGrp="1"/>
          </p:cNvSpPr>
          <p:nvPr>
            <p:ph type="ftr" sz="quarter" idx="11"/>
          </p:nvPr>
        </p:nvSpPr>
        <p:spPr/>
        <p:txBody>
          <a:bodyPr/>
          <a:lstStyle/>
          <a:p>
            <a:r>
              <a:rPr lang="en-US"/>
              <a:t>Dr. Laura Pigozzi &amp; Dr. Clara Mitchell</a:t>
            </a:r>
            <a:endParaRPr lang="en-US" dirty="0"/>
          </a:p>
        </p:txBody>
      </p:sp>
      <p:sp>
        <p:nvSpPr>
          <p:cNvPr id="5" name="Slide Number Placeholder 4">
            <a:extLst>
              <a:ext uri="{FF2B5EF4-FFF2-40B4-BE49-F238E27FC236}">
                <a16:creationId xmlns:a16="http://schemas.microsoft.com/office/drawing/2014/main" id="{460C5F94-59DD-A843-922A-119C36A83AEE}"/>
              </a:ext>
            </a:extLst>
          </p:cNvPr>
          <p:cNvSpPr>
            <a:spLocks noGrp="1"/>
          </p:cNvSpPr>
          <p:nvPr>
            <p:ph type="sldNum" sz="quarter" idx="12"/>
          </p:nvPr>
        </p:nvSpPr>
        <p:spPr/>
        <p:txBody>
          <a:bodyPr/>
          <a:lstStyle/>
          <a:p>
            <a:fld id="{106E12CD-FCB1-464E-A775-0B83FDDACE03}" type="slidenum">
              <a:rPr lang="en-US" smtClean="0"/>
              <a:pPr/>
              <a:t>1</a:t>
            </a:fld>
            <a:endParaRPr lang="en-US" dirty="0"/>
          </a:p>
        </p:txBody>
      </p:sp>
    </p:spTree>
    <p:extLst>
      <p:ext uri="{BB962C8B-B14F-4D97-AF65-F5344CB8AC3E}">
        <p14:creationId xmlns:p14="http://schemas.microsoft.com/office/powerpoint/2010/main" val="415433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9AB0E5-3216-D84C-8185-CB45B9C339DD}"/>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CFA601A7-5E72-5E45-BC0A-8E6D80738328}"/>
              </a:ext>
            </a:extLst>
          </p:cNvPr>
          <p:cNvSpPr>
            <a:spLocks noGrp="1"/>
          </p:cNvSpPr>
          <p:nvPr>
            <p:ph type="sldNum" sz="quarter" idx="12"/>
          </p:nvPr>
        </p:nvSpPr>
        <p:spPr/>
        <p:txBody>
          <a:bodyPr/>
          <a:lstStyle/>
          <a:p>
            <a:fld id="{106E12CD-FCB1-464E-A775-0B83FDDACE03}" type="slidenum">
              <a:rPr lang="en-US" smtClean="0"/>
              <a:pPr/>
              <a:t>10</a:t>
            </a:fld>
            <a:endParaRPr lang="en-US"/>
          </a:p>
        </p:txBody>
      </p:sp>
      <p:sp>
        <p:nvSpPr>
          <p:cNvPr id="4" name="TextBox 3">
            <a:extLst>
              <a:ext uri="{FF2B5EF4-FFF2-40B4-BE49-F238E27FC236}">
                <a16:creationId xmlns:a16="http://schemas.microsoft.com/office/drawing/2014/main" id="{8DD5EEE8-A752-9C41-AD90-9C60DC1F6CD2}"/>
              </a:ext>
            </a:extLst>
          </p:cNvPr>
          <p:cNvSpPr txBox="1"/>
          <p:nvPr/>
        </p:nvSpPr>
        <p:spPr>
          <a:xfrm>
            <a:off x="2769936" y="1212890"/>
            <a:ext cx="3277692" cy="584775"/>
          </a:xfrm>
          <a:prstGeom prst="rect">
            <a:avLst/>
          </a:prstGeom>
          <a:solidFill>
            <a:srgbClr val="7030A0"/>
          </a:solidFill>
        </p:spPr>
        <p:txBody>
          <a:bodyPr wrap="none" rtlCol="0">
            <a:spAutoFit/>
          </a:bodyPr>
          <a:lstStyle/>
          <a:p>
            <a:r>
              <a:rPr lang="en-US" sz="3200" dirty="0">
                <a:solidFill>
                  <a:schemeClr val="bg1"/>
                </a:solidFill>
              </a:rPr>
              <a:t>Professional</a:t>
            </a:r>
            <a:r>
              <a:rPr lang="en-US" sz="3200" dirty="0"/>
              <a:t> </a:t>
            </a:r>
            <a:r>
              <a:rPr lang="en-US" sz="3200" dirty="0">
                <a:solidFill>
                  <a:schemeClr val="bg1"/>
                </a:solidFill>
              </a:rPr>
              <a:t>Ethics</a:t>
            </a:r>
            <a:endParaRPr lang="en-US" sz="3200" dirty="0"/>
          </a:p>
        </p:txBody>
      </p:sp>
      <p:sp>
        <p:nvSpPr>
          <p:cNvPr id="6" name="TextBox 5">
            <a:extLst>
              <a:ext uri="{FF2B5EF4-FFF2-40B4-BE49-F238E27FC236}">
                <a16:creationId xmlns:a16="http://schemas.microsoft.com/office/drawing/2014/main" id="{F97C05C8-DD9D-774D-8FA5-FCF41DE73166}"/>
              </a:ext>
            </a:extLst>
          </p:cNvPr>
          <p:cNvSpPr txBox="1"/>
          <p:nvPr/>
        </p:nvSpPr>
        <p:spPr>
          <a:xfrm>
            <a:off x="1524000" y="2336800"/>
            <a:ext cx="6528503" cy="2062103"/>
          </a:xfrm>
          <a:prstGeom prst="rect">
            <a:avLst/>
          </a:prstGeom>
          <a:noFill/>
        </p:spPr>
        <p:txBody>
          <a:bodyPr wrap="square" rtlCol="0">
            <a:spAutoFit/>
          </a:bodyPr>
          <a:lstStyle/>
          <a:p>
            <a:r>
              <a:rPr lang="en-US" sz="3200" dirty="0"/>
              <a:t>A set of standards defined by the </a:t>
            </a:r>
          </a:p>
          <a:p>
            <a:r>
              <a:rPr lang="en-US" sz="3200" dirty="0"/>
              <a:t>professional community which provides a guide for behavior that is expected from the professional.</a:t>
            </a:r>
          </a:p>
        </p:txBody>
      </p:sp>
    </p:spTree>
    <p:extLst>
      <p:ext uri="{BB962C8B-B14F-4D97-AF65-F5344CB8AC3E}">
        <p14:creationId xmlns:p14="http://schemas.microsoft.com/office/powerpoint/2010/main" val="89071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6B0BE1-C98E-E64B-8047-0899D4184B44}"/>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DFC71219-E83B-0F4F-86C5-9468E1BCBCA8}"/>
              </a:ext>
            </a:extLst>
          </p:cNvPr>
          <p:cNvSpPr>
            <a:spLocks noGrp="1"/>
          </p:cNvSpPr>
          <p:nvPr>
            <p:ph type="sldNum" sz="quarter" idx="12"/>
          </p:nvPr>
        </p:nvSpPr>
        <p:spPr/>
        <p:txBody>
          <a:bodyPr/>
          <a:lstStyle/>
          <a:p>
            <a:fld id="{106E12CD-FCB1-464E-A775-0B83FDDACE03}" type="slidenum">
              <a:rPr lang="en-US" smtClean="0"/>
              <a:pPr/>
              <a:t>11</a:t>
            </a:fld>
            <a:endParaRPr lang="en-US"/>
          </a:p>
        </p:txBody>
      </p:sp>
      <p:sp>
        <p:nvSpPr>
          <p:cNvPr id="4" name="TextBox 3">
            <a:extLst>
              <a:ext uri="{FF2B5EF4-FFF2-40B4-BE49-F238E27FC236}">
                <a16:creationId xmlns:a16="http://schemas.microsoft.com/office/drawing/2014/main" id="{DD41B7E4-7FAD-F145-BA41-A33E0F1E4BFD}"/>
              </a:ext>
            </a:extLst>
          </p:cNvPr>
          <p:cNvSpPr txBox="1"/>
          <p:nvPr/>
        </p:nvSpPr>
        <p:spPr>
          <a:xfrm>
            <a:off x="1694321" y="1108134"/>
            <a:ext cx="5755358" cy="584775"/>
          </a:xfrm>
          <a:prstGeom prst="rect">
            <a:avLst/>
          </a:prstGeom>
          <a:solidFill>
            <a:srgbClr val="7030A0"/>
          </a:solidFill>
        </p:spPr>
        <p:txBody>
          <a:bodyPr wrap="none" rtlCol="0">
            <a:spAutoFit/>
          </a:bodyPr>
          <a:lstStyle/>
          <a:p>
            <a:r>
              <a:rPr lang="en-US" sz="3200" dirty="0">
                <a:solidFill>
                  <a:schemeClr val="bg1"/>
                </a:solidFill>
              </a:rPr>
              <a:t>Why practice professional ethics?</a:t>
            </a:r>
          </a:p>
        </p:txBody>
      </p:sp>
      <p:sp>
        <p:nvSpPr>
          <p:cNvPr id="5" name="TextBox 4">
            <a:extLst>
              <a:ext uri="{FF2B5EF4-FFF2-40B4-BE49-F238E27FC236}">
                <a16:creationId xmlns:a16="http://schemas.microsoft.com/office/drawing/2014/main" id="{A8493B62-4554-C548-8FC5-2AEA4749BA79}"/>
              </a:ext>
            </a:extLst>
          </p:cNvPr>
          <p:cNvSpPr txBox="1"/>
          <p:nvPr/>
        </p:nvSpPr>
        <p:spPr>
          <a:xfrm>
            <a:off x="1694321" y="2423886"/>
            <a:ext cx="6426183" cy="1569660"/>
          </a:xfrm>
          <a:prstGeom prst="rect">
            <a:avLst/>
          </a:prstGeom>
          <a:noFill/>
        </p:spPr>
        <p:txBody>
          <a:bodyPr wrap="none" rtlCol="0">
            <a:spAutoFit/>
          </a:bodyPr>
          <a:lstStyle/>
          <a:p>
            <a:r>
              <a:rPr lang="en-US" sz="3200" dirty="0"/>
              <a:t>Violating the professional standard of</a:t>
            </a:r>
          </a:p>
          <a:p>
            <a:r>
              <a:rPr lang="en-US" sz="3200" dirty="0"/>
              <a:t>behavior can have financial and legal</a:t>
            </a:r>
          </a:p>
          <a:p>
            <a:r>
              <a:rPr lang="en-US" sz="3200" dirty="0"/>
              <a:t>consequences.</a:t>
            </a:r>
          </a:p>
        </p:txBody>
      </p:sp>
    </p:spTree>
    <p:extLst>
      <p:ext uri="{BB962C8B-B14F-4D97-AF65-F5344CB8AC3E}">
        <p14:creationId xmlns:p14="http://schemas.microsoft.com/office/powerpoint/2010/main" val="341138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6B0BE1-C98E-E64B-8047-0899D4184B44}"/>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DFC71219-E83B-0F4F-86C5-9468E1BCBCA8}"/>
              </a:ext>
            </a:extLst>
          </p:cNvPr>
          <p:cNvSpPr>
            <a:spLocks noGrp="1"/>
          </p:cNvSpPr>
          <p:nvPr>
            <p:ph type="sldNum" sz="quarter" idx="12"/>
          </p:nvPr>
        </p:nvSpPr>
        <p:spPr/>
        <p:txBody>
          <a:bodyPr/>
          <a:lstStyle/>
          <a:p>
            <a:fld id="{106E12CD-FCB1-464E-A775-0B83FDDACE03}" type="slidenum">
              <a:rPr lang="en-US" smtClean="0"/>
              <a:pPr/>
              <a:t>12</a:t>
            </a:fld>
            <a:endParaRPr lang="en-US"/>
          </a:p>
        </p:txBody>
      </p:sp>
      <p:sp>
        <p:nvSpPr>
          <p:cNvPr id="4" name="TextBox 3">
            <a:extLst>
              <a:ext uri="{FF2B5EF4-FFF2-40B4-BE49-F238E27FC236}">
                <a16:creationId xmlns:a16="http://schemas.microsoft.com/office/drawing/2014/main" id="{DD41B7E4-7FAD-F145-BA41-A33E0F1E4BFD}"/>
              </a:ext>
            </a:extLst>
          </p:cNvPr>
          <p:cNvSpPr txBox="1"/>
          <p:nvPr/>
        </p:nvSpPr>
        <p:spPr>
          <a:xfrm>
            <a:off x="2787825" y="645297"/>
            <a:ext cx="3231975" cy="584775"/>
          </a:xfrm>
          <a:prstGeom prst="rect">
            <a:avLst/>
          </a:prstGeom>
          <a:solidFill>
            <a:srgbClr val="7030A0"/>
          </a:solidFill>
        </p:spPr>
        <p:txBody>
          <a:bodyPr wrap="none" rtlCol="0">
            <a:spAutoFit/>
          </a:bodyPr>
          <a:lstStyle/>
          <a:p>
            <a:r>
              <a:rPr lang="en-US" sz="3200" dirty="0">
                <a:solidFill>
                  <a:schemeClr val="bg1"/>
                </a:solidFill>
              </a:rPr>
              <a:t>Engineering Ethics</a:t>
            </a:r>
          </a:p>
        </p:txBody>
      </p:sp>
      <p:sp>
        <p:nvSpPr>
          <p:cNvPr id="5" name="TextBox 4">
            <a:extLst>
              <a:ext uri="{FF2B5EF4-FFF2-40B4-BE49-F238E27FC236}">
                <a16:creationId xmlns:a16="http://schemas.microsoft.com/office/drawing/2014/main" id="{A8493B62-4554-C548-8FC5-2AEA4749BA79}"/>
              </a:ext>
            </a:extLst>
          </p:cNvPr>
          <p:cNvSpPr txBox="1"/>
          <p:nvPr/>
        </p:nvSpPr>
        <p:spPr>
          <a:xfrm>
            <a:off x="1055836" y="1712686"/>
            <a:ext cx="7275365" cy="3539430"/>
          </a:xfrm>
          <a:prstGeom prst="rect">
            <a:avLst/>
          </a:prstGeom>
          <a:noFill/>
        </p:spPr>
        <p:txBody>
          <a:bodyPr wrap="square" rtlCol="0">
            <a:spAutoFit/>
          </a:bodyPr>
          <a:lstStyle/>
          <a:p>
            <a:r>
              <a:rPr lang="en-US" sz="3200" dirty="0"/>
              <a:t>1. The study of moral issues and decisions</a:t>
            </a:r>
          </a:p>
          <a:p>
            <a:r>
              <a:rPr lang="en-US" sz="3200" dirty="0"/>
              <a:t>confronting individuals and organizations involved in engineering.</a:t>
            </a:r>
          </a:p>
          <a:p>
            <a:r>
              <a:rPr lang="en-US" sz="3200" dirty="0"/>
              <a:t>2. The study of related questions about moral conduct, character, ideals and relationships of peoples and organizations involved in technological development.</a:t>
            </a:r>
          </a:p>
        </p:txBody>
      </p:sp>
      <p:sp>
        <p:nvSpPr>
          <p:cNvPr id="6" name="TextBox 5">
            <a:extLst>
              <a:ext uri="{FF2B5EF4-FFF2-40B4-BE49-F238E27FC236}">
                <a16:creationId xmlns:a16="http://schemas.microsoft.com/office/drawing/2014/main" id="{3663D528-630B-C649-9ED3-9D63117B34C9}"/>
              </a:ext>
            </a:extLst>
          </p:cNvPr>
          <p:cNvSpPr txBox="1"/>
          <p:nvPr/>
        </p:nvSpPr>
        <p:spPr>
          <a:xfrm>
            <a:off x="1117600" y="5631543"/>
            <a:ext cx="1279517" cy="246221"/>
          </a:xfrm>
          <a:prstGeom prst="rect">
            <a:avLst/>
          </a:prstGeom>
          <a:noFill/>
        </p:spPr>
        <p:txBody>
          <a:bodyPr wrap="none" rtlCol="0">
            <a:spAutoFit/>
          </a:bodyPr>
          <a:lstStyle/>
          <a:p>
            <a:r>
              <a:rPr lang="en-US" sz="1000" dirty="0"/>
              <a:t>Martin &amp; </a:t>
            </a:r>
            <a:r>
              <a:rPr lang="en-US" sz="1000" dirty="0" err="1"/>
              <a:t>Schinzinger</a:t>
            </a:r>
            <a:endParaRPr lang="en-US" sz="1000" dirty="0"/>
          </a:p>
        </p:txBody>
      </p:sp>
    </p:spTree>
    <p:extLst>
      <p:ext uri="{BB962C8B-B14F-4D97-AF65-F5344CB8AC3E}">
        <p14:creationId xmlns:p14="http://schemas.microsoft.com/office/powerpoint/2010/main" val="124913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94B83-2C5F-DF44-8182-8B2F64188598}"/>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6963B191-06D3-8D45-A3CA-71001A0F9A38}"/>
              </a:ext>
            </a:extLst>
          </p:cNvPr>
          <p:cNvSpPr>
            <a:spLocks noGrp="1"/>
          </p:cNvSpPr>
          <p:nvPr>
            <p:ph type="sldNum" sz="quarter" idx="12"/>
          </p:nvPr>
        </p:nvSpPr>
        <p:spPr/>
        <p:txBody>
          <a:bodyPr/>
          <a:lstStyle/>
          <a:p>
            <a:fld id="{106E12CD-FCB1-464E-A775-0B83FDDACE03}" type="slidenum">
              <a:rPr lang="en-US" smtClean="0"/>
              <a:pPr/>
              <a:t>13</a:t>
            </a:fld>
            <a:endParaRPr lang="en-US"/>
          </a:p>
        </p:txBody>
      </p:sp>
      <p:sp>
        <p:nvSpPr>
          <p:cNvPr id="4" name="TextBox 3">
            <a:extLst>
              <a:ext uri="{FF2B5EF4-FFF2-40B4-BE49-F238E27FC236}">
                <a16:creationId xmlns:a16="http://schemas.microsoft.com/office/drawing/2014/main" id="{45720DAB-881E-2142-9BA2-B6D354E95411}"/>
              </a:ext>
            </a:extLst>
          </p:cNvPr>
          <p:cNvSpPr txBox="1"/>
          <p:nvPr/>
        </p:nvSpPr>
        <p:spPr>
          <a:xfrm>
            <a:off x="1851704" y="1142526"/>
            <a:ext cx="5440592" cy="1077218"/>
          </a:xfrm>
          <a:prstGeom prst="rect">
            <a:avLst/>
          </a:prstGeom>
          <a:solidFill>
            <a:schemeClr val="accent4"/>
          </a:solidFill>
        </p:spPr>
        <p:txBody>
          <a:bodyPr wrap="none" rtlCol="0">
            <a:spAutoFit/>
          </a:bodyPr>
          <a:lstStyle/>
          <a:p>
            <a:r>
              <a:rPr lang="en-US" sz="3200" dirty="0">
                <a:solidFill>
                  <a:schemeClr val="bg1"/>
                </a:solidFill>
              </a:rPr>
              <a:t>National Society of Professional</a:t>
            </a:r>
          </a:p>
          <a:p>
            <a:r>
              <a:rPr lang="en-US" sz="3200" dirty="0">
                <a:solidFill>
                  <a:schemeClr val="bg1"/>
                </a:solidFill>
              </a:rPr>
              <a:t>Engineers Code of Ethics</a:t>
            </a:r>
          </a:p>
        </p:txBody>
      </p:sp>
    </p:spTree>
    <p:extLst>
      <p:ext uri="{BB962C8B-B14F-4D97-AF65-F5344CB8AC3E}">
        <p14:creationId xmlns:p14="http://schemas.microsoft.com/office/powerpoint/2010/main" val="348430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34C00-60CC-7E45-9BFE-E625D46C4AE9}"/>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150752AA-5965-9042-8569-BF16E1545DDF}"/>
              </a:ext>
            </a:extLst>
          </p:cNvPr>
          <p:cNvSpPr>
            <a:spLocks noGrp="1"/>
          </p:cNvSpPr>
          <p:nvPr>
            <p:ph type="sldNum" sz="quarter" idx="12"/>
          </p:nvPr>
        </p:nvSpPr>
        <p:spPr/>
        <p:txBody>
          <a:bodyPr/>
          <a:lstStyle/>
          <a:p>
            <a:fld id="{106E12CD-FCB1-464E-A775-0B83FDDACE03}" type="slidenum">
              <a:rPr lang="en-US" smtClean="0"/>
              <a:pPr/>
              <a:t>14</a:t>
            </a:fld>
            <a:endParaRPr lang="en-US"/>
          </a:p>
        </p:txBody>
      </p:sp>
      <p:pic>
        <p:nvPicPr>
          <p:cNvPr id="5" name="Picture 4">
            <a:extLst>
              <a:ext uri="{FF2B5EF4-FFF2-40B4-BE49-F238E27FC236}">
                <a16:creationId xmlns:a16="http://schemas.microsoft.com/office/drawing/2014/main" id="{5426097A-E80F-A148-AE7D-9BE187EFBBA7}"/>
              </a:ext>
            </a:extLst>
          </p:cNvPr>
          <p:cNvPicPr>
            <a:picLocks noChangeAspect="1"/>
          </p:cNvPicPr>
          <p:nvPr/>
        </p:nvPicPr>
        <p:blipFill>
          <a:blip r:embed="rId2"/>
          <a:stretch>
            <a:fillRect/>
          </a:stretch>
        </p:blipFill>
        <p:spPr>
          <a:xfrm>
            <a:off x="0" y="0"/>
            <a:ext cx="9002515" cy="6372135"/>
          </a:xfrm>
          <a:prstGeom prst="rect">
            <a:avLst/>
          </a:prstGeom>
        </p:spPr>
      </p:pic>
      <p:sp>
        <p:nvSpPr>
          <p:cNvPr id="6" name="TextBox 5">
            <a:extLst>
              <a:ext uri="{FF2B5EF4-FFF2-40B4-BE49-F238E27FC236}">
                <a16:creationId xmlns:a16="http://schemas.microsoft.com/office/drawing/2014/main" id="{C522E73B-AE3A-564E-B79D-0F1E4213969D}"/>
              </a:ext>
            </a:extLst>
          </p:cNvPr>
          <p:cNvSpPr txBox="1"/>
          <p:nvPr/>
        </p:nvSpPr>
        <p:spPr>
          <a:xfrm>
            <a:off x="239513" y="1385482"/>
            <a:ext cx="8359981" cy="954107"/>
          </a:xfrm>
          <a:prstGeom prst="rect">
            <a:avLst/>
          </a:prstGeom>
          <a:solidFill>
            <a:schemeClr val="bg1">
              <a:lumMod val="85000"/>
            </a:schemeClr>
          </a:solidFill>
        </p:spPr>
        <p:txBody>
          <a:bodyPr wrap="none" rtlCol="0">
            <a:spAutoFit/>
          </a:bodyPr>
          <a:lstStyle/>
          <a:p>
            <a:r>
              <a:rPr lang="en-US" sz="2800" dirty="0"/>
              <a:t>1. Hold paramount the safety, health, and welfare of the</a:t>
            </a:r>
          </a:p>
          <a:p>
            <a:r>
              <a:rPr lang="en-US" sz="2800" dirty="0"/>
              <a:t>public. </a:t>
            </a:r>
          </a:p>
        </p:txBody>
      </p:sp>
      <p:sp>
        <p:nvSpPr>
          <p:cNvPr id="8" name="TextBox 7">
            <a:extLst>
              <a:ext uri="{FF2B5EF4-FFF2-40B4-BE49-F238E27FC236}">
                <a16:creationId xmlns:a16="http://schemas.microsoft.com/office/drawing/2014/main" id="{F89CA4FC-9DEF-6D40-A940-B3ABE43BFC6D}"/>
              </a:ext>
            </a:extLst>
          </p:cNvPr>
          <p:cNvSpPr txBox="1"/>
          <p:nvPr/>
        </p:nvSpPr>
        <p:spPr>
          <a:xfrm>
            <a:off x="406074" y="3186067"/>
            <a:ext cx="8062431" cy="523220"/>
          </a:xfrm>
          <a:prstGeom prst="rect">
            <a:avLst/>
          </a:prstGeom>
          <a:solidFill>
            <a:schemeClr val="bg1">
              <a:lumMod val="85000"/>
            </a:schemeClr>
          </a:solidFill>
        </p:spPr>
        <p:txBody>
          <a:bodyPr wrap="square" rtlCol="0">
            <a:spAutoFit/>
          </a:bodyPr>
          <a:lstStyle/>
          <a:p>
            <a:r>
              <a:rPr lang="en-US" sz="2800" dirty="0"/>
              <a:t>2. Perform services only in areas of their competence.</a:t>
            </a:r>
          </a:p>
        </p:txBody>
      </p:sp>
      <p:sp>
        <p:nvSpPr>
          <p:cNvPr id="9" name="TextBox 8">
            <a:extLst>
              <a:ext uri="{FF2B5EF4-FFF2-40B4-BE49-F238E27FC236}">
                <a16:creationId xmlns:a16="http://schemas.microsoft.com/office/drawing/2014/main" id="{75532BD3-5A8F-7944-A692-97D421B1A472}"/>
              </a:ext>
            </a:extLst>
          </p:cNvPr>
          <p:cNvSpPr txBox="1"/>
          <p:nvPr/>
        </p:nvSpPr>
        <p:spPr>
          <a:xfrm>
            <a:off x="406074" y="4900832"/>
            <a:ext cx="7499169" cy="954107"/>
          </a:xfrm>
          <a:prstGeom prst="rect">
            <a:avLst/>
          </a:prstGeom>
          <a:solidFill>
            <a:schemeClr val="bg1">
              <a:lumMod val="85000"/>
            </a:schemeClr>
          </a:solidFill>
        </p:spPr>
        <p:txBody>
          <a:bodyPr wrap="none" rtlCol="0">
            <a:spAutoFit/>
          </a:bodyPr>
          <a:lstStyle/>
          <a:p>
            <a:r>
              <a:rPr lang="en-US" sz="2800" dirty="0"/>
              <a:t>3. Issue public statements only in an objective and</a:t>
            </a:r>
          </a:p>
          <a:p>
            <a:r>
              <a:rPr lang="en-US" sz="2800" dirty="0"/>
              <a:t>truthful manner.</a:t>
            </a:r>
          </a:p>
        </p:txBody>
      </p:sp>
    </p:spTree>
    <p:extLst>
      <p:ext uri="{BB962C8B-B14F-4D97-AF65-F5344CB8AC3E}">
        <p14:creationId xmlns:p14="http://schemas.microsoft.com/office/powerpoint/2010/main" val="282446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34C00-60CC-7E45-9BFE-E625D46C4AE9}"/>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150752AA-5965-9042-8569-BF16E1545DDF}"/>
              </a:ext>
            </a:extLst>
          </p:cNvPr>
          <p:cNvSpPr>
            <a:spLocks noGrp="1"/>
          </p:cNvSpPr>
          <p:nvPr>
            <p:ph type="sldNum" sz="quarter" idx="12"/>
          </p:nvPr>
        </p:nvSpPr>
        <p:spPr/>
        <p:txBody>
          <a:bodyPr/>
          <a:lstStyle/>
          <a:p>
            <a:fld id="{106E12CD-FCB1-464E-A775-0B83FDDACE03}" type="slidenum">
              <a:rPr lang="en-US" smtClean="0"/>
              <a:pPr/>
              <a:t>15</a:t>
            </a:fld>
            <a:endParaRPr lang="en-US"/>
          </a:p>
        </p:txBody>
      </p:sp>
      <p:pic>
        <p:nvPicPr>
          <p:cNvPr id="5" name="Picture 4">
            <a:extLst>
              <a:ext uri="{FF2B5EF4-FFF2-40B4-BE49-F238E27FC236}">
                <a16:creationId xmlns:a16="http://schemas.microsoft.com/office/drawing/2014/main" id="{5426097A-E80F-A148-AE7D-9BE187EFBBA7}"/>
              </a:ext>
            </a:extLst>
          </p:cNvPr>
          <p:cNvPicPr>
            <a:picLocks noChangeAspect="1"/>
          </p:cNvPicPr>
          <p:nvPr/>
        </p:nvPicPr>
        <p:blipFill>
          <a:blip r:embed="rId2"/>
          <a:stretch>
            <a:fillRect/>
          </a:stretch>
        </p:blipFill>
        <p:spPr>
          <a:xfrm>
            <a:off x="0" y="0"/>
            <a:ext cx="9002515" cy="6372135"/>
          </a:xfrm>
          <a:prstGeom prst="rect">
            <a:avLst/>
          </a:prstGeom>
        </p:spPr>
      </p:pic>
      <p:sp>
        <p:nvSpPr>
          <p:cNvPr id="6" name="TextBox 5">
            <a:extLst>
              <a:ext uri="{FF2B5EF4-FFF2-40B4-BE49-F238E27FC236}">
                <a16:creationId xmlns:a16="http://schemas.microsoft.com/office/drawing/2014/main" id="{C522E73B-AE3A-564E-B79D-0F1E4213969D}"/>
              </a:ext>
            </a:extLst>
          </p:cNvPr>
          <p:cNvSpPr txBox="1"/>
          <p:nvPr/>
        </p:nvSpPr>
        <p:spPr>
          <a:xfrm>
            <a:off x="239513" y="1385482"/>
            <a:ext cx="8178008" cy="954107"/>
          </a:xfrm>
          <a:prstGeom prst="rect">
            <a:avLst/>
          </a:prstGeom>
          <a:solidFill>
            <a:schemeClr val="bg1">
              <a:lumMod val="85000"/>
            </a:schemeClr>
          </a:solidFill>
        </p:spPr>
        <p:txBody>
          <a:bodyPr wrap="none" rtlCol="0">
            <a:spAutoFit/>
          </a:bodyPr>
          <a:lstStyle/>
          <a:p>
            <a:r>
              <a:rPr lang="en-US" sz="2800" dirty="0"/>
              <a:t>4. Act for each employer or client as faithful agents or</a:t>
            </a:r>
          </a:p>
          <a:p>
            <a:r>
              <a:rPr lang="en-US" sz="2800" dirty="0"/>
              <a:t>trustees.</a:t>
            </a:r>
          </a:p>
        </p:txBody>
      </p:sp>
      <p:sp>
        <p:nvSpPr>
          <p:cNvPr id="8" name="TextBox 7">
            <a:extLst>
              <a:ext uri="{FF2B5EF4-FFF2-40B4-BE49-F238E27FC236}">
                <a16:creationId xmlns:a16="http://schemas.microsoft.com/office/drawing/2014/main" id="{F89CA4FC-9DEF-6D40-A940-B3ABE43BFC6D}"/>
              </a:ext>
            </a:extLst>
          </p:cNvPr>
          <p:cNvSpPr txBox="1"/>
          <p:nvPr/>
        </p:nvSpPr>
        <p:spPr>
          <a:xfrm>
            <a:off x="357879" y="3201851"/>
            <a:ext cx="8062431" cy="523220"/>
          </a:xfrm>
          <a:prstGeom prst="rect">
            <a:avLst/>
          </a:prstGeom>
          <a:solidFill>
            <a:schemeClr val="bg1">
              <a:lumMod val="85000"/>
            </a:schemeClr>
          </a:solidFill>
        </p:spPr>
        <p:txBody>
          <a:bodyPr wrap="square" rtlCol="0">
            <a:spAutoFit/>
          </a:bodyPr>
          <a:lstStyle/>
          <a:p>
            <a:r>
              <a:rPr lang="en-US" sz="2800" dirty="0"/>
              <a:t>5. Avoid deceptive acts.</a:t>
            </a:r>
          </a:p>
        </p:txBody>
      </p:sp>
      <p:sp>
        <p:nvSpPr>
          <p:cNvPr id="9" name="TextBox 8">
            <a:extLst>
              <a:ext uri="{FF2B5EF4-FFF2-40B4-BE49-F238E27FC236}">
                <a16:creationId xmlns:a16="http://schemas.microsoft.com/office/drawing/2014/main" id="{75532BD3-5A8F-7944-A692-97D421B1A472}"/>
              </a:ext>
            </a:extLst>
          </p:cNvPr>
          <p:cNvSpPr txBox="1"/>
          <p:nvPr/>
        </p:nvSpPr>
        <p:spPr>
          <a:xfrm>
            <a:off x="357879" y="4469313"/>
            <a:ext cx="8286756" cy="1384995"/>
          </a:xfrm>
          <a:prstGeom prst="rect">
            <a:avLst/>
          </a:prstGeom>
          <a:solidFill>
            <a:schemeClr val="bg1">
              <a:lumMod val="85000"/>
            </a:schemeClr>
          </a:solidFill>
        </p:spPr>
        <p:txBody>
          <a:bodyPr wrap="none" rtlCol="0">
            <a:spAutoFit/>
          </a:bodyPr>
          <a:lstStyle/>
          <a:p>
            <a:r>
              <a:rPr lang="en-US" sz="2800" dirty="0"/>
              <a:t>6. Conduct themselves honorably, responsibly, ethically,</a:t>
            </a:r>
          </a:p>
          <a:p>
            <a:r>
              <a:rPr lang="en-US" sz="2800" dirty="0"/>
              <a:t>and lawfully so as to enhance the honor, reputation,</a:t>
            </a:r>
          </a:p>
          <a:p>
            <a:r>
              <a:rPr lang="en-US" sz="2800" dirty="0"/>
              <a:t>and usefulness of the profession.</a:t>
            </a:r>
          </a:p>
        </p:txBody>
      </p:sp>
    </p:spTree>
    <p:extLst>
      <p:ext uri="{BB962C8B-B14F-4D97-AF65-F5344CB8AC3E}">
        <p14:creationId xmlns:p14="http://schemas.microsoft.com/office/powerpoint/2010/main" val="3432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C765F8-EEFB-024E-859D-44DF45695DEE}"/>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EE4D9682-2BB4-194B-8BA5-BEC3D817FCB7}"/>
              </a:ext>
            </a:extLst>
          </p:cNvPr>
          <p:cNvSpPr>
            <a:spLocks noGrp="1"/>
          </p:cNvSpPr>
          <p:nvPr>
            <p:ph type="sldNum" sz="quarter" idx="12"/>
          </p:nvPr>
        </p:nvSpPr>
        <p:spPr/>
        <p:txBody>
          <a:bodyPr/>
          <a:lstStyle/>
          <a:p>
            <a:fld id="{106E12CD-FCB1-464E-A775-0B83FDDACE03}" type="slidenum">
              <a:rPr lang="en-US" smtClean="0"/>
              <a:pPr/>
              <a:t>16</a:t>
            </a:fld>
            <a:endParaRPr lang="en-US"/>
          </a:p>
        </p:txBody>
      </p:sp>
      <p:sp>
        <p:nvSpPr>
          <p:cNvPr id="4" name="TextBox 3">
            <a:extLst>
              <a:ext uri="{FF2B5EF4-FFF2-40B4-BE49-F238E27FC236}">
                <a16:creationId xmlns:a16="http://schemas.microsoft.com/office/drawing/2014/main" id="{2B3FE3F4-60FF-9448-9CD6-79E4F16D49DA}"/>
              </a:ext>
            </a:extLst>
          </p:cNvPr>
          <p:cNvSpPr txBox="1"/>
          <p:nvPr/>
        </p:nvSpPr>
        <p:spPr>
          <a:xfrm>
            <a:off x="1727200" y="657709"/>
            <a:ext cx="5457969" cy="584775"/>
          </a:xfrm>
          <a:prstGeom prst="rect">
            <a:avLst/>
          </a:prstGeom>
          <a:solidFill>
            <a:schemeClr val="accent4"/>
          </a:solidFill>
        </p:spPr>
        <p:txBody>
          <a:bodyPr wrap="none" rtlCol="0">
            <a:spAutoFit/>
          </a:bodyPr>
          <a:lstStyle/>
          <a:p>
            <a:r>
              <a:rPr lang="en-US" sz="3200" dirty="0">
                <a:solidFill>
                  <a:schemeClr val="bg1"/>
                </a:solidFill>
              </a:rPr>
              <a:t>Ethical Dilemma vs Ethical Issue</a:t>
            </a:r>
          </a:p>
        </p:txBody>
      </p:sp>
      <p:sp>
        <p:nvSpPr>
          <p:cNvPr id="5" name="TextBox 4">
            <a:extLst>
              <a:ext uri="{FF2B5EF4-FFF2-40B4-BE49-F238E27FC236}">
                <a16:creationId xmlns:a16="http://schemas.microsoft.com/office/drawing/2014/main" id="{7EDEC566-E2D1-D341-9A00-A68906C679F0}"/>
              </a:ext>
            </a:extLst>
          </p:cNvPr>
          <p:cNvSpPr txBox="1"/>
          <p:nvPr/>
        </p:nvSpPr>
        <p:spPr>
          <a:xfrm>
            <a:off x="633806" y="1694694"/>
            <a:ext cx="7876387" cy="1569660"/>
          </a:xfrm>
          <a:prstGeom prst="rect">
            <a:avLst/>
          </a:prstGeom>
          <a:noFill/>
        </p:spPr>
        <p:txBody>
          <a:bodyPr wrap="none" rtlCol="0">
            <a:spAutoFit/>
          </a:bodyPr>
          <a:lstStyle/>
          <a:p>
            <a:r>
              <a:rPr lang="en-US" sz="3200" b="1" dirty="0"/>
              <a:t>Ethical Dilemma</a:t>
            </a:r>
          </a:p>
          <a:p>
            <a:r>
              <a:rPr lang="en-US" sz="3200" dirty="0"/>
              <a:t>Facing competing moral requirements with no</a:t>
            </a:r>
          </a:p>
          <a:p>
            <a:r>
              <a:rPr lang="en-US" sz="3200" dirty="0"/>
              <a:t>right option</a:t>
            </a:r>
          </a:p>
        </p:txBody>
      </p:sp>
      <p:sp>
        <p:nvSpPr>
          <p:cNvPr id="6" name="TextBox 5">
            <a:extLst>
              <a:ext uri="{FF2B5EF4-FFF2-40B4-BE49-F238E27FC236}">
                <a16:creationId xmlns:a16="http://schemas.microsoft.com/office/drawing/2014/main" id="{0893E30F-34C7-1F42-A2B7-A6AF18814B2C}"/>
              </a:ext>
            </a:extLst>
          </p:cNvPr>
          <p:cNvSpPr txBox="1"/>
          <p:nvPr/>
        </p:nvSpPr>
        <p:spPr>
          <a:xfrm>
            <a:off x="633806" y="3716564"/>
            <a:ext cx="7169783" cy="2062103"/>
          </a:xfrm>
          <a:prstGeom prst="rect">
            <a:avLst/>
          </a:prstGeom>
          <a:noFill/>
        </p:spPr>
        <p:txBody>
          <a:bodyPr wrap="none" rtlCol="0">
            <a:spAutoFit/>
          </a:bodyPr>
          <a:lstStyle/>
          <a:p>
            <a:r>
              <a:rPr lang="en-US" sz="3200" b="1" dirty="0"/>
              <a:t>Ethical Issue</a:t>
            </a:r>
          </a:p>
          <a:p>
            <a:r>
              <a:rPr lang="en-US" sz="3200" dirty="0"/>
              <a:t>Choice among several actions that can be </a:t>
            </a:r>
          </a:p>
          <a:p>
            <a:r>
              <a:rPr lang="en-US" sz="3200" dirty="0"/>
              <a:t>evaluated as right or wrong (ethical or </a:t>
            </a:r>
          </a:p>
          <a:p>
            <a:r>
              <a:rPr lang="en-US" sz="3200" dirty="0"/>
              <a:t>unethical)</a:t>
            </a:r>
          </a:p>
        </p:txBody>
      </p:sp>
    </p:spTree>
    <p:extLst>
      <p:ext uri="{BB962C8B-B14F-4D97-AF65-F5344CB8AC3E}">
        <p14:creationId xmlns:p14="http://schemas.microsoft.com/office/powerpoint/2010/main" val="243445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3A7C87-9DF8-F844-8F9A-6603AC775A9A}"/>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0746117F-B1F5-1B41-A94B-6972E15EC964}"/>
              </a:ext>
            </a:extLst>
          </p:cNvPr>
          <p:cNvSpPr>
            <a:spLocks noGrp="1"/>
          </p:cNvSpPr>
          <p:nvPr>
            <p:ph type="sldNum" sz="quarter" idx="12"/>
          </p:nvPr>
        </p:nvSpPr>
        <p:spPr/>
        <p:txBody>
          <a:bodyPr/>
          <a:lstStyle/>
          <a:p>
            <a:fld id="{106E12CD-FCB1-464E-A775-0B83FDDACE03}" type="slidenum">
              <a:rPr lang="en-US" smtClean="0"/>
              <a:pPr/>
              <a:t>17</a:t>
            </a:fld>
            <a:endParaRPr lang="en-US"/>
          </a:p>
        </p:txBody>
      </p:sp>
      <p:sp>
        <p:nvSpPr>
          <p:cNvPr id="4" name="TextBox 3">
            <a:extLst>
              <a:ext uri="{FF2B5EF4-FFF2-40B4-BE49-F238E27FC236}">
                <a16:creationId xmlns:a16="http://schemas.microsoft.com/office/drawing/2014/main" id="{1C30119F-09E6-4642-99E3-CEEEFA866313}"/>
              </a:ext>
            </a:extLst>
          </p:cNvPr>
          <p:cNvSpPr txBox="1"/>
          <p:nvPr/>
        </p:nvSpPr>
        <p:spPr>
          <a:xfrm>
            <a:off x="1653208" y="1479195"/>
            <a:ext cx="6107185" cy="1077218"/>
          </a:xfrm>
          <a:prstGeom prst="rect">
            <a:avLst/>
          </a:prstGeom>
          <a:solidFill>
            <a:schemeClr val="accent4"/>
          </a:solidFill>
        </p:spPr>
        <p:txBody>
          <a:bodyPr wrap="none" rtlCol="0">
            <a:spAutoFit/>
          </a:bodyPr>
          <a:lstStyle/>
          <a:p>
            <a:r>
              <a:rPr lang="en-US" sz="3200" dirty="0">
                <a:solidFill>
                  <a:schemeClr val="bg1"/>
                </a:solidFill>
              </a:rPr>
              <a:t>Directions for how to approach the </a:t>
            </a:r>
          </a:p>
          <a:p>
            <a:r>
              <a:rPr lang="en-US" sz="3200" dirty="0">
                <a:solidFill>
                  <a:schemeClr val="bg1"/>
                </a:solidFill>
              </a:rPr>
              <a:t>case studies</a:t>
            </a:r>
          </a:p>
        </p:txBody>
      </p:sp>
    </p:spTree>
    <p:extLst>
      <p:ext uri="{BB962C8B-B14F-4D97-AF65-F5344CB8AC3E}">
        <p14:creationId xmlns:p14="http://schemas.microsoft.com/office/powerpoint/2010/main" val="172550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8DE19E-3628-3A4E-B2D0-4A148693F532}"/>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8C5E1C83-44DF-4846-AFD6-49A860B9EB9E}"/>
              </a:ext>
            </a:extLst>
          </p:cNvPr>
          <p:cNvSpPr>
            <a:spLocks noGrp="1"/>
          </p:cNvSpPr>
          <p:nvPr>
            <p:ph type="sldNum" sz="quarter" idx="12"/>
          </p:nvPr>
        </p:nvSpPr>
        <p:spPr/>
        <p:txBody>
          <a:bodyPr/>
          <a:lstStyle/>
          <a:p>
            <a:fld id="{106E12CD-FCB1-464E-A775-0B83FDDACE03}" type="slidenum">
              <a:rPr lang="en-US" smtClean="0"/>
              <a:pPr/>
              <a:t>18</a:t>
            </a:fld>
            <a:endParaRPr lang="en-US"/>
          </a:p>
        </p:txBody>
      </p:sp>
      <p:sp>
        <p:nvSpPr>
          <p:cNvPr id="4" name="TextBox 3">
            <a:extLst>
              <a:ext uri="{FF2B5EF4-FFF2-40B4-BE49-F238E27FC236}">
                <a16:creationId xmlns:a16="http://schemas.microsoft.com/office/drawing/2014/main" id="{98B5EF4C-F747-184E-A3EA-28C2EC801491}"/>
              </a:ext>
            </a:extLst>
          </p:cNvPr>
          <p:cNvSpPr txBox="1"/>
          <p:nvPr/>
        </p:nvSpPr>
        <p:spPr>
          <a:xfrm>
            <a:off x="388386" y="841829"/>
            <a:ext cx="8367227" cy="5016758"/>
          </a:xfrm>
          <a:prstGeom prst="rect">
            <a:avLst/>
          </a:prstGeom>
          <a:noFill/>
        </p:spPr>
        <p:txBody>
          <a:bodyPr wrap="none" rtlCol="0">
            <a:spAutoFit/>
          </a:bodyPr>
          <a:lstStyle/>
          <a:p>
            <a:pPr marL="514350" indent="-514350">
              <a:buAutoNum type="arabicPeriod"/>
            </a:pPr>
            <a:r>
              <a:rPr lang="en-US" sz="3200" dirty="0"/>
              <a:t>Think carefully about the issues</a:t>
            </a:r>
          </a:p>
          <a:p>
            <a:pPr marL="514350" indent="-514350">
              <a:buAutoNum type="arabicPeriod"/>
            </a:pPr>
            <a:r>
              <a:rPr lang="en-US" sz="3200" dirty="0"/>
              <a:t>Identify the key moral concepts and principles</a:t>
            </a:r>
          </a:p>
          <a:p>
            <a:pPr marL="514350" indent="-514350">
              <a:buAutoNum type="arabicPeriod"/>
            </a:pPr>
            <a:r>
              <a:rPr lang="en-US" sz="3200" dirty="0"/>
              <a:t>What are the relevant facts?</a:t>
            </a:r>
          </a:p>
          <a:p>
            <a:pPr marL="514350" indent="-514350">
              <a:buAutoNum type="arabicPeriod"/>
            </a:pPr>
            <a:r>
              <a:rPr lang="en-US" sz="3200" dirty="0"/>
              <a:t>Who has a stake in the outcome?</a:t>
            </a:r>
          </a:p>
          <a:p>
            <a:pPr marL="514350" indent="-514350">
              <a:buAutoNum type="arabicPeriod"/>
            </a:pPr>
            <a:r>
              <a:rPr lang="en-US" sz="3200" dirty="0"/>
              <a:t>What are the options?</a:t>
            </a:r>
          </a:p>
          <a:p>
            <a:pPr marL="514350" indent="-514350">
              <a:buAutoNum type="arabicPeriod"/>
            </a:pPr>
            <a:r>
              <a:rPr lang="en-US" sz="3200" dirty="0"/>
              <a:t>Evaluate the options</a:t>
            </a:r>
          </a:p>
          <a:p>
            <a:r>
              <a:rPr lang="en-US" sz="3200" dirty="0"/>
              <a:t>	support conclusions with reasons</a:t>
            </a:r>
          </a:p>
          <a:p>
            <a:r>
              <a:rPr lang="en-US" sz="3200" dirty="0"/>
              <a:t>7.  Consider alternative views</a:t>
            </a:r>
          </a:p>
          <a:p>
            <a:pPr marL="514350" indent="-514350">
              <a:buFont typeface="+mj-lt"/>
              <a:buAutoNum type="arabicPeriod"/>
            </a:pPr>
            <a:endParaRPr lang="en-US" sz="3200" dirty="0"/>
          </a:p>
          <a:p>
            <a:pPr marL="514350" indent="-514350">
              <a:buAutoNum type="arabicPeriod"/>
            </a:pPr>
            <a:endParaRPr lang="en-US" sz="3200" dirty="0"/>
          </a:p>
        </p:txBody>
      </p:sp>
    </p:spTree>
    <p:extLst>
      <p:ext uri="{BB962C8B-B14F-4D97-AF65-F5344CB8AC3E}">
        <p14:creationId xmlns:p14="http://schemas.microsoft.com/office/powerpoint/2010/main" val="352207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47A64A-62F2-3E96-021C-725866E48AF0}"/>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D3E2C131-0950-0BE1-F1AE-C1164B2B9199}"/>
              </a:ext>
            </a:extLst>
          </p:cNvPr>
          <p:cNvSpPr>
            <a:spLocks noGrp="1"/>
          </p:cNvSpPr>
          <p:nvPr>
            <p:ph type="sldNum" sz="quarter" idx="12"/>
          </p:nvPr>
        </p:nvSpPr>
        <p:spPr/>
        <p:txBody>
          <a:bodyPr/>
          <a:lstStyle/>
          <a:p>
            <a:fld id="{106E12CD-FCB1-464E-A775-0B83FDDACE03}" type="slidenum">
              <a:rPr lang="en-US" smtClean="0"/>
              <a:pPr/>
              <a:t>19</a:t>
            </a:fld>
            <a:endParaRPr lang="en-US"/>
          </a:p>
        </p:txBody>
      </p:sp>
      <p:pic>
        <p:nvPicPr>
          <p:cNvPr id="4" name="Picture 3" descr="A black and white sign with a person in a circle&#10;&#10;Description automatically generated">
            <a:extLst>
              <a:ext uri="{FF2B5EF4-FFF2-40B4-BE49-F238E27FC236}">
                <a16:creationId xmlns:a16="http://schemas.microsoft.com/office/drawing/2014/main" id="{AD56EE3E-C8C7-37C1-C5AF-E88E1938DF47}"/>
              </a:ext>
            </a:extLst>
          </p:cNvPr>
          <p:cNvPicPr>
            <a:picLocks noChangeAspect="1"/>
          </p:cNvPicPr>
          <p:nvPr/>
        </p:nvPicPr>
        <p:blipFill>
          <a:blip r:embed="rId2"/>
          <a:stretch>
            <a:fillRect/>
          </a:stretch>
        </p:blipFill>
        <p:spPr>
          <a:xfrm>
            <a:off x="1100187" y="1866163"/>
            <a:ext cx="2018122" cy="745405"/>
          </a:xfrm>
          <a:prstGeom prst="rect">
            <a:avLst/>
          </a:prstGeom>
        </p:spPr>
      </p:pic>
      <p:sp>
        <p:nvSpPr>
          <p:cNvPr id="5" name="TextBox 4">
            <a:extLst>
              <a:ext uri="{FF2B5EF4-FFF2-40B4-BE49-F238E27FC236}">
                <a16:creationId xmlns:a16="http://schemas.microsoft.com/office/drawing/2014/main" id="{F2E907B2-9FC3-097A-BCDD-45268D583D45}"/>
              </a:ext>
            </a:extLst>
          </p:cNvPr>
          <p:cNvSpPr txBox="1"/>
          <p:nvPr/>
        </p:nvSpPr>
        <p:spPr>
          <a:xfrm>
            <a:off x="1102936" y="2623008"/>
            <a:ext cx="67142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Segoe UI"/>
            </a:endParaRPr>
          </a:p>
          <a:p>
            <a:r>
              <a:rPr lang="en-US" sz="1100">
                <a:cs typeface="Segoe UI"/>
              </a:rPr>
              <a:t>This work is licensed under the Creative Commons Attribution-NonCommercial 4.0 International License. To view a copy of this license, visit </a:t>
            </a:r>
            <a:r>
              <a:rPr lang="en-US" sz="1100" u="sng">
                <a:solidFill>
                  <a:srgbClr val="467886"/>
                </a:solidFill>
                <a:cs typeface="Segoe UI"/>
                <a:hlinkClick r:id="rId3"/>
              </a:rPr>
              <a:t>http://creativecommons.org/licenses/by-nc/4.0/</a:t>
            </a:r>
            <a:r>
              <a:rPr lang="en-US" sz="1100">
                <a:cs typeface="Segoe UI"/>
              </a:rPr>
              <a:t> </a:t>
            </a:r>
            <a:r>
              <a:rPr lang="en-US" sz="1100">
                <a:ea typeface="Calibri"/>
                <a:cs typeface="Calibri"/>
              </a:rPr>
              <a:t> </a:t>
            </a:r>
          </a:p>
          <a:p>
            <a:r>
              <a:rPr lang="en-US" sz="1100">
                <a:cs typeface="Segoe UI"/>
              </a:rPr>
              <a:t>or send a letter to Creative Commons, PO Box 1866, Mountain View, CA 94042, USA.</a:t>
            </a:r>
            <a:r>
              <a:rPr lang="en-US" sz="1100">
                <a:ea typeface="Calibri"/>
                <a:cs typeface="Calibri"/>
              </a:rPr>
              <a:t> </a:t>
            </a:r>
          </a:p>
        </p:txBody>
      </p:sp>
    </p:spTree>
    <p:extLst>
      <p:ext uri="{BB962C8B-B14F-4D97-AF65-F5344CB8AC3E}">
        <p14:creationId xmlns:p14="http://schemas.microsoft.com/office/powerpoint/2010/main" val="129549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C26B4-C840-F049-9F30-EAEF5C5EECE2}"/>
              </a:ext>
            </a:extLst>
          </p:cNvPr>
          <p:cNvSpPr>
            <a:spLocks noGrp="1"/>
          </p:cNvSpPr>
          <p:nvPr>
            <p:ph type="sldNum" sz="quarter" idx="12"/>
          </p:nvPr>
        </p:nvSpPr>
        <p:spPr/>
        <p:txBody>
          <a:bodyPr/>
          <a:lstStyle/>
          <a:p>
            <a:fld id="{106E12CD-FCB1-464E-A775-0B83FDDACE03}" type="slidenum">
              <a:rPr lang="en-US" smtClean="0"/>
              <a:pPr/>
              <a:t>2</a:t>
            </a:fld>
            <a:endParaRPr lang="en-US"/>
          </a:p>
        </p:txBody>
      </p:sp>
      <p:sp>
        <p:nvSpPr>
          <p:cNvPr id="4" name="TextBox 3">
            <a:extLst>
              <a:ext uri="{FF2B5EF4-FFF2-40B4-BE49-F238E27FC236}">
                <a16:creationId xmlns:a16="http://schemas.microsoft.com/office/drawing/2014/main" id="{36BBA9D4-6D98-6041-9D1E-E66878C74B57}"/>
              </a:ext>
            </a:extLst>
          </p:cNvPr>
          <p:cNvSpPr txBox="1"/>
          <p:nvPr/>
        </p:nvSpPr>
        <p:spPr>
          <a:xfrm>
            <a:off x="2663687" y="6356351"/>
            <a:ext cx="4571999" cy="369332"/>
          </a:xfrm>
          <a:prstGeom prst="rect">
            <a:avLst/>
          </a:prstGeom>
          <a:noFill/>
        </p:spPr>
        <p:txBody>
          <a:bodyPr wrap="square" rtlCol="0">
            <a:spAutoFit/>
          </a:bodyPr>
          <a:lstStyle/>
          <a:p>
            <a:pPr algn="ctr"/>
            <a:r>
              <a:rPr lang="en-US" dirty="0">
                <a:solidFill>
                  <a:schemeClr val="bg1"/>
                </a:solidFill>
              </a:rPr>
              <a:t>Dr. Laura </a:t>
            </a:r>
            <a:r>
              <a:rPr lang="en-US" dirty="0" err="1">
                <a:solidFill>
                  <a:schemeClr val="bg1"/>
                </a:solidFill>
              </a:rPr>
              <a:t>Pigozzi</a:t>
            </a:r>
            <a:r>
              <a:rPr lang="en-US" dirty="0">
                <a:solidFill>
                  <a:schemeClr val="bg1"/>
                </a:solidFill>
              </a:rPr>
              <a:t> &amp; Dr. Clara Mitchell</a:t>
            </a:r>
          </a:p>
        </p:txBody>
      </p:sp>
      <p:sp>
        <p:nvSpPr>
          <p:cNvPr id="5" name="TextBox 4">
            <a:extLst>
              <a:ext uri="{FF2B5EF4-FFF2-40B4-BE49-F238E27FC236}">
                <a16:creationId xmlns:a16="http://schemas.microsoft.com/office/drawing/2014/main" id="{FDA73BB7-2AC7-CE45-B126-EA19DB4DCE6E}"/>
              </a:ext>
            </a:extLst>
          </p:cNvPr>
          <p:cNvSpPr txBox="1"/>
          <p:nvPr/>
        </p:nvSpPr>
        <p:spPr>
          <a:xfrm>
            <a:off x="649356" y="516835"/>
            <a:ext cx="1403333" cy="707886"/>
          </a:xfrm>
          <a:prstGeom prst="rect">
            <a:avLst/>
          </a:prstGeom>
          <a:noFill/>
        </p:spPr>
        <p:txBody>
          <a:bodyPr wrap="none" rtlCol="0">
            <a:spAutoFit/>
          </a:bodyPr>
          <a:lstStyle/>
          <a:p>
            <a:r>
              <a:rPr lang="en-US" sz="4000" dirty="0"/>
              <a:t>Ethics</a:t>
            </a:r>
          </a:p>
        </p:txBody>
      </p:sp>
      <p:sp>
        <p:nvSpPr>
          <p:cNvPr id="6" name="TextBox 5">
            <a:extLst>
              <a:ext uri="{FF2B5EF4-FFF2-40B4-BE49-F238E27FC236}">
                <a16:creationId xmlns:a16="http://schemas.microsoft.com/office/drawing/2014/main" id="{4E2E50ED-267E-E443-B485-4582F1901819}"/>
              </a:ext>
            </a:extLst>
          </p:cNvPr>
          <p:cNvSpPr txBox="1"/>
          <p:nvPr/>
        </p:nvSpPr>
        <p:spPr>
          <a:xfrm>
            <a:off x="3976886" y="3758350"/>
            <a:ext cx="1945597" cy="523220"/>
          </a:xfrm>
          <a:prstGeom prst="rect">
            <a:avLst/>
          </a:prstGeom>
          <a:noFill/>
        </p:spPr>
        <p:txBody>
          <a:bodyPr wrap="none" rtlCol="0">
            <a:spAutoFit/>
          </a:bodyPr>
          <a:lstStyle/>
          <a:p>
            <a:pPr algn="ctr"/>
            <a:r>
              <a:rPr lang="en-US" sz="2800" i="1" dirty="0" err="1"/>
              <a:t>Ethica</a:t>
            </a:r>
            <a:r>
              <a:rPr lang="en-US" sz="2800" i="1" dirty="0"/>
              <a:t> </a:t>
            </a:r>
            <a:r>
              <a:rPr lang="en-US" sz="2800" dirty="0"/>
              <a:t> Latin</a:t>
            </a:r>
            <a:endParaRPr lang="en-US" sz="2800" i="1" dirty="0"/>
          </a:p>
        </p:txBody>
      </p:sp>
      <p:sp>
        <p:nvSpPr>
          <p:cNvPr id="7" name="TextBox 6">
            <a:extLst>
              <a:ext uri="{FF2B5EF4-FFF2-40B4-BE49-F238E27FC236}">
                <a16:creationId xmlns:a16="http://schemas.microsoft.com/office/drawing/2014/main" id="{FBD366BB-11D3-6542-B797-49537F3A87AA}"/>
              </a:ext>
            </a:extLst>
          </p:cNvPr>
          <p:cNvSpPr txBox="1"/>
          <p:nvPr/>
        </p:nvSpPr>
        <p:spPr>
          <a:xfrm>
            <a:off x="1911149" y="2637449"/>
            <a:ext cx="5796010" cy="523220"/>
          </a:xfrm>
          <a:prstGeom prst="rect">
            <a:avLst/>
          </a:prstGeom>
          <a:noFill/>
        </p:spPr>
        <p:txBody>
          <a:bodyPr wrap="none" rtlCol="0">
            <a:spAutoFit/>
          </a:bodyPr>
          <a:lstStyle/>
          <a:p>
            <a:r>
              <a:rPr lang="en-US" sz="2800" i="1" dirty="0" err="1"/>
              <a:t>Ēthikos</a:t>
            </a:r>
            <a:r>
              <a:rPr lang="en-US" sz="2800" i="1" dirty="0"/>
              <a:t> </a:t>
            </a:r>
            <a:r>
              <a:rPr lang="en-US" sz="2800" dirty="0"/>
              <a:t>Greek (pertaining to character)</a:t>
            </a:r>
            <a:endParaRPr lang="en-US" sz="2800" i="1" dirty="0"/>
          </a:p>
        </p:txBody>
      </p:sp>
      <p:sp>
        <p:nvSpPr>
          <p:cNvPr id="9" name="TextBox 8">
            <a:extLst>
              <a:ext uri="{FF2B5EF4-FFF2-40B4-BE49-F238E27FC236}">
                <a16:creationId xmlns:a16="http://schemas.microsoft.com/office/drawing/2014/main" id="{623214D8-DBFF-EA4D-BC53-FED7AF40AB23}"/>
              </a:ext>
            </a:extLst>
          </p:cNvPr>
          <p:cNvSpPr txBox="1"/>
          <p:nvPr/>
        </p:nvSpPr>
        <p:spPr>
          <a:xfrm>
            <a:off x="1931614" y="1558582"/>
            <a:ext cx="6326925" cy="523220"/>
          </a:xfrm>
          <a:prstGeom prst="rect">
            <a:avLst/>
          </a:prstGeom>
          <a:noFill/>
        </p:spPr>
        <p:txBody>
          <a:bodyPr wrap="none" rtlCol="0">
            <a:spAutoFit/>
          </a:bodyPr>
          <a:lstStyle/>
          <a:p>
            <a:r>
              <a:rPr lang="en-US" sz="2800" i="1" dirty="0" err="1"/>
              <a:t>Ēthos</a:t>
            </a:r>
            <a:r>
              <a:rPr lang="en-US" sz="2800" dirty="0"/>
              <a:t> Greek (moral character – root word)</a:t>
            </a:r>
          </a:p>
        </p:txBody>
      </p:sp>
      <p:sp>
        <p:nvSpPr>
          <p:cNvPr id="10" name="TextBox 9">
            <a:extLst>
              <a:ext uri="{FF2B5EF4-FFF2-40B4-BE49-F238E27FC236}">
                <a16:creationId xmlns:a16="http://schemas.microsoft.com/office/drawing/2014/main" id="{E12E2300-F117-644D-A160-0BA0319DFB62}"/>
              </a:ext>
            </a:extLst>
          </p:cNvPr>
          <p:cNvSpPr txBox="1"/>
          <p:nvPr/>
        </p:nvSpPr>
        <p:spPr>
          <a:xfrm>
            <a:off x="417443" y="5883965"/>
            <a:ext cx="2789674" cy="276999"/>
          </a:xfrm>
          <a:prstGeom prst="rect">
            <a:avLst/>
          </a:prstGeom>
          <a:noFill/>
        </p:spPr>
        <p:txBody>
          <a:bodyPr wrap="none" rtlCol="0">
            <a:spAutoFit/>
          </a:bodyPr>
          <a:lstStyle/>
          <a:p>
            <a:r>
              <a:rPr lang="en-US" sz="1200" dirty="0"/>
              <a:t>https://</a:t>
            </a:r>
            <a:r>
              <a:rPr lang="en-US" sz="1200" dirty="0" err="1"/>
              <a:t>www.etymonline.com</a:t>
            </a:r>
            <a:r>
              <a:rPr lang="en-US" sz="1200" dirty="0"/>
              <a:t>/word/ethic</a:t>
            </a:r>
          </a:p>
        </p:txBody>
      </p:sp>
      <p:sp>
        <p:nvSpPr>
          <p:cNvPr id="12" name="TextBox 11">
            <a:extLst>
              <a:ext uri="{FF2B5EF4-FFF2-40B4-BE49-F238E27FC236}">
                <a16:creationId xmlns:a16="http://schemas.microsoft.com/office/drawing/2014/main" id="{5DF73796-6D22-AB42-B93F-457B45CF2A53}"/>
              </a:ext>
            </a:extLst>
          </p:cNvPr>
          <p:cNvSpPr txBox="1"/>
          <p:nvPr/>
        </p:nvSpPr>
        <p:spPr>
          <a:xfrm>
            <a:off x="1640830" y="4765274"/>
            <a:ext cx="6617709" cy="523220"/>
          </a:xfrm>
          <a:prstGeom prst="rect">
            <a:avLst/>
          </a:prstGeom>
          <a:noFill/>
        </p:spPr>
        <p:txBody>
          <a:bodyPr wrap="none" rtlCol="0">
            <a:spAutoFit/>
          </a:bodyPr>
          <a:lstStyle/>
          <a:p>
            <a:r>
              <a:rPr lang="en-US" sz="2800" i="1" dirty="0" err="1"/>
              <a:t>Etique</a:t>
            </a:r>
            <a:r>
              <a:rPr lang="en-US" sz="2800" i="1" dirty="0"/>
              <a:t> </a:t>
            </a:r>
            <a:r>
              <a:rPr lang="en-US" sz="2800" dirty="0"/>
              <a:t>Old French (ethics, moral philosophy)</a:t>
            </a:r>
            <a:endParaRPr lang="en-US" sz="2800" i="1" dirty="0"/>
          </a:p>
        </p:txBody>
      </p:sp>
    </p:spTree>
    <p:extLst>
      <p:ext uri="{BB962C8B-B14F-4D97-AF65-F5344CB8AC3E}">
        <p14:creationId xmlns:p14="http://schemas.microsoft.com/office/powerpoint/2010/main" val="241828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26AEB8-E1B6-9446-81D6-21F65EA4AF6D}"/>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A28DB873-0DB0-3E48-91B6-B49F6551F9B2}"/>
              </a:ext>
            </a:extLst>
          </p:cNvPr>
          <p:cNvSpPr>
            <a:spLocks noGrp="1"/>
          </p:cNvSpPr>
          <p:nvPr>
            <p:ph type="sldNum" sz="quarter" idx="12"/>
          </p:nvPr>
        </p:nvSpPr>
        <p:spPr/>
        <p:txBody>
          <a:bodyPr/>
          <a:lstStyle/>
          <a:p>
            <a:fld id="{106E12CD-FCB1-464E-A775-0B83FDDACE03}" type="slidenum">
              <a:rPr lang="en-US" smtClean="0"/>
              <a:pPr/>
              <a:t>3</a:t>
            </a:fld>
            <a:endParaRPr lang="en-US"/>
          </a:p>
        </p:txBody>
      </p:sp>
      <p:pic>
        <p:nvPicPr>
          <p:cNvPr id="4" name="Picture 3">
            <a:extLst>
              <a:ext uri="{FF2B5EF4-FFF2-40B4-BE49-F238E27FC236}">
                <a16:creationId xmlns:a16="http://schemas.microsoft.com/office/drawing/2014/main" id="{E26F5432-46CB-534B-8F03-148F6BAE7C0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7078" y="1808921"/>
            <a:ext cx="8070574" cy="2981740"/>
          </a:xfrm>
          <a:prstGeom prst="rect">
            <a:avLst/>
          </a:prstGeom>
        </p:spPr>
      </p:pic>
    </p:spTree>
    <p:extLst>
      <p:ext uri="{BB962C8B-B14F-4D97-AF65-F5344CB8AC3E}">
        <p14:creationId xmlns:p14="http://schemas.microsoft.com/office/powerpoint/2010/main" val="402738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73D7E7-AD84-A044-B87C-774AB2DFD941}"/>
              </a:ext>
            </a:extLst>
          </p:cNvPr>
          <p:cNvSpPr>
            <a:spLocks noGrp="1"/>
          </p:cNvSpPr>
          <p:nvPr>
            <p:ph type="sldNum" sz="quarter" idx="12"/>
          </p:nvPr>
        </p:nvSpPr>
        <p:spPr/>
        <p:txBody>
          <a:bodyPr/>
          <a:lstStyle/>
          <a:p>
            <a:fld id="{106E12CD-FCB1-464E-A775-0B83FDDACE03}" type="slidenum">
              <a:rPr lang="en-US" smtClean="0"/>
              <a:pPr/>
              <a:t>4</a:t>
            </a:fld>
            <a:endParaRPr lang="en-US"/>
          </a:p>
        </p:txBody>
      </p:sp>
      <p:sp>
        <p:nvSpPr>
          <p:cNvPr id="3" name="Footer Placeholder 2">
            <a:extLst>
              <a:ext uri="{FF2B5EF4-FFF2-40B4-BE49-F238E27FC236}">
                <a16:creationId xmlns:a16="http://schemas.microsoft.com/office/drawing/2014/main" id="{34CFCBE3-DEA2-C64C-B687-E0540175D6F6}"/>
              </a:ext>
            </a:extLst>
          </p:cNvPr>
          <p:cNvSpPr>
            <a:spLocks noGrp="1"/>
          </p:cNvSpPr>
          <p:nvPr>
            <p:ph type="ftr" sz="quarter" idx="11"/>
          </p:nvPr>
        </p:nvSpPr>
        <p:spPr/>
        <p:txBody>
          <a:bodyPr/>
          <a:lstStyle/>
          <a:p>
            <a:r>
              <a:rPr lang="en-US" dirty="0"/>
              <a:t>Dr. Laura </a:t>
            </a:r>
            <a:r>
              <a:rPr lang="en-US" dirty="0" err="1"/>
              <a:t>Pigozzi</a:t>
            </a:r>
            <a:r>
              <a:rPr lang="en-US" dirty="0"/>
              <a:t> &amp; Dr. Clara Mitchell</a:t>
            </a:r>
          </a:p>
        </p:txBody>
      </p:sp>
      <p:sp>
        <p:nvSpPr>
          <p:cNvPr id="4" name="TextBox 3">
            <a:extLst>
              <a:ext uri="{FF2B5EF4-FFF2-40B4-BE49-F238E27FC236}">
                <a16:creationId xmlns:a16="http://schemas.microsoft.com/office/drawing/2014/main" id="{58DF5777-8F56-E443-8FE3-94ABD6C0E556}"/>
              </a:ext>
            </a:extLst>
          </p:cNvPr>
          <p:cNvSpPr txBox="1"/>
          <p:nvPr/>
        </p:nvSpPr>
        <p:spPr>
          <a:xfrm>
            <a:off x="3124200" y="1311965"/>
            <a:ext cx="2996205" cy="584775"/>
          </a:xfrm>
          <a:prstGeom prst="rect">
            <a:avLst/>
          </a:prstGeom>
          <a:noFill/>
        </p:spPr>
        <p:txBody>
          <a:bodyPr wrap="none" rtlCol="0">
            <a:spAutoFit/>
          </a:bodyPr>
          <a:lstStyle/>
          <a:p>
            <a:r>
              <a:rPr lang="en-US" sz="3200" dirty="0"/>
              <a:t>What are ethics?</a:t>
            </a:r>
          </a:p>
        </p:txBody>
      </p:sp>
      <p:sp>
        <p:nvSpPr>
          <p:cNvPr id="5" name="TextBox 4">
            <a:extLst>
              <a:ext uri="{FF2B5EF4-FFF2-40B4-BE49-F238E27FC236}">
                <a16:creationId xmlns:a16="http://schemas.microsoft.com/office/drawing/2014/main" id="{0253DA61-70EC-3842-BAF4-42679F9C3F8E}"/>
              </a:ext>
            </a:extLst>
          </p:cNvPr>
          <p:cNvSpPr txBox="1"/>
          <p:nvPr/>
        </p:nvSpPr>
        <p:spPr>
          <a:xfrm>
            <a:off x="3124200" y="3140765"/>
            <a:ext cx="3143874" cy="584775"/>
          </a:xfrm>
          <a:prstGeom prst="rect">
            <a:avLst/>
          </a:prstGeom>
          <a:noFill/>
        </p:spPr>
        <p:txBody>
          <a:bodyPr wrap="none" rtlCol="0">
            <a:spAutoFit/>
          </a:bodyPr>
          <a:lstStyle/>
          <a:p>
            <a:r>
              <a:rPr lang="en-US" sz="3200" dirty="0"/>
              <a:t>What are morals?</a:t>
            </a:r>
          </a:p>
        </p:txBody>
      </p:sp>
      <p:sp>
        <p:nvSpPr>
          <p:cNvPr id="6" name="TextBox 5">
            <a:extLst>
              <a:ext uri="{FF2B5EF4-FFF2-40B4-BE49-F238E27FC236}">
                <a16:creationId xmlns:a16="http://schemas.microsoft.com/office/drawing/2014/main" id="{669943D7-1647-ED45-9323-C5E6A8896B09}"/>
              </a:ext>
            </a:extLst>
          </p:cNvPr>
          <p:cNvSpPr txBox="1"/>
          <p:nvPr/>
        </p:nvSpPr>
        <p:spPr>
          <a:xfrm>
            <a:off x="2115013" y="2226365"/>
            <a:ext cx="5014578" cy="584775"/>
          </a:xfrm>
          <a:prstGeom prst="rect">
            <a:avLst/>
          </a:prstGeom>
          <a:noFill/>
        </p:spPr>
        <p:txBody>
          <a:bodyPr wrap="none" rtlCol="0">
            <a:spAutoFit/>
          </a:bodyPr>
          <a:lstStyle/>
          <a:p>
            <a:r>
              <a:rPr lang="en-US" sz="3200" dirty="0"/>
              <a:t>Where do ethics come from?</a:t>
            </a:r>
          </a:p>
        </p:txBody>
      </p:sp>
    </p:spTree>
    <p:extLst>
      <p:ext uri="{BB962C8B-B14F-4D97-AF65-F5344CB8AC3E}">
        <p14:creationId xmlns:p14="http://schemas.microsoft.com/office/powerpoint/2010/main" val="184973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A1A619-8169-0641-997B-63F3D7180230}"/>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1E972137-6D52-8F4E-9DA8-3E737184B785}"/>
              </a:ext>
            </a:extLst>
          </p:cNvPr>
          <p:cNvSpPr>
            <a:spLocks noGrp="1"/>
          </p:cNvSpPr>
          <p:nvPr>
            <p:ph type="sldNum" sz="quarter" idx="12"/>
          </p:nvPr>
        </p:nvSpPr>
        <p:spPr/>
        <p:txBody>
          <a:bodyPr/>
          <a:lstStyle/>
          <a:p>
            <a:fld id="{106E12CD-FCB1-464E-A775-0B83FDDACE03}" type="slidenum">
              <a:rPr lang="en-US" smtClean="0"/>
              <a:pPr/>
              <a:t>5</a:t>
            </a:fld>
            <a:endParaRPr lang="en-US"/>
          </a:p>
        </p:txBody>
      </p:sp>
      <p:sp>
        <p:nvSpPr>
          <p:cNvPr id="4" name="TextBox 3">
            <a:extLst>
              <a:ext uri="{FF2B5EF4-FFF2-40B4-BE49-F238E27FC236}">
                <a16:creationId xmlns:a16="http://schemas.microsoft.com/office/drawing/2014/main" id="{E66692F0-41DE-9146-8013-D44F8244EC9C}"/>
              </a:ext>
            </a:extLst>
          </p:cNvPr>
          <p:cNvSpPr txBox="1"/>
          <p:nvPr/>
        </p:nvSpPr>
        <p:spPr>
          <a:xfrm>
            <a:off x="3471866" y="419652"/>
            <a:ext cx="1994072" cy="584775"/>
          </a:xfrm>
          <a:prstGeom prst="rect">
            <a:avLst/>
          </a:prstGeom>
          <a:solidFill>
            <a:srgbClr val="7030A0"/>
          </a:solidFill>
        </p:spPr>
        <p:txBody>
          <a:bodyPr wrap="none" rtlCol="0">
            <a:spAutoFit/>
          </a:bodyPr>
          <a:lstStyle/>
          <a:p>
            <a:r>
              <a:rPr lang="en-US" sz="3200" dirty="0">
                <a:solidFill>
                  <a:schemeClr val="bg1"/>
                </a:solidFill>
              </a:rPr>
              <a:t>Definitions</a:t>
            </a:r>
          </a:p>
        </p:txBody>
      </p:sp>
      <p:sp>
        <p:nvSpPr>
          <p:cNvPr id="5" name="TextBox 4">
            <a:extLst>
              <a:ext uri="{FF2B5EF4-FFF2-40B4-BE49-F238E27FC236}">
                <a16:creationId xmlns:a16="http://schemas.microsoft.com/office/drawing/2014/main" id="{490E45BB-6CCA-E547-A7D7-72E7730E8220}"/>
              </a:ext>
            </a:extLst>
          </p:cNvPr>
          <p:cNvSpPr txBox="1"/>
          <p:nvPr/>
        </p:nvSpPr>
        <p:spPr>
          <a:xfrm>
            <a:off x="741377" y="1433444"/>
            <a:ext cx="8139023" cy="2554545"/>
          </a:xfrm>
          <a:prstGeom prst="rect">
            <a:avLst/>
          </a:prstGeom>
          <a:noFill/>
          <a:ln>
            <a:solidFill>
              <a:srgbClr val="7030A0"/>
            </a:solidFill>
          </a:ln>
        </p:spPr>
        <p:txBody>
          <a:bodyPr wrap="none" rtlCol="0">
            <a:spAutoFit/>
          </a:bodyPr>
          <a:lstStyle/>
          <a:p>
            <a:r>
              <a:rPr lang="en-US" sz="3200" dirty="0"/>
              <a:t>Ethics</a:t>
            </a:r>
          </a:p>
          <a:p>
            <a:r>
              <a:rPr lang="en-US" sz="3200" dirty="0"/>
              <a:t>Standards of right and wrong that prescribe</a:t>
            </a:r>
          </a:p>
          <a:p>
            <a:r>
              <a:rPr lang="en-US" sz="3200" dirty="0"/>
              <a:t>what humans ought to do, often in terms of</a:t>
            </a:r>
          </a:p>
          <a:p>
            <a:r>
              <a:rPr lang="en-US" sz="3200" dirty="0"/>
              <a:t>rights, obligations, benefits to society, fairness, </a:t>
            </a:r>
          </a:p>
          <a:p>
            <a:r>
              <a:rPr lang="en-US" sz="3200" dirty="0"/>
              <a:t>or specific virtues.</a:t>
            </a:r>
          </a:p>
        </p:txBody>
      </p:sp>
      <p:graphicFrame>
        <p:nvGraphicFramePr>
          <p:cNvPr id="7" name="Diagram 6">
            <a:extLst>
              <a:ext uri="{FF2B5EF4-FFF2-40B4-BE49-F238E27FC236}">
                <a16:creationId xmlns:a16="http://schemas.microsoft.com/office/drawing/2014/main" id="{5FEA71A9-9F06-E74E-B5C9-D6DD3671DF77}"/>
              </a:ext>
            </a:extLst>
          </p:cNvPr>
          <p:cNvGraphicFramePr/>
          <p:nvPr>
            <p:extLst>
              <p:ext uri="{D42A27DB-BD31-4B8C-83A1-F6EECF244321}">
                <p14:modId xmlns:p14="http://schemas.microsoft.com/office/powerpoint/2010/main" val="2657519262"/>
              </p:ext>
            </p:extLst>
          </p:nvPr>
        </p:nvGraphicFramePr>
        <p:xfrm>
          <a:off x="2693503" y="4684643"/>
          <a:ext cx="3756993" cy="138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BB3988C-9CA2-2641-B999-61051EEDC2B3}"/>
              </a:ext>
            </a:extLst>
          </p:cNvPr>
          <p:cNvSpPr txBox="1"/>
          <p:nvPr/>
        </p:nvSpPr>
        <p:spPr>
          <a:xfrm>
            <a:off x="2137174" y="4058132"/>
            <a:ext cx="4663456" cy="246221"/>
          </a:xfrm>
          <a:prstGeom prst="rect">
            <a:avLst/>
          </a:prstGeom>
          <a:noFill/>
        </p:spPr>
        <p:txBody>
          <a:bodyPr wrap="none" rtlCol="0">
            <a:spAutoFit/>
          </a:bodyPr>
          <a:lstStyle/>
          <a:p>
            <a:r>
              <a:rPr lang="en-US" sz="1000" dirty="0"/>
              <a:t>https://</a:t>
            </a:r>
            <a:r>
              <a:rPr lang="en-US" sz="1000" dirty="0" err="1"/>
              <a:t>www.scu.edu</a:t>
            </a:r>
            <a:r>
              <a:rPr lang="en-US" sz="1000" dirty="0"/>
              <a:t>/ethics/ethics-resources/ethical-decision-making/what-is-ethics/</a:t>
            </a:r>
          </a:p>
        </p:txBody>
      </p:sp>
    </p:spTree>
    <p:extLst>
      <p:ext uri="{BB962C8B-B14F-4D97-AF65-F5344CB8AC3E}">
        <p14:creationId xmlns:p14="http://schemas.microsoft.com/office/powerpoint/2010/main" val="315555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A1A619-8169-0641-997B-63F3D7180230}"/>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1E972137-6D52-8F4E-9DA8-3E737184B785}"/>
              </a:ext>
            </a:extLst>
          </p:cNvPr>
          <p:cNvSpPr>
            <a:spLocks noGrp="1"/>
          </p:cNvSpPr>
          <p:nvPr>
            <p:ph type="sldNum" sz="quarter" idx="12"/>
          </p:nvPr>
        </p:nvSpPr>
        <p:spPr/>
        <p:txBody>
          <a:bodyPr/>
          <a:lstStyle/>
          <a:p>
            <a:fld id="{106E12CD-FCB1-464E-A775-0B83FDDACE03}" type="slidenum">
              <a:rPr lang="en-US" smtClean="0"/>
              <a:pPr/>
              <a:t>6</a:t>
            </a:fld>
            <a:endParaRPr lang="en-US"/>
          </a:p>
        </p:txBody>
      </p:sp>
      <p:sp>
        <p:nvSpPr>
          <p:cNvPr id="4" name="TextBox 3">
            <a:extLst>
              <a:ext uri="{FF2B5EF4-FFF2-40B4-BE49-F238E27FC236}">
                <a16:creationId xmlns:a16="http://schemas.microsoft.com/office/drawing/2014/main" id="{E66692F0-41DE-9146-8013-D44F8244EC9C}"/>
              </a:ext>
            </a:extLst>
          </p:cNvPr>
          <p:cNvSpPr txBox="1"/>
          <p:nvPr/>
        </p:nvSpPr>
        <p:spPr>
          <a:xfrm>
            <a:off x="3574964" y="622852"/>
            <a:ext cx="1994072" cy="584775"/>
          </a:xfrm>
          <a:prstGeom prst="rect">
            <a:avLst/>
          </a:prstGeom>
          <a:solidFill>
            <a:srgbClr val="7030A0"/>
          </a:solidFill>
        </p:spPr>
        <p:txBody>
          <a:bodyPr wrap="none" rtlCol="0">
            <a:spAutoFit/>
          </a:bodyPr>
          <a:lstStyle/>
          <a:p>
            <a:r>
              <a:rPr lang="en-US" sz="3200" dirty="0">
                <a:solidFill>
                  <a:schemeClr val="bg1"/>
                </a:solidFill>
              </a:rPr>
              <a:t>Definitions</a:t>
            </a:r>
          </a:p>
        </p:txBody>
      </p:sp>
      <p:sp>
        <p:nvSpPr>
          <p:cNvPr id="6" name="TextBox 5">
            <a:extLst>
              <a:ext uri="{FF2B5EF4-FFF2-40B4-BE49-F238E27FC236}">
                <a16:creationId xmlns:a16="http://schemas.microsoft.com/office/drawing/2014/main" id="{BEFD3D5F-F251-0D4F-BADE-06BCE16BE485}"/>
              </a:ext>
            </a:extLst>
          </p:cNvPr>
          <p:cNvSpPr txBox="1"/>
          <p:nvPr/>
        </p:nvSpPr>
        <p:spPr>
          <a:xfrm>
            <a:off x="1380196" y="1764173"/>
            <a:ext cx="6925678" cy="1569660"/>
          </a:xfrm>
          <a:prstGeom prst="rect">
            <a:avLst/>
          </a:prstGeom>
          <a:noFill/>
          <a:ln>
            <a:solidFill>
              <a:srgbClr val="7030A0"/>
            </a:solidFill>
          </a:ln>
        </p:spPr>
        <p:txBody>
          <a:bodyPr wrap="none" rtlCol="0">
            <a:spAutoFit/>
          </a:bodyPr>
          <a:lstStyle/>
          <a:p>
            <a:r>
              <a:rPr lang="en-US" sz="3200" dirty="0"/>
              <a:t>Morals</a:t>
            </a:r>
          </a:p>
          <a:p>
            <a:r>
              <a:rPr lang="en-US" sz="3200" dirty="0"/>
              <a:t>Guiding principles with the goal of doing</a:t>
            </a:r>
          </a:p>
          <a:p>
            <a:r>
              <a:rPr lang="en-US" sz="3200" dirty="0"/>
              <a:t>the right thing.</a:t>
            </a:r>
          </a:p>
        </p:txBody>
      </p:sp>
      <p:graphicFrame>
        <p:nvGraphicFramePr>
          <p:cNvPr id="7" name="Diagram 6">
            <a:extLst>
              <a:ext uri="{FF2B5EF4-FFF2-40B4-BE49-F238E27FC236}">
                <a16:creationId xmlns:a16="http://schemas.microsoft.com/office/drawing/2014/main" id="{5FEA71A9-9F06-E74E-B5C9-D6DD3671DF77}"/>
              </a:ext>
            </a:extLst>
          </p:cNvPr>
          <p:cNvGraphicFramePr/>
          <p:nvPr/>
        </p:nvGraphicFramePr>
        <p:xfrm>
          <a:off x="2636991" y="4075043"/>
          <a:ext cx="3756993" cy="138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6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8BC6E9-133A-7347-815F-6F1513F1612F}"/>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4CF7EF16-EDF4-084C-9DA0-09E6A6FF538E}"/>
              </a:ext>
            </a:extLst>
          </p:cNvPr>
          <p:cNvSpPr>
            <a:spLocks noGrp="1"/>
          </p:cNvSpPr>
          <p:nvPr>
            <p:ph type="sldNum" sz="quarter" idx="12"/>
          </p:nvPr>
        </p:nvSpPr>
        <p:spPr/>
        <p:txBody>
          <a:bodyPr/>
          <a:lstStyle/>
          <a:p>
            <a:fld id="{106E12CD-FCB1-464E-A775-0B83FDDACE03}" type="slidenum">
              <a:rPr lang="en-US" smtClean="0"/>
              <a:pPr/>
              <a:t>7</a:t>
            </a:fld>
            <a:endParaRPr lang="en-US"/>
          </a:p>
        </p:txBody>
      </p:sp>
      <p:sp>
        <p:nvSpPr>
          <p:cNvPr id="5" name="TextBox 4">
            <a:extLst>
              <a:ext uri="{FF2B5EF4-FFF2-40B4-BE49-F238E27FC236}">
                <a16:creationId xmlns:a16="http://schemas.microsoft.com/office/drawing/2014/main" id="{BAADFB4D-36B0-2C41-987D-57C12F97D42C}"/>
              </a:ext>
            </a:extLst>
          </p:cNvPr>
          <p:cNvSpPr txBox="1"/>
          <p:nvPr/>
        </p:nvSpPr>
        <p:spPr>
          <a:xfrm>
            <a:off x="2802834" y="993913"/>
            <a:ext cx="3024802" cy="584775"/>
          </a:xfrm>
          <a:prstGeom prst="rect">
            <a:avLst/>
          </a:prstGeom>
          <a:solidFill>
            <a:srgbClr val="7030A0"/>
          </a:solidFill>
        </p:spPr>
        <p:txBody>
          <a:bodyPr wrap="none" rtlCol="0">
            <a:spAutoFit/>
          </a:bodyPr>
          <a:lstStyle/>
          <a:p>
            <a:r>
              <a:rPr lang="en-US" sz="3200" dirty="0">
                <a:solidFill>
                  <a:schemeClr val="bg1"/>
                </a:solidFill>
              </a:rPr>
              <a:t>Normative ethics</a:t>
            </a:r>
          </a:p>
        </p:txBody>
      </p:sp>
      <p:sp>
        <p:nvSpPr>
          <p:cNvPr id="6" name="TextBox 5">
            <a:extLst>
              <a:ext uri="{FF2B5EF4-FFF2-40B4-BE49-F238E27FC236}">
                <a16:creationId xmlns:a16="http://schemas.microsoft.com/office/drawing/2014/main" id="{171A6026-8AEF-8448-BD6D-CA1C741AC2ED}"/>
              </a:ext>
            </a:extLst>
          </p:cNvPr>
          <p:cNvSpPr txBox="1"/>
          <p:nvPr/>
        </p:nvSpPr>
        <p:spPr>
          <a:xfrm>
            <a:off x="479213" y="2394617"/>
            <a:ext cx="8493672" cy="1077218"/>
          </a:xfrm>
          <a:prstGeom prst="rect">
            <a:avLst/>
          </a:prstGeom>
          <a:noFill/>
        </p:spPr>
        <p:txBody>
          <a:bodyPr wrap="none" rtlCol="0">
            <a:spAutoFit/>
          </a:bodyPr>
          <a:lstStyle/>
          <a:p>
            <a:r>
              <a:rPr lang="en-US" sz="3200" dirty="0"/>
              <a:t>Which general moral norms for the guidance and </a:t>
            </a:r>
          </a:p>
          <a:p>
            <a:r>
              <a:rPr lang="en-US" sz="3200" dirty="0"/>
              <a:t>evaluation of conduct should we accept and why?</a:t>
            </a:r>
          </a:p>
        </p:txBody>
      </p:sp>
      <p:sp>
        <p:nvSpPr>
          <p:cNvPr id="4" name="TextBox 3">
            <a:extLst>
              <a:ext uri="{FF2B5EF4-FFF2-40B4-BE49-F238E27FC236}">
                <a16:creationId xmlns:a16="http://schemas.microsoft.com/office/drawing/2014/main" id="{A388D1D2-9184-434C-AC81-7C82C2CC9F28}"/>
              </a:ext>
            </a:extLst>
          </p:cNvPr>
          <p:cNvSpPr txBox="1"/>
          <p:nvPr/>
        </p:nvSpPr>
        <p:spPr>
          <a:xfrm>
            <a:off x="624114" y="3933371"/>
            <a:ext cx="1891865" cy="261610"/>
          </a:xfrm>
          <a:prstGeom prst="rect">
            <a:avLst/>
          </a:prstGeom>
          <a:noFill/>
        </p:spPr>
        <p:txBody>
          <a:bodyPr wrap="none" rtlCol="0">
            <a:spAutoFit/>
          </a:bodyPr>
          <a:lstStyle/>
          <a:p>
            <a:r>
              <a:rPr lang="en-US" sz="1100" dirty="0"/>
              <a:t>Beauchamp &amp; Childress, 2013</a:t>
            </a:r>
          </a:p>
        </p:txBody>
      </p:sp>
    </p:spTree>
    <p:extLst>
      <p:ext uri="{BB962C8B-B14F-4D97-AF65-F5344CB8AC3E}">
        <p14:creationId xmlns:p14="http://schemas.microsoft.com/office/powerpoint/2010/main" val="3407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03A766-510F-8542-A287-0E11B4E73862}"/>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F68531D5-6947-C74B-AE75-2676DBCECCA5}"/>
              </a:ext>
            </a:extLst>
          </p:cNvPr>
          <p:cNvSpPr>
            <a:spLocks noGrp="1"/>
          </p:cNvSpPr>
          <p:nvPr>
            <p:ph type="sldNum" sz="quarter" idx="12"/>
          </p:nvPr>
        </p:nvSpPr>
        <p:spPr/>
        <p:txBody>
          <a:bodyPr/>
          <a:lstStyle/>
          <a:p>
            <a:fld id="{106E12CD-FCB1-464E-A775-0B83FDDACE03}" type="slidenum">
              <a:rPr lang="en-US" smtClean="0"/>
              <a:pPr/>
              <a:t>8</a:t>
            </a:fld>
            <a:endParaRPr lang="en-US"/>
          </a:p>
        </p:txBody>
      </p:sp>
      <p:sp>
        <p:nvSpPr>
          <p:cNvPr id="5" name="TextBox 4">
            <a:extLst>
              <a:ext uri="{FF2B5EF4-FFF2-40B4-BE49-F238E27FC236}">
                <a16:creationId xmlns:a16="http://schemas.microsoft.com/office/drawing/2014/main" id="{71617B9D-04D9-0D4C-934C-0C3A94F819F6}"/>
              </a:ext>
            </a:extLst>
          </p:cNvPr>
          <p:cNvSpPr txBox="1"/>
          <p:nvPr/>
        </p:nvSpPr>
        <p:spPr>
          <a:xfrm>
            <a:off x="3546591" y="916747"/>
            <a:ext cx="2050818" cy="584775"/>
          </a:xfrm>
          <a:prstGeom prst="rect">
            <a:avLst/>
          </a:prstGeom>
          <a:solidFill>
            <a:srgbClr val="7030A0"/>
          </a:solidFill>
        </p:spPr>
        <p:txBody>
          <a:bodyPr wrap="none" rtlCol="0">
            <a:spAutoFit/>
          </a:bodyPr>
          <a:lstStyle/>
          <a:p>
            <a:r>
              <a:rPr lang="en-US" sz="3200" dirty="0">
                <a:solidFill>
                  <a:schemeClr val="bg1"/>
                </a:solidFill>
              </a:rPr>
              <a:t>Metaethics</a:t>
            </a:r>
          </a:p>
        </p:txBody>
      </p:sp>
      <p:sp>
        <p:nvSpPr>
          <p:cNvPr id="6" name="TextBox 5">
            <a:extLst>
              <a:ext uri="{FF2B5EF4-FFF2-40B4-BE49-F238E27FC236}">
                <a16:creationId xmlns:a16="http://schemas.microsoft.com/office/drawing/2014/main" id="{10CA223E-C3D2-604C-BF48-75F02483FAB6}"/>
              </a:ext>
            </a:extLst>
          </p:cNvPr>
          <p:cNvSpPr txBox="1"/>
          <p:nvPr/>
        </p:nvSpPr>
        <p:spPr>
          <a:xfrm>
            <a:off x="1364343" y="2365513"/>
            <a:ext cx="6981371" cy="1569660"/>
          </a:xfrm>
          <a:prstGeom prst="rect">
            <a:avLst/>
          </a:prstGeom>
          <a:noFill/>
        </p:spPr>
        <p:txBody>
          <a:bodyPr wrap="square" rtlCol="0">
            <a:spAutoFit/>
          </a:bodyPr>
          <a:lstStyle/>
          <a:p>
            <a:r>
              <a:rPr lang="en-US" sz="3200" dirty="0"/>
              <a:t>Analysis of the language, concepts, and methods of reasoning in normative ethics</a:t>
            </a:r>
          </a:p>
        </p:txBody>
      </p:sp>
      <p:sp>
        <p:nvSpPr>
          <p:cNvPr id="7" name="TextBox 6">
            <a:extLst>
              <a:ext uri="{FF2B5EF4-FFF2-40B4-BE49-F238E27FC236}">
                <a16:creationId xmlns:a16="http://schemas.microsoft.com/office/drawing/2014/main" id="{02B50025-7BA5-5A42-97F9-94C9B878B117}"/>
              </a:ext>
            </a:extLst>
          </p:cNvPr>
          <p:cNvSpPr txBox="1"/>
          <p:nvPr/>
        </p:nvSpPr>
        <p:spPr>
          <a:xfrm>
            <a:off x="1364342" y="4268599"/>
            <a:ext cx="6647543" cy="1077218"/>
          </a:xfrm>
          <a:prstGeom prst="rect">
            <a:avLst/>
          </a:prstGeom>
          <a:noFill/>
        </p:spPr>
        <p:txBody>
          <a:bodyPr wrap="square" rtlCol="0">
            <a:spAutoFit/>
          </a:bodyPr>
          <a:lstStyle/>
          <a:p>
            <a:r>
              <a:rPr lang="en-US" sz="3200" dirty="0"/>
              <a:t>Study of the origin and meaning of ethical concepts</a:t>
            </a:r>
          </a:p>
        </p:txBody>
      </p:sp>
    </p:spTree>
    <p:extLst>
      <p:ext uri="{BB962C8B-B14F-4D97-AF65-F5344CB8AC3E}">
        <p14:creationId xmlns:p14="http://schemas.microsoft.com/office/powerpoint/2010/main" val="178170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348157-A3D4-D941-8D7D-4D8467C65E7F}"/>
              </a:ext>
            </a:extLst>
          </p:cNvPr>
          <p:cNvSpPr>
            <a:spLocks noGrp="1"/>
          </p:cNvSpPr>
          <p:nvPr>
            <p:ph type="ftr" sz="quarter" idx="11"/>
          </p:nvPr>
        </p:nvSpPr>
        <p:spPr/>
        <p:txBody>
          <a:bodyPr/>
          <a:lstStyle/>
          <a:p>
            <a:r>
              <a:rPr lang="en-US"/>
              <a:t>Dr. Laura Pigozzi &amp; Dr. Clara Mitchell</a:t>
            </a:r>
          </a:p>
        </p:txBody>
      </p:sp>
      <p:sp>
        <p:nvSpPr>
          <p:cNvPr id="3" name="Slide Number Placeholder 2">
            <a:extLst>
              <a:ext uri="{FF2B5EF4-FFF2-40B4-BE49-F238E27FC236}">
                <a16:creationId xmlns:a16="http://schemas.microsoft.com/office/drawing/2014/main" id="{8091DDB7-B843-4241-8A22-F2D4CC8EB0E5}"/>
              </a:ext>
            </a:extLst>
          </p:cNvPr>
          <p:cNvSpPr>
            <a:spLocks noGrp="1"/>
          </p:cNvSpPr>
          <p:nvPr>
            <p:ph type="sldNum" sz="quarter" idx="12"/>
          </p:nvPr>
        </p:nvSpPr>
        <p:spPr/>
        <p:txBody>
          <a:bodyPr/>
          <a:lstStyle/>
          <a:p>
            <a:fld id="{106E12CD-FCB1-464E-A775-0B83FDDACE03}" type="slidenum">
              <a:rPr lang="en-US" smtClean="0"/>
              <a:pPr/>
              <a:t>9</a:t>
            </a:fld>
            <a:endParaRPr lang="en-US"/>
          </a:p>
        </p:txBody>
      </p:sp>
      <p:sp>
        <p:nvSpPr>
          <p:cNvPr id="4" name="TextBox 3">
            <a:extLst>
              <a:ext uri="{FF2B5EF4-FFF2-40B4-BE49-F238E27FC236}">
                <a16:creationId xmlns:a16="http://schemas.microsoft.com/office/drawing/2014/main" id="{84D49167-20BF-EC44-8141-58516B456F98}"/>
              </a:ext>
            </a:extLst>
          </p:cNvPr>
          <p:cNvSpPr txBox="1"/>
          <p:nvPr/>
        </p:nvSpPr>
        <p:spPr>
          <a:xfrm>
            <a:off x="3124200" y="1172818"/>
            <a:ext cx="2540504" cy="584775"/>
          </a:xfrm>
          <a:prstGeom prst="rect">
            <a:avLst/>
          </a:prstGeom>
          <a:solidFill>
            <a:srgbClr val="7030A0"/>
          </a:solidFill>
        </p:spPr>
        <p:txBody>
          <a:bodyPr wrap="none" rtlCol="0">
            <a:spAutoFit/>
          </a:bodyPr>
          <a:lstStyle/>
          <a:p>
            <a:r>
              <a:rPr lang="en-US" sz="3200" dirty="0">
                <a:solidFill>
                  <a:schemeClr val="bg1"/>
                </a:solidFill>
              </a:rPr>
              <a:t>Applied ethics</a:t>
            </a:r>
          </a:p>
        </p:txBody>
      </p:sp>
      <p:sp>
        <p:nvSpPr>
          <p:cNvPr id="5" name="TextBox 4">
            <a:extLst>
              <a:ext uri="{FF2B5EF4-FFF2-40B4-BE49-F238E27FC236}">
                <a16:creationId xmlns:a16="http://schemas.microsoft.com/office/drawing/2014/main" id="{A97451F6-52FB-5C43-891C-4CB9FAB3EBB8}"/>
              </a:ext>
            </a:extLst>
          </p:cNvPr>
          <p:cNvSpPr txBox="1"/>
          <p:nvPr/>
        </p:nvSpPr>
        <p:spPr>
          <a:xfrm>
            <a:off x="998413" y="2569029"/>
            <a:ext cx="7688387" cy="1077218"/>
          </a:xfrm>
          <a:prstGeom prst="rect">
            <a:avLst/>
          </a:prstGeom>
          <a:noFill/>
        </p:spPr>
        <p:txBody>
          <a:bodyPr wrap="none" rtlCol="0">
            <a:spAutoFit/>
          </a:bodyPr>
          <a:lstStyle/>
          <a:p>
            <a:r>
              <a:rPr lang="en-US" sz="3200" dirty="0"/>
              <a:t>The moral permissibility of real world actions</a:t>
            </a:r>
          </a:p>
          <a:p>
            <a:r>
              <a:rPr lang="en-US" sz="3200" dirty="0"/>
              <a:t>and practices</a:t>
            </a:r>
          </a:p>
        </p:txBody>
      </p:sp>
    </p:spTree>
    <p:extLst>
      <p:ext uri="{BB962C8B-B14F-4D97-AF65-F5344CB8AC3E}">
        <p14:creationId xmlns:p14="http://schemas.microsoft.com/office/powerpoint/2010/main" val="382438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b51205b-5802-4261-a96d-86e065592a04">
      <Terms xmlns="http://schemas.microsoft.com/office/infopath/2007/PartnerControls"/>
    </lcf76f155ced4ddcb4097134ff3c332f>
    <loc xmlns="7b51205b-5802-4261-a96d-86e065592a04" xsi:nil="true"/>
    <TaxCatchAll xmlns="efce84db-8738-4c7b-9bdc-65b9500871f6" xsi:nil="true"/>
    <SharedWithUsers xmlns="08acffbc-be8c-4802-99fd-8a32670de80a">
      <UserInfo>
        <DisplayName/>
        <AccountId xsi:nil="true"/>
        <AccountType/>
      </UserInfo>
    </SharedWithUsers>
    <MediaLengthInSeconds xmlns="7b51205b-5802-4261-a96d-86e065592a0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B1BFC41C9F3A42BA74BF87B1FEF326" ma:contentTypeVersion="26" ma:contentTypeDescription="Create a new document." ma:contentTypeScope="" ma:versionID="6e63fbb46758294db0ee9cf5066234ac">
  <xsd:schema xmlns:xsd="http://www.w3.org/2001/XMLSchema" xmlns:xs="http://www.w3.org/2001/XMLSchema" xmlns:p="http://schemas.microsoft.com/office/2006/metadata/properties" xmlns:ns2="7b51205b-5802-4261-a96d-86e065592a04" xmlns:ns3="08acffbc-be8c-4802-99fd-8a32670de80a" xmlns:ns4="efce84db-8738-4c7b-9bdc-65b9500871f6" targetNamespace="http://schemas.microsoft.com/office/2006/metadata/properties" ma:root="true" ma:fieldsID="61891a464ac0c6d3369e072ade632b82" ns2:_="" ns3:_="" ns4:_="">
    <xsd:import namespace="7b51205b-5802-4261-a96d-86e065592a04"/>
    <xsd:import namespace="08acffbc-be8c-4802-99fd-8a32670de80a"/>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oc" minOccurs="0"/>
                <xsd:element ref="ns2:c2a6108d-2cad-4fc1-ad4f-3f8cd6ee9bb3CountryOrRegion" minOccurs="0"/>
                <xsd:element ref="ns2:c2a6108d-2cad-4fc1-ad4f-3f8cd6ee9bb3State" minOccurs="0"/>
                <xsd:element ref="ns2:c2a6108d-2cad-4fc1-ad4f-3f8cd6ee9bb3City" minOccurs="0"/>
                <xsd:element ref="ns2:c2a6108d-2cad-4fc1-ad4f-3f8cd6ee9bb3PostalCode" minOccurs="0"/>
                <xsd:element ref="ns2:c2a6108d-2cad-4fc1-ad4f-3f8cd6ee9bb3Street" minOccurs="0"/>
                <xsd:element ref="ns2:c2a6108d-2cad-4fc1-ad4f-3f8cd6ee9bb3GeoLoc" minOccurs="0"/>
                <xsd:element ref="ns2:c2a6108d-2cad-4fc1-ad4f-3f8cd6ee9bb3DispName" minOccurs="0"/>
                <xsd:element ref="ns2:MediaServiceLocation"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51205b-5802-4261-a96d-86e065592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oc" ma:index="20" nillable="true" ma:displayName="loc" ma:format="Dropdown" ma:internalName="loc">
      <xsd:simpleType>
        <xsd:restriction base="dms:Unknown"/>
      </xsd:simpleType>
    </xsd:element>
    <xsd:element name="c2a6108d-2cad-4fc1-ad4f-3f8cd6ee9bb3CountryOrRegion" ma:index="21" nillable="true" ma:displayName="loc: Country/Region" ma:internalName="CountryOrRegion" ma:readOnly="true">
      <xsd:simpleType>
        <xsd:restriction base="dms:Text"/>
      </xsd:simpleType>
    </xsd:element>
    <xsd:element name="c2a6108d-2cad-4fc1-ad4f-3f8cd6ee9bb3State" ma:index="22" nillable="true" ma:displayName="loc: State" ma:internalName="State" ma:readOnly="true">
      <xsd:simpleType>
        <xsd:restriction base="dms:Text"/>
      </xsd:simpleType>
    </xsd:element>
    <xsd:element name="c2a6108d-2cad-4fc1-ad4f-3f8cd6ee9bb3City" ma:index="23" nillable="true" ma:displayName="loc: City" ma:internalName="City" ma:readOnly="true">
      <xsd:simpleType>
        <xsd:restriction base="dms:Text"/>
      </xsd:simpleType>
    </xsd:element>
    <xsd:element name="c2a6108d-2cad-4fc1-ad4f-3f8cd6ee9bb3PostalCode" ma:index="24" nillable="true" ma:displayName="loc: Postal Code" ma:internalName="PostalCode" ma:readOnly="true">
      <xsd:simpleType>
        <xsd:restriction base="dms:Text"/>
      </xsd:simpleType>
    </xsd:element>
    <xsd:element name="c2a6108d-2cad-4fc1-ad4f-3f8cd6ee9bb3Street" ma:index="25" nillable="true" ma:displayName="loc: Street" ma:internalName="Street" ma:readOnly="true">
      <xsd:simpleType>
        <xsd:restriction base="dms:Text"/>
      </xsd:simpleType>
    </xsd:element>
    <xsd:element name="c2a6108d-2cad-4fc1-ad4f-3f8cd6ee9bb3GeoLoc" ma:index="26" nillable="true" ma:displayName="loc: Coordinates" ma:internalName="GeoLoc" ma:readOnly="true">
      <xsd:simpleType>
        <xsd:restriction base="dms:Unknown"/>
      </xsd:simpleType>
    </xsd:element>
    <xsd:element name="c2a6108d-2cad-4fc1-ad4f-3f8cd6ee9bb3DispName" ma:index="27" nillable="true" ma:displayName="loc: Name" ma:internalName="DispName" ma:readOnly="true">
      <xsd:simpleType>
        <xsd:restriction base="dms:Text"/>
      </xsd:simpleType>
    </xsd:element>
    <xsd:element name="MediaServiceLocation" ma:index="28" nillable="true" ma:displayName="Location" ma:internalName="MediaServiceLocation" ma:readOnly="true">
      <xsd:simpleType>
        <xsd:restriction base="dms:Text"/>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2" nillable="true" ma:displayName="MediaServiceObjectDetectorVersions" ma:hidden="true" ma:indexed="true" ma:internalName="MediaServiceObjectDetectorVersions" ma:readOnly="true">
      <xsd:simpleType>
        <xsd:restriction base="dms:Text"/>
      </xsd:simpleType>
    </xsd:element>
    <xsd:element name="MediaServiceSearchProperties" ma:index="3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8acffbc-be8c-4802-99fd-8a32670de80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39e90315-7ba8-4619-a343-f57253362bea}" ma:internalName="TaxCatchAll" ma:showField="CatchAllData" ma:web="08acffbc-be8c-4802-99fd-8a32670de8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AF2C69-87C9-4FCD-B8B6-9766BE80C24C}">
  <ds:schemaRefs>
    <ds:schemaRef ds:uri="http://schemas.microsoft.com/office/2006/metadata/properties"/>
    <ds:schemaRef ds:uri="http://schemas.microsoft.com/office/infopath/2007/PartnerControls"/>
    <ds:schemaRef ds:uri="7b51205b-5802-4261-a96d-86e065592a04"/>
    <ds:schemaRef ds:uri="efce84db-8738-4c7b-9bdc-65b9500871f6"/>
    <ds:schemaRef ds:uri="08acffbc-be8c-4802-99fd-8a32670de80a"/>
  </ds:schemaRefs>
</ds:datastoreItem>
</file>

<file path=customXml/itemProps2.xml><?xml version="1.0" encoding="utf-8"?>
<ds:datastoreItem xmlns:ds="http://schemas.openxmlformats.org/officeDocument/2006/customXml" ds:itemID="{CAD12BF8-126D-4375-B758-ADF5D9E1471A}">
  <ds:schemaRefs>
    <ds:schemaRef ds:uri="http://schemas.microsoft.com/sharepoint/v3/contenttype/forms"/>
  </ds:schemaRefs>
</ds:datastoreItem>
</file>

<file path=customXml/itemProps3.xml><?xml version="1.0" encoding="utf-8"?>
<ds:datastoreItem xmlns:ds="http://schemas.openxmlformats.org/officeDocument/2006/customXml" ds:itemID="{58120262-3ACE-42F5-A575-67BF6F4689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51205b-5802-4261-a96d-86e065592a04"/>
    <ds:schemaRef ds:uri="08acffbc-be8c-4802-99fd-8a32670de80a"/>
    <ds:schemaRef ds:uri="efce84db-8738-4c7b-9bdc-65b9500871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1758</TotalTime>
  <Words>1312</Words>
  <Application>Microsoft Office PowerPoint</Application>
  <PresentationFormat>On-screen Show (4:3)</PresentationFormat>
  <Paragraphs>175</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Geraldo Rivera</dc:creator>
  <cp:lastModifiedBy>Microsoft Office User</cp:lastModifiedBy>
  <cp:revision>71</cp:revision>
  <dcterms:created xsi:type="dcterms:W3CDTF">2015-07-21T16:44:10Z</dcterms:created>
  <dcterms:modified xsi:type="dcterms:W3CDTF">2024-08-28T23:11:21Z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0x01010056B1BFC41C9F3A42BA74BF87B1FEF326</vt:lpwstr>
  </property>
  <property fmtid="{D5CDD505-2E9C-101B-9397-08002B2CF9AE}" pid="3" name="Order">
    <vt:r8>6900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MediaServiceImageTags">
    <vt:lpwstr/>
  </property>
</Properties>
</file>