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64" r:id="rId4"/>
    <p:sldId id="265" r:id="rId5"/>
    <p:sldId id="266" r:id="rId6"/>
    <p:sldId id="258" r:id="rId7"/>
    <p:sldId id="261" r:id="rId8"/>
    <p:sldId id="263" r:id="rId9"/>
    <p:sldId id="259" r:id="rId10"/>
    <p:sldId id="260" r:id="rId11"/>
    <p:sldId id="267" r:id="rId12"/>
    <p:sldId id="268" r:id="rId13"/>
    <p:sldId id="269" r:id="rId14"/>
    <p:sldId id="28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8" r:id="rId27"/>
    <p:sldId id="283" r:id="rId28"/>
    <p:sldId id="286" r:id="rId29"/>
    <p:sldId id="287" r:id="rId30"/>
    <p:sldId id="284" r:id="rId31"/>
    <p:sldId id="285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17" r:id="rId45"/>
    <p:sldId id="302" r:id="rId46"/>
    <p:sldId id="303" r:id="rId47"/>
    <p:sldId id="304" r:id="rId48"/>
    <p:sldId id="305" r:id="rId49"/>
    <p:sldId id="307" r:id="rId50"/>
    <p:sldId id="306" r:id="rId51"/>
    <p:sldId id="308" r:id="rId52"/>
    <p:sldId id="309" r:id="rId53"/>
    <p:sldId id="311" r:id="rId54"/>
    <p:sldId id="310" r:id="rId55"/>
    <p:sldId id="312" r:id="rId56"/>
    <p:sldId id="313" r:id="rId57"/>
    <p:sldId id="315" r:id="rId58"/>
    <p:sldId id="316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86" d="100"/>
          <a:sy n="86" d="100"/>
        </p:scale>
        <p:origin x="-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2097-62D2-4B8F-8474-924216BAFBB8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3A98-D1D2-40E0-92E2-95A590E1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3A98-D1D2-40E0-92E2-95A590E11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3A98-D1D2-40E0-92E2-95A590E11B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001768"/>
            <a:ext cx="9144000" cy="1856232"/>
          </a:xfrm>
          <a:prstGeom prst="rect">
            <a:avLst/>
          </a:prstGeom>
          <a:solidFill>
            <a:schemeClr val="tx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Franklin Gothic Medium" pitchFamily="34" charset="0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-9525" y="5079206"/>
            <a:ext cx="2249488" cy="1702594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n-lt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6" y="5085161"/>
            <a:ext cx="6784975" cy="169664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Franklin Gothic Medium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609600"/>
            <a:ext cx="8763000" cy="2895600"/>
          </a:xfrm>
        </p:spPr>
        <p:txBody>
          <a:bodyPr anchor="b"/>
          <a:lstStyle>
            <a:lvl1pPr algn="r">
              <a:defRPr cap="sm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14600" y="5029202"/>
            <a:ext cx="6553200" cy="1706637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22852" y="5429562"/>
            <a:ext cx="184730" cy="32316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597289" y="6134472"/>
            <a:ext cx="1035860" cy="32316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 eaLnBrk="1" latinLnBrk="0" hangingPunct="1">
              <a:defRPr kumimoji="0" sz="1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2015.07.08</a:t>
            </a:r>
            <a:endParaRPr lang="en-US"/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 flipH="1">
            <a:off x="0" y="0"/>
            <a:ext cx="9144000" cy="609600"/>
            <a:chOff x="0" y="3200400"/>
            <a:chExt cx="9144000" cy="609600"/>
          </a:xfrm>
        </p:grpSpPr>
        <p:sp>
          <p:nvSpPr>
            <p:cNvPr id="12" name="Rectangle 11"/>
            <p:cNvSpPr/>
            <p:nvPr/>
          </p:nvSpPr>
          <p:spPr bwMode="white">
            <a:xfrm>
              <a:off x="0" y="3200400"/>
              <a:ext cx="9144000" cy="609600"/>
            </a:xfrm>
            <a:prstGeom prst="rect">
              <a:avLst/>
            </a:prstGeom>
            <a:solidFill>
              <a:schemeClr val="tx1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Franklin Gothic Medium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50" y="3276600"/>
              <a:ext cx="457200" cy="457200"/>
            </a:xfrm>
            <a:prstGeom prst="rect">
              <a:avLst/>
            </a:prstGeom>
            <a:solidFill>
              <a:schemeClr val="tx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Franklin Gothic Medium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400" y="3281363"/>
              <a:ext cx="8610600" cy="447675"/>
            </a:xfrm>
            <a:prstGeom prst="rect">
              <a:avLst/>
            </a:prstGeom>
            <a:solidFill>
              <a:schemeClr val="accent1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Franklin Gothic Medium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92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0838"/>
            <a:ext cx="8153400" cy="553998"/>
          </a:xfrm>
        </p:spPr>
        <p:txBody>
          <a:bodyPr>
            <a:spAutoFit/>
          </a:bodyPr>
          <a:lstStyle>
            <a:lvl1pPr marL="0" indent="0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92609" y="772677"/>
            <a:ext cx="8660006" cy="53233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75"/>
              </a:spcBef>
              <a:defRPr sz="2600" spc="150" baseline="0"/>
            </a:lvl1pPr>
            <a:lvl2pPr marL="346472" indent="-257175">
              <a:lnSpc>
                <a:spcPct val="100000"/>
              </a:lnSpc>
              <a:spcBef>
                <a:spcPts val="675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600" spc="150" baseline="0">
                <a:latin typeface="Franklin Gothic Medium" pitchFamily="34" charset="0"/>
              </a:defRPr>
            </a:lvl2pPr>
            <a:lvl3pPr marL="515541" indent="0">
              <a:lnSpc>
                <a:spcPct val="100000"/>
              </a:lnSpc>
              <a:spcBef>
                <a:spcPts val="675"/>
              </a:spcBef>
              <a:defRPr sz="2400" spc="150" baseline="0">
                <a:latin typeface="Franklin Gothic Medium" pitchFamily="34" charset="0"/>
              </a:defRPr>
            </a:lvl3pPr>
            <a:lvl4pPr>
              <a:lnSpc>
                <a:spcPct val="100000"/>
              </a:lnSpc>
              <a:spcBef>
                <a:spcPts val="675"/>
              </a:spcBef>
              <a:defRPr sz="2400" spc="150" baseline="0">
                <a:latin typeface="Franklin Gothic Medium" pitchFamily="34" charset="0"/>
              </a:defRPr>
            </a:lvl4pPr>
            <a:lvl5pPr>
              <a:lnSpc>
                <a:spcPct val="100000"/>
              </a:lnSpc>
              <a:spcBef>
                <a:spcPts val="675"/>
              </a:spcBef>
              <a:defRPr sz="2400" spc="150" baseline="0">
                <a:latin typeface="Franklin Gothic Medium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6063" y="6362700"/>
            <a:ext cx="356188" cy="365760"/>
          </a:xfrm>
        </p:spPr>
        <p:txBody>
          <a:bodyPr anchor="ctr"/>
          <a:lstStyle>
            <a:lvl1pPr>
              <a:defRPr sz="1350">
                <a:latin typeface="+mn-lt"/>
              </a:defRPr>
            </a:lvl1pPr>
          </a:lstStyle>
          <a:p>
            <a:fld id="{C759C510-C01F-4190-9333-057DBB6A5B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3400" y="6362700"/>
            <a:ext cx="5943600" cy="365125"/>
          </a:xfrm>
          <a:prstGeom prst="rect">
            <a:avLst/>
          </a:prstGeom>
        </p:spPr>
        <p:txBody>
          <a:bodyPr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Cat Herding 301 -- Taming the Alma Analytics API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6553200" y="6362700"/>
            <a:ext cx="2476500" cy="36576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3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92608" y="152400"/>
            <a:ext cx="8622792" cy="5943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75"/>
              </a:spcBef>
              <a:defRPr sz="2600" spc="150" baseline="0"/>
            </a:lvl1pPr>
            <a:lvl2pPr marL="346472" indent="-257175">
              <a:lnSpc>
                <a:spcPct val="100000"/>
              </a:lnSpc>
              <a:spcBef>
                <a:spcPts val="675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600" spc="150" baseline="0">
                <a:latin typeface="Franklin Gothic Medium" pitchFamily="34" charset="0"/>
              </a:defRPr>
            </a:lvl2pPr>
            <a:lvl3pPr>
              <a:lnSpc>
                <a:spcPct val="100000"/>
              </a:lnSpc>
              <a:spcBef>
                <a:spcPts val="675"/>
              </a:spcBef>
              <a:defRPr sz="2400" spc="150" baseline="0">
                <a:latin typeface="Franklin Gothic Medium" pitchFamily="34" charset="0"/>
              </a:defRPr>
            </a:lvl3pPr>
            <a:lvl4pPr>
              <a:lnSpc>
                <a:spcPct val="100000"/>
              </a:lnSpc>
              <a:spcBef>
                <a:spcPts val="675"/>
              </a:spcBef>
              <a:defRPr sz="2400" spc="150" baseline="0">
                <a:latin typeface="Franklin Gothic Medium" pitchFamily="34" charset="0"/>
              </a:defRPr>
            </a:lvl4pPr>
            <a:lvl5pPr>
              <a:lnSpc>
                <a:spcPct val="100000"/>
              </a:lnSpc>
              <a:spcBef>
                <a:spcPts val="675"/>
              </a:spcBef>
              <a:defRPr sz="2400" spc="150" baseline="0">
                <a:latin typeface="Franklin Gothic Medium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350"/>
            </a:lvl1pPr>
          </a:lstStyle>
          <a:p>
            <a:fld id="{C759C510-C01F-4190-9333-057DBB6A5B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3400" y="6370640"/>
            <a:ext cx="5943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6553200" y="6373368"/>
            <a:ext cx="2476500" cy="36576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3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2015.07.08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841250"/>
            <a:ext cx="3886200" cy="524716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latin typeface="Franklin Gothic Medium" pitchFamily="34" charset="0"/>
              </a:defRPr>
            </a:lvl2pPr>
            <a:lvl3pPr>
              <a:lnSpc>
                <a:spcPct val="100000"/>
              </a:lnSpc>
              <a:defRPr>
                <a:latin typeface="Franklin Gothic Medium" pitchFamily="34" charset="0"/>
              </a:defRPr>
            </a:lvl3pPr>
            <a:lvl4pPr>
              <a:lnSpc>
                <a:spcPct val="100000"/>
              </a:lnSpc>
              <a:defRPr>
                <a:latin typeface="Franklin Gothic Medium" pitchFamily="34" charset="0"/>
              </a:defRPr>
            </a:lvl4pPr>
            <a:lvl5pPr>
              <a:lnSpc>
                <a:spcPct val="100000"/>
              </a:lnSpc>
              <a:defRPr>
                <a:latin typeface="Franklin Gothic Medium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841250"/>
            <a:ext cx="3886200" cy="524716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latin typeface="Franklin Gothic Medium" pitchFamily="34" charset="0"/>
              </a:defRPr>
            </a:lvl2pPr>
            <a:lvl3pPr>
              <a:lnSpc>
                <a:spcPct val="100000"/>
              </a:lnSpc>
              <a:defRPr>
                <a:latin typeface="Franklin Gothic Medium" pitchFamily="34" charset="0"/>
              </a:defRPr>
            </a:lvl3pPr>
            <a:lvl4pPr>
              <a:lnSpc>
                <a:spcPct val="100000"/>
              </a:lnSpc>
              <a:defRPr>
                <a:latin typeface="Franklin Gothic Medium" pitchFamily="34" charset="0"/>
              </a:defRPr>
            </a:lvl4pPr>
            <a:lvl5pPr>
              <a:lnSpc>
                <a:spcPct val="100000"/>
              </a:lnSpc>
              <a:defRPr>
                <a:latin typeface="Franklin Gothic Medium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350"/>
            </a:lvl1pPr>
          </a:lstStyle>
          <a:p>
            <a:fld id="{C759C510-C01F-4190-9333-057DBB6A5B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3400" y="6370640"/>
            <a:ext cx="5943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 dirty="0" smtClean="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12"/>
          </p:nvPr>
        </p:nvSpPr>
        <p:spPr>
          <a:xfrm>
            <a:off x="6553200" y="6373368"/>
            <a:ext cx="2476500" cy="36576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3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2015.07.08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350"/>
            </a:lvl1pPr>
          </a:lstStyle>
          <a:p>
            <a:fld id="{C759C510-C01F-4190-9333-057DBB6A5BF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3400" y="6370640"/>
            <a:ext cx="5943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 dirty="0" smtClean="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2"/>
          </p:nvPr>
        </p:nvSpPr>
        <p:spPr>
          <a:xfrm>
            <a:off x="6553200" y="6373368"/>
            <a:ext cx="2476500" cy="36576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3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2015.07.08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2608" y="170838"/>
            <a:ext cx="8153400" cy="553998"/>
          </a:xfrm>
        </p:spPr>
        <p:txBody>
          <a:bodyPr>
            <a:spAutoFit/>
          </a:bodyPr>
          <a:lstStyle>
            <a:lvl1pPr marL="0" indent="0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39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28601" y="76202"/>
            <a:ext cx="8200953" cy="55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3550" y="627321"/>
            <a:ext cx="8451849" cy="54988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  <p:sp>
        <p:nvSpPr>
          <p:cNvPr id="17" name="Rectangle 16"/>
          <p:cNvSpPr/>
          <p:nvPr/>
        </p:nvSpPr>
        <p:spPr bwMode="white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Franklin Gothic Medium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50" y="6324600"/>
            <a:ext cx="457200" cy="4572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Franklin Gothic Medium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324600"/>
            <a:ext cx="8610600" cy="4572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3400" y="6370638"/>
            <a:ext cx="5943600" cy="365125"/>
          </a:xfrm>
          <a:prstGeom prst="rect">
            <a:avLst/>
          </a:prstGeom>
        </p:spPr>
        <p:txBody>
          <a:bodyPr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391" y="6370320"/>
            <a:ext cx="356188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50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C759C510-C01F-4190-9333-057DBB6A5B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2"/>
          </p:nvPr>
        </p:nvSpPr>
        <p:spPr>
          <a:xfrm>
            <a:off x="6553200" y="6370320"/>
            <a:ext cx="2476500" cy="36576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3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2015.07.08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</a:defRPr>
      </a:lvl9pPr>
    </p:titleStyle>
    <p:bodyStyle>
      <a:lvl1pPr marL="88106" indent="-88106" algn="l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chemeClr val="accent2"/>
        </a:buClr>
        <a:buSzPct val="60000"/>
        <a:buFont typeface="Georgia" pitchFamily="18" charset="0"/>
        <a:buChar char=" "/>
        <a:defRPr sz="26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346472" indent="-257175" algn="l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chemeClr val="accent1"/>
        </a:buClr>
        <a:buSzPct val="70000"/>
        <a:buFont typeface="Georgia" pitchFamily="18" charset="0"/>
        <a:buChar char=" 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Georgia" pitchFamily="18" charset="0"/>
        <a:buChar char=" 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4F271C"/>
        </a:buClr>
        <a:buSzPct val="75000"/>
        <a:buFont typeface="Georgia" pitchFamily="18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84AA33"/>
        </a:buClr>
        <a:buSzPct val="65000"/>
        <a:buFont typeface="Georgia" pitchFamily="18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82880"/>
          <a:lstStyle/>
          <a:p>
            <a:pPr algn="l">
              <a:tabLst>
                <a:tab pos="339725" algn="l"/>
                <a:tab pos="460375" algn="l"/>
              </a:tabLst>
            </a:pPr>
            <a:r>
              <a:rPr lang="en-US" sz="4800" cap="none" dirty="0" smtClean="0"/>
              <a:t>Cat Herding 301 — </a:t>
            </a:r>
            <a:br>
              <a:rPr lang="en-US" sz="4800" cap="none" dirty="0" smtClean="0"/>
            </a:br>
            <a:r>
              <a:rPr lang="en-US" sz="4800" cap="none" dirty="0"/>
              <a:t>	</a:t>
            </a:r>
            <a:r>
              <a:rPr lang="en-US" sz="4800" cap="none" dirty="0" smtClean="0"/>
              <a:t>Taming the Alma Analytics API</a:t>
            </a:r>
            <a:br>
              <a:rPr lang="en-US" sz="4800" cap="none" dirty="0" smtClean="0"/>
            </a:br>
            <a:endParaRPr lang="en-US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Kate Deibel, Web Applications Specialist</a:t>
            </a:r>
          </a:p>
          <a:p>
            <a:r>
              <a:rPr lang="en-US" dirty="0" smtClean="0"/>
              <a:t>University of Washington Libraries</a:t>
            </a:r>
          </a:p>
          <a:p>
            <a:r>
              <a:rPr lang="en-US" dirty="0" smtClean="0"/>
              <a:t>deibel@uw.edu / @</a:t>
            </a:r>
            <a:r>
              <a:rPr lang="en-US" dirty="0" err="1" smtClean="0"/>
              <a:t>metageeky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2149" y="5429563"/>
            <a:ext cx="2048539" cy="553998"/>
          </a:xfrm>
        </p:spPr>
        <p:txBody>
          <a:bodyPr wrap="square" anchor="t">
            <a:spAutoFit/>
          </a:bodyPr>
          <a:lstStyle/>
          <a:p>
            <a:r>
              <a:rPr lang="en-US" smtClean="0"/>
              <a:t>Orbis Cascade Alliance Summer Meeting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Analytics </a:t>
            </a:r>
            <a:r>
              <a:rPr lang="en-US" smtClean="0"/>
              <a:t>API works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376059" y="1645920"/>
            <a:ext cx="6391882" cy="3413045"/>
            <a:chOff x="1376059" y="2367729"/>
            <a:chExt cx="6391882" cy="3413045"/>
          </a:xfrm>
        </p:grpSpPr>
        <p:sp>
          <p:nvSpPr>
            <p:cNvPr id="16" name="Rectangle 15"/>
            <p:cNvSpPr/>
            <p:nvPr/>
          </p:nvSpPr>
          <p:spPr>
            <a:xfrm>
              <a:off x="6213461" y="4500614"/>
              <a:ext cx="1554480" cy="1280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dirty="0" smtClean="0"/>
                <a:t>OBIEE</a:t>
              </a:r>
              <a:endParaRPr lang="en-US" sz="2800" dirty="0"/>
            </a:p>
          </p:txBody>
        </p:sp>
        <p:sp>
          <p:nvSpPr>
            <p:cNvPr id="17" name="Right Arrow 16"/>
            <p:cNvSpPr/>
            <p:nvPr/>
          </p:nvSpPr>
          <p:spPr>
            <a:xfrm rot="5400000">
              <a:off x="6696321" y="3954416"/>
              <a:ext cx="588759" cy="239672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33746" y="4477430"/>
              <a:ext cx="1327868" cy="128016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dirty="0" smtClean="0"/>
                <a:t>OBIEE</a:t>
              </a:r>
            </a:p>
            <a:p>
              <a:pPr algn="ctr"/>
              <a:r>
                <a:rPr lang="en-US" sz="2800" dirty="0" smtClean="0"/>
                <a:t>API</a:t>
              </a:r>
              <a:endParaRPr lang="en-US" sz="2800" dirty="0"/>
            </a:p>
          </p:txBody>
        </p:sp>
        <p:grpSp>
          <p:nvGrpSpPr>
            <p:cNvPr id="19" name="Group 18"/>
            <p:cNvGrpSpPr/>
            <p:nvPr/>
          </p:nvGrpSpPr>
          <p:grpSpPr>
            <a:xfrm rot="16200000" flipH="1">
              <a:off x="3941156" y="3771053"/>
              <a:ext cx="713047" cy="583213"/>
              <a:chOff x="4434459" y="2372612"/>
              <a:chExt cx="713047" cy="583213"/>
            </a:xfrm>
          </p:grpSpPr>
          <p:sp>
            <p:nvSpPr>
              <p:cNvPr id="20" name="Right Arrow 19"/>
              <p:cNvSpPr/>
              <p:nvPr/>
            </p:nvSpPr>
            <p:spPr>
              <a:xfrm>
                <a:off x="4558747" y="2372612"/>
                <a:ext cx="588759" cy="239672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" name="Right Arrow 20"/>
              <p:cNvSpPr/>
              <p:nvPr/>
            </p:nvSpPr>
            <p:spPr>
              <a:xfrm flipH="1">
                <a:off x="4434459" y="2716153"/>
                <a:ext cx="588759" cy="239672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213461" y="2367729"/>
              <a:ext cx="1554480" cy="1280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dirty="0" smtClean="0"/>
                <a:t>Alma</a:t>
              </a:r>
            </a:p>
            <a:p>
              <a:pPr algn="ctr"/>
              <a:r>
                <a:rPr lang="en-US" sz="2800" dirty="0" smtClean="0"/>
                <a:t>Data</a:t>
              </a:r>
              <a:endParaRPr lang="en-US" sz="28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376059" y="2504889"/>
              <a:ext cx="1005840" cy="1005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You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633746" y="2367729"/>
              <a:ext cx="1327868" cy="128016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dirty="0" smtClean="0"/>
                <a:t>Alma</a:t>
              </a:r>
            </a:p>
            <a:p>
              <a:pPr algn="ctr"/>
              <a:r>
                <a:rPr lang="en-US" sz="2800" dirty="0" smtClean="0"/>
                <a:t>API</a:t>
              </a:r>
              <a:endParaRPr lang="en-US" sz="28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231014" y="4849087"/>
              <a:ext cx="713047" cy="583213"/>
              <a:chOff x="4434459" y="2372612"/>
              <a:chExt cx="713047" cy="583213"/>
            </a:xfrm>
          </p:grpSpPr>
          <p:sp>
            <p:nvSpPr>
              <p:cNvPr id="32" name="Right Arrow 31"/>
              <p:cNvSpPr/>
              <p:nvPr/>
            </p:nvSpPr>
            <p:spPr>
              <a:xfrm>
                <a:off x="4558747" y="2372612"/>
                <a:ext cx="588759" cy="239672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3" name="Right Arrow 32"/>
              <p:cNvSpPr/>
              <p:nvPr/>
            </p:nvSpPr>
            <p:spPr>
              <a:xfrm flipH="1">
                <a:off x="4434459" y="2716153"/>
                <a:ext cx="588759" cy="239672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651299" y="2716203"/>
              <a:ext cx="713047" cy="583213"/>
              <a:chOff x="1987182" y="2372612"/>
              <a:chExt cx="713047" cy="583213"/>
            </a:xfrm>
          </p:grpSpPr>
          <p:sp>
            <p:nvSpPr>
              <p:cNvPr id="30" name="Right Arrow 29"/>
              <p:cNvSpPr/>
              <p:nvPr/>
            </p:nvSpPr>
            <p:spPr>
              <a:xfrm>
                <a:off x="2111470" y="2372612"/>
                <a:ext cx="588759" cy="239672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1" name="Right Arrow 30"/>
              <p:cNvSpPr/>
              <p:nvPr/>
            </p:nvSpPr>
            <p:spPr>
              <a:xfrm flipH="1">
                <a:off x="1987182" y="2716153"/>
                <a:ext cx="588759" cy="239672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1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 rIns="0">
            <a:normAutofit/>
          </a:bodyPr>
          <a:lstStyle/>
          <a:p>
            <a:r>
              <a:rPr lang="en-US" dirty="0" smtClean="0"/>
              <a:t>The Analytics API works with the OBIEE via a separate API provided by Oracle.</a:t>
            </a:r>
          </a:p>
          <a:p>
            <a:endParaRPr lang="en-US" sz="1000" dirty="0" smtClean="0"/>
          </a:p>
          <a:p>
            <a:r>
              <a:rPr lang="en-US" dirty="0" smtClean="0"/>
              <a:t>Ex </a:t>
            </a:r>
            <a:r>
              <a:rPr lang="en-US" dirty="0" err="1"/>
              <a:t>Libris</a:t>
            </a:r>
            <a:r>
              <a:rPr lang="en-US" dirty="0"/>
              <a:t> </a:t>
            </a:r>
            <a:r>
              <a:rPr lang="en-US" dirty="0" smtClean="0"/>
              <a:t>is thus limited in:</a:t>
            </a:r>
          </a:p>
          <a:p>
            <a:pPr lvl="1"/>
            <a:r>
              <a:rPr lang="en-US" dirty="0" smtClean="0"/>
              <a:t>What functionality they can provide</a:t>
            </a:r>
          </a:p>
          <a:p>
            <a:pPr lvl="1"/>
            <a:r>
              <a:rPr lang="en-US" dirty="0" smtClean="0"/>
              <a:t>Addressing issues inherent to the OBIEE</a:t>
            </a:r>
          </a:p>
          <a:p>
            <a:pPr marL="89297" lvl="1" indent="0">
              <a:buNone/>
            </a:pPr>
            <a:endParaRPr lang="en-US" sz="1000" dirty="0" smtClean="0"/>
          </a:p>
          <a:p>
            <a:r>
              <a:rPr lang="en-US" dirty="0" smtClean="0"/>
              <a:t>That being said, the Analytic API is/can be powerful:</a:t>
            </a:r>
          </a:p>
          <a:p>
            <a:pPr lvl="1"/>
            <a:r>
              <a:rPr lang="en-US" dirty="0" smtClean="0"/>
              <a:t>Any data pushed into the OBIEE can be searched, filtered, manipulated using tool more refined than what Alma alone offers</a:t>
            </a:r>
          </a:p>
          <a:p>
            <a:pPr lvl="1"/>
            <a:r>
              <a:rPr lang="en-US" dirty="0" smtClean="0"/>
              <a:t>One just needs the data to be there and the right analytic to get at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design a good analytic?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talk isn’t about that. </a:t>
            </a:r>
          </a:p>
          <a:p>
            <a:endParaRPr lang="en-US" dirty="0" smtClean="0"/>
          </a:p>
          <a:p>
            <a:r>
              <a:rPr lang="en-US" dirty="0" smtClean="0"/>
              <a:t>Attend the session later on Analytics Fundamentals 101 (led by Mark Galvin of UO).</a:t>
            </a:r>
          </a:p>
          <a:p>
            <a:endParaRPr lang="en-US" dirty="0" smtClean="0"/>
          </a:p>
          <a:p>
            <a:r>
              <a:rPr lang="en-US" dirty="0" smtClean="0"/>
              <a:t>Instead, let’s assume we have an analytic already constructed…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Analytic: </a:t>
            </a:r>
            <a:r>
              <a:rPr lang="en-US" dirty="0" err="1" smtClean="0"/>
              <a:t>HathiTrust_SPMs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9297" lvl="1" indent="0">
              <a:buNone/>
            </a:pPr>
            <a:r>
              <a:rPr lang="en-US" dirty="0" smtClean="0"/>
              <a:t>Physical Items that are single-part monographs:</a:t>
            </a:r>
          </a:p>
          <a:p>
            <a:pPr marL="89297" lvl="1" indent="0">
              <a:buNone/>
            </a:pPr>
            <a:r>
              <a:rPr lang="en-US" dirty="0" smtClean="0"/>
              <a:t>3,762,309 individual items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3255" b="25954"/>
          <a:stretch/>
        </p:blipFill>
        <p:spPr>
          <a:xfrm>
            <a:off x="1086264" y="2000915"/>
            <a:ext cx="7072696" cy="35616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247397">
            <a:off x="352429" y="3397041"/>
            <a:ext cx="8540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3"/>
                </a:solidFill>
              </a:rPr>
              <a:t>Let’s download them all!!</a:t>
            </a:r>
            <a:endParaRPr lang="en-US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/>
              <a:t>Making an Analytic </a:t>
            </a:r>
            <a:r>
              <a:rPr lang="en-US" sz="4000" b="1" dirty="0"/>
              <a:t>REST Request:</a:t>
            </a:r>
            <a:r>
              <a:rPr lang="en-US" sz="4000" b="1" dirty="0" smtClean="0"/>
              <a:t> </a:t>
            </a:r>
          </a:p>
          <a:p>
            <a:pPr algn="ctr"/>
            <a:r>
              <a:rPr lang="en-US" sz="4000" b="1" dirty="0" smtClean="0"/>
              <a:t>The Parameters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REST Request: </a:t>
            </a:r>
            <a:r>
              <a:rPr lang="en-US" dirty="0" smtClean="0"/>
              <a:t>The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609" y="772677"/>
            <a:ext cx="8660006" cy="751323"/>
          </a:xfrm>
        </p:spPr>
        <p:txBody>
          <a:bodyPr/>
          <a:lstStyle/>
          <a:p>
            <a:r>
              <a:rPr lang="en-US" dirty="0" smtClean="0"/>
              <a:t>The REST request involves up to 5 parameters: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15950" y="1392408"/>
            <a:ext cx="1168400" cy="2299058"/>
            <a:chOff x="533400" y="1455908"/>
            <a:chExt cx="1168400" cy="2299058"/>
          </a:xfrm>
        </p:grpSpPr>
        <p:sp>
          <p:nvSpPr>
            <p:cNvPr id="9" name="TextBox 8"/>
            <p:cNvSpPr txBox="1"/>
            <p:nvPr/>
          </p:nvSpPr>
          <p:spPr>
            <a:xfrm>
              <a:off x="533400" y="1455908"/>
              <a:ext cx="1168400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apikey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2369971"/>
              <a:ext cx="1168400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limit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" y="3293301"/>
              <a:ext cx="1168400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filter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1917573"/>
              <a:ext cx="1168400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path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400" y="2831636"/>
              <a:ext cx="1168400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70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REST </a:t>
            </a:r>
            <a:r>
              <a:rPr lang="en-US" dirty="0" smtClean="0"/>
              <a:t>Request: The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609" y="772677"/>
            <a:ext cx="8660006" cy="751323"/>
          </a:xfrm>
        </p:spPr>
        <p:txBody>
          <a:bodyPr/>
          <a:lstStyle/>
          <a:p>
            <a:r>
              <a:rPr lang="en-US" dirty="0" smtClean="0"/>
              <a:t>The REST request involves up to 5 parameters: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5950" y="1392407"/>
            <a:ext cx="7912100" cy="2299059"/>
            <a:chOff x="749300" y="1392407"/>
            <a:chExt cx="7912100" cy="2299059"/>
          </a:xfrm>
        </p:grpSpPr>
        <p:grpSp>
          <p:nvGrpSpPr>
            <p:cNvPr id="15" name="Group 14"/>
            <p:cNvGrpSpPr/>
            <p:nvPr/>
          </p:nvGrpSpPr>
          <p:grpSpPr>
            <a:xfrm>
              <a:off x="749300" y="1392408"/>
              <a:ext cx="1168400" cy="2299058"/>
              <a:chOff x="533400" y="1455908"/>
              <a:chExt cx="1168400" cy="229905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3400" y="1455908"/>
                <a:ext cx="1168400" cy="46166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apikey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3400" y="2369971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limit</a:t>
                </a:r>
                <a:endParaRPr 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3400" y="3293301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filter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400" y="1917573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path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400" y="2831636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token</a:t>
                </a:r>
                <a:endParaRPr lang="en-US" sz="24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917700" y="1392407"/>
              <a:ext cx="6743700" cy="229905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dirty="0" smtClean="0"/>
                <a:t>Required. Used for authentication just as with other Alma API requests.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2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REST </a:t>
            </a:r>
            <a:r>
              <a:rPr lang="en-US" dirty="0" smtClean="0"/>
              <a:t>Request: The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609" y="772677"/>
            <a:ext cx="8660006" cy="751323"/>
          </a:xfrm>
        </p:spPr>
        <p:txBody>
          <a:bodyPr/>
          <a:lstStyle/>
          <a:p>
            <a:r>
              <a:rPr lang="en-US" dirty="0" smtClean="0"/>
              <a:t>The REST request involves up to 5 parameters: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5950" y="1392407"/>
            <a:ext cx="7912100" cy="2299059"/>
            <a:chOff x="749300" y="1392407"/>
            <a:chExt cx="7912100" cy="2299059"/>
          </a:xfrm>
        </p:grpSpPr>
        <p:grpSp>
          <p:nvGrpSpPr>
            <p:cNvPr id="15" name="Group 14"/>
            <p:cNvGrpSpPr/>
            <p:nvPr/>
          </p:nvGrpSpPr>
          <p:grpSpPr>
            <a:xfrm>
              <a:off x="749300" y="1392408"/>
              <a:ext cx="1168400" cy="2299058"/>
              <a:chOff x="533400" y="1455908"/>
              <a:chExt cx="1168400" cy="229905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3400" y="1455908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apikey</a:t>
                </a:r>
                <a:endParaRPr lang="en-US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3400" y="2369971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limit</a:t>
                </a:r>
                <a:endParaRPr 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3400" y="3293301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filter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400" y="1917573"/>
                <a:ext cx="1168400" cy="46166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path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400" y="2831636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token</a:t>
                </a:r>
                <a:endParaRPr lang="en-US" sz="24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917700" y="1392407"/>
              <a:ext cx="6743700" cy="229905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dirty="0" smtClean="0"/>
                <a:t>The file path within OBIEE to the analytic that you want to grab data from.</a:t>
              </a:r>
            </a:p>
            <a:p>
              <a:endParaRPr lang="en-US" sz="800" dirty="0"/>
            </a:p>
            <a:p>
              <a:r>
                <a:rPr lang="en-US" sz="2400" dirty="0" smtClean="0"/>
                <a:t>There are two ways to find this path.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77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0838"/>
            <a:ext cx="8153400" cy="553998"/>
          </a:xfrm>
        </p:spPr>
        <p:txBody>
          <a:bodyPr/>
          <a:lstStyle/>
          <a:p>
            <a:r>
              <a:rPr lang="en-US" dirty="0" smtClean="0"/>
              <a:t>Determining the </a:t>
            </a:r>
            <a:r>
              <a:rPr lang="en-US" i="1" dirty="0" smtClean="0"/>
              <a:t>path</a:t>
            </a:r>
            <a:r>
              <a:rPr lang="en-US" dirty="0" smtClean="0"/>
              <a:t> parameter value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Option 1:</a:t>
            </a:r>
          </a:p>
          <a:p>
            <a:r>
              <a:rPr lang="en-US" dirty="0" smtClean="0"/>
              <a:t>In the OBIEE, do a Save As on the analytic.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path provided in the file dialogue box is almost what you need:</a:t>
            </a:r>
          </a:p>
          <a:p>
            <a:pPr lvl="1"/>
            <a:r>
              <a:rPr lang="en-US" dirty="0" smtClean="0"/>
              <a:t>Replace ‘Shared Folders’ with ‘shared’ at the start</a:t>
            </a:r>
          </a:p>
          <a:p>
            <a:pPr lvl="1"/>
            <a:r>
              <a:rPr lang="en-US" dirty="0" smtClean="0"/>
              <a:t>Append the name of the analytic at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771650"/>
            <a:ext cx="5448300" cy="8001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 rot="-60000">
            <a:off x="2858611" y="2185672"/>
            <a:ext cx="3073812" cy="310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i="1" dirty="0"/>
              <a:t>path</a:t>
            </a:r>
            <a:r>
              <a:rPr lang="en-US" dirty="0"/>
              <a:t> parameter value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Option 2: (as described in the analytic blog post)</a:t>
            </a:r>
          </a:p>
          <a:p>
            <a:pPr lvl="1"/>
            <a:r>
              <a:rPr lang="en-US" dirty="0" smtClean="0"/>
              <a:t>In the OBIEE, open the analytic and copy the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the URL, copy the text between &amp;path= and #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Convert this from URL encoding (percent-encoding) to regular text using tools like </a:t>
            </a:r>
            <a:r>
              <a:rPr lang="en-US" i="1" dirty="0" smtClean="0"/>
              <a:t>Chrome’s Advanced REST Client</a:t>
            </a:r>
            <a:r>
              <a:rPr lang="en-US" dirty="0" smtClean="0"/>
              <a:t> or any one of many online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9300" y="2361337"/>
            <a:ext cx="802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smtClean="0"/>
              <a:t>analytics‑na01.alma.exlibrisgroup.com/analytics/</a:t>
            </a:r>
            <a:r>
              <a:rPr lang="en-US" sz="2400" dirty="0" err="1" smtClean="0"/>
              <a:t>saw.dll?Answers</a:t>
            </a:r>
            <a:r>
              <a:rPr lang="en-US" sz="2400" u="sng" dirty="0" err="1" smtClean="0">
                <a:solidFill>
                  <a:schemeClr val="accent3"/>
                </a:solidFill>
              </a:rPr>
              <a:t>&amp;path</a:t>
            </a:r>
            <a:r>
              <a:rPr lang="en-US" sz="2400" dirty="0">
                <a:solidFill>
                  <a:schemeClr val="accent6"/>
                </a:solidFill>
              </a:rPr>
              <a:t>=%2Fshared%2FUniversity%20of%20Washington%2FReports%2FITS%2Fdeibel_HathiTrust%2FHathiTrust_SPMs</a:t>
            </a:r>
            <a:r>
              <a:rPr lang="en-US" sz="2400" u="sng" dirty="0">
                <a:solidFill>
                  <a:schemeClr val="accent3"/>
                </a:solidFill>
              </a:rPr>
              <a:t>#</a:t>
            </a:r>
            <a:r>
              <a:rPr lang="en-US" sz="2400" dirty="0"/>
              <a:t>criteriaTab14e6504b579</a:t>
            </a:r>
          </a:p>
        </p:txBody>
      </p:sp>
    </p:spTree>
    <p:extLst>
      <p:ext uri="{BB962C8B-B14F-4D97-AF65-F5344CB8AC3E}">
        <p14:creationId xmlns:p14="http://schemas.microsoft.com/office/powerpoint/2010/main" val="13516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Herding?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Analytics API is a bit of a beast to deal with.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0" b="21364"/>
          <a:stretch/>
        </p:blipFill>
        <p:spPr>
          <a:xfrm>
            <a:off x="533400" y="1395348"/>
            <a:ext cx="4572000" cy="44992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41688" y="1393215"/>
            <a:ext cx="3204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Fortunately, I have </a:t>
            </a:r>
            <a:r>
              <a:rPr lang="en-US" sz="2800" dirty="0" smtClean="0"/>
              <a:t>some </a:t>
            </a:r>
            <a:r>
              <a:rPr lang="en-US" sz="2800" dirty="0"/>
              <a:t>experience </a:t>
            </a:r>
            <a:r>
              <a:rPr lang="en-US" sz="2800" dirty="0" smtClean="0"/>
              <a:t>with </a:t>
            </a:r>
            <a:r>
              <a:rPr lang="en-US" sz="2800" dirty="0"/>
              <a:t>cat </a:t>
            </a:r>
            <a:r>
              <a:rPr lang="en-US" sz="2800" dirty="0" smtClean="0"/>
              <a:t>rustling…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984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URL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URL Encoding, or percent-encoding, is required when using certain characters in data values in an HTTP request</a:t>
            </a:r>
          </a:p>
          <a:p>
            <a:endParaRPr lang="en-US" sz="600" dirty="0"/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%2F   </a:t>
            </a:r>
            <a:r>
              <a:rPr lang="en-US" dirty="0" smtClean="0">
                <a:sym typeface="Wingdings" panose="05000000000000000000" pitchFamily="2" charset="2"/>
              </a:rPr>
              <a:t>   /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%26     &amp;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%</a:t>
            </a:r>
            <a:r>
              <a:rPr lang="en-US" dirty="0" smtClean="0">
                <a:sym typeface="Wingdings" panose="05000000000000000000" pitchFamily="2" charset="2"/>
              </a:rPr>
              <a:t>20   </a:t>
            </a:r>
            <a:r>
              <a:rPr lang="en-US" dirty="0">
                <a:sym typeface="Wingdings" panose="05000000000000000000" pitchFamily="2" charset="2"/>
              </a:rPr>
              <a:t>  </a:t>
            </a:r>
            <a:r>
              <a:rPr lang="en-US" dirty="0" smtClean="0">
                <a:sym typeface="Wingdings" panose="05000000000000000000" pitchFamily="2" charset="2"/>
              </a:rPr>
              <a:t>(space)</a:t>
            </a:r>
          </a:p>
          <a:p>
            <a:pPr marL="89297" lvl="1" indent="0">
              <a:buNone/>
            </a:pPr>
            <a:endParaRPr lang="en-US" sz="600" dirty="0">
              <a:sym typeface="Wingdings" panose="05000000000000000000" pitchFamily="2" charset="2"/>
            </a:endParaRPr>
          </a:p>
          <a:p>
            <a:pPr marL="89297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Without these, a server can become confused when interpreting a URL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our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Alma API parameters must be URL encoded</a:t>
            </a:r>
          </a:p>
          <a:p>
            <a:endParaRPr lang="en-US" dirty="0" smtClean="0"/>
          </a:p>
          <a:p>
            <a:r>
              <a:rPr lang="en-US" dirty="0" smtClean="0"/>
              <a:t>The API console on the Developers Network does this for you automatically</a:t>
            </a:r>
          </a:p>
          <a:p>
            <a:endParaRPr lang="en-US" dirty="0" smtClean="0"/>
          </a:p>
          <a:p>
            <a:r>
              <a:rPr lang="en-US" dirty="0" smtClean="0"/>
              <a:t>If you write your own code, you will need to make sure that the parameters get properly encoded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REST Request: The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609" y="772677"/>
            <a:ext cx="8660006" cy="751323"/>
          </a:xfrm>
        </p:spPr>
        <p:txBody>
          <a:bodyPr/>
          <a:lstStyle/>
          <a:p>
            <a:r>
              <a:rPr lang="en-US" dirty="0" smtClean="0"/>
              <a:t>The REST request involves up to 5 parameters: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5950" y="1392407"/>
            <a:ext cx="7912100" cy="3841056"/>
            <a:chOff x="749300" y="1392407"/>
            <a:chExt cx="7912100" cy="3841056"/>
          </a:xfrm>
        </p:grpSpPr>
        <p:grpSp>
          <p:nvGrpSpPr>
            <p:cNvPr id="15" name="Group 14"/>
            <p:cNvGrpSpPr/>
            <p:nvPr/>
          </p:nvGrpSpPr>
          <p:grpSpPr>
            <a:xfrm>
              <a:off x="749300" y="1392408"/>
              <a:ext cx="1168400" cy="2299058"/>
              <a:chOff x="533400" y="1455908"/>
              <a:chExt cx="1168400" cy="229905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3400" y="1455908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apikey</a:t>
                </a:r>
                <a:endParaRPr lang="en-US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3400" y="2369971"/>
                <a:ext cx="1168400" cy="46166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limit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3400" y="3293301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filter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400" y="1917573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path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400" y="2831636"/>
                <a:ext cx="1168400" cy="46166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token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917700" y="1392407"/>
              <a:ext cx="6743700" cy="384105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dirty="0" smtClean="0"/>
                <a:t>Limit and token work together.</a:t>
              </a:r>
            </a:p>
            <a:p>
              <a:endParaRPr lang="en-US" sz="900" dirty="0"/>
            </a:p>
            <a:p>
              <a:r>
                <a:rPr lang="en-US" sz="2400" dirty="0" smtClean="0"/>
                <a:t>Limit is the number of results (multiple of 25 between 25 and 1000)</a:t>
              </a:r>
            </a:p>
            <a:p>
              <a:endParaRPr lang="en-US" sz="900" dirty="0"/>
            </a:p>
            <a:p>
              <a:r>
                <a:rPr lang="en-US" sz="2400" dirty="0" smtClean="0"/>
                <a:t>Token is a value that allows you to connect multiple requests together.</a:t>
              </a:r>
            </a:p>
            <a:p>
              <a:endParaRPr lang="en-US" sz="900" dirty="0" smtClean="0"/>
            </a:p>
            <a:p>
              <a:r>
                <a:rPr lang="en-US" sz="2400" dirty="0"/>
                <a:t>The key concept here is that you do not </a:t>
              </a:r>
              <a:r>
                <a:rPr lang="en-US" sz="2400" dirty="0" smtClean="0"/>
                <a:t>grab the </a:t>
              </a:r>
              <a:r>
                <a:rPr lang="en-US" sz="2400" dirty="0"/>
                <a:t>analytic data all at </a:t>
              </a:r>
              <a:r>
                <a:rPr lang="en-US" sz="2400" dirty="0" smtClean="0"/>
                <a:t>once with a single request. </a:t>
              </a:r>
              <a:r>
                <a:rPr lang="en-US" sz="2400" dirty="0"/>
                <a:t>You </a:t>
              </a:r>
              <a:r>
                <a:rPr lang="en-US" sz="2400" dirty="0" smtClean="0"/>
                <a:t>instead make sequential requests until all the data is received.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8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Sequential Requests and Tokens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first request: </a:t>
            </a:r>
            <a:r>
              <a:rPr lang="en-US" dirty="0" smtClean="0">
                <a:solidFill>
                  <a:schemeClr val="accent4"/>
                </a:solidFill>
              </a:rPr>
              <a:t>limit</a:t>
            </a:r>
            <a:r>
              <a:rPr lang="en-US" dirty="0" smtClean="0"/>
              <a:t>=1000, no </a:t>
            </a:r>
            <a:r>
              <a:rPr lang="en-US" dirty="0" smtClean="0">
                <a:solidFill>
                  <a:schemeClr val="accent4"/>
                </a:solidFill>
              </a:rPr>
              <a:t>token</a:t>
            </a:r>
          </a:p>
          <a:p>
            <a:pPr marL="89297" lvl="1" indent="0">
              <a:buNone/>
            </a:pPr>
            <a:r>
              <a:rPr lang="en-US" dirty="0" smtClean="0"/>
              <a:t>	Receive items 1 – 1000 (I call this a </a:t>
            </a:r>
            <a:r>
              <a:rPr lang="en-US" i="1" dirty="0" smtClean="0">
                <a:solidFill>
                  <a:schemeClr val="accent6"/>
                </a:solidFill>
              </a:rPr>
              <a:t>page</a:t>
            </a:r>
            <a:r>
              <a:rPr lang="en-US" i="1" dirty="0" smtClean="0"/>
              <a:t>)</a:t>
            </a:r>
            <a:endParaRPr lang="en-US" dirty="0" smtClean="0"/>
          </a:p>
          <a:p>
            <a:pPr marL="89297" lvl="1" indent="0">
              <a:buNone/>
            </a:pPr>
            <a:r>
              <a:rPr lang="en-US" dirty="0" smtClean="0"/>
              <a:t>	Receive resumption token &lt;value&gt;</a:t>
            </a:r>
          </a:p>
          <a:p>
            <a:r>
              <a:rPr lang="en-US" dirty="0" smtClean="0"/>
              <a:t>Make second request: </a:t>
            </a:r>
            <a:r>
              <a:rPr lang="en-US" dirty="0">
                <a:solidFill>
                  <a:schemeClr val="accent4"/>
                </a:solidFill>
              </a:rPr>
              <a:t>limit</a:t>
            </a:r>
            <a:r>
              <a:rPr lang="en-US" dirty="0"/>
              <a:t>=1000, </a:t>
            </a:r>
            <a:r>
              <a:rPr lang="en-US" dirty="0" smtClean="0">
                <a:solidFill>
                  <a:schemeClr val="accent4"/>
                </a:solidFill>
              </a:rPr>
              <a:t>token</a:t>
            </a:r>
            <a:r>
              <a:rPr lang="en-US" dirty="0" smtClean="0"/>
              <a:t>=&lt;value&gt;</a:t>
            </a:r>
          </a:p>
          <a:p>
            <a:pPr marL="89297" lvl="1" indent="0">
              <a:buNone/>
            </a:pPr>
            <a:r>
              <a:rPr lang="en-US" dirty="0" smtClean="0"/>
              <a:t>	Receive items 1001 – 2000</a:t>
            </a:r>
          </a:p>
          <a:p>
            <a:pPr marL="89297" lvl="1" indent="0">
              <a:buNone/>
            </a:pPr>
            <a:r>
              <a:rPr lang="en-US" dirty="0"/>
              <a:t>	</a:t>
            </a:r>
            <a:r>
              <a:rPr lang="en-US" dirty="0" smtClean="0"/>
              <a:t>NOTE: the token &lt;value&gt; is NOT resent</a:t>
            </a:r>
          </a:p>
          <a:p>
            <a:r>
              <a:rPr lang="en-US" dirty="0" smtClean="0"/>
              <a:t>Make third request: </a:t>
            </a:r>
            <a:r>
              <a:rPr lang="en-US" dirty="0">
                <a:solidFill>
                  <a:schemeClr val="accent4"/>
                </a:solidFill>
              </a:rPr>
              <a:t>limit</a:t>
            </a:r>
            <a:r>
              <a:rPr lang="en-US" dirty="0"/>
              <a:t>=1000, </a:t>
            </a:r>
            <a:r>
              <a:rPr lang="en-US" dirty="0">
                <a:solidFill>
                  <a:schemeClr val="accent4"/>
                </a:solidFill>
              </a:rPr>
              <a:t>token</a:t>
            </a:r>
            <a:r>
              <a:rPr lang="en-US" dirty="0"/>
              <a:t>=&lt;value&gt;</a:t>
            </a:r>
          </a:p>
          <a:p>
            <a:pPr marL="89297" lvl="1" indent="0">
              <a:buNone/>
            </a:pPr>
            <a:r>
              <a:rPr lang="en-US" dirty="0" smtClean="0"/>
              <a:t>	</a:t>
            </a:r>
            <a:r>
              <a:rPr lang="en-US" dirty="0"/>
              <a:t>Receive items </a:t>
            </a:r>
            <a:r>
              <a:rPr lang="en-US" dirty="0" smtClean="0"/>
              <a:t>2001 </a:t>
            </a:r>
            <a:r>
              <a:rPr lang="en-US" dirty="0"/>
              <a:t>– </a:t>
            </a:r>
            <a:r>
              <a:rPr lang="en-US" dirty="0" smtClean="0"/>
              <a:t>3000</a:t>
            </a:r>
            <a:endParaRPr lang="en-US" dirty="0"/>
          </a:p>
          <a:p>
            <a:pPr marL="89297" lvl="1" indent="0">
              <a:buNone/>
            </a:pPr>
            <a:r>
              <a:rPr lang="en-US" dirty="0" smtClean="0"/>
              <a:t>…</a:t>
            </a:r>
          </a:p>
          <a:p>
            <a:pPr marL="89297" lvl="1" indent="0">
              <a:buNone/>
            </a:pPr>
            <a:r>
              <a:rPr lang="en-US" dirty="0" smtClean="0"/>
              <a:t>Keep requesting </a:t>
            </a:r>
            <a:r>
              <a:rPr lang="en-US" i="1" dirty="0" smtClean="0">
                <a:solidFill>
                  <a:schemeClr val="accent6"/>
                </a:solidFill>
              </a:rPr>
              <a:t>pages</a:t>
            </a:r>
            <a:r>
              <a:rPr lang="en-US" i="1" dirty="0" smtClean="0"/>
              <a:t> </a:t>
            </a:r>
            <a:r>
              <a:rPr lang="en-US" dirty="0" smtClean="0"/>
              <a:t>until all items are received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REST Request: </a:t>
            </a:r>
            <a:r>
              <a:rPr lang="en-US" dirty="0" smtClean="0"/>
              <a:t>The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609" y="772677"/>
            <a:ext cx="8660006" cy="751323"/>
          </a:xfrm>
        </p:spPr>
        <p:txBody>
          <a:bodyPr/>
          <a:lstStyle/>
          <a:p>
            <a:r>
              <a:rPr lang="en-US" dirty="0" smtClean="0"/>
              <a:t>The REST request involves up to 5 parameters: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5950" y="1392407"/>
            <a:ext cx="7912100" cy="2299059"/>
            <a:chOff x="749300" y="1392407"/>
            <a:chExt cx="7912100" cy="2299059"/>
          </a:xfrm>
        </p:grpSpPr>
        <p:grpSp>
          <p:nvGrpSpPr>
            <p:cNvPr id="15" name="Group 14"/>
            <p:cNvGrpSpPr/>
            <p:nvPr/>
          </p:nvGrpSpPr>
          <p:grpSpPr>
            <a:xfrm>
              <a:off x="749300" y="1392408"/>
              <a:ext cx="1168400" cy="2299058"/>
              <a:chOff x="533400" y="1455908"/>
              <a:chExt cx="1168400" cy="229905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3400" y="1455908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apikey</a:t>
                </a:r>
                <a:endParaRPr lang="en-US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3400" y="2369971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limit</a:t>
                </a:r>
                <a:endParaRPr 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3400" y="3293301"/>
                <a:ext cx="1168400" cy="46166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filter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400" y="1917573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path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400" y="2831636"/>
                <a:ext cx="1168400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token</a:t>
                </a:r>
                <a:endParaRPr lang="en-US" sz="24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917700" y="1392407"/>
              <a:ext cx="6743700" cy="229905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dirty="0" smtClean="0"/>
                <a:t>Filters are complex little monsters that we will get to later. </a:t>
              </a:r>
            </a:p>
            <a:p>
              <a:endParaRPr lang="en-US" sz="800" dirty="0"/>
            </a:p>
            <a:p>
              <a:r>
                <a:rPr lang="en-US" sz="2400" dirty="0" smtClean="0"/>
                <a:t>Generally, you probably don’t need to use them.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10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/>
              <a:t>Making an Analytic </a:t>
            </a:r>
            <a:r>
              <a:rPr lang="en-US" sz="4000" b="1" dirty="0"/>
              <a:t>REST Request:</a:t>
            </a:r>
            <a:r>
              <a:rPr lang="en-US" sz="4000" b="1" dirty="0" smtClean="0"/>
              <a:t> </a:t>
            </a:r>
          </a:p>
          <a:p>
            <a:pPr algn="ctr"/>
            <a:r>
              <a:rPr lang="en-US" sz="4000" b="1" dirty="0" smtClean="0"/>
              <a:t>Interpreting the Results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Response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made a request and excitedly receive the following XML response: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95300" y="1829877"/>
            <a:ext cx="81534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&lt;?xml version="1.0" encoding="UTF-8" standalone="yes"?&gt;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&lt;report&gt;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QueryResult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lang="en-US" sz="2400" dirty="0"/>
              <a:t>&lt;</a:t>
            </a:r>
            <a:r>
              <a:rPr lang="en-US" sz="2400" dirty="0" err="1" smtClean="0"/>
              <a:t>ResumptionToken</a:t>
            </a:r>
            <a:r>
              <a:rPr lang="en-US" sz="2400" dirty="0" smtClean="0"/>
              <a:t>&gt;33D9…F247&lt;/</a:t>
            </a:r>
            <a:r>
              <a:rPr lang="en-US" sz="2400" dirty="0" err="1"/>
              <a:t>ResumptionToken</a:t>
            </a:r>
            <a:r>
              <a:rPr lang="en-US" sz="2400" dirty="0"/>
              <a:t>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IsFinished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&gt;false&lt;/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IsFinished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ResultXml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&lt;/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QueryResult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&lt;/report&gt;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45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Response: &lt;</a:t>
            </a:r>
            <a:r>
              <a:rPr lang="en-US" dirty="0" err="1" smtClean="0"/>
              <a:t>ResumptionToken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&lt;</a:t>
            </a:r>
            <a:r>
              <a:rPr lang="en-US" dirty="0" err="1" smtClean="0"/>
              <a:t>ResumptionToken</a:t>
            </a:r>
            <a:r>
              <a:rPr lang="en-US" dirty="0" smtClean="0"/>
              <a:t>&gt; tag contains a 128-character sequence that is your </a:t>
            </a:r>
            <a:r>
              <a:rPr lang="en-US" i="1" dirty="0" smtClean="0">
                <a:solidFill>
                  <a:schemeClr val="accent4"/>
                </a:solidFill>
              </a:rPr>
              <a:t>token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grab this value for use in subsequent request calls.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95300" y="1829877"/>
            <a:ext cx="81534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&lt;?xml version="1.0" encoding="UTF-8" standalone="yes"?&gt;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&lt;report&gt;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QueryResult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lang="en-US" sz="2400" dirty="0"/>
              <a:t>&lt;</a:t>
            </a:r>
            <a:r>
              <a:rPr lang="en-US" sz="2400" dirty="0" err="1" smtClean="0"/>
              <a:t>ResumptionToken</a:t>
            </a:r>
            <a:r>
              <a:rPr lang="en-US" sz="2400" dirty="0" smtClean="0"/>
              <a:t>&gt;33D9…F247&lt;/</a:t>
            </a:r>
            <a:r>
              <a:rPr lang="en-US" sz="2400" dirty="0" err="1"/>
              <a:t>ResumptionToken</a:t>
            </a:r>
            <a:r>
              <a:rPr lang="en-US" sz="2400" dirty="0"/>
              <a:t>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IsFinished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&gt;false&lt;/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IsFinished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ResultXml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&lt;/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QueryResult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&lt;/report&gt;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92608" y="3042458"/>
            <a:ext cx="763370" cy="31091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Response: &lt;</a:t>
            </a:r>
            <a:r>
              <a:rPr lang="en-US" dirty="0" err="1" smtClean="0"/>
              <a:t>IsFinished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&lt;</a:t>
            </a:r>
            <a:r>
              <a:rPr lang="en-US" dirty="0" err="1" smtClean="0"/>
              <a:t>IsFinished</a:t>
            </a:r>
            <a:r>
              <a:rPr lang="en-US" dirty="0" smtClean="0"/>
              <a:t>&gt; tag is a Boolean indicating if there is any more data that can be downloaded.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95300" y="1829877"/>
            <a:ext cx="81534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&lt;?xml version="1.0" encoding="UTF-8" standalone="yes"?&gt;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&lt;report&gt;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QueryResult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lang="en-US" sz="2400" dirty="0"/>
              <a:t>&lt;</a:t>
            </a:r>
            <a:r>
              <a:rPr lang="en-US" sz="2400" dirty="0" err="1" smtClean="0"/>
              <a:t>ResumptionToken</a:t>
            </a:r>
            <a:r>
              <a:rPr lang="en-US" sz="2400" dirty="0" smtClean="0"/>
              <a:t>&gt;33D9…F247&lt;/</a:t>
            </a:r>
            <a:r>
              <a:rPr lang="en-US" sz="2400" dirty="0" err="1"/>
              <a:t>ResumptionToken</a:t>
            </a:r>
            <a:r>
              <a:rPr lang="en-US" sz="2400" dirty="0"/>
              <a:t>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IsFinished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&gt;false&lt;/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IsFinished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ResultXml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&lt;/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QueryResult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&lt;/report&gt;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92608" y="3388311"/>
            <a:ext cx="763370" cy="31091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Response: &lt;</a:t>
            </a:r>
            <a:r>
              <a:rPr lang="en-US" dirty="0" err="1" smtClean="0"/>
              <a:t>ResultXml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&lt;</a:t>
            </a:r>
            <a:r>
              <a:rPr lang="en-US" dirty="0" err="1" smtClean="0"/>
              <a:t>ResultXml</a:t>
            </a:r>
            <a:r>
              <a:rPr lang="en-US" dirty="0" smtClean="0"/>
              <a:t>&gt; is where the analytic data should be found…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WHERE’S OUR DATA!?!?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95300" y="1829877"/>
            <a:ext cx="81534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&lt;?xml version="1.0" encoding="UTF-8" standalone="yes"?&gt;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&lt;report&gt;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QueryResult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lang="en-US" sz="2400" dirty="0"/>
              <a:t>&lt;</a:t>
            </a:r>
            <a:r>
              <a:rPr lang="en-US" sz="2400" dirty="0" err="1" smtClean="0"/>
              <a:t>ResumptionToken</a:t>
            </a:r>
            <a:r>
              <a:rPr lang="en-US" sz="2400" dirty="0" smtClean="0"/>
              <a:t>&gt;33D9…F247&lt;/</a:t>
            </a:r>
            <a:r>
              <a:rPr lang="en-US" sz="2400" dirty="0" err="1"/>
              <a:t>ResumptionToken</a:t>
            </a:r>
            <a:r>
              <a:rPr lang="en-US" sz="2400" dirty="0"/>
              <a:t>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IsFinished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&gt;false&lt;/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IsFinished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ResultXml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&lt;/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QueryResult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&lt;/report&gt;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92608" y="3757354"/>
            <a:ext cx="763370" cy="31091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all seriousness…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August 2014, I was asked to develop a means for UW to provide our print holdings data to </a:t>
            </a:r>
            <a:r>
              <a:rPr lang="en-US" dirty="0" err="1" smtClean="0"/>
              <a:t>HathiTrust</a:t>
            </a:r>
            <a:r>
              <a:rPr lang="en-US" dirty="0" smtClean="0"/>
              <a:t>. </a:t>
            </a:r>
          </a:p>
          <a:p>
            <a:endParaRPr lang="en-US" sz="600" dirty="0"/>
          </a:p>
          <a:p>
            <a:r>
              <a:rPr lang="en-US" dirty="0" smtClean="0"/>
              <a:t>This entailed being able to: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 a search/set for the relevant items</a:t>
            </a:r>
          </a:p>
          <a:p>
            <a:pPr lvl="1"/>
            <a:r>
              <a:rPr lang="en-US" dirty="0" smtClean="0"/>
              <a:t>Export the necessary information for those items</a:t>
            </a:r>
          </a:p>
          <a:p>
            <a:pPr lvl="1"/>
            <a:r>
              <a:rPr lang="en-US" dirty="0" smtClean="0"/>
              <a:t>Do this in a way that would not take months</a:t>
            </a:r>
          </a:p>
          <a:p>
            <a:pPr marL="89297" lvl="1" indent="0">
              <a:buNone/>
            </a:pPr>
            <a:endParaRPr lang="en-US" sz="600" dirty="0"/>
          </a:p>
          <a:p>
            <a:pPr marL="89297" lvl="1" indent="0">
              <a:buNone/>
            </a:pPr>
            <a:r>
              <a:rPr lang="en-US" dirty="0"/>
              <a:t>At the time, the Analytics API was in beta but available for use</a:t>
            </a:r>
            <a:r>
              <a:rPr lang="en-US" dirty="0" smtClean="0"/>
              <a:t>. </a:t>
            </a:r>
          </a:p>
          <a:p>
            <a:pPr marL="89297" lvl="1" indent="0">
              <a:buNone/>
            </a:pPr>
            <a:endParaRPr lang="en-US" sz="100" dirty="0"/>
          </a:p>
          <a:p>
            <a:pPr marL="89297" lvl="1" indent="0">
              <a:buNone/>
            </a:pPr>
            <a:r>
              <a:rPr lang="en-US" dirty="0"/>
              <a:t>I pushed on the system and ultimately developed a Python toolkit for working with the API,</a:t>
            </a:r>
          </a:p>
          <a:p>
            <a:pPr marL="89297" lvl="1" indent="0">
              <a:buNone/>
            </a:pPr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“Still Loading”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call this the “Still Loading” response as it appears the OBIEE is still pulling up the analytic results.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700" dirty="0" smtClean="0"/>
          </a:p>
          <a:p>
            <a:endParaRPr lang="en-US" sz="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5300" y="1730127"/>
            <a:ext cx="81534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&lt;?xml version="1.0" encoding="UTF-8" standalone="yes"?&gt;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&lt;report&gt;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QueryResult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lang="en-US" sz="2400" dirty="0"/>
              <a:t>&lt;</a:t>
            </a:r>
            <a:r>
              <a:rPr lang="en-US" sz="2400" dirty="0" err="1" smtClean="0"/>
              <a:t>ResumptionToken</a:t>
            </a:r>
            <a:r>
              <a:rPr lang="en-US" sz="2400" dirty="0" smtClean="0"/>
              <a:t>&gt;33D9…F247&lt;/</a:t>
            </a:r>
            <a:r>
              <a:rPr lang="en-US" sz="2400" dirty="0" err="1"/>
              <a:t>ResumptionToken</a:t>
            </a:r>
            <a:r>
              <a:rPr lang="en-US" sz="2400" dirty="0"/>
              <a:t>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IsFinished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&gt;false&lt;/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IsFinished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ResultXml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&lt;/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QueryResult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&lt;/report&gt;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do I do with </a:t>
            </a:r>
            <a:r>
              <a:rPr lang="en-US" dirty="0"/>
              <a:t>a “Still Loading” response?</a:t>
            </a:r>
            <a:endParaRPr lang="en-US" dirty="0" smtClean="0"/>
          </a:p>
          <a:p>
            <a:pPr marL="89297" lvl="1" indent="0">
              <a:buNone/>
            </a:pPr>
            <a:r>
              <a:rPr lang="en-US" dirty="0" smtClean="0"/>
              <a:t>	Wait a few seconds and resend your request.</a:t>
            </a:r>
          </a:p>
          <a:p>
            <a:pPr marL="89297" lvl="1" indent="0">
              <a:buNone/>
            </a:pPr>
            <a:endParaRPr lang="en-US" dirty="0"/>
          </a:p>
          <a:p>
            <a:pPr marL="89297" lvl="1" indent="0">
              <a:buNone/>
            </a:pPr>
            <a:r>
              <a:rPr lang="en-US" dirty="0" smtClean="0"/>
              <a:t>Should I use the Resumption Token?</a:t>
            </a:r>
          </a:p>
          <a:p>
            <a:pPr marL="89297" lvl="1" indent="0">
              <a:buNone/>
            </a:pPr>
            <a:r>
              <a:rPr lang="en-US" dirty="0"/>
              <a:t>	</a:t>
            </a:r>
            <a:r>
              <a:rPr lang="en-US" dirty="0" smtClean="0"/>
              <a:t>I generally do, but it’s okay to just send a new 	request. The only hard and fast rule is that 	when you finally get data, you need to grab 	that token.</a:t>
            </a:r>
            <a:br>
              <a:rPr lang="en-US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dirty="0" smtClean="0"/>
              <a:t>	Tokens do expire, so I’m leaning towards only 	grabbing the token on the first page of data.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Response: With Actual Data!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repeated tries, you finally get some data: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32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5912" y="1294688"/>
            <a:ext cx="8153400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&lt;?xml version="1.0" encoding="UTF-8" standalone="yes"?&gt;</a:t>
            </a:r>
            <a:br>
              <a:rPr lang="en-US" altLang="en-US" dirty="0"/>
            </a:br>
            <a:r>
              <a:rPr lang="en-US" altLang="en-US" dirty="0"/>
              <a:t>&lt;report&gt;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&lt;</a:t>
            </a:r>
            <a:r>
              <a:rPr lang="en-US" altLang="en-US" dirty="0" err="1"/>
              <a:t>QueryResult</a:t>
            </a:r>
            <a:r>
              <a:rPr lang="en-US" altLang="en-US" dirty="0"/>
              <a:t>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&lt;</a:t>
            </a:r>
            <a:r>
              <a:rPr lang="en-US" altLang="en-US" dirty="0" err="1"/>
              <a:t>ResumptionToken</a:t>
            </a:r>
            <a:r>
              <a:rPr lang="en-US" altLang="en-US" dirty="0"/>
              <a:t>&gt;33D9…F247&lt;/</a:t>
            </a:r>
            <a:r>
              <a:rPr lang="en-US" altLang="en-US" dirty="0" err="1"/>
              <a:t>ResumptionToken</a:t>
            </a:r>
            <a:r>
              <a:rPr lang="en-US" altLang="en-US" dirty="0"/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&lt;</a:t>
            </a:r>
            <a:r>
              <a:rPr lang="en-US" altLang="en-US" dirty="0" err="1"/>
              <a:t>IsFinished</a:t>
            </a:r>
            <a:r>
              <a:rPr lang="en-US" altLang="en-US" dirty="0"/>
              <a:t>&gt;false&lt;/</a:t>
            </a:r>
            <a:r>
              <a:rPr lang="en-US" altLang="en-US" dirty="0" err="1"/>
              <a:t>IsFinished</a:t>
            </a:r>
            <a:r>
              <a:rPr lang="en-US" altLang="en-US" dirty="0"/>
              <a:t>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&lt;</a:t>
            </a:r>
            <a:r>
              <a:rPr lang="en-US" altLang="en-US" dirty="0" err="1"/>
              <a:t>ResultXml</a:t>
            </a:r>
            <a:r>
              <a:rPr lang="en-US" altLang="en-US" dirty="0"/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&lt;</a:t>
            </a:r>
            <a:r>
              <a:rPr lang="en-US" altLang="en-US" dirty="0" err="1"/>
              <a:t>rowset:rowset</a:t>
            </a:r>
            <a:r>
              <a:rPr lang="en-US" altLang="en-US" dirty="0"/>
              <a:t> </a:t>
            </a:r>
            <a:r>
              <a:rPr lang="en-US" altLang="en-US" dirty="0" smtClean="0"/>
              <a:t>…&gt;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</a:t>
            </a:r>
            <a:r>
              <a:rPr lang="en-US" altLang="en-US" dirty="0" smtClean="0"/>
              <a:t>     &lt;</a:t>
            </a:r>
            <a:r>
              <a:rPr lang="en-US" altLang="en-US" dirty="0" err="1"/>
              <a:t>xsd:schema</a:t>
            </a:r>
            <a:r>
              <a:rPr lang="en-US" altLang="en-US" dirty="0"/>
              <a:t> </a:t>
            </a:r>
            <a:r>
              <a:rPr lang="en-US" altLang="en-US" dirty="0" smtClean="0"/>
              <a:t> …&gt; &lt;/</a:t>
            </a:r>
            <a:r>
              <a:rPr lang="en-US" altLang="en-US" dirty="0" err="1"/>
              <a:t>xsd:schema</a:t>
            </a:r>
            <a:r>
              <a:rPr lang="en-US" altLang="en-US" dirty="0"/>
              <a:t>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&lt;Row&gt;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&lt;Column0&gt;0&lt;/Column0&gt;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&lt;Column1&gt;39031025815804&lt;/Column1&gt;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         … 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</a:t>
            </a:r>
            <a:r>
              <a:rPr lang="en-US" altLang="en-US" dirty="0" smtClean="0"/>
              <a:t>     &lt;</a:t>
            </a:r>
            <a:r>
              <a:rPr lang="en-US" altLang="en-US" dirty="0"/>
              <a:t>Column4/&gt;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&lt;/Row&gt;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&lt;Row&gt;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&lt;/Row</a:t>
            </a:r>
            <a:r>
              <a:rPr lang="en-US" altLang="en-US" dirty="0" smtClean="0"/>
              <a:t>&gt;</a:t>
            </a:r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 rot="20751129">
            <a:off x="2922228" y="4588626"/>
            <a:ext cx="553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WHAT DOES IT ALL MEAN??!?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3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Analytic Response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dirty="0" smtClean="0"/>
              <a:t>Take a deep breath. Here’s what you need to know: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The XML is from Oracle and is not user friendly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The data is in the &lt;</a:t>
            </a:r>
            <a:r>
              <a:rPr lang="en-US" dirty="0" err="1" smtClean="0"/>
              <a:t>ResultXml</a:t>
            </a:r>
            <a:r>
              <a:rPr lang="en-US" dirty="0" smtClean="0"/>
              <a:t>&gt; tag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This tag also has a namespace that is set within the </a:t>
            </a:r>
            <a:r>
              <a:rPr lang="en-US" altLang="en-US" dirty="0" smtClean="0"/>
              <a:t>&lt;</a:t>
            </a:r>
            <a:r>
              <a:rPr lang="en-US" altLang="en-US" dirty="0" err="1" smtClean="0"/>
              <a:t>xsd:schema</a:t>
            </a:r>
            <a:r>
              <a:rPr lang="en-US" dirty="0" smtClean="0"/>
              <a:t>&gt; tag. The namespace is:</a:t>
            </a:r>
            <a:br>
              <a:rPr lang="en-US" dirty="0" smtClean="0"/>
            </a:br>
            <a:r>
              <a:rPr lang="en-US" dirty="0"/>
              <a:t>{</a:t>
            </a:r>
            <a:r>
              <a:rPr lang="en-US" dirty="0" err="1"/>
              <a:t>urn:schemas-microsoft-com:xml-analysis:rowset</a:t>
            </a:r>
            <a:r>
              <a:rPr lang="en-US" dirty="0" smtClean="0"/>
              <a:t>}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Each row in the analytic is a &lt;Row&gt; in the XML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The column ordering in the Analytic is UNRELATED to the column ordering in the XML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&lt;Column0&gt; is always empty</a:t>
            </a:r>
          </a:p>
          <a:p>
            <a:pPr lvl="1">
              <a:spcBef>
                <a:spcPts val="150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Analytic Fields to XML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XML column ordering is by alphabetical order of the </a:t>
            </a:r>
            <a:r>
              <a:rPr lang="en-US" i="1" dirty="0" smtClean="0"/>
              <a:t>dimension table </a:t>
            </a:r>
            <a:r>
              <a:rPr lang="en-US" dirty="0" smtClean="0"/>
              <a:t>and </a:t>
            </a:r>
            <a:r>
              <a:rPr lang="en-US" i="1" dirty="0" smtClean="0"/>
              <a:t>field</a:t>
            </a:r>
            <a:r>
              <a:rPr lang="en-US" dirty="0" smtClean="0"/>
              <a:t> </a:t>
            </a:r>
            <a:r>
              <a:rPr lang="en-US" i="1" dirty="0" smtClean="0"/>
              <a:t>name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At least this appears to work 99% of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27466" y="1908536"/>
            <a:ext cx="7889068" cy="2530046"/>
            <a:chOff x="424774" y="1825411"/>
            <a:chExt cx="7889068" cy="25300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8317" t="32753" r="14996" b="57223"/>
            <a:stretch/>
          </p:blipFill>
          <p:spPr>
            <a:xfrm>
              <a:off x="424774" y="2610226"/>
              <a:ext cx="7889068" cy="8229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395353" y="1825411"/>
              <a:ext cx="2454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4"/>
                  </a:solidFill>
                </a:rPr>
                <a:t>dimension tables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281867" y="2287076"/>
              <a:ext cx="1587227" cy="487894"/>
            </a:xfrm>
            <a:prstGeom prst="straightConnector1">
              <a:avLst/>
            </a:prstGeom>
            <a:ln w="22225">
              <a:solidFill>
                <a:schemeClr val="accent4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29102" y="2287076"/>
              <a:ext cx="1170709" cy="487894"/>
            </a:xfrm>
            <a:prstGeom prst="straightConnector1">
              <a:avLst/>
            </a:prstGeom>
            <a:ln w="22225">
              <a:solidFill>
                <a:schemeClr val="accent4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622612" y="2309827"/>
              <a:ext cx="355053" cy="465143"/>
            </a:xfrm>
            <a:prstGeom prst="straightConnector1">
              <a:avLst/>
            </a:prstGeom>
            <a:ln w="22225">
              <a:solidFill>
                <a:schemeClr val="accent4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5200" y="3893792"/>
              <a:ext cx="173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4"/>
                  </a:solidFill>
                </a:rPr>
                <a:t>field names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4696819" y="3378084"/>
              <a:ext cx="1082601" cy="561935"/>
            </a:xfrm>
            <a:prstGeom prst="straightConnector1">
              <a:avLst/>
            </a:prstGeom>
            <a:ln w="22225">
              <a:solidFill>
                <a:schemeClr val="accent4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213260" y="3378086"/>
              <a:ext cx="2089796" cy="561933"/>
            </a:xfrm>
            <a:prstGeom prst="straightConnector1">
              <a:avLst/>
            </a:prstGeom>
            <a:ln w="22225">
              <a:solidFill>
                <a:schemeClr val="accent4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1147158" y="3378084"/>
              <a:ext cx="2314657" cy="561935"/>
            </a:xfrm>
            <a:prstGeom prst="straightConnector1">
              <a:avLst/>
            </a:prstGeom>
            <a:ln w="22225">
              <a:solidFill>
                <a:schemeClr val="accent4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2281870" y="3378086"/>
              <a:ext cx="1587224" cy="561933"/>
            </a:xfrm>
            <a:prstGeom prst="straightConnector1">
              <a:avLst/>
            </a:prstGeom>
            <a:ln w="22225">
              <a:solidFill>
                <a:schemeClr val="accent4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999846" y="3388196"/>
              <a:ext cx="202628" cy="503983"/>
            </a:xfrm>
            <a:prstGeom prst="straightConnector1">
              <a:avLst/>
            </a:prstGeom>
            <a:ln w="22225">
              <a:solidFill>
                <a:schemeClr val="accent4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4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Analytic Fields to XML Columns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1113273"/>
              </p:ext>
            </p:extLst>
          </p:nvPr>
        </p:nvGraphicFramePr>
        <p:xfrm>
          <a:off x="1511088" y="3145242"/>
          <a:ext cx="6121824" cy="2225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55664"/>
                <a:gridCol w="2103120"/>
                <a:gridCol w="1463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Dimension Table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Field 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XML</a:t>
                      </a:r>
                      <a:r>
                        <a:rPr lang="en-US" b="0" baseline="0" dirty="0" smtClean="0"/>
                        <a:t> Tag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Bibliographic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Bibliographic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Bibliographic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Holding</a:t>
                      </a:r>
                      <a:r>
                        <a:rPr lang="en-US" baseline="0" dirty="0" smtClean="0"/>
                        <a:t>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Holding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Item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8317" t="32753" r="14996" b="57223"/>
          <a:stretch/>
        </p:blipFill>
        <p:spPr>
          <a:xfrm>
            <a:off x="627466" y="991534"/>
            <a:ext cx="7889068" cy="822960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4126992" y="1990664"/>
            <a:ext cx="484632" cy="978408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So that’s it, right? </a:t>
            </a:r>
          </a:p>
          <a:p>
            <a:endParaRPr lang="en-US" dirty="0"/>
          </a:p>
          <a:p>
            <a:r>
              <a:rPr lang="en-US" dirty="0" smtClean="0"/>
              <a:t>That the input parameters and how to interpret the response XML?</a:t>
            </a:r>
          </a:p>
          <a:p>
            <a:endParaRPr lang="en-US" dirty="0"/>
          </a:p>
          <a:p>
            <a:r>
              <a:rPr lang="en-US" dirty="0" smtClean="0"/>
              <a:t>There’s nothing else to worry about… right?</a:t>
            </a:r>
          </a:p>
          <a:p>
            <a:endParaRPr lang="en-US" dirty="0"/>
          </a:p>
          <a:p>
            <a:r>
              <a:rPr lang="en-US" dirty="0" smtClean="0"/>
              <a:t>Right?</a:t>
            </a:r>
          </a:p>
          <a:p>
            <a:endParaRPr lang="en-US" dirty="0"/>
          </a:p>
          <a:p>
            <a:r>
              <a:rPr lang="en-US" dirty="0" smtClean="0"/>
              <a:t>Oh no… what now?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/>
              <a:t>Making an Analytic </a:t>
            </a:r>
            <a:r>
              <a:rPr lang="en-US" sz="4000" b="1" dirty="0"/>
              <a:t>REST Request:</a:t>
            </a:r>
            <a:r>
              <a:rPr lang="en-US" sz="4000" b="1" dirty="0" smtClean="0"/>
              <a:t> </a:t>
            </a:r>
          </a:p>
          <a:p>
            <a:pPr algn="ctr"/>
            <a:r>
              <a:rPr lang="en-US" sz="4000" b="1" dirty="0" smtClean="0"/>
              <a:t>The 65001 Limit (</a:t>
            </a:r>
            <a:r>
              <a:rPr lang="en-US" sz="4000" b="1" smtClean="0"/>
              <a:t>and Beyond)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rIns="0" anchor="ctr"/>
          <a:lstStyle/>
          <a:p>
            <a:r>
              <a:rPr lang="en-US" dirty="0"/>
              <a:t>Y</a:t>
            </a:r>
            <a:r>
              <a:rPr lang="en-US" dirty="0" smtClean="0"/>
              <a:t>ou’re merrily requesting page after page of data:</a:t>
            </a:r>
            <a:endParaRPr lang="en-US" dirty="0"/>
          </a:p>
          <a:p>
            <a:pPr marL="89297" lvl="1" indent="0">
              <a:buNone/>
            </a:pPr>
            <a:r>
              <a:rPr lang="en-US" dirty="0" smtClean="0"/>
              <a:t>	Page 1: Items 1 – 1000</a:t>
            </a:r>
          </a:p>
          <a:p>
            <a:pPr marL="89297" lvl="1" indent="0">
              <a:buNone/>
            </a:pPr>
            <a:r>
              <a:rPr lang="en-US" dirty="0"/>
              <a:t>	</a:t>
            </a:r>
            <a:r>
              <a:rPr lang="en-US" dirty="0" smtClean="0"/>
              <a:t>Page 2: Items 1001 – 2000</a:t>
            </a:r>
          </a:p>
          <a:p>
            <a:pPr marL="89297" lvl="1" indent="0">
              <a:buNone/>
            </a:pPr>
            <a:r>
              <a:rPr lang="en-US" dirty="0"/>
              <a:t>	</a:t>
            </a:r>
            <a:r>
              <a:rPr lang="en-US" dirty="0" smtClean="0"/>
              <a:t>Page 3: Items 2001 – 3000</a:t>
            </a:r>
          </a:p>
          <a:p>
            <a:pPr marL="89297" lvl="1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89297" lvl="1" indent="0">
              <a:buNone/>
            </a:pPr>
            <a:endParaRPr lang="en-US" sz="700" dirty="0" smtClean="0"/>
          </a:p>
          <a:p>
            <a:pPr marL="89297" lvl="1" indent="0">
              <a:buNone/>
            </a:pPr>
            <a:r>
              <a:rPr lang="en-US" dirty="0" smtClean="0"/>
              <a:t>And then something weird happens…</a:t>
            </a:r>
          </a:p>
          <a:p>
            <a:pPr marL="89297" lvl="1" indent="0">
              <a:buNone/>
            </a:pPr>
            <a:r>
              <a:rPr lang="en-US" dirty="0"/>
              <a:t>	</a:t>
            </a:r>
            <a:r>
              <a:rPr lang="en-US" dirty="0" smtClean="0"/>
              <a:t>Page 64: Items 63001 – 64000</a:t>
            </a:r>
          </a:p>
          <a:p>
            <a:pPr marL="89297" lvl="1" indent="0">
              <a:buNone/>
            </a:pPr>
            <a:r>
              <a:rPr lang="en-US" dirty="0"/>
              <a:t>	</a:t>
            </a:r>
            <a:r>
              <a:rPr lang="en-US" dirty="0" smtClean="0"/>
              <a:t>Page 65: Items 64001 – 65000</a:t>
            </a:r>
          </a:p>
          <a:p>
            <a:pPr marL="89297" lvl="1" indent="0">
              <a:buNone/>
            </a:pPr>
            <a:r>
              <a:rPr lang="en-US" dirty="0"/>
              <a:t>	</a:t>
            </a:r>
            <a:r>
              <a:rPr lang="en-US" dirty="0" smtClean="0"/>
              <a:t>Page 66: Item 65001 (</a:t>
            </a:r>
            <a:r>
              <a:rPr lang="en-US" dirty="0" err="1" smtClean="0"/>
              <a:t>IsFinished</a:t>
            </a:r>
            <a:r>
              <a:rPr lang="en-US" dirty="0" smtClean="0"/>
              <a:t> == true)</a:t>
            </a:r>
          </a:p>
          <a:p>
            <a:pPr marL="89297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38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65001 Limit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Analytics are limited to only 65001 rows of data!</a:t>
            </a:r>
          </a:p>
          <a:p>
            <a:pPr lvl="1"/>
            <a:r>
              <a:rPr lang="en-US" dirty="0" smtClean="0"/>
              <a:t>True whether exporting within the OBIEE or using the REST API</a:t>
            </a:r>
          </a:p>
          <a:p>
            <a:pPr lvl="1"/>
            <a:r>
              <a:rPr lang="en-US" dirty="0" smtClean="0"/>
              <a:t>Legacy from early versions of Excel and Oracle that could only approximately 65000 rows (2</a:t>
            </a:r>
            <a:r>
              <a:rPr lang="en-US" baseline="30000" dirty="0" smtClean="0"/>
              <a:t>16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be configured in the OBIEE to be larger (but we don’t have that access and can only go so high)</a:t>
            </a:r>
          </a:p>
          <a:p>
            <a:pPr marL="89297" lvl="1" indent="0">
              <a:buNone/>
            </a:pPr>
            <a:endParaRPr lang="en-US" dirty="0"/>
          </a:p>
          <a:p>
            <a:pPr marL="89297" lvl="1" indent="0">
              <a:buNone/>
            </a:pPr>
            <a:r>
              <a:rPr lang="en-US" dirty="0" smtClean="0"/>
              <a:t>Is this a hard limit?</a:t>
            </a:r>
          </a:p>
          <a:p>
            <a:pPr marL="89297" lvl="1" indent="0" algn="r">
              <a:buNone/>
            </a:pPr>
            <a:r>
              <a:rPr lang="en-US" dirty="0" smtClean="0"/>
              <a:t>Not if you’re clever.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In this talk, I will model the learning steps I took to master the Analytic API, such as:</a:t>
            </a:r>
          </a:p>
          <a:p>
            <a:pPr lvl="1"/>
            <a:r>
              <a:rPr lang="en-US" dirty="0" smtClean="0"/>
              <a:t>Figuring out input nuances</a:t>
            </a:r>
          </a:p>
          <a:p>
            <a:pPr lvl="1"/>
            <a:r>
              <a:rPr lang="en-US" dirty="0" smtClean="0"/>
              <a:t>Interpreting returned data</a:t>
            </a:r>
          </a:p>
          <a:p>
            <a:pPr lvl="1"/>
            <a:r>
              <a:rPr lang="en-US" dirty="0" smtClean="0"/>
              <a:t>Identifying system limitations</a:t>
            </a:r>
          </a:p>
          <a:p>
            <a:pPr lvl="1"/>
            <a:r>
              <a:rPr lang="en-US" dirty="0" smtClean="0"/>
              <a:t>Challenging those limitations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Remember the Filter Parameter?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filter parameter allows you to refine what rows of the analytic your request returns.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default, analytic data is sorted by the first field (A-Z order by item Title in this case)</a:t>
            </a:r>
          </a:p>
          <a:p>
            <a:r>
              <a:rPr lang="en-US" dirty="0" smtClean="0"/>
              <a:t>Using a filter, we could do any of the following:</a:t>
            </a:r>
          </a:p>
          <a:p>
            <a:pPr lvl="1"/>
            <a:r>
              <a:rPr lang="en-US" dirty="0" smtClean="0"/>
              <a:t>Request results with titles greater than ‘M’ </a:t>
            </a:r>
          </a:p>
          <a:p>
            <a:pPr lvl="1"/>
            <a:r>
              <a:rPr lang="en-US" dirty="0" smtClean="0"/>
              <a:t>Request results that only begin with ‘Q’</a:t>
            </a:r>
          </a:p>
          <a:p>
            <a:pPr lvl="1"/>
            <a:r>
              <a:rPr lang="en-US" dirty="0" smtClean="0"/>
              <a:t>Request results between ‘D’ and ‘G’ inclusive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317" t="32753" r="14996" b="57223"/>
          <a:stretch/>
        </p:blipFill>
        <p:spPr>
          <a:xfrm>
            <a:off x="627466" y="1756302"/>
            <a:ext cx="7889068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65001 Barrier: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Call a collection of 65001 items 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i="1" dirty="0" smtClean="0">
                <a:solidFill>
                  <a:schemeClr val="accent6"/>
                </a:solidFill>
              </a:rPr>
              <a:t>report</a:t>
            </a:r>
          </a:p>
          <a:p>
            <a:pPr marL="772716" lvl="1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dirty="0" smtClean="0"/>
              <a:t>Request the first report (first 65001 items/ 66 pages from the analytic)</a:t>
            </a:r>
          </a:p>
          <a:p>
            <a:pPr marL="772716" lvl="1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dirty="0" smtClean="0"/>
              <a:t>After receiving the 65001</a:t>
            </a:r>
            <a:r>
              <a:rPr lang="en-US" baseline="30000" dirty="0" smtClean="0"/>
              <a:t>st</a:t>
            </a:r>
            <a:r>
              <a:rPr lang="en-US" dirty="0" smtClean="0"/>
              <a:t> item, grab its title.</a:t>
            </a:r>
          </a:p>
          <a:p>
            <a:pPr marL="772716" lvl="1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dirty="0" err="1" smtClean="0"/>
              <a:t>Requery</a:t>
            </a:r>
            <a:r>
              <a:rPr lang="en-US" dirty="0" smtClean="0"/>
              <a:t> the analytic but this time add a </a:t>
            </a:r>
            <a:r>
              <a:rPr lang="en-US" i="1" dirty="0" smtClean="0">
                <a:solidFill>
                  <a:schemeClr val="accent4"/>
                </a:solidFill>
              </a:rPr>
              <a:t>filter</a:t>
            </a:r>
            <a:r>
              <a:rPr lang="en-US" dirty="0" smtClean="0"/>
              <a:t>:</a:t>
            </a:r>
          </a:p>
          <a:p>
            <a:pPr marL="258366" lvl="1" indent="0" algn="ctr">
              <a:buClr>
                <a:schemeClr val="accent6"/>
              </a:buClr>
              <a:buNone/>
            </a:pPr>
            <a:r>
              <a:rPr lang="en-US" dirty="0" smtClean="0"/>
              <a:t>Request only titles ≥ </a:t>
            </a:r>
            <a:r>
              <a:rPr lang="en-US" i="1" dirty="0" smtClean="0"/>
              <a:t>last item’s title</a:t>
            </a:r>
          </a:p>
          <a:p>
            <a:pPr marL="772716" lvl="1" indent="-514350">
              <a:buClr>
                <a:schemeClr val="accent6"/>
              </a:buClr>
              <a:buFont typeface="+mj-lt"/>
              <a:buAutoNum type="arabicPeriod" startAt="4"/>
            </a:pPr>
            <a:r>
              <a:rPr lang="en-US" dirty="0" smtClean="0"/>
              <a:t>Repeat steps 2 &amp; 3 until you receive a report with less than 65001 items</a:t>
            </a:r>
          </a:p>
          <a:p>
            <a:pPr marL="258366" lvl="1" indent="0">
              <a:buClr>
                <a:schemeClr val="accent6"/>
              </a:buClr>
              <a:buNone/>
            </a:pPr>
            <a:endParaRPr lang="en-US" dirty="0"/>
          </a:p>
          <a:p>
            <a:pPr marL="258366" lvl="1" indent="0" algn="ctr">
              <a:buClr>
                <a:schemeClr val="accent6"/>
              </a:buClr>
              <a:buNone/>
            </a:pPr>
            <a:r>
              <a:rPr lang="en-US" dirty="0" smtClean="0"/>
              <a:t>The basic idea is to start each new query where the last report stopped.</a:t>
            </a:r>
          </a:p>
          <a:p>
            <a:pPr marL="427435" lvl="2">
              <a:buClr>
                <a:schemeClr val="accent6"/>
              </a:buCl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report (no filter)</a:t>
            </a:r>
          </a:p>
          <a:p>
            <a:pPr lvl="1"/>
            <a:r>
              <a:rPr lang="en-US" dirty="0" smtClean="0"/>
              <a:t>Item 1: Aardvarks</a:t>
            </a:r>
          </a:p>
          <a:p>
            <a:pPr lvl="1"/>
            <a:r>
              <a:rPr lang="en-US" dirty="0" smtClean="0"/>
              <a:t>Item 2: Aardwolves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Item 65001: </a:t>
            </a:r>
            <a:r>
              <a:rPr lang="en-US" dirty="0" err="1" smtClean="0"/>
              <a:t>Coraline</a:t>
            </a:r>
            <a:endParaRPr lang="en-US" dirty="0" smtClean="0"/>
          </a:p>
          <a:p>
            <a:pPr marL="89297" lvl="1" indent="0">
              <a:buNone/>
            </a:pPr>
            <a:endParaRPr lang="en-US" sz="1100" dirty="0"/>
          </a:p>
          <a:p>
            <a:r>
              <a:rPr lang="en-US" dirty="0" smtClean="0"/>
              <a:t>Second report (filter: title ≥ </a:t>
            </a:r>
            <a:r>
              <a:rPr lang="en-US" dirty="0" err="1" smtClean="0"/>
              <a:t>Coraline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Item 1: </a:t>
            </a:r>
            <a:r>
              <a:rPr lang="en-US" dirty="0" err="1" smtClean="0"/>
              <a:t>Coraline</a:t>
            </a:r>
            <a:endParaRPr lang="en-US" dirty="0" smtClean="0"/>
          </a:p>
          <a:p>
            <a:pPr lvl="1"/>
            <a:r>
              <a:rPr lang="en-US" dirty="0" smtClean="0"/>
              <a:t>Item 2: Corals of the South Sea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Item 65001: David Copperfield</a:t>
            </a:r>
          </a:p>
          <a:p>
            <a:pPr marL="8929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Third </a:t>
            </a:r>
            <a:r>
              <a:rPr lang="en-US" dirty="0"/>
              <a:t>report (filter: title ≥ </a:t>
            </a:r>
            <a:r>
              <a:rPr lang="en-US" dirty="0" smtClean="0"/>
              <a:t>David Copperfield)</a:t>
            </a:r>
            <a:endParaRPr lang="en-US" dirty="0"/>
          </a:p>
          <a:p>
            <a:pPr lvl="1"/>
            <a:r>
              <a:rPr lang="en-US" dirty="0"/>
              <a:t>Item 1: </a:t>
            </a:r>
            <a:r>
              <a:rPr lang="en-US" dirty="0" smtClean="0"/>
              <a:t>David Copperfield</a:t>
            </a:r>
            <a:endParaRPr lang="en-US" dirty="0"/>
          </a:p>
          <a:p>
            <a:pPr lvl="1"/>
            <a:r>
              <a:rPr lang="en-US" dirty="0"/>
              <a:t>Item 2: </a:t>
            </a:r>
            <a:r>
              <a:rPr lang="en-US" dirty="0" smtClean="0"/>
              <a:t>David Copperfield (different edition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Item 3: David Copperfield’s Greatest Magic Tricks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Item 65001: </a:t>
            </a:r>
            <a:r>
              <a:rPr lang="en-US" dirty="0" smtClean="0"/>
              <a:t>Emma</a:t>
            </a:r>
          </a:p>
          <a:p>
            <a:pPr marL="89297" lvl="1" indent="0">
              <a:buNone/>
            </a:pPr>
            <a:endParaRPr lang="en-US" sz="1100" dirty="0"/>
          </a:p>
          <a:p>
            <a:r>
              <a:rPr lang="en-US" dirty="0" smtClean="0"/>
              <a:t>Fourth </a:t>
            </a:r>
            <a:r>
              <a:rPr lang="en-US" dirty="0"/>
              <a:t>report (filter: title ≥ </a:t>
            </a:r>
            <a:r>
              <a:rPr lang="en-US" dirty="0" smtClean="0"/>
              <a:t>Emma)</a:t>
            </a:r>
            <a:endParaRPr lang="en-US" dirty="0"/>
          </a:p>
          <a:p>
            <a:pPr lvl="1"/>
            <a:r>
              <a:rPr lang="en-US" dirty="0"/>
              <a:t>Item 1: </a:t>
            </a:r>
            <a:r>
              <a:rPr lang="en-US" dirty="0" smtClean="0"/>
              <a:t>Emma</a:t>
            </a:r>
            <a:endParaRPr lang="en-US" dirty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89297" lvl="1" indent="0">
              <a:buNone/>
            </a:pPr>
            <a:endParaRPr lang="en-US" dirty="0"/>
          </a:p>
          <a:p>
            <a:pPr marL="8929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The trick is simply to use a filter to start the next query exactly where we were previously stopped!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37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92607" y="152400"/>
            <a:ext cx="8737093" cy="5943600"/>
          </a:xfrm>
        </p:spPr>
        <p:txBody>
          <a:bodyPr rIns="0"/>
          <a:lstStyle/>
          <a:p>
            <a:pPr>
              <a:tabLst>
                <a:tab pos="685800" algn="l"/>
              </a:tabLst>
            </a:pPr>
            <a:r>
              <a:rPr lang="en-US" dirty="0" smtClean="0"/>
              <a:t>Wait… aren’t you getting duplicate rows because the filter is ‘greater than or equal’?</a:t>
            </a:r>
          </a:p>
          <a:p>
            <a:pPr marL="89297" lvl="1" indent="0">
              <a:buNone/>
              <a:tabLst>
                <a:tab pos="685800" algn="l"/>
              </a:tabLst>
            </a:pPr>
            <a:r>
              <a:rPr lang="en-US" dirty="0" smtClean="0"/>
              <a:t>	Yes, but this is necessary because multiple items 	may have the same title. </a:t>
            </a:r>
          </a:p>
          <a:p>
            <a:pPr marL="89297" lvl="1" indent="0">
              <a:buNone/>
              <a:tabLst>
                <a:tab pos="685800" algn="l"/>
              </a:tabLst>
            </a:pPr>
            <a:r>
              <a:rPr lang="en-US" dirty="0" smtClean="0"/>
              <a:t>	We can filter out duplicates by keeping track of 	unique IDs for each item (the item ID in our 	example single-part monograph analytic)</a:t>
            </a:r>
          </a:p>
          <a:p>
            <a:pPr>
              <a:tabLst>
                <a:tab pos="685800" algn="l"/>
              </a:tabLst>
            </a:pPr>
            <a:endParaRPr lang="en-US" sz="1050" dirty="0"/>
          </a:p>
          <a:p>
            <a:pPr>
              <a:tabLst>
                <a:tab pos="685800" algn="l"/>
              </a:tabLst>
            </a:pPr>
            <a:r>
              <a:rPr lang="en-US" dirty="0" smtClean="0"/>
              <a:t>Why not just sort by the unique IDs in the first place?</a:t>
            </a:r>
          </a:p>
          <a:p>
            <a:pPr marL="89297" lvl="1" indent="0">
              <a:buNone/>
              <a:tabLst>
                <a:tab pos="685800" algn="l"/>
              </a:tabLst>
            </a:pPr>
            <a:r>
              <a:rPr lang="en-US" dirty="0" smtClean="0"/>
              <a:t>	I find that the OBIEE has issues sorting by fields 	like the MMS ID. </a:t>
            </a:r>
            <a:endParaRPr lang="en-US" dirty="0" smtClean="0"/>
          </a:p>
          <a:p>
            <a:pPr marL="89297" lvl="1" indent="0">
              <a:buNone/>
              <a:tabLst>
                <a:tab pos="685800" algn="l"/>
              </a:tabLst>
            </a:pPr>
            <a:r>
              <a:rPr lang="en-US" dirty="0"/>
              <a:t>	</a:t>
            </a:r>
            <a:r>
              <a:rPr lang="en-US" dirty="0" smtClean="0"/>
              <a:t>Also</a:t>
            </a:r>
            <a:r>
              <a:rPr lang="en-US" dirty="0" smtClean="0"/>
              <a:t>, sorting by titles makes it </a:t>
            </a:r>
            <a:r>
              <a:rPr lang="en-US" dirty="0" smtClean="0"/>
              <a:t>easier </a:t>
            </a:r>
            <a:r>
              <a:rPr lang="en-US" dirty="0" smtClean="0"/>
              <a:t>to </a:t>
            </a:r>
            <a:r>
              <a:rPr lang="en-US" dirty="0" smtClean="0"/>
              <a:t>	parallelize </a:t>
            </a:r>
            <a:r>
              <a:rPr lang="en-US" dirty="0" smtClean="0"/>
              <a:t>the requests into </a:t>
            </a:r>
            <a:r>
              <a:rPr lang="en-US" dirty="0" smtClean="0"/>
              <a:t>smaller subtasks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the filter parameter look like?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filter parameter requires specialized XML from Oracle called </a:t>
            </a:r>
            <a:r>
              <a:rPr lang="en-US" i="1" dirty="0" err="1" smtClean="0"/>
              <a:t>sawx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blog post on the Analytic API on the Developer Network describes how to create a filter… sort of.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46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95300" y="1710342"/>
            <a:ext cx="815340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&lt;</a:t>
            </a:r>
            <a:r>
              <a:rPr lang="en-US" altLang="en-US" sz="2000" dirty="0" err="1"/>
              <a:t>sawx:expr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xsi:type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sawx:comparison</a:t>
            </a:r>
            <a:r>
              <a:rPr lang="en-US" altLang="en-US" sz="2000" dirty="0"/>
              <a:t>" op="</a:t>
            </a:r>
            <a:r>
              <a:rPr lang="en-US" altLang="en-US" sz="2000" dirty="0" err="1"/>
              <a:t>greaterOrEqual</a:t>
            </a:r>
            <a:r>
              <a:rPr lang="en-US" altLang="en-US" sz="2000" dirty="0"/>
              <a:t>" </a:t>
            </a:r>
            <a:r>
              <a:rPr lang="en-US" altLang="en-US" sz="2000" dirty="0" err="1"/>
              <a:t>xmlns:saw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com.siebel.analytics.web</a:t>
            </a:r>
            <a:r>
              <a:rPr lang="en-US" altLang="en-US" sz="2000" dirty="0"/>
              <a:t>/report/v1.1" </a:t>
            </a:r>
            <a:r>
              <a:rPr lang="en-US" altLang="en-US" sz="2000" dirty="0" err="1"/>
              <a:t>xmlns:sawx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com.siebel.analytics.web</a:t>
            </a:r>
            <a:r>
              <a:rPr lang="en-US" altLang="en-US" sz="2000" dirty="0"/>
              <a:t>/expression/v1.1" </a:t>
            </a:r>
            <a:r>
              <a:rPr lang="en-US" altLang="en-US" sz="2000" dirty="0" err="1"/>
              <a:t>xmlns:xsi</a:t>
            </a:r>
            <a:r>
              <a:rPr lang="en-US" altLang="en-US" sz="2000" dirty="0"/>
              <a:t>="http://www.w3.org/2001/XMLSchema-instance" </a:t>
            </a:r>
            <a:r>
              <a:rPr lang="en-US" altLang="en-US" sz="2000" dirty="0" err="1"/>
              <a:t>xmlns:xsd</a:t>
            </a:r>
            <a:r>
              <a:rPr lang="en-US" altLang="en-US" sz="2000" dirty="0"/>
              <a:t>="http://www.w3.org/2001/XMLSchema</a:t>
            </a:r>
            <a:r>
              <a:rPr lang="en-US" altLang="en-US" sz="2000" dirty="0" smtClean="0"/>
              <a:t>"&gt;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/>
              <a:t>   &lt;</a:t>
            </a:r>
            <a:r>
              <a:rPr lang="en-US" altLang="en-US" sz="2000" dirty="0" err="1" smtClean="0"/>
              <a:t>sawx:exprxsi:type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sawx:sqlExpression</a:t>
            </a:r>
            <a:r>
              <a:rPr lang="en-US" altLang="en-US" sz="2000" dirty="0"/>
              <a:t>"&gt;"#FIELD#"&lt;/</a:t>
            </a:r>
            <a:r>
              <a:rPr lang="en-US" altLang="en-US" sz="2000" dirty="0" err="1"/>
              <a:t>sawx:expr</a:t>
            </a:r>
            <a:r>
              <a:rPr lang="en-US" altLang="en-US" sz="2000" dirty="0" smtClean="0"/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/>
              <a:t>   &lt;</a:t>
            </a:r>
            <a:r>
              <a:rPr lang="en-US" altLang="en-US" sz="2000" dirty="0" err="1"/>
              <a:t>sawx:expr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xsi:type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xsd</a:t>
            </a:r>
            <a:r>
              <a:rPr lang="en-US" altLang="en-US" sz="2000" dirty="0"/>
              <a:t>:#TYPE#"&gt;#TAG#&lt;/</a:t>
            </a:r>
            <a:r>
              <a:rPr lang="en-US" altLang="en-US" sz="2000" dirty="0" err="1"/>
              <a:t>sawx:expr</a:t>
            </a:r>
            <a:r>
              <a:rPr lang="en-US" altLang="en-US" sz="2000" dirty="0" smtClean="0"/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/>
              <a:t>&lt;/</a:t>
            </a:r>
            <a:r>
              <a:rPr lang="en-US" altLang="en-US" sz="2000" dirty="0" err="1"/>
              <a:t>sawx:expr</a:t>
            </a:r>
            <a:r>
              <a:rPr lang="en-US" altLang="en-US" sz="2000" dirty="0" smtClean="0"/>
              <a:t>&gt;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06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the filter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filter parameter is clearly not user friendly: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sawx</a:t>
            </a:r>
            <a:r>
              <a:rPr lang="en-US" sz="2400" dirty="0" smtClean="0"/>
              <a:t> XML is complex and long</a:t>
            </a:r>
          </a:p>
          <a:p>
            <a:pPr lvl="1"/>
            <a:r>
              <a:rPr lang="en-US" sz="2400" dirty="0" smtClean="0"/>
              <a:t>In an actual request, it has to be URL encoded</a:t>
            </a:r>
          </a:p>
          <a:p>
            <a:pPr marL="89297" lvl="1" indent="0">
              <a:buNone/>
            </a:pPr>
            <a:endParaRPr lang="en-US" sz="600" dirty="0" smtClean="0"/>
          </a:p>
          <a:p>
            <a:r>
              <a:rPr lang="en-US" sz="2400" dirty="0" smtClean="0"/>
              <a:t>There are also poorly documented problems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The filtered field needs to be ‘prompted’ (explained in the blog post)</a:t>
            </a:r>
            <a:endParaRPr lang="en-US" sz="2400" dirty="0" smtClean="0"/>
          </a:p>
          <a:p>
            <a:pPr lvl="1"/>
            <a:r>
              <a:rPr lang="en-US" sz="2400" dirty="0" smtClean="0"/>
              <a:t>SQL hates apostrophes and the API fails if the filter values includes one. All apostrophes must be XML encoded.</a:t>
            </a:r>
          </a:p>
          <a:p>
            <a:pPr lvl="1"/>
            <a:r>
              <a:rPr lang="en-US" sz="2400" dirty="0" err="1" smtClean="0"/>
              <a:t>Orpaned</a:t>
            </a:r>
            <a:r>
              <a:rPr lang="en-US" sz="2400" dirty="0"/>
              <a:t> </a:t>
            </a:r>
            <a:r>
              <a:rPr lang="en-US" sz="2400" dirty="0" smtClean="0"/>
              <a:t>&amp;s (surrounded by whitespace) also need to be XML encoded for the same reasons</a:t>
            </a:r>
          </a:p>
          <a:p>
            <a:pPr lvl="1"/>
            <a:r>
              <a:rPr lang="en-US" sz="2400" dirty="0" smtClean="0"/>
              <a:t>I only discovered these </a:t>
            </a:r>
            <a:r>
              <a:rPr lang="en-US" sz="2400" dirty="0" smtClean="0"/>
              <a:t>last two issues </a:t>
            </a:r>
            <a:r>
              <a:rPr lang="en-US" sz="2400" dirty="0" smtClean="0"/>
              <a:t>by pure chance of a problematic title being the 65001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thank me for this footnote on the blog…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footnote was only added to the blog post after I filed a support case on problems with apostrophes in filters: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it doesn’t mention orphaned ampersands. I still need to report that issue to Ex </a:t>
            </a:r>
            <a:r>
              <a:rPr lang="en-US" dirty="0" err="1" smtClean="0"/>
              <a:t>Libris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000"/>
          <a:stretch/>
        </p:blipFill>
        <p:spPr>
          <a:xfrm>
            <a:off x="590108" y="2269967"/>
            <a:ext cx="8065008" cy="10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/>
              <a:t>Don’t Panic: </a:t>
            </a:r>
          </a:p>
          <a:p>
            <a:pPr algn="ctr"/>
            <a:r>
              <a:rPr lang="en-US" sz="4000" b="1" dirty="0" smtClean="0"/>
              <a:t>My Python Analytic Library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Keep in mind that not all APIs require </a:t>
            </a:r>
            <a:br>
              <a:rPr lang="en-US" dirty="0" smtClean="0"/>
            </a:br>
            <a:r>
              <a:rPr lang="en-US" dirty="0" smtClean="0"/>
              <a:t>as much work to understand and use.</a:t>
            </a:r>
          </a:p>
          <a:p>
            <a:endParaRPr lang="en-US" dirty="0"/>
          </a:p>
          <a:p>
            <a:pPr marL="914400" indent="-87313"/>
            <a:r>
              <a:rPr lang="en-US" dirty="0" smtClean="0"/>
              <a:t>Nuances,, bugs, and “features” will arise </a:t>
            </a:r>
            <a:br>
              <a:rPr lang="en-US" dirty="0" smtClean="0"/>
            </a:br>
            <a:r>
              <a:rPr lang="en-US" dirty="0" smtClean="0"/>
              <a:t>and require hands-on work to figure out.</a:t>
            </a:r>
          </a:p>
          <a:p>
            <a:endParaRPr lang="en-US" dirty="0"/>
          </a:p>
          <a:p>
            <a:pPr marL="1828800" indent="-914400"/>
            <a:r>
              <a:rPr lang="en-US" dirty="0" smtClean="0"/>
              <a:t>That being said, the Analytics API is a tad </a:t>
            </a:r>
            <a:r>
              <a:rPr lang="en-US" b="1" i="1" dirty="0" smtClean="0">
                <a:solidFill>
                  <a:schemeClr val="accent5"/>
                </a:solidFill>
              </a:rPr>
              <a:t>beastly</a:t>
            </a:r>
            <a:r>
              <a:rPr lang="en-US" dirty="0" smtClean="0"/>
              <a:t> compared to many APIs.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 overwhelmed?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the Hitchhiker’s Guide to the Galaxy says:</a:t>
            </a:r>
          </a:p>
          <a:p>
            <a:pPr marL="0" indent="0">
              <a:buNone/>
            </a:pPr>
            <a:endParaRPr lang="en-US" sz="1000" dirty="0" smtClean="0"/>
          </a:p>
          <a:p>
            <a:pPr algn="ctr"/>
            <a:r>
              <a:rPr lang="en-US" sz="4400" dirty="0" smtClean="0">
                <a:solidFill>
                  <a:schemeClr val="accent3"/>
                </a:solidFill>
              </a:rPr>
              <a:t>DON’T PANIC!</a:t>
            </a:r>
          </a:p>
          <a:p>
            <a:endParaRPr lang="en-US" sz="1100" dirty="0"/>
          </a:p>
          <a:p>
            <a:r>
              <a:rPr lang="en-US" dirty="0" smtClean="0"/>
              <a:t>The fruits of my wrestling with the Analytic API is the code library I’ve written for easier requesting:</a:t>
            </a:r>
          </a:p>
          <a:p>
            <a:endParaRPr lang="en-US" sz="1000" dirty="0"/>
          </a:p>
          <a:p>
            <a:pPr algn="ctr"/>
            <a:r>
              <a:rPr lang="en-US" sz="2400" dirty="0">
                <a:solidFill>
                  <a:schemeClr val="accent4"/>
                </a:solidFill>
              </a:rPr>
              <a:t>https://bitbucket.org/uwlib/uwlib-alma-analytic-tools</a:t>
            </a:r>
            <a:endParaRPr lang="en-US" sz="2400" dirty="0" smtClean="0">
              <a:solidFill>
                <a:schemeClr val="accent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 Alma Analytic Tools	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300"/>
              </a:spcBef>
            </a:pPr>
            <a:r>
              <a:rPr lang="en-US" dirty="0" smtClean="0"/>
              <a:t>Written in Python (Python 2 but works in 3)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Free to use and develop under the MIT license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Features include: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Support classes for managing requests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Command line scripts for downloading pages, reports, or all contents of an analytic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Human-readable configuration files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Explanatory wiki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Extensible classes for controlling print output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Ability to run multiple requests in parallel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HathiTrust</a:t>
            </a:r>
            <a:r>
              <a:rPr lang="en-US" dirty="0" smtClean="0"/>
              <a:t> print holdings download tools</a:t>
            </a:r>
          </a:p>
          <a:p>
            <a:pPr>
              <a:spcBef>
                <a:spcPts val="130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/>
              <a:t># </a:t>
            </a:r>
            <a:r>
              <a:rPr lang="en-US" dirty="0" err="1"/>
              <a:t>url</a:t>
            </a:r>
            <a:r>
              <a:rPr lang="en-US" dirty="0"/>
              <a:t> is your institution's resource </a:t>
            </a:r>
            <a:r>
              <a:rPr lang="en-US" dirty="0" err="1"/>
              <a:t>url</a:t>
            </a:r>
            <a:r>
              <a:rPr lang="en-US" dirty="0"/>
              <a:t> for alma </a:t>
            </a:r>
          </a:p>
          <a:p>
            <a:pPr>
              <a:spcBef>
                <a:spcPts val="200"/>
              </a:spcBef>
            </a:pPr>
            <a:r>
              <a:rPr lang="en-US" dirty="0" err="1"/>
              <a:t>url</a:t>
            </a:r>
            <a:r>
              <a:rPr lang="en-US" dirty="0"/>
              <a:t>	</a:t>
            </a:r>
            <a:r>
              <a:rPr lang="en-US" dirty="0" smtClean="0"/>
              <a:t>https</a:t>
            </a:r>
            <a:r>
              <a:rPr lang="en-US" dirty="0"/>
              <a:t>://api-na.hosted.exlibrisgroup.com/almaws/v1/analytics/reports</a:t>
            </a:r>
          </a:p>
          <a:p>
            <a:pPr>
              <a:spcBef>
                <a:spcPts val="200"/>
              </a:spcBef>
            </a:pPr>
            <a:endParaRPr lang="en-US" sz="1300" dirty="0"/>
          </a:p>
          <a:p>
            <a:pPr>
              <a:spcBef>
                <a:spcPts val="200"/>
              </a:spcBef>
            </a:pPr>
            <a:r>
              <a:rPr lang="en-US" dirty="0"/>
              <a:t># path is where to find the analytic</a:t>
            </a:r>
          </a:p>
          <a:p>
            <a:pPr>
              <a:spcBef>
                <a:spcPts val="200"/>
              </a:spcBef>
            </a:pPr>
            <a:r>
              <a:rPr lang="en-US" dirty="0"/>
              <a:t># you can include multiple paths for when running parallel threads</a:t>
            </a:r>
          </a:p>
          <a:p>
            <a:pPr>
              <a:spcBef>
                <a:spcPts val="200"/>
              </a:spcBef>
            </a:pPr>
            <a:r>
              <a:rPr lang="en-US" dirty="0"/>
              <a:t>path	/shared/University/Reports/testing/</a:t>
            </a:r>
            <a:r>
              <a:rPr lang="en-US" dirty="0" err="1"/>
              <a:t>Hathi</a:t>
            </a:r>
            <a:r>
              <a:rPr lang="en-US" dirty="0"/>
              <a:t>/Monographs_1</a:t>
            </a:r>
          </a:p>
          <a:p>
            <a:pPr>
              <a:spcBef>
                <a:spcPts val="200"/>
              </a:spcBef>
            </a:pPr>
            <a:r>
              <a:rPr lang="en-US" dirty="0"/>
              <a:t>path	/shared/University/Reports/testing/</a:t>
            </a:r>
            <a:r>
              <a:rPr lang="en-US" dirty="0" err="1"/>
              <a:t>Hathi</a:t>
            </a:r>
            <a:r>
              <a:rPr lang="en-US" dirty="0"/>
              <a:t>/Monographs_2</a:t>
            </a:r>
          </a:p>
          <a:p>
            <a:pPr>
              <a:spcBef>
                <a:spcPts val="200"/>
              </a:spcBef>
            </a:pPr>
            <a:endParaRPr lang="en-US" sz="1300" dirty="0"/>
          </a:p>
          <a:p>
            <a:pPr>
              <a:spcBef>
                <a:spcPts val="200"/>
              </a:spcBef>
            </a:pPr>
            <a:r>
              <a:rPr lang="en-US" dirty="0"/>
              <a:t># </a:t>
            </a:r>
            <a:r>
              <a:rPr lang="en-US" dirty="0" err="1"/>
              <a:t>apikey</a:t>
            </a:r>
            <a:r>
              <a:rPr lang="en-US" dirty="0"/>
              <a:t> is the authentication required by alma</a:t>
            </a:r>
          </a:p>
          <a:p>
            <a:pPr>
              <a:spcBef>
                <a:spcPts val="200"/>
              </a:spcBef>
            </a:pPr>
            <a:r>
              <a:rPr lang="en-US" dirty="0"/>
              <a:t># as with multiple paths, multiple </a:t>
            </a:r>
            <a:r>
              <a:rPr lang="en-US" dirty="0" err="1"/>
              <a:t>apikeys</a:t>
            </a:r>
            <a:r>
              <a:rPr lang="en-US" dirty="0"/>
              <a:t> can be included for parallelism</a:t>
            </a:r>
          </a:p>
          <a:p>
            <a:pPr>
              <a:spcBef>
                <a:spcPts val="200"/>
              </a:spcBef>
            </a:pPr>
            <a:r>
              <a:rPr lang="en-US" dirty="0" err="1"/>
              <a:t>apikey</a:t>
            </a:r>
            <a:r>
              <a:rPr lang="en-US" dirty="0"/>
              <a:t>	l7xxdfed8d...2ef8ec0792ce</a:t>
            </a:r>
          </a:p>
          <a:p>
            <a:pPr>
              <a:spcBef>
                <a:spcPts val="200"/>
              </a:spcBef>
            </a:pPr>
            <a:r>
              <a:rPr lang="en-US" dirty="0" err="1"/>
              <a:t>apikey</a:t>
            </a:r>
            <a:r>
              <a:rPr lang="en-US" dirty="0"/>
              <a:t>	l7xx3e...c459</a:t>
            </a:r>
          </a:p>
          <a:p>
            <a:pPr>
              <a:spcBef>
                <a:spcPts val="200"/>
              </a:spcBef>
            </a:pPr>
            <a:r>
              <a:rPr lang="en-US" dirty="0" err="1"/>
              <a:t>apikey</a:t>
            </a:r>
            <a:r>
              <a:rPr lang="en-US" dirty="0"/>
              <a:t>	l7x...fbc935cadd371</a:t>
            </a:r>
          </a:p>
          <a:p>
            <a:pPr>
              <a:spcBef>
                <a:spcPts val="200"/>
              </a:spcBef>
            </a:pPr>
            <a:endParaRPr lang="en-US" sz="1300" dirty="0"/>
          </a:p>
          <a:p>
            <a:pPr>
              <a:spcBef>
                <a:spcPts val="200"/>
              </a:spcBef>
            </a:pPr>
            <a:r>
              <a:rPr lang="en-US" dirty="0"/>
              <a:t># names to columns: preferred name (xml element rules) and then column in </a:t>
            </a:r>
          </a:p>
          <a:p>
            <a:pPr>
              <a:spcBef>
                <a:spcPts val="200"/>
              </a:spcBef>
            </a:pPr>
            <a:r>
              <a:rPr lang="en-US" dirty="0"/>
              <a:t># the analytic xml (named as Column</a:t>
            </a:r>
            <a:r>
              <a:rPr lang="en-US" dirty="0" smtClean="0"/>
              <a:t>#)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# output will be in the order the names are given here</a:t>
            </a:r>
          </a:p>
          <a:p>
            <a:pPr>
              <a:spcBef>
                <a:spcPts val="200"/>
              </a:spcBef>
            </a:pPr>
            <a:r>
              <a:rPr lang="en-US" dirty="0"/>
              <a:t>Begin </a:t>
            </a:r>
            <a:r>
              <a:rPr lang="en-US" dirty="0" err="1"/>
              <a:t>NamesToColumns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 smtClean="0"/>
              <a:t>Title</a:t>
            </a:r>
            <a:r>
              <a:rPr lang="en-US" dirty="0"/>
              <a:t>	</a:t>
            </a:r>
            <a:r>
              <a:rPr lang="en-US" dirty="0" smtClean="0"/>
              <a:t>	Column3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 smtClean="0"/>
              <a:t>MMS_ID	Column1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 err="1" smtClean="0"/>
              <a:t>Holding_ID</a:t>
            </a:r>
            <a:r>
              <a:rPr lang="en-US" dirty="0"/>
              <a:t>	</a:t>
            </a:r>
            <a:r>
              <a:rPr lang="en-US" dirty="0" smtClean="0"/>
              <a:t>Column4</a:t>
            </a:r>
          </a:p>
          <a:p>
            <a:pPr>
              <a:spcBef>
                <a:spcPts val="200"/>
              </a:spcBef>
            </a:pPr>
            <a:r>
              <a:rPr lang="en-US" dirty="0" err="1"/>
              <a:t>Item_ID</a:t>
            </a:r>
            <a:r>
              <a:rPr lang="en-US" dirty="0"/>
              <a:t>		</a:t>
            </a:r>
            <a:r>
              <a:rPr lang="en-US" dirty="0" smtClean="0"/>
              <a:t>Column5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OCLC</a:t>
            </a:r>
            <a:r>
              <a:rPr lang="en-US" dirty="0"/>
              <a:t>		</a:t>
            </a:r>
            <a:r>
              <a:rPr lang="en-US" dirty="0" smtClean="0"/>
              <a:t>Column2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End </a:t>
            </a:r>
            <a:r>
              <a:rPr lang="en-US" dirty="0" err="1" smtClean="0"/>
              <a:t>NamesToColumns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04336"/>
            <a:ext cx="8153400" cy="553998"/>
          </a:xfrm>
        </p:spPr>
        <p:txBody>
          <a:bodyPr/>
          <a:lstStyle/>
          <a:p>
            <a:r>
              <a:rPr lang="en-US" dirty="0" smtClean="0"/>
              <a:t>Default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provide a mapping for the columns, the default outputted XML is far more human-readable: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5300" y="1741394"/>
            <a:ext cx="8153400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&lt;Analytic encoding="UTF-8"&gt;</a:t>
            </a:r>
          </a:p>
          <a:p>
            <a:r>
              <a:rPr lang="en-US" sz="1600" dirty="0"/>
              <a:t>   &lt;Description&gt;</a:t>
            </a:r>
          </a:p>
          <a:p>
            <a:r>
              <a:rPr lang="en-US" sz="1600" dirty="0"/>
              <a:t>      &lt;Path&gt;/shared/University of Wash…&lt;/Path&gt;</a:t>
            </a:r>
          </a:p>
          <a:p>
            <a:r>
              <a:rPr lang="en-US" sz="1600" dirty="0"/>
              <a:t>      &lt;</a:t>
            </a:r>
            <a:r>
              <a:rPr lang="en-US" sz="1600" dirty="0" err="1"/>
              <a:t>Apikey</a:t>
            </a:r>
            <a:r>
              <a:rPr lang="en-US" sz="1600" dirty="0"/>
              <a:t>&gt;l7xx0a39084226d5459ba2725c6cd986a494&lt;/</a:t>
            </a:r>
            <a:r>
              <a:rPr lang="en-US" sz="1600" dirty="0" err="1"/>
              <a:t>Apikey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&lt;Started&gt;13:59:27 PDT 2015-07-07&lt;/Started&gt;</a:t>
            </a:r>
          </a:p>
          <a:p>
            <a:r>
              <a:rPr lang="en-US" sz="1600" dirty="0"/>
              <a:t>      &lt;Completed&gt;14:06:53 PDT 2015-07-07&lt;/Completed&gt;</a:t>
            </a:r>
          </a:p>
          <a:p>
            <a:r>
              <a:rPr lang="en-US" sz="1600" dirty="0"/>
              <a:t>      &lt;</a:t>
            </a:r>
            <a:r>
              <a:rPr lang="en-US" sz="1600" dirty="0" err="1"/>
              <a:t>RecordCount</a:t>
            </a:r>
            <a:r>
              <a:rPr lang="en-US" sz="1600" dirty="0"/>
              <a:t>&gt;65001&lt;/</a:t>
            </a:r>
            <a:r>
              <a:rPr lang="en-US" sz="1600" dirty="0" err="1"/>
              <a:t>RecordCount</a:t>
            </a:r>
            <a:r>
              <a:rPr lang="en-US" sz="1600" dirty="0"/>
              <a:t>&gt;</a:t>
            </a:r>
          </a:p>
          <a:p>
            <a:r>
              <a:rPr lang="en-US" sz="1600" dirty="0"/>
              <a:t>   &lt;/Description&gt;</a:t>
            </a:r>
          </a:p>
          <a:p>
            <a:r>
              <a:rPr lang="en-US" sz="1600" dirty="0"/>
              <a:t>   &lt;Record&gt;         </a:t>
            </a:r>
          </a:p>
          <a:p>
            <a:r>
              <a:rPr lang="en-US" sz="1600" dirty="0"/>
              <a:t>      &lt;Title&gt;A formulary for plasma physics&lt;/Title&gt;</a:t>
            </a:r>
          </a:p>
          <a:p>
            <a:r>
              <a:rPr lang="en-US" sz="1600" dirty="0"/>
              <a:t>      &lt;MMS_ID&gt;99155225090001452&lt;/MMS_ID&gt;       </a:t>
            </a:r>
          </a:p>
          <a:p>
            <a:r>
              <a:rPr lang="en-US" sz="1600" dirty="0"/>
              <a:t>      &lt;</a:t>
            </a:r>
            <a:r>
              <a:rPr lang="en-US" sz="1600" dirty="0" err="1"/>
              <a:t>Holding_ID</a:t>
            </a:r>
            <a:r>
              <a:rPr lang="en-US" sz="1600" dirty="0"/>
              <a:t>&gt;22537844340001452&lt;/</a:t>
            </a:r>
            <a:r>
              <a:rPr lang="en-US" sz="1600" dirty="0" err="1"/>
              <a:t>Holding_ID</a:t>
            </a:r>
            <a:r>
              <a:rPr lang="en-US" sz="1600" dirty="0"/>
              <a:t>&gt;       </a:t>
            </a:r>
          </a:p>
          <a:p>
            <a:r>
              <a:rPr lang="en-US" sz="1600" dirty="0"/>
              <a:t>      &lt;</a:t>
            </a:r>
            <a:r>
              <a:rPr lang="en-US" sz="1600" dirty="0" err="1"/>
              <a:t>Item_ID</a:t>
            </a:r>
            <a:r>
              <a:rPr lang="en-US" sz="1600" dirty="0"/>
              <a:t>&gt;23480021830001452&lt;/</a:t>
            </a:r>
            <a:r>
              <a:rPr lang="en-US" sz="1600" dirty="0" err="1"/>
              <a:t>Item_ID</a:t>
            </a:r>
            <a:r>
              <a:rPr lang="en-US" sz="1600" dirty="0"/>
              <a:t>&gt;         </a:t>
            </a:r>
          </a:p>
          <a:p>
            <a:r>
              <a:rPr lang="en-US" sz="1600" dirty="0"/>
              <a:t>      &lt;OCLC&gt;(</a:t>
            </a:r>
            <a:r>
              <a:rPr lang="en-US" sz="1600" dirty="0" err="1"/>
              <a:t>OCoLC</a:t>
            </a:r>
            <a:r>
              <a:rPr lang="en-US" sz="1600" dirty="0"/>
              <a:t>)24583856&lt;/OCLC&gt;      </a:t>
            </a:r>
          </a:p>
          <a:p>
            <a:r>
              <a:rPr lang="en-US" sz="1600" dirty="0"/>
              <a:t>   &lt;/Record&gt;</a:t>
            </a:r>
          </a:p>
          <a:p>
            <a:r>
              <a:rPr lang="en-US" sz="1600" dirty="0"/>
              <a:t>&lt;/Analytic&gt;</a:t>
            </a:r>
          </a:p>
        </p:txBody>
      </p:sp>
    </p:spTree>
    <p:extLst>
      <p:ext uri="{BB962C8B-B14F-4D97-AF65-F5344CB8AC3E}">
        <p14:creationId xmlns:p14="http://schemas.microsoft.com/office/powerpoint/2010/main" val="29841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1600" dirty="0" smtClean="0"/>
              <a:t># </a:t>
            </a:r>
            <a:r>
              <a:rPr lang="en-US" sz="1600" dirty="0"/>
              <a:t>should be one of the preferred names</a:t>
            </a:r>
          </a:p>
          <a:p>
            <a:pPr>
              <a:spcBef>
                <a:spcPts val="200"/>
              </a:spcBef>
            </a:pPr>
            <a:r>
              <a:rPr lang="en-US" sz="1600" dirty="0" err="1"/>
              <a:t>uniqueID</a:t>
            </a:r>
            <a:r>
              <a:rPr lang="en-US" sz="1600" dirty="0"/>
              <a:t>	</a:t>
            </a:r>
            <a:r>
              <a:rPr lang="en-US" sz="1600" dirty="0" err="1"/>
              <a:t>holding_id</a:t>
            </a:r>
            <a:endParaRPr lang="en-US" sz="1600" dirty="0"/>
          </a:p>
          <a:p>
            <a:pPr marL="0" indent="0">
              <a:spcBef>
                <a:spcPts val="200"/>
              </a:spcBef>
              <a:buNone/>
            </a:pPr>
            <a:endParaRPr lang="en-US" sz="800" strike="sngStrike" dirty="0"/>
          </a:p>
          <a:p>
            <a:pPr>
              <a:spcBef>
                <a:spcPts val="200"/>
              </a:spcBef>
            </a:pPr>
            <a:r>
              <a:rPr lang="en-US" sz="1600" dirty="0"/>
              <a:t># should be a preferred name </a:t>
            </a:r>
          </a:p>
          <a:p>
            <a:pPr>
              <a:spcBef>
                <a:spcPts val="200"/>
              </a:spcBef>
            </a:pPr>
            <a:r>
              <a:rPr lang="en-US" sz="1600" dirty="0" err="1"/>
              <a:t>sortedBy</a:t>
            </a:r>
            <a:r>
              <a:rPr lang="en-US" sz="1600" dirty="0"/>
              <a:t>	title</a:t>
            </a:r>
          </a:p>
          <a:p>
            <a:pPr>
              <a:spcBef>
                <a:spcPts val="200"/>
              </a:spcBef>
            </a:pPr>
            <a:endParaRPr lang="en-US" sz="800" dirty="0"/>
          </a:p>
          <a:p>
            <a:pPr>
              <a:spcBef>
                <a:spcPts val="200"/>
              </a:spcBef>
            </a:pPr>
            <a:r>
              <a:rPr lang="en-US" sz="1600" dirty="0"/>
              <a:t># the data type used in the OBIEE: string, decimal (date, </a:t>
            </a:r>
            <a:r>
              <a:rPr lang="en-US" sz="1600" dirty="0" err="1"/>
              <a:t>datetime</a:t>
            </a:r>
            <a:r>
              <a:rPr lang="en-US" sz="1600" dirty="0"/>
              <a:t> to be 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# implemented later)</a:t>
            </a:r>
          </a:p>
          <a:p>
            <a:pPr>
              <a:spcBef>
                <a:spcPts val="200"/>
              </a:spcBef>
            </a:pPr>
            <a:r>
              <a:rPr lang="en-US" sz="1600" dirty="0" err="1"/>
              <a:t>sortedByType</a:t>
            </a:r>
            <a:r>
              <a:rPr lang="en-US" sz="1600" dirty="0"/>
              <a:t>	string</a:t>
            </a:r>
          </a:p>
          <a:p>
            <a:pPr>
              <a:spcBef>
                <a:spcPts val="200"/>
              </a:spcBef>
            </a:pPr>
            <a:endParaRPr lang="en-US" sz="800" dirty="0"/>
          </a:p>
          <a:p>
            <a:pPr>
              <a:spcBef>
                <a:spcPts val="200"/>
              </a:spcBef>
            </a:pPr>
            <a:r>
              <a:rPr lang="en-US" sz="1600" dirty="0"/>
              <a:t># the name of the field used within OBIEE. Is of the form </a:t>
            </a:r>
            <a:r>
              <a:rPr lang="en-US" sz="1600" dirty="0" err="1"/>
              <a:t>Field.Subfield</a:t>
            </a:r>
            <a:endParaRPr lang="en-US" sz="1600" dirty="0"/>
          </a:p>
          <a:p>
            <a:pPr>
              <a:spcBef>
                <a:spcPts val="200"/>
              </a:spcBef>
            </a:pPr>
            <a:r>
              <a:rPr lang="en-US" sz="1600" dirty="0" err="1"/>
              <a:t>sortedByOBIEE</a:t>
            </a:r>
            <a:r>
              <a:rPr lang="en-US" sz="1600" dirty="0"/>
              <a:t>	Bibliographic </a:t>
            </a:r>
            <a:r>
              <a:rPr lang="en-US" sz="1600" dirty="0" err="1"/>
              <a:t>Details.Title</a:t>
            </a:r>
            <a:endParaRPr lang="en-US" sz="1600" dirty="0"/>
          </a:p>
          <a:p>
            <a:pPr>
              <a:spcBef>
                <a:spcPts val="200"/>
              </a:spcBef>
            </a:pPr>
            <a:endParaRPr lang="en-US" sz="800" dirty="0"/>
          </a:p>
          <a:p>
            <a:pPr>
              <a:spcBef>
                <a:spcPts val="200"/>
              </a:spcBef>
            </a:pPr>
            <a:r>
              <a:rPr lang="en-US" sz="1600" dirty="0"/>
              <a:t># </a:t>
            </a:r>
            <a:r>
              <a:rPr lang="en-US" sz="1600" dirty="0" err="1"/>
              <a:t>job_bounds</a:t>
            </a:r>
            <a:r>
              <a:rPr lang="en-US" sz="1600" dirty="0"/>
              <a:t> (optional)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# a comma-separated list of the same type as </a:t>
            </a:r>
            <a:r>
              <a:rPr lang="en-US" sz="1600" dirty="0" err="1"/>
              <a:t>sortedBy</a:t>
            </a:r>
            <a:r>
              <a:rPr lang="en-US" sz="1600" dirty="0"/>
              <a:t> in which each 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# consecutive pair (</a:t>
            </a:r>
            <a:r>
              <a:rPr lang="en-US" sz="1600" dirty="0" err="1"/>
              <a:t>x,y</a:t>
            </a:r>
            <a:r>
              <a:rPr lang="en-US" sz="1600" dirty="0"/>
              <a:t>) will form a job that only gathers entries of 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# the form x &lt;= </a:t>
            </a:r>
            <a:r>
              <a:rPr lang="en-US" sz="1600" dirty="0" err="1"/>
              <a:t>sortedBy</a:t>
            </a:r>
            <a:r>
              <a:rPr lang="en-US" sz="1600" dirty="0"/>
              <a:t> &lt; </a:t>
            </a:r>
            <a:r>
              <a:rPr lang="en-US" sz="1600" dirty="0" smtClean="0"/>
              <a:t>y</a:t>
            </a:r>
            <a:endParaRPr lang="en-US" sz="1600" dirty="0"/>
          </a:p>
          <a:p>
            <a:pPr>
              <a:spcBef>
                <a:spcPts val="200"/>
              </a:spcBef>
            </a:pPr>
            <a:r>
              <a:rPr lang="en-US" sz="1600" dirty="0"/>
              <a:t># negative and positive infinity can be achieved by placing commas at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# beginning and the end of the list: ,</a:t>
            </a:r>
            <a:r>
              <a:rPr lang="en-US" sz="1600" dirty="0" err="1"/>
              <a:t>a,m,z</a:t>
            </a:r>
            <a:r>
              <a:rPr lang="en-US" sz="1600" dirty="0"/>
              <a:t>,</a:t>
            </a:r>
          </a:p>
          <a:p>
            <a:pPr>
              <a:spcBef>
                <a:spcPts val="200"/>
              </a:spcBef>
            </a:pPr>
            <a:r>
              <a:rPr lang="en-US" sz="1600" dirty="0" err="1" smtClean="0"/>
              <a:t>jobBounds</a:t>
            </a:r>
            <a:r>
              <a:rPr lang="en-US" sz="1600" dirty="0"/>
              <a:t>	,A,B,C,D,E,F,G,H,I,J,K,L,M,N,O,P,Q,R,S,T, U,V,W,X,Y,Z</a:t>
            </a:r>
            <a:r>
              <a:rPr lang="en-US" sz="1600" dirty="0" smtClean="0"/>
              <a:t>,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Requests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Ins="0"/>
          <a:lstStyle/>
          <a:p>
            <a:r>
              <a:rPr lang="en-US" dirty="0" smtClean="0"/>
              <a:t>Breaking a large request in smaller tasks has multiple advantages:</a:t>
            </a:r>
          </a:p>
          <a:p>
            <a:pPr lvl="1"/>
            <a:r>
              <a:rPr lang="en-US" dirty="0" smtClean="0"/>
              <a:t>Can run in parallel for shorter total download time</a:t>
            </a:r>
          </a:p>
          <a:p>
            <a:pPr lvl="1"/>
            <a:r>
              <a:rPr lang="en-US" dirty="0" smtClean="0"/>
              <a:t>Partial work is saved in case API server or code experiences a failure</a:t>
            </a:r>
          </a:p>
          <a:p>
            <a:pPr marL="89297" lvl="1" indent="0">
              <a:buNone/>
            </a:pPr>
            <a:endParaRPr lang="en-US" sz="800" dirty="0"/>
          </a:p>
          <a:p>
            <a:pPr marL="89297" lvl="1" indent="0">
              <a:buNone/>
            </a:pPr>
            <a:r>
              <a:rPr lang="en-US" dirty="0" smtClean="0"/>
              <a:t>Using 6-8 parallel requesters, the 3.7 million single-part monographs can be downloaded in &lt;2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about running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multiple API keys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Make copies of the analytic in the OBIEE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Requests that are </a:t>
            </a:r>
            <a:r>
              <a:rPr lang="en-US" dirty="0"/>
              <a:t>longer than 3 reports (&gt;</a:t>
            </a:r>
            <a:r>
              <a:rPr lang="en-US" dirty="0" smtClean="0"/>
              <a:t>195,003 items) are more likely to have server errors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 </a:t>
            </a:r>
            <a:r>
              <a:rPr lang="en-US" dirty="0" err="1" smtClean="0"/>
              <a:t>Libris</a:t>
            </a:r>
            <a:r>
              <a:rPr lang="en-US" dirty="0" smtClean="0"/>
              <a:t> or the OBIEE (or both) appear to blacklist [temporarily] some analytics/</a:t>
            </a:r>
            <a:r>
              <a:rPr lang="en-US" dirty="0" err="1" smtClean="0"/>
              <a:t>apikeys</a:t>
            </a:r>
            <a:r>
              <a:rPr lang="en-US" dirty="0" smtClean="0"/>
              <a:t> if overused</a:t>
            </a:r>
          </a:p>
          <a:p>
            <a:pPr lvl="1"/>
            <a:r>
              <a:rPr lang="en-US" dirty="0" smtClean="0"/>
              <a:t>I call this a ‘Zero Result Problem’ in that you get an empty, </a:t>
            </a:r>
            <a:r>
              <a:rPr lang="en-US" dirty="0" err="1" smtClean="0"/>
              <a:t>IsFinished</a:t>
            </a:r>
            <a:r>
              <a:rPr lang="en-US" dirty="0" smtClean="0"/>
              <a:t> result regardless of data actually being present</a:t>
            </a:r>
          </a:p>
          <a:p>
            <a:pPr lvl="1"/>
            <a:r>
              <a:rPr lang="en-US" dirty="0" smtClean="0"/>
              <a:t>Issue tends to reset after 24 hours</a:t>
            </a:r>
          </a:p>
          <a:p>
            <a:pPr lvl="1"/>
            <a:r>
              <a:rPr lang="en-US" dirty="0" smtClean="0"/>
              <a:t>Might be a caching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/>
              <a:t>Anything Else?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>
              <a:spcBef>
                <a:spcPts val="1800"/>
              </a:spcBef>
            </a:pPr>
            <a:r>
              <a:rPr lang="en-US" dirty="0" smtClean="0"/>
              <a:t>As I said, the Analytic API is beastly but has tremendous power for accessing Alma data.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 welcome you to use, ask questions about, or fork and expand the library I developed.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And for the sake of it, here’s another cute kitty pic…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58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49767"/>
            <a:ext cx="8623300" cy="57488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6093229" y="482524"/>
            <a:ext cx="3050771" cy="2002982"/>
          </a:xfrm>
          <a:prstGeom prst="cloudCallout">
            <a:avLst>
              <a:gd name="adj1" fmla="val -70453"/>
              <a:gd name="adj2" fmla="val 28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I can eat </a:t>
            </a:r>
            <a:r>
              <a:rPr lang="en-US" sz="2800" i="1" dirty="0" smtClean="0">
                <a:solidFill>
                  <a:sysClr val="windowText" lastClr="000000"/>
                </a:solidFill>
              </a:rPr>
              <a:t>ALL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the data!!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Analytics API “beastly”?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Ins="0">
            <a:normAutofit/>
          </a:bodyPr>
          <a:lstStyle/>
          <a:p>
            <a:r>
              <a:rPr lang="en-US" sz="2600" dirty="0" smtClean="0"/>
              <a:t>As Al said, the API is less mature than the others:</a:t>
            </a:r>
          </a:p>
          <a:p>
            <a:pPr lvl="1"/>
            <a:r>
              <a:rPr lang="en-US" sz="2600" dirty="0" smtClean="0"/>
              <a:t>The API console descriptions are minimal</a:t>
            </a:r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3691"/>
          <a:stretch/>
        </p:blipFill>
        <p:spPr>
          <a:xfrm>
            <a:off x="1711833" y="1866377"/>
            <a:ext cx="5314950" cy="40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8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Analytics API “beastly”?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Ins="0"/>
          <a:lstStyle/>
          <a:p>
            <a:r>
              <a:rPr lang="en-US" dirty="0" smtClean="0"/>
              <a:t>As Al said, the API is less mature than the others:</a:t>
            </a:r>
          </a:p>
          <a:p>
            <a:pPr lvl="1"/>
            <a:r>
              <a:rPr lang="en-US" dirty="0" smtClean="0"/>
              <a:t>The API console descriptions are minimal</a:t>
            </a:r>
          </a:p>
          <a:p>
            <a:pPr lvl="1"/>
            <a:r>
              <a:rPr lang="en-US" dirty="0" smtClean="0"/>
              <a:t>Most details are found in a blog post that you might miss the link for:</a:t>
            </a:r>
            <a:br>
              <a:rPr lang="en-US" dirty="0" smtClean="0"/>
            </a:br>
            <a:r>
              <a:rPr lang="en-US" i="1" dirty="0" smtClean="0">
                <a:solidFill>
                  <a:schemeClr val="accent4"/>
                </a:solidFill>
              </a:rPr>
              <a:t>https</a:t>
            </a:r>
            <a:r>
              <a:rPr lang="en-US" i="1" dirty="0">
                <a:solidFill>
                  <a:schemeClr val="accent4"/>
                </a:solidFill>
              </a:rPr>
              <a:t>://</a:t>
            </a:r>
            <a:r>
              <a:rPr lang="en-US" i="1" dirty="0" smtClean="0">
                <a:solidFill>
                  <a:schemeClr val="accent4"/>
                </a:solidFill>
              </a:rPr>
              <a:t>developers.exlibrisgroup.com/blog/Working-with-Analytics-REST-APIs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38571" y="3634242"/>
            <a:ext cx="5120640" cy="2567292"/>
            <a:chOff x="923963" y="3647184"/>
            <a:chExt cx="5120640" cy="25672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963" y="3647184"/>
              <a:ext cx="5120640" cy="256729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 rot="21036613">
              <a:off x="5035836" y="5824786"/>
              <a:ext cx="396087" cy="273188"/>
            </a:xfrm>
            <a:prstGeom prst="ellipse">
              <a:avLst/>
            </a:prstGeom>
            <a:noFill/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4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Analytics API “beastly”?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Ins="0"/>
          <a:lstStyle/>
          <a:p>
            <a:r>
              <a:rPr lang="en-US" dirty="0" smtClean="0"/>
              <a:t>As Al said, the API is less mature than the others:</a:t>
            </a:r>
          </a:p>
          <a:p>
            <a:pPr lvl="1"/>
            <a:r>
              <a:rPr lang="en-US" dirty="0" smtClean="0"/>
              <a:t>The API console descriptions are minimal</a:t>
            </a:r>
          </a:p>
          <a:p>
            <a:pPr lvl="1"/>
            <a:r>
              <a:rPr lang="en-US" dirty="0" smtClean="0"/>
              <a:t>Most details are found in a blog post that you might miss the link for:</a:t>
            </a:r>
            <a:br>
              <a:rPr lang="en-US" dirty="0" smtClean="0"/>
            </a:br>
            <a:r>
              <a:rPr lang="en-US" i="1" dirty="0" smtClean="0">
                <a:solidFill>
                  <a:schemeClr val="accent4"/>
                </a:solidFill>
              </a:rPr>
              <a:t>https</a:t>
            </a:r>
            <a:r>
              <a:rPr lang="en-US" i="1" dirty="0">
                <a:solidFill>
                  <a:schemeClr val="accent4"/>
                </a:solidFill>
              </a:rPr>
              <a:t>://</a:t>
            </a:r>
            <a:r>
              <a:rPr lang="en-US" i="1" dirty="0" smtClean="0">
                <a:solidFill>
                  <a:schemeClr val="accent4"/>
                </a:solidFill>
              </a:rPr>
              <a:t>developers.exlibrisgroup.com/blog/Working-with-Analytics-REST-APIs</a:t>
            </a:r>
          </a:p>
          <a:p>
            <a:pPr lvl="1"/>
            <a:r>
              <a:rPr lang="en-US" dirty="0" smtClean="0"/>
              <a:t>Further details are buried in various forum posts (and support cases)</a:t>
            </a:r>
          </a:p>
          <a:p>
            <a:pPr lvl="1"/>
            <a:r>
              <a:rPr lang="en-US" dirty="0" smtClean="0"/>
              <a:t>Most importantly:</a:t>
            </a:r>
            <a:endParaRPr lang="en-US" dirty="0"/>
          </a:p>
          <a:p>
            <a:pPr marL="89297" lvl="1" indent="0" algn="ctr">
              <a:buNone/>
            </a:pPr>
            <a:r>
              <a:rPr lang="en-US" dirty="0" smtClean="0"/>
              <a:t>This API is fundamentally different!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9C510-C01F-4190-9333-057DBB6A5BF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Cat Herding 301 -- Taming the Alma Analytics API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2015.07.08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Other Alma APIs Work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76059" y="1645920"/>
            <a:ext cx="6391882" cy="1280160"/>
            <a:chOff x="1059521" y="2367729"/>
            <a:chExt cx="6391882" cy="1280160"/>
          </a:xfrm>
        </p:grpSpPr>
        <p:sp>
          <p:nvSpPr>
            <p:cNvPr id="7" name="Rectangle 6"/>
            <p:cNvSpPr/>
            <p:nvPr/>
          </p:nvSpPr>
          <p:spPr>
            <a:xfrm>
              <a:off x="5896923" y="2367729"/>
              <a:ext cx="1554480" cy="1280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dirty="0" smtClean="0"/>
                <a:t>Alma</a:t>
              </a:r>
            </a:p>
            <a:p>
              <a:pPr algn="ctr"/>
              <a:r>
                <a:rPr lang="en-US" sz="2800" dirty="0" smtClean="0"/>
                <a:t>Data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59521" y="2504889"/>
              <a:ext cx="1005840" cy="1005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You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17208" y="2367729"/>
              <a:ext cx="1327868" cy="128016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dirty="0" smtClean="0"/>
                <a:t>Alma</a:t>
              </a:r>
            </a:p>
            <a:p>
              <a:pPr algn="ctr"/>
              <a:r>
                <a:rPr lang="en-US" sz="2800" dirty="0" smtClean="0"/>
                <a:t>API</a:t>
              </a:r>
              <a:endParaRPr lang="en-US" sz="28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914476" y="2716203"/>
              <a:ext cx="713047" cy="583213"/>
              <a:chOff x="4434459" y="2372612"/>
              <a:chExt cx="713047" cy="583213"/>
            </a:xfrm>
          </p:grpSpPr>
          <p:sp>
            <p:nvSpPr>
              <p:cNvPr id="20" name="Right Arrow 19"/>
              <p:cNvSpPr/>
              <p:nvPr/>
            </p:nvSpPr>
            <p:spPr>
              <a:xfrm>
                <a:off x="4558747" y="2372612"/>
                <a:ext cx="588759" cy="239672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" name="Right Arrow 20"/>
              <p:cNvSpPr/>
              <p:nvPr/>
            </p:nvSpPr>
            <p:spPr>
              <a:xfrm flipH="1">
                <a:off x="4434459" y="2716153"/>
                <a:ext cx="588759" cy="239672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334761" y="2716203"/>
              <a:ext cx="713047" cy="583213"/>
              <a:chOff x="1987182" y="2372612"/>
              <a:chExt cx="713047" cy="583213"/>
            </a:xfrm>
          </p:grpSpPr>
          <p:sp>
            <p:nvSpPr>
              <p:cNvPr id="18" name="Right Arrow 17"/>
              <p:cNvSpPr/>
              <p:nvPr/>
            </p:nvSpPr>
            <p:spPr>
              <a:xfrm>
                <a:off x="2111470" y="2372612"/>
                <a:ext cx="588759" cy="239672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ight Arrow 21"/>
              <p:cNvSpPr/>
              <p:nvPr/>
            </p:nvSpPr>
            <p:spPr>
              <a:xfrm flipH="1">
                <a:off x="1987182" y="2716153"/>
                <a:ext cx="588759" cy="239672"/>
              </a:xfrm>
              <a:prstGeom prst="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36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ground-colored">
  <a:themeElements>
    <a:clrScheme name="Metageekery">
      <a:dk1>
        <a:sysClr val="windowText" lastClr="000000"/>
      </a:dk1>
      <a:lt1>
        <a:sysClr val="window" lastClr="FFFFFF"/>
      </a:lt1>
      <a:dk2>
        <a:srgbClr val="4B2313"/>
      </a:dk2>
      <a:lt2>
        <a:srgbClr val="F2F2F3"/>
      </a:lt2>
      <a:accent1>
        <a:srgbClr val="0C1881"/>
      </a:accent1>
      <a:accent2>
        <a:srgbClr val="FDE544"/>
      </a:accent2>
      <a:accent3>
        <a:srgbClr val="C00000"/>
      </a:accent3>
      <a:accent4>
        <a:srgbClr val="006600"/>
      </a:accent4>
      <a:accent5>
        <a:srgbClr val="964305"/>
      </a:accent5>
      <a:accent6>
        <a:srgbClr val="6572F1"/>
      </a:accent6>
      <a:hlink>
        <a:srgbClr val="BFBFBF"/>
      </a:hlink>
      <a:folHlink>
        <a:srgbClr val="A6482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deibel-repositories</Template>
  <TotalTime>825</TotalTime>
  <Words>3125</Words>
  <Application>Microsoft Office PowerPoint</Application>
  <PresentationFormat>On-screen Show (4:3)</PresentationFormat>
  <Paragraphs>708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Calibri</vt:lpstr>
      <vt:lpstr>Franklin Gothic Medium</vt:lpstr>
      <vt:lpstr>Georgia</vt:lpstr>
      <vt:lpstr>Wingdings</vt:lpstr>
      <vt:lpstr>background-colored</vt:lpstr>
      <vt:lpstr>Cat Herding 301 —   Taming the Alma Analytics API </vt:lpstr>
      <vt:lpstr>Cat Herding?</vt:lpstr>
      <vt:lpstr>In all seriousness…</vt:lpstr>
      <vt:lpstr>PowerPoint Presentation</vt:lpstr>
      <vt:lpstr>PowerPoint Presentation</vt:lpstr>
      <vt:lpstr>Why is the Analytics API “beastly”?</vt:lpstr>
      <vt:lpstr>Why is the Analytics API “beastly”?</vt:lpstr>
      <vt:lpstr>Why is the Analytics API “beastly”?</vt:lpstr>
      <vt:lpstr>How the Other Alma APIs Work</vt:lpstr>
      <vt:lpstr>How the Analytics API works</vt:lpstr>
      <vt:lpstr>PowerPoint Presentation</vt:lpstr>
      <vt:lpstr>How do you design a good analytic?</vt:lpstr>
      <vt:lpstr>Analytic: HathiTrust_SPMs</vt:lpstr>
      <vt:lpstr>PowerPoint Presentation</vt:lpstr>
      <vt:lpstr>Analytic REST Request: The Parameters</vt:lpstr>
      <vt:lpstr>Analytic REST Request: The Parameters</vt:lpstr>
      <vt:lpstr>Analytic REST Request: The Parameters</vt:lpstr>
      <vt:lpstr>Determining the path parameter value (1 of 2)</vt:lpstr>
      <vt:lpstr>Determining the path parameter value (2 of 2)</vt:lpstr>
      <vt:lpstr>About URL Encoding</vt:lpstr>
      <vt:lpstr>For our purposes</vt:lpstr>
      <vt:lpstr>Analytic REST Request: The Parameters</vt:lpstr>
      <vt:lpstr>How Sequential Requests and Tokens Work </vt:lpstr>
      <vt:lpstr>Analytic REST Request: The Parameters</vt:lpstr>
      <vt:lpstr>PowerPoint Presentation</vt:lpstr>
      <vt:lpstr>Your First Response</vt:lpstr>
      <vt:lpstr>Your First Response: &lt;ResumptionToken&gt;</vt:lpstr>
      <vt:lpstr>Your First Response: &lt;IsFinished&gt;</vt:lpstr>
      <vt:lpstr>Your First Response: &lt;ResultXml&gt;</vt:lpstr>
      <vt:lpstr>“Still Loading”</vt:lpstr>
      <vt:lpstr>PowerPoint Presentation</vt:lpstr>
      <vt:lpstr>Response: With Actual Data!</vt:lpstr>
      <vt:lpstr>Understanding the Analytic Response XML</vt:lpstr>
      <vt:lpstr>Mapping Analytic Fields to XML Columns</vt:lpstr>
      <vt:lpstr>Mapping Analytic Fields to XML Columns</vt:lpstr>
      <vt:lpstr>PowerPoint Presentation</vt:lpstr>
      <vt:lpstr>PowerPoint Presentation</vt:lpstr>
      <vt:lpstr>PowerPoint Presentation</vt:lpstr>
      <vt:lpstr>The 65001 Limit</vt:lpstr>
      <vt:lpstr>Remember the Filter Parameter?</vt:lpstr>
      <vt:lpstr>Breaking the 65001 Barrier: Basic Idea</vt:lpstr>
      <vt:lpstr>Working Example</vt:lpstr>
      <vt:lpstr>Working Example (cont.)</vt:lpstr>
      <vt:lpstr>PowerPoint Presentation</vt:lpstr>
      <vt:lpstr>PowerPoint Presentation</vt:lpstr>
      <vt:lpstr>So what does the filter parameter look like?</vt:lpstr>
      <vt:lpstr>Issues with the filter parameter</vt:lpstr>
      <vt:lpstr>You can thank me for this footnote on the blog…</vt:lpstr>
      <vt:lpstr>PowerPoint Presentation</vt:lpstr>
      <vt:lpstr>Feeling overwhelmed?</vt:lpstr>
      <vt:lpstr>UW Alma Analytic Tools   </vt:lpstr>
      <vt:lpstr>Configuration File</vt:lpstr>
      <vt:lpstr>Default Output</vt:lpstr>
      <vt:lpstr>Configuration File (cont.)</vt:lpstr>
      <vt:lpstr>Parallel Requests </vt:lpstr>
      <vt:lpstr>Caveats about running in parallel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Domesticating the Alma Analytics API</dc:title>
  <dc:creator>katherine deibel</dc:creator>
  <cp:lastModifiedBy>katherine deibel</cp:lastModifiedBy>
  <cp:revision>79</cp:revision>
  <dcterms:created xsi:type="dcterms:W3CDTF">2015-07-03T22:50:01Z</dcterms:created>
  <dcterms:modified xsi:type="dcterms:W3CDTF">2015-07-08T04:20:32Z</dcterms:modified>
</cp:coreProperties>
</file>