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0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5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08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3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37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0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71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3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4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94F4-BA0B-4809-9967-1E66D3663A90}" type="datetimeFigureOut">
              <a:rPr lang="en-AU" smtClean="0"/>
              <a:t>15/09/2016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7AA0-41C8-4472-B855-D74DABA38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31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9.94.115.27:8889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python.org/dev/peps/pep-0008/#id4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3" y="2857498"/>
            <a:ext cx="914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938" y="620688"/>
            <a:ext cx="7772400" cy="1470025"/>
          </a:xfrm>
        </p:spPr>
        <p:txBody>
          <a:bodyPr/>
          <a:lstStyle/>
          <a:p>
            <a:r>
              <a:rPr lang="en-AU" dirty="0" err="1" smtClean="0"/>
              <a:t>SilQ</a:t>
            </a:r>
            <a:r>
              <a:rPr lang="en-AU" dirty="0" smtClean="0"/>
              <a:t> - </a:t>
            </a:r>
            <a:r>
              <a:rPr lang="en-AU" dirty="0" err="1" smtClean="0"/>
              <a:t>QCodes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772816"/>
            <a:ext cx="6400800" cy="1752600"/>
          </a:xfrm>
        </p:spPr>
        <p:txBody>
          <a:bodyPr/>
          <a:lstStyle/>
          <a:p>
            <a:r>
              <a:rPr lang="en-AU" dirty="0" smtClean="0"/>
              <a:t>A new era begins…</a:t>
            </a:r>
          </a:p>
        </p:txBody>
      </p:sp>
    </p:spTree>
    <p:extLst>
      <p:ext uri="{BB962C8B-B14F-4D97-AF65-F5344CB8AC3E}">
        <p14:creationId xmlns:p14="http://schemas.microsoft.com/office/powerpoint/2010/main" val="136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Real time measurement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http://129.94.115.27:8889/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68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Installation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218" name="Picture 2" descr="http://i39.servimg.com/u/f39/18/98/54/54/img_27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672408" cy="24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github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146" name="Picture 2" descr="http://zoq8d37hof33vexms7imh310yj.wpengine.netdna-cdn.com/hughroberts/files/2013/05/dennyshobb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0577"/>
            <a:ext cx="3433564" cy="2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macupdate.com/images/icons256/390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" y="188640"/>
            <a:ext cx="1219524" cy="12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 bran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" y="3356992"/>
            <a:ext cx="8208912" cy="20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AU" dirty="0" smtClean="0"/>
              <a:t>Coding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196752"/>
            <a:ext cx="5040560" cy="5328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2000" dirty="0" smtClean="0"/>
              <a:t>Python</a:t>
            </a:r>
          </a:p>
          <a:p>
            <a:r>
              <a:rPr lang="en-AU" sz="2000" dirty="0" smtClean="0"/>
              <a:t>Use </a:t>
            </a:r>
            <a:r>
              <a:rPr lang="en-AU" sz="2000" dirty="0"/>
              <a:t>4 spaces per indentation </a:t>
            </a:r>
            <a:r>
              <a:rPr lang="en-AU" sz="2000" dirty="0" smtClean="0"/>
              <a:t>level (use tabs)</a:t>
            </a:r>
          </a:p>
          <a:p>
            <a:endParaRPr lang="en-AU" sz="2000" dirty="0"/>
          </a:p>
          <a:p>
            <a:pPr fontAlgn="base"/>
            <a:r>
              <a:rPr lang="en-AU" sz="2000" dirty="0"/>
              <a:t>Surround top-level function and class definitions with two blank </a:t>
            </a:r>
            <a:r>
              <a:rPr lang="en-AU" sz="2000" dirty="0" smtClean="0"/>
              <a:t>lines</a:t>
            </a:r>
            <a:br>
              <a:rPr lang="en-AU" sz="2000" dirty="0" smtClean="0"/>
            </a:br>
            <a:r>
              <a:rPr lang="en-AU" sz="2000" dirty="0" smtClean="0"/>
              <a:t>Method </a:t>
            </a:r>
            <a:r>
              <a:rPr lang="en-AU" sz="2000" dirty="0"/>
              <a:t>definitions inside a class are surrounded by a single blank line</a:t>
            </a:r>
            <a:r>
              <a:rPr lang="en-AU" sz="2000" dirty="0" smtClean="0"/>
              <a:t>.</a:t>
            </a:r>
          </a:p>
          <a:p>
            <a:pPr fontAlgn="base"/>
            <a:r>
              <a:rPr lang="en-AU" sz="2000" dirty="0" smtClean="0"/>
              <a:t>imports </a:t>
            </a:r>
            <a:r>
              <a:rPr lang="en-AU" sz="2000" dirty="0"/>
              <a:t>should usually be on separate </a:t>
            </a:r>
            <a:r>
              <a:rPr lang="en-AU" sz="2000" dirty="0" smtClean="0"/>
              <a:t>lines, on top of the file and absolute</a:t>
            </a:r>
            <a:br>
              <a:rPr lang="en-AU" sz="2000" dirty="0" smtClean="0"/>
            </a:br>
            <a:r>
              <a:rPr lang="en-AU" sz="2000" dirty="0" smtClean="0"/>
              <a:t>from </a:t>
            </a:r>
            <a:r>
              <a:rPr lang="en-AU" sz="2000" dirty="0" err="1" smtClean="0"/>
              <a:t>mypkg</a:t>
            </a:r>
            <a:r>
              <a:rPr lang="en-AU" sz="2000" dirty="0" smtClean="0"/>
              <a:t> import sibling</a:t>
            </a:r>
          </a:p>
          <a:p>
            <a:pPr fontAlgn="base"/>
            <a:r>
              <a:rPr lang="en-AU" sz="2000" dirty="0"/>
              <a:t>Modules should have short, all-lowercase names. Underscores can be used in the module name if it improves readability. Python packages should also have short, all-lowercase names, although the use of underscores is </a:t>
            </a:r>
            <a:r>
              <a:rPr lang="en-AU" sz="2000" dirty="0" smtClean="0"/>
              <a:t>discouraged</a:t>
            </a:r>
          </a:p>
          <a:p>
            <a:pPr fontAlgn="base"/>
            <a:r>
              <a:rPr lang="en-AU" sz="2000" dirty="0"/>
              <a:t>Class names should normally use the </a:t>
            </a:r>
            <a:r>
              <a:rPr lang="en-AU" sz="2000" dirty="0" err="1"/>
              <a:t>CapWords</a:t>
            </a:r>
            <a:r>
              <a:rPr lang="en-AU" sz="2000" dirty="0"/>
              <a:t> </a:t>
            </a:r>
            <a:r>
              <a:rPr lang="en-AU" sz="2000" dirty="0" smtClean="0"/>
              <a:t>convention</a:t>
            </a:r>
          </a:p>
          <a:p>
            <a:pPr fontAlgn="base"/>
            <a:r>
              <a:rPr lang="en-AU" sz="2000" dirty="0"/>
              <a:t>Function names should be lowercase, with words separated by underscores as necessary to improve </a:t>
            </a:r>
            <a:r>
              <a:rPr lang="en-AU" sz="2000" dirty="0" smtClean="0"/>
              <a:t>readability</a:t>
            </a:r>
          </a:p>
          <a:p>
            <a:pPr fontAlgn="base"/>
            <a:r>
              <a:rPr lang="en-AU" sz="1800" dirty="0"/>
              <a:t>Always use </a:t>
            </a:r>
            <a:r>
              <a:rPr lang="en-AU" sz="1800" dirty="0" smtClean="0"/>
              <a:t>self </a:t>
            </a:r>
            <a:r>
              <a:rPr lang="en-AU" sz="1800" dirty="0"/>
              <a:t>for the first argument to instance </a:t>
            </a:r>
            <a:r>
              <a:rPr lang="en-AU" sz="1800" dirty="0" smtClean="0"/>
              <a:t>methods</a:t>
            </a:r>
          </a:p>
          <a:p>
            <a:pPr fontAlgn="base"/>
            <a:r>
              <a:rPr lang="en-AU" sz="1800" dirty="0">
                <a:hlinkClick r:id="rId2"/>
              </a:rPr>
              <a:t>Method Names and Instance Variables</a:t>
            </a:r>
            <a:endParaRPr lang="en-AU" sz="1800" dirty="0"/>
          </a:p>
          <a:p>
            <a:pPr fontAlgn="base"/>
            <a:r>
              <a:rPr lang="en-AU" sz="1800" dirty="0"/>
              <a:t>Use the function naming rules: lowercase with words separated by underscores as necessary to improve readability</a:t>
            </a:r>
          </a:p>
          <a:p>
            <a:pPr fontAlgn="base"/>
            <a:r>
              <a:rPr lang="en-AU" sz="1600" dirty="0"/>
              <a:t>Constants are usually defined on a module level and written in all capital letters with underscores separating words. Examples include </a:t>
            </a:r>
            <a:r>
              <a:rPr lang="en-AU" sz="1600" dirty="0" smtClean="0"/>
              <a:t>MAX_OVERFLOW </a:t>
            </a:r>
            <a:r>
              <a:rPr lang="en-AU" sz="1600" dirty="0"/>
              <a:t>and </a:t>
            </a:r>
            <a:r>
              <a:rPr lang="en-AU" sz="1600" dirty="0" smtClean="0"/>
              <a:t>TOTAL</a:t>
            </a:r>
          </a:p>
          <a:p>
            <a:pPr fontAlgn="base"/>
            <a:r>
              <a:rPr lang="en-AU" sz="1600" dirty="0"/>
              <a:t>Public attributes should have no leading </a:t>
            </a:r>
            <a:r>
              <a:rPr lang="en-AU" sz="1600" dirty="0" smtClean="0"/>
              <a:t>underscores</a:t>
            </a:r>
            <a:br>
              <a:rPr lang="en-AU" sz="1600" dirty="0" smtClean="0"/>
            </a:br>
            <a:r>
              <a:rPr lang="en-AU" sz="1600" dirty="0" smtClean="0"/>
              <a:t>1 leading underscore is private (</a:t>
            </a:r>
            <a:r>
              <a:rPr lang="en-AU" sz="1100" dirty="0"/>
              <a:t>_</a:t>
            </a:r>
            <a:r>
              <a:rPr lang="en-AU" sz="1100" dirty="0" err="1"/>
              <a:t>single_leading_underscore</a:t>
            </a:r>
            <a:r>
              <a:rPr lang="en-AU" sz="1100" dirty="0"/>
              <a:t>: weak "internal use" indicator. E.g. </a:t>
            </a:r>
            <a:r>
              <a:rPr lang="en-AU" sz="1100" dirty="0" smtClean="0"/>
              <a:t>from M import *</a:t>
            </a:r>
            <a:r>
              <a:rPr lang="en-AU" sz="1100" dirty="0"/>
              <a:t> does not import objects whose name starts with an </a:t>
            </a:r>
            <a:r>
              <a:rPr lang="en-AU" sz="1100" dirty="0" smtClean="0"/>
              <a:t>underscore)</a:t>
            </a:r>
            <a:r>
              <a:rPr lang="en-AU" sz="1600" dirty="0" smtClean="0"/>
              <a:t/>
            </a:r>
            <a:br>
              <a:rPr lang="en-AU" sz="1600" dirty="0" smtClean="0"/>
            </a:br>
            <a:r>
              <a:rPr lang="en-AU" sz="1600" dirty="0" smtClean="0"/>
              <a:t>2 leading underscores are  </a:t>
            </a:r>
            <a:r>
              <a:rPr lang="en-AU" sz="1400" dirty="0"/>
              <a:t>“private” instance </a:t>
            </a:r>
            <a:r>
              <a:rPr lang="en-AU" sz="1400" dirty="0" smtClean="0"/>
              <a:t>variables</a:t>
            </a:r>
          </a:p>
          <a:p>
            <a:r>
              <a:rPr lang="en-AU" sz="1400" dirty="0"/>
              <a:t>__foo__: this is just a convention, a way for the Python system to use names that won't conflict with user names.</a:t>
            </a:r>
          </a:p>
          <a:p>
            <a:r>
              <a:rPr lang="en-AU" sz="1400" dirty="0"/>
              <a:t>_foo: this is just a convention, a way for the programmer to indicate that the variable is private (whatever that means in Python).</a:t>
            </a:r>
          </a:p>
          <a:p>
            <a:r>
              <a:rPr lang="en-AU" sz="1400" dirty="0"/>
              <a:t>__foo: this has real meaning: the interpreter replaces this name with _</a:t>
            </a:r>
            <a:r>
              <a:rPr lang="en-AU" sz="1400" dirty="0" err="1"/>
              <a:t>classname</a:t>
            </a:r>
            <a:r>
              <a:rPr lang="en-AU" sz="1400" dirty="0"/>
              <a:t>__foo as a way to ensure that the name will not overlap with a similar name in another class</a:t>
            </a:r>
            <a:r>
              <a:rPr lang="en-AU" sz="1400" dirty="0" smtClean="0"/>
              <a:t>.</a:t>
            </a:r>
            <a:endParaRPr lang="en-AU" sz="2000" dirty="0"/>
          </a:p>
        </p:txBody>
      </p:sp>
      <p:pic>
        <p:nvPicPr>
          <p:cNvPr id="10242" name="Picture 2" descr="http://corecanvas.s3.amazonaws.com/theonering-0188db0e/media/original/50bb0d73acb57_Ancalagon_Contra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2867307" cy="19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9872" y="1878280"/>
            <a:ext cx="4536504" cy="54848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0789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foo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long_function_name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var_one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var_two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1100" dirty="0" smtClean="0">
                <a:solidFill>
                  <a:srgbClr val="44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var_three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var_four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789040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Write descriptive comments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6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journey is not over yet…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2" descr="http://farm1.nzstatic.com/_proxy/imageproxy_1y/serve/home-of-middle-earth.jpg?height=420&amp;outputformat=jpg&amp;quality=75&amp;source=1935513&amp;transformationsystem=crop&amp;width=960&amp;securitytoken=CDDAEEE7F9AD93FA0D7656C061B11F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3" y="2857498"/>
            <a:ext cx="9144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412776"/>
            <a:ext cx="8229600" cy="4525963"/>
          </a:xfrm>
        </p:spPr>
        <p:txBody>
          <a:bodyPr/>
          <a:lstStyle/>
          <a:p>
            <a:r>
              <a:rPr lang="en-AU" dirty="0" smtClean="0"/>
              <a:t>Need to free ourselves from the rule of bad  very task specific coding </a:t>
            </a:r>
            <a:endParaRPr lang="en-AU" dirty="0"/>
          </a:p>
        </p:txBody>
      </p:sp>
      <p:pic>
        <p:nvPicPr>
          <p:cNvPr id="3074" name="Picture 2" descr="http://vignette3.wikia.nocookie.net/middleearthshadowofmordor7723/images/5/50/Yre1o.jpg/revision/latest?cb=20140520211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4" y="2566749"/>
            <a:ext cx="921702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4" y="2996952"/>
            <a:ext cx="4320480" cy="8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sd.keepcalm-o-matic.co.uk/i/keep-calm-and-code-in-python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0"/>
            <a:ext cx="12373462" cy="69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Python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Basic differences</a:t>
            </a:r>
          </a:p>
          <a:p>
            <a:pPr lvl="1"/>
            <a:r>
              <a:rPr lang="en-AU" dirty="0" smtClean="0"/>
              <a:t>Tabs</a:t>
            </a:r>
          </a:p>
          <a:p>
            <a:pPr lvl="1"/>
            <a:r>
              <a:rPr lang="en-AU" dirty="0" smtClean="0"/>
              <a:t>No semicolons</a:t>
            </a:r>
          </a:p>
          <a:p>
            <a:pPr marL="457200" lvl="1" indent="0">
              <a:buNone/>
            </a:pPr>
            <a:r>
              <a:rPr lang="en-AU" dirty="0" smtClean="0">
                <a:hlinkClick r:id="rId2"/>
              </a:rPr>
              <a:t>https://docs.python.org/2/tutorial/</a:t>
            </a:r>
            <a:r>
              <a:rPr lang="en-AU" dirty="0" smtClean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93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" y="1526537"/>
            <a:ext cx="6336704" cy="505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 oriented programming</a:t>
            </a:r>
            <a:endParaRPr lang="en-AU" dirty="0"/>
          </a:p>
        </p:txBody>
      </p:sp>
      <p:pic>
        <p:nvPicPr>
          <p:cNvPr id="4098" name="Picture 2" descr="http://img.wonderhowto.com/img/89/23/63557958543427/0/hack-like-pro-python-scripting-for-aspiring-hacker-part-2.w6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276" y="2276872"/>
            <a:ext cx="2673228" cy="143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b/b7/Unico_Anell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59121"/>
            <a:ext cx="1152128" cy="99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beaverbrooks.co.uk/medias/0005044-0-Large?context=bWFzdGVyfGltYWdlc3wxMDA5Mjl8aW1hZ2UvanBlZ3xpbWFnZXMvODgyOTU3MTI2ODYzOC5qcGd8L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12469"/>
            <a:ext cx="818988" cy="81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11760" y="47971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Instance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52" y="299881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Class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572" y="181796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chemeClr val="bg1"/>
                </a:solidFill>
              </a:rPr>
              <a:t>SuperClass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20841" y="396239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Method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0860" y="20922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7824" y="33421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Properties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8024" y="2924944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Initialization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Silq</a:t>
            </a:r>
            <a:r>
              <a:rPr lang="en-AU" dirty="0" smtClean="0"/>
              <a:t> and </a:t>
            </a:r>
            <a:r>
              <a:rPr lang="en-AU" dirty="0" err="1" smtClean="0"/>
              <a:t>QCodes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interpreters</a:t>
            </a:r>
            <a:endParaRPr lang="en-AU" dirty="0"/>
          </a:p>
        </p:txBody>
      </p:sp>
      <p:pic>
        <p:nvPicPr>
          <p:cNvPr id="5122" name="Picture 2" descr="http://cdn.wegotthiscovered.com/wp-content/uploads/gandalf-the-lord-of-the-rings-aragorn-gollum-gimli-legolas-samwise-gamgee-the-return-of-the-king-fro_www.wallpapermay.com_22-64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63835"/>
            <a:ext cx="6840760" cy="38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45224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283968" y="3933056"/>
            <a:ext cx="14401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518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508104" y="1628800"/>
            <a:ext cx="151216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4" descr="https://ipython.org/_static/IPy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4953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64560" y="274638"/>
            <a:ext cx="3122240" cy="1143000"/>
          </a:xfrm>
        </p:spPr>
        <p:txBody>
          <a:bodyPr/>
          <a:lstStyle/>
          <a:p>
            <a:r>
              <a:rPr lang="en-AU" dirty="0" smtClean="0"/>
              <a:t>Notebook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PyCharm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6" descr="http://resources.jetbrains.com/assets/media/open-graph/pycharm-edu_25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16751"/>
            <a:ext cx="1772816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100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SilQ - QCodes</vt:lpstr>
      <vt:lpstr>Why </vt:lpstr>
      <vt:lpstr>PowerPoint Presentation</vt:lpstr>
      <vt:lpstr>Python</vt:lpstr>
      <vt:lpstr>Object oriented programming</vt:lpstr>
      <vt:lpstr>Silq and QCodes</vt:lpstr>
      <vt:lpstr>The interpreters</vt:lpstr>
      <vt:lpstr>Notebook</vt:lpstr>
      <vt:lpstr>PyCharm</vt:lpstr>
      <vt:lpstr>Real time measurement</vt:lpstr>
      <vt:lpstr>Installation</vt:lpstr>
      <vt:lpstr>github</vt:lpstr>
      <vt:lpstr>Coding rules</vt:lpstr>
      <vt:lpstr>The journey is not over yet…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SilQ - QCodes</dc:title>
  <dc:creator>Steffi</dc:creator>
  <cp:lastModifiedBy>Steffi</cp:lastModifiedBy>
  <cp:revision>12</cp:revision>
  <dcterms:created xsi:type="dcterms:W3CDTF">2016-09-15T00:33:43Z</dcterms:created>
  <dcterms:modified xsi:type="dcterms:W3CDTF">2016-09-15T04:03:00Z</dcterms:modified>
</cp:coreProperties>
</file>