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2" r:id="rId14"/>
    <p:sldId id="264" r:id="rId15"/>
    <p:sldId id="263" r:id="rId16"/>
    <p:sldId id="265" r:id="rId17"/>
    <p:sldId id="267" r:id="rId18"/>
    <p:sldId id="282" r:id="rId19"/>
    <p:sldId id="285" r:id="rId20"/>
    <p:sldId id="283" r:id="rId21"/>
    <p:sldId id="277" r:id="rId22"/>
    <p:sldId id="278" r:id="rId23"/>
    <p:sldId id="279" r:id="rId24"/>
    <p:sldId id="280" r:id="rId25"/>
    <p:sldId id="281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28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41FF0-1C3B-415B-B0BA-7EDA936CA6CE}" type="datetimeFigureOut">
              <a:rPr lang="en-CA" smtClean="0"/>
              <a:t>20/09/2016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75B13-04CF-4840-AB41-99D163FA4E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41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03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5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08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2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0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3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737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04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71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3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34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194F4-BA0B-4809-9967-1E66D3663A90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31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129.94.115.27:8889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linspiratie/SilQ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s://www.python.org/dev/peps/pep-0008/#prescriptive-naming-conven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python.org/2/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1.nzstatic.com/_proxy/imageproxy_1y/serve/home-of-middle-earth.jpg?height=420&amp;outputformat=jpg&amp;quality=75&amp;source=1935513&amp;transformationsystem=crop&amp;width=960&amp;securitytoken=CDDAEEE7F9AD93FA0D7656C061B11F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2913530"/>
            <a:ext cx="9180513" cy="401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95914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11760" y="2959148"/>
            <a:ext cx="7772400" cy="1470025"/>
          </a:xfrm>
        </p:spPr>
        <p:txBody>
          <a:bodyPr/>
          <a:lstStyle/>
          <a:p>
            <a:r>
              <a:rPr lang="en-AU" dirty="0"/>
              <a:t>A new era begins…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8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156" y="1726224"/>
            <a:ext cx="1806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1. Initialize</a:t>
            </a:r>
            <a:endParaRPr lang="en-CA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4852" y="2189477"/>
            <a:ext cx="2303323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Connect to instrument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64852" y="2961022"/>
            <a:ext cx="1796517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Create data array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664852" y="2575249"/>
            <a:ext cx="1905202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Setup instruments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91156" y="3308858"/>
            <a:ext cx="1858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2. Measure</a:t>
            </a:r>
            <a:endParaRPr lang="en-CA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4852" y="3724845"/>
            <a:ext cx="2389885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Loop over parameter(s)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64852" y="4426709"/>
            <a:ext cx="1808316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Add data to array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664852" y="4075777"/>
            <a:ext cx="2798843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Acquire signal (and analyse)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664852" y="4777640"/>
            <a:ext cx="123161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Plot results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391156" y="5171072"/>
            <a:ext cx="1662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3. Finalize</a:t>
            </a:r>
            <a:endParaRPr lang="en-CA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4852" y="5587059"/>
            <a:ext cx="1147494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Store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64852" y="5961448"/>
            <a:ext cx="3291863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Close instrument communication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4171832" y="5248016"/>
            <a:ext cx="2095445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Instrument server(s)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7561268" y="5246436"/>
            <a:ext cx="1258421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Data server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6132878" y="6015072"/>
            <a:ext cx="1550233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Plotting server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5834850" y="4470453"/>
            <a:ext cx="2146293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Measurement server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4687078" y="2003507"/>
            <a:ext cx="4455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Multiprocessing</a:t>
            </a:r>
          </a:p>
          <a:p>
            <a:r>
              <a:rPr lang="en-AU" dirty="0"/>
              <a:t>Separate server (process) for each set of tasks</a:t>
            </a:r>
          </a:p>
          <a:p>
            <a:r>
              <a:rPr lang="en-AU" dirty="0"/>
              <a:t>Handles different tasks in parallel.</a:t>
            </a:r>
          </a:p>
          <a:p>
            <a:r>
              <a:rPr lang="en-AU" dirty="0"/>
              <a:t>Main server remains free!</a:t>
            </a:r>
          </a:p>
          <a:p>
            <a:endParaRPr lang="en-CA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255478" y="3623173"/>
            <a:ext cx="130503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Main server</a:t>
            </a:r>
            <a:endParaRPr lang="en-CA" dirty="0"/>
          </a:p>
        </p:txBody>
      </p:sp>
      <p:cxnSp>
        <p:nvCxnSpPr>
          <p:cNvPr id="25" name="Straight Arrow Connector 24"/>
          <p:cNvCxnSpPr>
            <a:stCxn id="24" idx="2"/>
            <a:endCxn id="22" idx="0"/>
          </p:cNvCxnSpPr>
          <p:nvPr/>
        </p:nvCxnSpPr>
        <p:spPr>
          <a:xfrm>
            <a:off x="6907997" y="3992505"/>
            <a:ext cx="0" cy="477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589037" y="4839785"/>
            <a:ext cx="678240" cy="406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268547" y="4835322"/>
            <a:ext cx="712596" cy="411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907996" y="4841127"/>
            <a:ext cx="0" cy="1181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628650" y="765110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3200" dirty="0"/>
              <a:t>Typical measurement </a:t>
            </a:r>
            <a:r>
              <a:rPr lang="en-AU" sz="3200" dirty="0" smtClean="0"/>
              <a:t>flow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89829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SilQ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59147"/>
            <a:ext cx="7886700" cy="32178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err="1"/>
              <a:t>SilQ</a:t>
            </a:r>
            <a:r>
              <a:rPr lang="en-AU" dirty="0"/>
              <a:t> is </a:t>
            </a:r>
            <a:r>
              <a:rPr lang="en-AU" dirty="0" smtClean="0"/>
              <a:t>our experiment python </a:t>
            </a:r>
            <a:r>
              <a:rPr lang="en-AU" dirty="0"/>
              <a:t>package that </a:t>
            </a:r>
            <a:r>
              <a:rPr lang="en-AU" dirty="0" smtClean="0"/>
              <a:t>utilizes </a:t>
            </a:r>
            <a:r>
              <a:rPr lang="en-AU" dirty="0" err="1" smtClean="0"/>
              <a:t>QCoDeS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QCoDeS contains everything common to all groups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err="1"/>
              <a:t>SilQ</a:t>
            </a:r>
            <a:r>
              <a:rPr lang="en-AU" dirty="0"/>
              <a:t> contains everything specific to our group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95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SilQ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9591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1204" y="4005064"/>
            <a:ext cx="309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Instrument </a:t>
            </a:r>
            <a:r>
              <a:rPr lang="en-AU" sz="2400" dirty="0"/>
              <a:t>drivers</a:t>
            </a:r>
            <a:endParaRPr lang="en-C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6958" y="4005064"/>
            <a:ext cx="315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Custom parameters</a:t>
            </a:r>
            <a:endParaRPr lang="en-C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06958" y="4494300"/>
            <a:ext cx="257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Notebooks</a:t>
            </a:r>
            <a:endParaRPr lang="en-CA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6958" y="4983536"/>
            <a:ext cx="376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Experiment/personal scripts</a:t>
            </a:r>
            <a:endParaRPr lang="en-CA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6958" y="5472772"/>
            <a:ext cx="295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Analysis</a:t>
            </a:r>
            <a:endParaRPr lang="en-CA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6958" y="5962008"/>
            <a:ext cx="295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Advanced plotting</a:t>
            </a:r>
            <a:endParaRPr lang="en-CA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390189" y="3068959"/>
            <a:ext cx="354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What goes where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12952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interpreters</a:t>
            </a:r>
            <a:endParaRPr lang="en-AU" dirty="0"/>
          </a:p>
        </p:txBody>
      </p:sp>
      <p:pic>
        <p:nvPicPr>
          <p:cNvPr id="5122" name="Picture 2" descr="http://cdn.wegotthiscovered.com/wp-content/uploads/gandalf-the-lord-of-the-rings-aragorn-gollum-gimli-legolas-samwise-gamgee-the-return-of-the-king-fro_www.wallpapermay.com_22-640x3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0" y="1363835"/>
            <a:ext cx="6840760" cy="384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python.org/_static/IPy_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45224"/>
            <a:ext cx="4953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283968" y="3933056"/>
            <a:ext cx="144016" cy="144016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http://resources.jetbrains.com/assets/media/open-graph/pycharm-edu_250x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70" y="1695404"/>
            <a:ext cx="2039530" cy="203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508104" y="1628800"/>
            <a:ext cx="1512168" cy="8640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1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PyCharm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56065"/>
            <a:ext cx="51125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/>
              <a:t>Similar IDE to </a:t>
            </a:r>
            <a:r>
              <a:rPr lang="en-AU" sz="2800" dirty="0" err="1" smtClean="0"/>
              <a:t>Matlab</a:t>
            </a:r>
            <a:endParaRPr lang="en-AU" sz="2800" dirty="0" smtClean="0"/>
          </a:p>
          <a:p>
            <a:r>
              <a:rPr lang="en-AU" sz="2000" dirty="0" smtClean="0"/>
              <a:t>High-performance, with lots of useful functionality</a:t>
            </a:r>
          </a:p>
          <a:p>
            <a:r>
              <a:rPr lang="en-AU" sz="2000" dirty="0" smtClean="0"/>
              <a:t>Has debugging mode</a:t>
            </a:r>
          </a:p>
          <a:p>
            <a:r>
              <a:rPr lang="en-AU" sz="2000" dirty="0" smtClean="0"/>
              <a:t>Contains list of workspace variables</a:t>
            </a:r>
          </a:p>
          <a:p>
            <a:r>
              <a:rPr lang="en-AU" sz="2000" dirty="0" smtClean="0"/>
              <a:t>Script-based programming</a:t>
            </a:r>
          </a:p>
          <a:p>
            <a:pPr marL="0" indent="0">
              <a:buNone/>
            </a:pPr>
            <a:endParaRPr lang="en-AU" sz="2000" b="1" dirty="0" smtClean="0"/>
          </a:p>
          <a:p>
            <a:pPr marL="0" indent="0">
              <a:buNone/>
            </a:pPr>
            <a:r>
              <a:rPr lang="en-AU" sz="2000" b="1" dirty="0" smtClean="0"/>
              <a:t>To run a script in </a:t>
            </a:r>
            <a:r>
              <a:rPr lang="en-AU" sz="2000" b="1" dirty="0" err="1" smtClean="0"/>
              <a:t>PyCharm</a:t>
            </a:r>
            <a:r>
              <a:rPr lang="en-AU" sz="2000" b="1" dirty="0" smtClean="0"/>
              <a:t>, it should start with:</a:t>
            </a:r>
          </a:p>
          <a:p>
            <a:pPr marL="0" indent="0">
              <a:buNone/>
            </a:pPr>
            <a:r>
              <a:rPr lang="en-AU" sz="2000" b="1" dirty="0" smtClean="0"/>
              <a:t>if </a:t>
            </a:r>
            <a:r>
              <a:rPr lang="en-AU" sz="2000" dirty="0"/>
              <a:t>__name__ == "__main__":</a:t>
            </a:r>
            <a:br>
              <a:rPr lang="en-AU" sz="2000" dirty="0"/>
            </a:br>
            <a:r>
              <a:rPr lang="en-AU" sz="2000" dirty="0" smtClean="0"/>
              <a:t>    *Programming code*…</a:t>
            </a:r>
            <a:endParaRPr lang="en-AU" sz="2000" dirty="0"/>
          </a:p>
        </p:txBody>
      </p:sp>
      <p:pic>
        <p:nvPicPr>
          <p:cNvPr id="4" name="Picture 6" descr="http://resources.jetbrains.com/assets/media/open-graph/pycharm-edu_25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8" y="116632"/>
            <a:ext cx="1645551" cy="1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58177"/>
            <a:ext cx="4046515" cy="479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8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Interactive programming</a:t>
            </a:r>
          </a:p>
          <a:p>
            <a:r>
              <a:rPr lang="en-AU" sz="2400" dirty="0" smtClean="0"/>
              <a:t>Operates in </a:t>
            </a:r>
            <a:r>
              <a:rPr lang="en-AU" sz="2400" dirty="0" err="1" smtClean="0"/>
              <a:t>webbrowser</a:t>
            </a:r>
            <a:endParaRPr lang="en-AU" sz="2400" dirty="0" smtClean="0"/>
          </a:p>
          <a:p>
            <a:r>
              <a:rPr lang="en-AU" sz="2400" dirty="0" smtClean="0"/>
              <a:t>Uses notebooks</a:t>
            </a:r>
          </a:p>
          <a:p>
            <a:r>
              <a:rPr lang="en-AU" sz="2400" dirty="0" smtClean="0"/>
              <a:t>Code is run in cells</a:t>
            </a:r>
          </a:p>
          <a:p>
            <a:r>
              <a:rPr lang="en-AU" sz="2400" dirty="0" smtClean="0"/>
              <a:t>Variables remain in workspace</a:t>
            </a:r>
            <a:endParaRPr lang="en-AU" sz="2400" dirty="0"/>
          </a:p>
        </p:txBody>
      </p:sp>
      <p:pic>
        <p:nvPicPr>
          <p:cNvPr id="4" name="Picture 4" descr="https://ipython.org/_static/IPy_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953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64560" y="274638"/>
            <a:ext cx="3122240" cy="1143000"/>
          </a:xfrm>
        </p:spPr>
        <p:txBody>
          <a:bodyPr/>
          <a:lstStyle/>
          <a:p>
            <a:r>
              <a:rPr lang="en-AU" dirty="0" smtClean="0"/>
              <a:t>Notebook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28" y="1153691"/>
            <a:ext cx="22383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12976"/>
            <a:ext cx="5510956" cy="315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90" y="1772816"/>
            <a:ext cx="3063252" cy="246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0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Jupyter</a:t>
            </a:r>
            <a:r>
              <a:rPr lang="en-AU" dirty="0" smtClean="0"/>
              <a:t> notebook example:</a:t>
            </a:r>
            <a:br>
              <a:rPr lang="en-AU" dirty="0" smtClean="0"/>
            </a:br>
            <a:r>
              <a:rPr lang="en-AU" sz="3600" dirty="0" smtClean="0"/>
              <a:t>Real </a:t>
            </a:r>
            <a:r>
              <a:rPr lang="en-AU" sz="3600" dirty="0" smtClean="0"/>
              <a:t>time measurement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Hosted on server</a:t>
            </a:r>
            <a:br>
              <a:rPr lang="en-AU" sz="2400" dirty="0" smtClean="0"/>
            </a:br>
            <a:r>
              <a:rPr lang="en-AU" sz="2400" dirty="0" smtClean="0"/>
              <a:t>accessible with </a:t>
            </a:r>
            <a:r>
              <a:rPr lang="en-AU" sz="2400" dirty="0" err="1" smtClean="0"/>
              <a:t>vpn</a:t>
            </a:r>
            <a:r>
              <a:rPr lang="en-AU" sz="2400" dirty="0" smtClean="0"/>
              <a:t> connection from </a:t>
            </a:r>
            <a:r>
              <a:rPr lang="en-AU" sz="2400" dirty="0" smtClean="0"/>
              <a:t>everywhere</a:t>
            </a:r>
          </a:p>
          <a:p>
            <a:endParaRPr lang="en-AU" sz="2400" dirty="0"/>
          </a:p>
          <a:p>
            <a:pPr marL="0" indent="0">
              <a:buNone/>
            </a:pPr>
            <a:r>
              <a:rPr lang="en-AU" sz="2400" dirty="0" err="1" smtClean="0"/>
              <a:t>Jupyter</a:t>
            </a:r>
            <a:r>
              <a:rPr lang="en-AU" sz="2400" dirty="0" smtClean="0"/>
              <a:t> notebook in </a:t>
            </a:r>
            <a:r>
              <a:rPr lang="en-AU" sz="2400" dirty="0" err="1" smtClean="0"/>
              <a:t>Berdina</a:t>
            </a:r>
            <a:r>
              <a:rPr lang="en-AU" sz="2400" dirty="0" smtClean="0"/>
              <a:t> measurement computer</a:t>
            </a:r>
          </a:p>
          <a:p>
            <a:pPr marL="0" indent="0">
              <a:buNone/>
            </a:pPr>
            <a:r>
              <a:rPr lang="en-AU" sz="2400" dirty="0" smtClean="0"/>
              <a:t> </a:t>
            </a:r>
            <a:r>
              <a:rPr lang="en-AU" sz="2400" dirty="0" smtClean="0">
                <a:hlinkClick r:id="rId2"/>
              </a:rPr>
              <a:t>http</a:t>
            </a:r>
            <a:r>
              <a:rPr lang="en-AU" sz="2400" dirty="0">
                <a:hlinkClick r:id="rId2"/>
              </a:rPr>
              <a:t>://129.94.115.27:8889/</a:t>
            </a:r>
            <a:r>
              <a:rPr lang="en-AU" sz="2400" dirty="0"/>
              <a:t> </a:t>
            </a: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068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Installation</a:t>
            </a:r>
            <a:endParaRPr lang="en-AU" dirty="0"/>
          </a:p>
        </p:txBody>
      </p:sp>
      <p:pic>
        <p:nvPicPr>
          <p:cNvPr id="9218" name="Picture 2" descr="http://i39.servimg.com/u/f39/18/98/54/54/img_27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26203"/>
            <a:ext cx="2664296" cy="17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3645024"/>
            <a:ext cx="3025986" cy="2284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Description on the </a:t>
            </a:r>
            <a:r>
              <a:rPr lang="en-AU" sz="2400" dirty="0" err="1" smtClean="0"/>
              <a:t>github</a:t>
            </a:r>
            <a:r>
              <a:rPr lang="en-AU" sz="2400" dirty="0"/>
              <a:t> page 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>
                <a:hlinkClick r:id="rId3"/>
              </a:rPr>
              <a:t>https</a:t>
            </a:r>
            <a:r>
              <a:rPr lang="en-AU" sz="2400" dirty="0">
                <a:hlinkClick r:id="rId3"/>
              </a:rPr>
              <a:t>://</a:t>
            </a:r>
            <a:r>
              <a:rPr lang="en-AU" sz="2400" dirty="0" smtClean="0">
                <a:hlinkClick r:id="rId3"/>
              </a:rPr>
              <a:t>github.com/nulinspiratie/SilQ</a:t>
            </a:r>
            <a:endParaRPr lang="en-A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84784"/>
            <a:ext cx="5599732" cy="512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9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github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Github</a:t>
            </a:r>
            <a:r>
              <a:rPr lang="en-AU" dirty="0" smtClean="0"/>
              <a:t> online</a:t>
            </a:r>
            <a:endParaRPr lang="en-AU" dirty="0"/>
          </a:p>
        </p:txBody>
      </p:sp>
      <p:pic>
        <p:nvPicPr>
          <p:cNvPr id="6146" name="Picture 2" descr="http://zoq8d37hof33vexms7imh310yj.wpengine.netdna-cdn.com/hughroberts/files/2013/05/dennyshobb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7083"/>
            <a:ext cx="2763563" cy="207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macupdate.com/images/icons256/390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2768"/>
            <a:ext cx="1219524" cy="12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11560" y="2322916"/>
            <a:ext cx="7156696" cy="3897632"/>
            <a:chOff x="323528" y="2695750"/>
            <a:chExt cx="6948264" cy="3734533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95750"/>
              <a:ext cx="6948264" cy="3734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ounded Rectangle 4"/>
            <p:cNvSpPr/>
            <p:nvPr/>
          </p:nvSpPr>
          <p:spPr>
            <a:xfrm>
              <a:off x="6786427" y="3068960"/>
              <a:ext cx="467544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79712" y="6130776"/>
              <a:ext cx="1224136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3861048"/>
              <a:ext cx="1944216" cy="64807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52974"/>
            <a:ext cx="7076852" cy="276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51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code well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304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Why?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2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AU" sz="2000" dirty="0" smtClean="0"/>
              <a:t>Need to free ourselves from the rule of bad </a:t>
            </a:r>
            <a:r>
              <a:rPr lang="en-AU" sz="2000" dirty="0" smtClean="0"/>
              <a:t>very </a:t>
            </a:r>
            <a:r>
              <a:rPr lang="en-AU" sz="2000" dirty="0" smtClean="0"/>
              <a:t>task specific </a:t>
            </a:r>
            <a:r>
              <a:rPr lang="en-AU" sz="2000" dirty="0" smtClean="0"/>
              <a:t>coding</a:t>
            </a:r>
          </a:p>
          <a:p>
            <a:r>
              <a:rPr lang="en-AU" sz="2000" dirty="0" smtClean="0"/>
              <a:t>Code must </a:t>
            </a:r>
            <a:r>
              <a:rPr lang="en-AU" sz="2000" dirty="0" smtClean="0"/>
              <a:t>handle </a:t>
            </a:r>
            <a:r>
              <a:rPr lang="en-AU" sz="2000" dirty="0" smtClean="0"/>
              <a:t>increasingly complex experiments</a:t>
            </a:r>
            <a:endParaRPr lang="en-AU" sz="2000" dirty="0"/>
          </a:p>
        </p:txBody>
      </p:sp>
      <p:pic>
        <p:nvPicPr>
          <p:cNvPr id="3074" name="Picture 2" descr="http://vignette3.wikia.nocookie.net/middleearthshadowofmordor7723/images/5/50/Yre1o.jpg/revision/latest?cb=201405202115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896"/>
            <a:ext cx="921702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28" y="2731724"/>
            <a:ext cx="4320480" cy="8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7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2077028"/>
            <a:ext cx="8064896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 smtClean="0"/>
              <a:t>Should adhere to common coding style: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Use </a:t>
            </a:r>
            <a:r>
              <a:rPr lang="en-AU" sz="1600" dirty="0"/>
              <a:t>4 spaces per indentation level (use tabs) </a:t>
            </a: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Imports </a:t>
            </a:r>
            <a:r>
              <a:rPr lang="en-AU" sz="1600" dirty="0"/>
              <a:t>on top of the file </a:t>
            </a: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Class </a:t>
            </a:r>
            <a:r>
              <a:rPr lang="en-AU" sz="1600" dirty="0"/>
              <a:t>names should normally use the </a:t>
            </a:r>
            <a:r>
              <a:rPr lang="en-AU" sz="1600" dirty="0" err="1"/>
              <a:t>CapWords</a:t>
            </a:r>
            <a:r>
              <a:rPr lang="en-AU" sz="1600" dirty="0"/>
              <a:t> </a:t>
            </a:r>
            <a:r>
              <a:rPr lang="en-AU" sz="1600" dirty="0" smtClean="0"/>
              <a:t>convention</a:t>
            </a:r>
            <a:br>
              <a:rPr lang="en-AU" sz="1600" dirty="0" smtClean="0"/>
            </a:b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Function </a:t>
            </a:r>
            <a:r>
              <a:rPr lang="en-AU" sz="1600" dirty="0"/>
              <a:t>names should be lowercase, with words separated by </a:t>
            </a:r>
            <a:r>
              <a:rPr lang="en-AU" sz="1600" dirty="0" smtClean="0"/>
              <a:t>underscores</a:t>
            </a:r>
            <a:br>
              <a:rPr lang="en-AU" sz="1600" dirty="0" smtClean="0"/>
            </a:b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Always </a:t>
            </a:r>
            <a:r>
              <a:rPr lang="en-AU" sz="1600" dirty="0"/>
              <a:t>use self for the first argument to instance </a:t>
            </a:r>
            <a:r>
              <a:rPr lang="en-AU" sz="1600" dirty="0" smtClean="0"/>
              <a:t>methods</a:t>
            </a:r>
            <a:br>
              <a:rPr lang="en-AU" sz="1600" dirty="0" smtClean="0"/>
            </a:b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Underscores for variables: </a:t>
            </a:r>
            <a:endParaRPr lang="en-AU" sz="1600" dirty="0"/>
          </a:p>
          <a:p>
            <a:pPr marL="857250" lvl="1" indent="-400050" fontAlgn="base">
              <a:buFont typeface="+mj-lt"/>
              <a:buAutoNum type="romanUcPeriod"/>
            </a:pPr>
            <a:r>
              <a:rPr lang="en-AU" sz="1600" dirty="0"/>
              <a:t>__foo__: convention, a way for Python to use names that won't conflict with user names.</a:t>
            </a:r>
          </a:p>
          <a:p>
            <a:pPr marL="857250" lvl="1" indent="-400050" fontAlgn="base">
              <a:buFont typeface="+mj-lt"/>
              <a:buAutoNum type="romanUcPeriod"/>
            </a:pPr>
            <a:r>
              <a:rPr lang="en-AU" sz="1600" dirty="0"/>
              <a:t>_foo:  convention, a way for the programmer to indicate that the variable is private </a:t>
            </a:r>
            <a:r>
              <a:rPr lang="en-AU" sz="1100" dirty="0"/>
              <a:t>(E.g. from M import * does not import objects whose name starts with an underscore</a:t>
            </a:r>
            <a:r>
              <a:rPr lang="en-AU" sz="1100" dirty="0" smtClean="0"/>
              <a:t>)</a:t>
            </a:r>
            <a:endParaRPr lang="en-AU" sz="2000" dirty="0" smtClean="0"/>
          </a:p>
          <a:p>
            <a:pPr marL="857250" lvl="1" indent="-400050" fontAlgn="base">
              <a:buFont typeface="+mj-lt"/>
              <a:buAutoNum type="romanUcPeriod"/>
            </a:pPr>
            <a:r>
              <a:rPr lang="en-AU" sz="1600" dirty="0" smtClean="0"/>
              <a:t>__</a:t>
            </a:r>
            <a:r>
              <a:rPr lang="en-AU" sz="1600" dirty="0"/>
              <a:t>foo: this has real meaning: the interpreter replaces this name with _</a:t>
            </a:r>
            <a:r>
              <a:rPr lang="en-AU" sz="1600" dirty="0" err="1"/>
              <a:t>classname</a:t>
            </a:r>
            <a:r>
              <a:rPr lang="en-AU" sz="1600" dirty="0"/>
              <a:t>__foo as a way to ensure that the name will not overlap with a similar name in another class.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AU" dirty="0" smtClean="0"/>
              <a:t>Coding rules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124744"/>
            <a:ext cx="576064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b="1" dirty="0" smtClean="0">
                <a:solidFill>
                  <a:schemeClr val="tx2"/>
                </a:solidFill>
              </a:rPr>
              <a:t>Python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tx2"/>
                </a:solidFill>
                <a:hlinkClick r:id="rId2"/>
              </a:rPr>
              <a:t>https://www.python.org/dev/peps/pep-0008/#</a:t>
            </a:r>
            <a:r>
              <a:rPr lang="en-AU" sz="1400" b="1" dirty="0" smtClean="0">
                <a:solidFill>
                  <a:schemeClr val="tx2"/>
                </a:solidFill>
                <a:hlinkClick r:id="rId2"/>
              </a:rPr>
              <a:t>prescriptive-naming-conventions</a:t>
            </a:r>
            <a:r>
              <a:rPr lang="en-AU" sz="1400" b="1" dirty="0" smtClean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0242" name="Picture 2" descr="http://corecanvas.s3.amazonaws.com/theonering-0188db0e/media/original/50bb0d73acb57_Ancalagon_Contrac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1" y="260648"/>
            <a:ext cx="2520280" cy="168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24128" y="3336588"/>
            <a:ext cx="3312368" cy="54848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0789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foo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long_function_name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var_one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var_two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44444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050" dirty="0" smtClean="0">
                <a:solidFill>
                  <a:srgbClr val="44444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var_three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var_four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320" y="6165304"/>
            <a:ext cx="668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tx2"/>
                </a:solidFill>
              </a:rPr>
              <a:t>Us: </a:t>
            </a:r>
            <a:r>
              <a:rPr lang="en-AU" dirty="0" smtClean="0"/>
              <a:t>Do NOT use abbreviations and DO write descriptive comments</a:t>
            </a:r>
            <a:endParaRPr lang="en-A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598718"/>
            <a:ext cx="2166258" cy="54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70573"/>
            <a:ext cx="1819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80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0568" y="274638"/>
            <a:ext cx="8229600" cy="1143000"/>
          </a:xfrm>
        </p:spPr>
        <p:txBody>
          <a:bodyPr/>
          <a:lstStyle/>
          <a:p>
            <a:r>
              <a:rPr lang="en-AU" dirty="0"/>
              <a:t>Varying setup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040" y="4676430"/>
            <a:ext cx="1641248" cy="11308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34576" y="121627"/>
            <a:ext cx="1325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Pulseblaster</a:t>
            </a:r>
            <a:endParaRPr lang="en-CA" dirty="0"/>
          </a:p>
        </p:txBody>
      </p:sp>
      <p:pic>
        <p:nvPicPr>
          <p:cNvPr id="2050" name="Picture 2" descr="PulseBlasterESR-P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29" y="424155"/>
            <a:ext cx="1452642" cy="108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rbstudi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6" t="26072" r="12709" b="19890"/>
          <a:stretch/>
        </p:blipFill>
        <p:spPr bwMode="auto">
          <a:xfrm>
            <a:off x="5798541" y="2621575"/>
            <a:ext cx="1797818" cy="90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146915" y="2252243"/>
            <a:ext cx="1101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Arbstudio</a:t>
            </a:r>
            <a:endParaRPr lang="en-CA" dirty="0"/>
          </a:p>
        </p:txBody>
      </p:sp>
      <p:pic>
        <p:nvPicPr>
          <p:cNvPr id="2054" name="Picture 6" descr="Image result for ats944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554" y="5422972"/>
            <a:ext cx="1422919" cy="113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144128" y="4348384"/>
            <a:ext cx="90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Berdina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7400645" y="5053640"/>
            <a:ext cx="953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Digitizer</a:t>
            </a:r>
          </a:p>
        </p:txBody>
      </p:sp>
      <p:cxnSp>
        <p:nvCxnSpPr>
          <p:cNvPr id="24" name="Straight Connector 23"/>
          <p:cNvCxnSpPr>
            <a:endCxn id="11" idx="0"/>
          </p:cNvCxnSpPr>
          <p:nvPr/>
        </p:nvCxnSpPr>
        <p:spPr>
          <a:xfrm>
            <a:off x="6690049" y="1614196"/>
            <a:ext cx="7402" cy="6380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52" idx="2"/>
          </p:cNvCxnSpPr>
          <p:nvPr/>
        </p:nvCxnSpPr>
        <p:spPr>
          <a:xfrm rot="5400000">
            <a:off x="5396923" y="2703515"/>
            <a:ext cx="475604" cy="2125450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5" name="Straight Connector 2064"/>
          <p:cNvCxnSpPr/>
          <p:nvPr/>
        </p:nvCxnSpPr>
        <p:spPr>
          <a:xfrm>
            <a:off x="4572000" y="4004042"/>
            <a:ext cx="0" cy="10495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Straight Connector 2066"/>
          <p:cNvCxnSpPr/>
          <p:nvPr/>
        </p:nvCxnSpPr>
        <p:spPr>
          <a:xfrm>
            <a:off x="4572000" y="5053640"/>
            <a:ext cx="3020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9" name="Straight Connector 2068"/>
          <p:cNvCxnSpPr/>
          <p:nvPr/>
        </p:nvCxnSpPr>
        <p:spPr>
          <a:xfrm>
            <a:off x="6053416" y="5807321"/>
            <a:ext cx="0" cy="4441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4" name="Straight Connector 2073"/>
          <p:cNvCxnSpPr/>
          <p:nvPr/>
        </p:nvCxnSpPr>
        <p:spPr>
          <a:xfrm>
            <a:off x="6053416" y="6251510"/>
            <a:ext cx="15056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88480" y="3476700"/>
            <a:ext cx="0" cy="26586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92290" y="6134100"/>
            <a:ext cx="50835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537512" cy="3051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An experimental setup often changes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Can become 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28650" y="4025218"/>
            <a:ext cx="35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/>
              <a:t>coding nightmare</a:t>
            </a:r>
          </a:p>
        </p:txBody>
      </p:sp>
    </p:spTree>
    <p:extLst>
      <p:ext uri="{BB962C8B-B14F-4D97-AF65-F5344CB8AC3E}">
        <p14:creationId xmlns:p14="http://schemas.microsoft.com/office/powerpoint/2010/main" val="354048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040" y="4676430"/>
            <a:ext cx="1641248" cy="11308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34576" y="121627"/>
            <a:ext cx="1325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Pulseblaster</a:t>
            </a:r>
            <a:endParaRPr lang="en-CA" dirty="0"/>
          </a:p>
        </p:txBody>
      </p:sp>
      <p:pic>
        <p:nvPicPr>
          <p:cNvPr id="2050" name="Picture 2" descr="PulseBlasterESR-P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29" y="424155"/>
            <a:ext cx="1452642" cy="108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rbstudi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6" t="26072" r="12709" b="19890"/>
          <a:stretch/>
        </p:blipFill>
        <p:spPr bwMode="auto">
          <a:xfrm>
            <a:off x="5798541" y="2621575"/>
            <a:ext cx="1797818" cy="90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146915" y="2252243"/>
            <a:ext cx="1101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Arbstudio</a:t>
            </a:r>
            <a:endParaRPr lang="en-CA" dirty="0"/>
          </a:p>
        </p:txBody>
      </p:sp>
      <p:pic>
        <p:nvPicPr>
          <p:cNvPr id="2054" name="Picture 6" descr="Image result for ats944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554" y="5422972"/>
            <a:ext cx="1422919" cy="113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144128" y="4348384"/>
            <a:ext cx="90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Berdina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7400645" y="5053640"/>
            <a:ext cx="953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Digitizer</a:t>
            </a:r>
          </a:p>
        </p:txBody>
      </p:sp>
      <p:cxnSp>
        <p:nvCxnSpPr>
          <p:cNvPr id="24" name="Straight Connector 23"/>
          <p:cNvCxnSpPr>
            <a:endCxn id="11" idx="0"/>
          </p:cNvCxnSpPr>
          <p:nvPr/>
        </p:nvCxnSpPr>
        <p:spPr>
          <a:xfrm>
            <a:off x="6690049" y="1614196"/>
            <a:ext cx="7402" cy="6380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52" idx="2"/>
          </p:cNvCxnSpPr>
          <p:nvPr/>
        </p:nvCxnSpPr>
        <p:spPr>
          <a:xfrm rot="5400000">
            <a:off x="5396923" y="2703515"/>
            <a:ext cx="475604" cy="2125450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5" name="Straight Connector 2064"/>
          <p:cNvCxnSpPr/>
          <p:nvPr/>
        </p:nvCxnSpPr>
        <p:spPr>
          <a:xfrm>
            <a:off x="4572000" y="4004042"/>
            <a:ext cx="0" cy="10495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Straight Connector 2066"/>
          <p:cNvCxnSpPr/>
          <p:nvPr/>
        </p:nvCxnSpPr>
        <p:spPr>
          <a:xfrm>
            <a:off x="4572000" y="5053640"/>
            <a:ext cx="3020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9" name="Straight Connector 2068"/>
          <p:cNvCxnSpPr/>
          <p:nvPr/>
        </p:nvCxnSpPr>
        <p:spPr>
          <a:xfrm>
            <a:off x="6053416" y="5807321"/>
            <a:ext cx="0" cy="4441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4" name="Straight Connector 2073"/>
          <p:cNvCxnSpPr/>
          <p:nvPr/>
        </p:nvCxnSpPr>
        <p:spPr>
          <a:xfrm>
            <a:off x="6053416" y="6251510"/>
            <a:ext cx="15056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88480" y="4441900"/>
            <a:ext cx="0" cy="16922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92290" y="6134100"/>
            <a:ext cx="50835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88480" y="4463158"/>
            <a:ext cx="1016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91418" y="1900350"/>
            <a:ext cx="12618" cy="25628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92645" y="1900350"/>
            <a:ext cx="1016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99984" y="1620885"/>
            <a:ext cx="0" cy="2794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4841" y="4025218"/>
            <a:ext cx="35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/>
              <a:t>coding nightmare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8650" y="4025218"/>
            <a:ext cx="35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FF0000"/>
                </a:solidFill>
              </a:rPr>
              <a:t>coding nightmare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-54056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Varying setup</a:t>
            </a:r>
            <a:endParaRPr lang="en-CA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28650" y="1825625"/>
            <a:ext cx="3537512" cy="305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An experimental setup often changes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Can become 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900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040" y="4676430"/>
            <a:ext cx="1641248" cy="11308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34576" y="121627"/>
            <a:ext cx="1325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Pulseblaster</a:t>
            </a:r>
            <a:endParaRPr lang="en-CA" dirty="0"/>
          </a:p>
        </p:txBody>
      </p:sp>
      <p:pic>
        <p:nvPicPr>
          <p:cNvPr id="2050" name="Picture 2" descr="PulseBlasterESR-P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29" y="424155"/>
            <a:ext cx="1452642" cy="108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ts94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554" y="5422972"/>
            <a:ext cx="1422919" cy="113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144128" y="4348384"/>
            <a:ext cx="90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Berdina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7400645" y="5053640"/>
            <a:ext cx="953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Digitizer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5396923" y="2703515"/>
            <a:ext cx="475604" cy="2125450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5" name="Straight Connector 2064"/>
          <p:cNvCxnSpPr/>
          <p:nvPr/>
        </p:nvCxnSpPr>
        <p:spPr>
          <a:xfrm>
            <a:off x="4572000" y="4004042"/>
            <a:ext cx="0" cy="10495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Straight Connector 2066"/>
          <p:cNvCxnSpPr/>
          <p:nvPr/>
        </p:nvCxnSpPr>
        <p:spPr>
          <a:xfrm>
            <a:off x="4572000" y="5053640"/>
            <a:ext cx="3020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9" name="Straight Connector 2068"/>
          <p:cNvCxnSpPr/>
          <p:nvPr/>
        </p:nvCxnSpPr>
        <p:spPr>
          <a:xfrm>
            <a:off x="6053416" y="5807321"/>
            <a:ext cx="0" cy="4441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4" name="Straight Connector 2073"/>
          <p:cNvCxnSpPr/>
          <p:nvPr/>
        </p:nvCxnSpPr>
        <p:spPr>
          <a:xfrm>
            <a:off x="6053416" y="6251510"/>
            <a:ext cx="15056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88480" y="4441900"/>
            <a:ext cx="0" cy="16922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92290" y="6134100"/>
            <a:ext cx="50835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88480" y="4463158"/>
            <a:ext cx="1016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91418" y="1900350"/>
            <a:ext cx="12618" cy="25628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92645" y="1900350"/>
            <a:ext cx="1016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99984" y="1620885"/>
            <a:ext cx="0" cy="2794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Image result for tektronix awg501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8" b="11202"/>
          <a:stretch/>
        </p:blipFill>
        <p:spPr bwMode="auto">
          <a:xfrm>
            <a:off x="5749917" y="2556168"/>
            <a:ext cx="1809123" cy="100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905250" y="2271919"/>
            <a:ext cx="1569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Tektronix AWG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690049" y="1614196"/>
            <a:ext cx="7402" cy="6380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537512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An experimental setup often changes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Can become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8650" y="4025218"/>
            <a:ext cx="35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FF0000"/>
                </a:solidFill>
              </a:rPr>
              <a:t>coding nightmare</a:t>
            </a:r>
          </a:p>
        </p:txBody>
      </p:sp>
      <p:pic>
        <p:nvPicPr>
          <p:cNvPr id="6148" name="Picture 4" descr="Image result for lord of the rings lava fla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58" y="4580653"/>
            <a:ext cx="4156710" cy="227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-540568" y="274638"/>
            <a:ext cx="8229600" cy="1143000"/>
          </a:xfrm>
        </p:spPr>
        <p:txBody>
          <a:bodyPr/>
          <a:lstStyle/>
          <a:p>
            <a:r>
              <a:rPr lang="en-AU" dirty="0"/>
              <a:t>Varying setup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90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Proposed solution: </a:t>
            </a:r>
            <a:r>
              <a:rPr lang="en-AU" dirty="0" err="1"/>
              <a:t>PulseMaster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The </a:t>
            </a:r>
            <a:r>
              <a:rPr lang="en-AU" dirty="0" err="1"/>
              <a:t>PulseMaster</a:t>
            </a:r>
            <a:r>
              <a:rPr lang="en-AU" dirty="0"/>
              <a:t> is a meta-instrument that knows the instruments in the setup and their connectivity</a:t>
            </a:r>
          </a:p>
          <a:p>
            <a:pPr>
              <a:spcAft>
                <a:spcPts val="1200"/>
              </a:spcAft>
            </a:pPr>
            <a:r>
              <a:rPr lang="en-AU" dirty="0"/>
              <a:t>Input is high level operations, such as</a:t>
            </a:r>
          </a:p>
          <a:p>
            <a:pPr marL="457200" lvl="1" indent="0">
              <a:buNone/>
            </a:pPr>
            <a:r>
              <a:rPr lang="en-AU" sz="2000" dirty="0" err="1">
                <a:latin typeface="Consolas" panose="020B0609020204030204" pitchFamily="49" charset="0"/>
              </a:rPr>
              <a:t>SinePulse</a:t>
            </a:r>
            <a:r>
              <a:rPr lang="en-AU" sz="2000" dirty="0">
                <a:latin typeface="Consolas" panose="020B0609020204030204" pitchFamily="49" charset="0"/>
              </a:rPr>
              <a:t>(frequency=2.5*GHz, duration=10*</a:t>
            </a:r>
            <a:r>
              <a:rPr lang="en-AU" sz="2000" dirty="0" err="1">
                <a:latin typeface="Consolas" panose="020B0609020204030204" pitchFamily="49" charset="0"/>
              </a:rPr>
              <a:t>ms</a:t>
            </a:r>
            <a:r>
              <a:rPr lang="en-AU" sz="20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Determines the available instrument for pulse</a:t>
            </a:r>
          </a:p>
          <a:p>
            <a:r>
              <a:rPr lang="en-AU" dirty="0"/>
              <a:t>Controls the instruments and ensures triggering</a:t>
            </a:r>
          </a:p>
          <a:p>
            <a:r>
              <a:rPr lang="en-AU" dirty="0"/>
              <a:t>Requires an interface for each instrument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45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Typical measurement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491079" y="5245920"/>
            <a:ext cx="1325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Pulseblaster</a:t>
            </a:r>
            <a:endParaRPr lang="en-CA" dirty="0"/>
          </a:p>
        </p:txBody>
      </p:sp>
      <p:pic>
        <p:nvPicPr>
          <p:cNvPr id="6" name="Picture 2" descr="PulseBlasterESR-P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632" y="5548448"/>
            <a:ext cx="1452642" cy="108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arbstudi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6" t="26072" r="12709" b="19890"/>
          <a:stretch/>
        </p:blipFill>
        <p:spPr bwMode="auto">
          <a:xfrm>
            <a:off x="5545656" y="5654444"/>
            <a:ext cx="1797818" cy="90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894030" y="5285112"/>
            <a:ext cx="1101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Arbstudio</a:t>
            </a:r>
            <a:endParaRPr lang="en-CA" dirty="0"/>
          </a:p>
        </p:txBody>
      </p:sp>
      <p:pic>
        <p:nvPicPr>
          <p:cNvPr id="9" name="Picture 6" descr="Image result for ats94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848" y="5719665"/>
            <a:ext cx="1422919" cy="113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870939" y="5350333"/>
            <a:ext cx="953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Digitizer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4680" y="3731918"/>
            <a:ext cx="2570319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600" b="1" dirty="0" err="1"/>
              <a:t>PulseMaster</a:t>
            </a:r>
            <a:endParaRPr lang="en-CA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97217" y="1746759"/>
            <a:ext cx="2285241" cy="9541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AU" sz="2800" b="1" dirty="0"/>
              <a:t>Measurement</a:t>
            </a:r>
          </a:p>
          <a:p>
            <a:pPr algn="ctr"/>
            <a:r>
              <a:rPr lang="en-AU" sz="2800" b="1" dirty="0"/>
              <a:t>parameter</a:t>
            </a:r>
            <a:endParaRPr lang="en-CA" sz="2800" b="1" dirty="0"/>
          </a:p>
        </p:txBody>
      </p:sp>
      <p:cxnSp>
        <p:nvCxnSpPr>
          <p:cNvPr id="15" name="Straight Arrow Connector 14"/>
          <p:cNvCxnSpPr>
            <a:stCxn id="13" idx="2"/>
            <a:endCxn id="12" idx="0"/>
          </p:cNvCxnSpPr>
          <p:nvPr/>
        </p:nvCxnSpPr>
        <p:spPr>
          <a:xfrm>
            <a:off x="6339838" y="2700866"/>
            <a:ext cx="2" cy="103105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16761" y="4391083"/>
            <a:ext cx="928895" cy="8548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</p:cNvCxnSpPr>
          <p:nvPr/>
        </p:nvCxnSpPr>
        <p:spPr>
          <a:xfrm flipH="1">
            <a:off x="6339838" y="4378249"/>
            <a:ext cx="2" cy="88050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95101" y="4415490"/>
            <a:ext cx="1010979" cy="8304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278462" cy="4351338"/>
          </a:xfrm>
        </p:spPr>
        <p:txBody>
          <a:bodyPr/>
          <a:lstStyle/>
          <a:p>
            <a:r>
              <a:rPr lang="en-AU" dirty="0"/>
              <a:t>No direct access between </a:t>
            </a:r>
            <a:r>
              <a:rPr lang="en-AU" i="1" dirty="0"/>
              <a:t>high-level operations </a:t>
            </a:r>
            <a:r>
              <a:rPr lang="en-AU" dirty="0"/>
              <a:t>and </a:t>
            </a:r>
            <a:r>
              <a:rPr lang="en-AU" i="1" dirty="0"/>
              <a:t>instruments</a:t>
            </a:r>
          </a:p>
          <a:p>
            <a:r>
              <a:rPr lang="en-AU" dirty="0"/>
              <a:t>Allows same code to be reused for different setups</a:t>
            </a:r>
          </a:p>
          <a:p>
            <a:pPr marL="0" indent="0">
              <a:buNone/>
            </a:pP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2118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journey is not over yet…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67" y="1340769"/>
            <a:ext cx="8229600" cy="2160239"/>
          </a:xfrm>
        </p:spPr>
        <p:txBody>
          <a:bodyPr>
            <a:normAutofit fontScale="92500" lnSpcReduction="20000"/>
          </a:bodyPr>
          <a:lstStyle/>
          <a:p>
            <a:r>
              <a:rPr lang="en-AU" sz="1800" dirty="0" err="1" smtClean="0"/>
              <a:t>PulseMaster</a:t>
            </a:r>
            <a:endParaRPr lang="en-AU" sz="1800" dirty="0" smtClean="0"/>
          </a:p>
          <a:p>
            <a:r>
              <a:rPr lang="en-AU" sz="1800" dirty="0"/>
              <a:t>Steering</a:t>
            </a:r>
          </a:p>
          <a:p>
            <a:r>
              <a:rPr lang="en-AU" sz="1800" dirty="0" smtClean="0"/>
              <a:t>Adding </a:t>
            </a:r>
            <a:r>
              <a:rPr lang="en-AU" sz="1800" dirty="0" smtClean="0"/>
              <a:t>instrument drivers</a:t>
            </a:r>
          </a:p>
          <a:p>
            <a:r>
              <a:rPr lang="en-AU" sz="1800" dirty="0" smtClean="0"/>
              <a:t>ESR/NMR drive</a:t>
            </a:r>
          </a:p>
          <a:p>
            <a:r>
              <a:rPr lang="en-AU" sz="1800" dirty="0" smtClean="0"/>
              <a:t>GUIs</a:t>
            </a:r>
          </a:p>
          <a:p>
            <a:r>
              <a:rPr lang="en-AU" sz="1800" dirty="0" smtClean="0"/>
              <a:t>In–situ change of measurement loops</a:t>
            </a:r>
          </a:p>
          <a:p>
            <a:r>
              <a:rPr lang="en-AU" sz="1800" dirty="0" smtClean="0"/>
              <a:t>Continuous </a:t>
            </a:r>
            <a:r>
              <a:rPr lang="en-AU" sz="1800" dirty="0" err="1" smtClean="0"/>
              <a:t>QCoDes</a:t>
            </a:r>
            <a:r>
              <a:rPr lang="en-AU" sz="1800" dirty="0" smtClean="0"/>
              <a:t> updates</a:t>
            </a:r>
          </a:p>
          <a:p>
            <a:r>
              <a:rPr lang="en-AU" sz="1800" dirty="0" smtClean="0"/>
              <a:t>And many more…</a:t>
            </a:r>
            <a:endParaRPr lang="en-AU" sz="1800" dirty="0" smtClean="0"/>
          </a:p>
        </p:txBody>
      </p:sp>
      <p:pic>
        <p:nvPicPr>
          <p:cNvPr id="4" name="Picture 2" descr="http://farm1.nzstatic.com/_proxy/imageproxy_1y/serve/home-of-middle-earth.jpg?height=420&amp;outputformat=jpg&amp;quality=75&amp;source=1935513&amp;transformationsystem=crop&amp;width=960&amp;securitytoken=CDDAEEE7F9AD93FA0D7656C061B11F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1008"/>
            <a:ext cx="9144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help needed strangling snak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21260"/>
            <a:ext cx="2800001" cy="21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6188024" y="1196752"/>
            <a:ext cx="2376264" cy="1080120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rgbClr val="FF66CC"/>
                </a:solidFill>
              </a:rPr>
              <a:t>Help needed!!!</a:t>
            </a:r>
            <a:endParaRPr lang="en-CA" sz="2800" b="1" dirty="0">
              <a:solidFill>
                <a:srgbClr val="FF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5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 descr="http://sd.keepcalm-o-matic.co.uk/i/keep-calm-and-code-in-python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2696" y="0"/>
            <a:ext cx="12373462" cy="695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9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Main features</a:t>
            </a:r>
            <a:endParaRPr lang="en-AU" sz="2400" dirty="0" smtClean="0"/>
          </a:p>
          <a:p>
            <a:pPr lvl="1"/>
            <a:r>
              <a:rPr lang="en-AU" sz="2000" dirty="0" smtClean="0"/>
              <a:t>High-level, interpreted programming language</a:t>
            </a:r>
          </a:p>
          <a:p>
            <a:pPr lvl="1"/>
            <a:r>
              <a:rPr lang="en-AU" sz="2000" dirty="0" smtClean="0"/>
              <a:t>Object-oriented programming</a:t>
            </a:r>
          </a:p>
          <a:p>
            <a:pPr lvl="1"/>
            <a:r>
              <a:rPr lang="en-AU" sz="2000" dirty="0" smtClean="0"/>
              <a:t>Import packages for specific functionality</a:t>
            </a:r>
          </a:p>
          <a:p>
            <a:pPr lvl="1"/>
            <a:r>
              <a:rPr lang="en-AU" sz="2000" dirty="0" smtClean="0"/>
              <a:t>Indentation has meaning</a:t>
            </a:r>
          </a:p>
          <a:p>
            <a:pPr lvl="1"/>
            <a:r>
              <a:rPr lang="en-AU" sz="2000" dirty="0" smtClean="0"/>
              <a:t>No semicolons needed</a:t>
            </a:r>
            <a:endParaRPr lang="en-AU" sz="2000" dirty="0" smtClean="0"/>
          </a:p>
          <a:p>
            <a:pPr marL="457200" lvl="1" indent="0">
              <a:buNone/>
            </a:pPr>
            <a:r>
              <a:rPr lang="en-AU" sz="2000" dirty="0" smtClean="0">
                <a:hlinkClick r:id="rId2"/>
              </a:rPr>
              <a:t>https://</a:t>
            </a:r>
            <a:r>
              <a:rPr lang="en-AU" sz="2000" dirty="0" smtClean="0">
                <a:hlinkClick r:id="rId2"/>
              </a:rPr>
              <a:t>docs.python.org/3.5/tutorial</a:t>
            </a:r>
            <a:r>
              <a:rPr lang="en-AU" sz="2000" dirty="0" smtClean="0">
                <a:hlinkClick r:id="rId2"/>
              </a:rPr>
              <a:t>/</a:t>
            </a:r>
            <a:r>
              <a:rPr lang="en-AU" sz="2000" dirty="0" smtClean="0"/>
              <a:t> </a:t>
            </a:r>
          </a:p>
          <a:p>
            <a:endParaRPr lang="en-A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64571"/>
            <a:ext cx="57912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Image result fo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7" b="18835"/>
          <a:stretch/>
        </p:blipFill>
        <p:spPr bwMode="auto">
          <a:xfrm>
            <a:off x="1877285" y="260648"/>
            <a:ext cx="4607739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3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 oriented programming</a:t>
            </a:r>
            <a:endParaRPr lang="en-AU" dirty="0"/>
          </a:p>
        </p:txBody>
      </p:sp>
      <p:pic>
        <p:nvPicPr>
          <p:cNvPr id="4098" name="Picture 2" descr="http://img.wonderhowto.com/img/89/23/63557958543427/0/hack-like-pro-python-scripting-for-aspiring-hacker-part-2.w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2776"/>
            <a:ext cx="4736082" cy="254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76969" y="47251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Building blocks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56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13" y="275854"/>
            <a:ext cx="7903701" cy="630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s://upload.wikimedia.org/wikipedia/commons/b/b7/Unico_Anell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64" y="2541440"/>
            <a:ext cx="1152128" cy="99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ttp://www.beaverbrooks.co.uk/medias/0005044-0-Large?context=bWFzdGVyfGltYWdlc3wxMDA5Mjl8aW1hZ2UvanBlZ3xpbWFnZXMvODgyOTU3MTI2ODYzOC5qcGd8L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944" y="600296"/>
            <a:ext cx="818988" cy="81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16200000">
            <a:off x="12072" y="486656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2"/>
                </a:solidFill>
              </a:rPr>
              <a:t>Instance</a:t>
            </a:r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8663" y="20922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2"/>
                </a:solidFill>
              </a:rPr>
              <a:t>Class</a:t>
            </a:r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180349" y="692516"/>
            <a:ext cx="15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chemeClr val="tx2"/>
                </a:solidFill>
              </a:rPr>
              <a:t>SuperClass</a:t>
            </a:r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5917" y="396239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Method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20922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Properties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2900" y="33421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Properties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8045" y="2566440"/>
            <a:ext cx="1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Initialization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600" y="1278053"/>
            <a:ext cx="798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 err="1"/>
              <a:t>StationQ</a:t>
            </a:r>
            <a:endParaRPr lang="en-CA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2515432" y="2145787"/>
            <a:ext cx="10713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Copenhagen</a:t>
            </a:r>
            <a:endParaRPr lang="en-CA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5003104" y="2149776"/>
            <a:ext cx="5277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Delft</a:t>
            </a:r>
            <a:endParaRPr lang="en-CA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6969489" y="1461586"/>
            <a:ext cx="6859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Sydney</a:t>
            </a:r>
            <a:endParaRPr lang="en-CA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3699070" y="4114541"/>
            <a:ext cx="212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Microsoft</a:t>
            </a:r>
            <a:endParaRPr lang="en-CA" sz="2400" dirty="0"/>
          </a:p>
        </p:txBody>
      </p:sp>
      <p:pic>
        <p:nvPicPr>
          <p:cNvPr id="1026" name="Picture 2" descr="Image result for hobbi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74" y="1586694"/>
            <a:ext cx="1613386" cy="163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ord of the rings elv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650" y="2390384"/>
            <a:ext cx="2104460" cy="136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lord of the rings human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" b="5782"/>
          <a:stretch/>
        </p:blipFill>
        <p:spPr bwMode="auto">
          <a:xfrm>
            <a:off x="4346186" y="2378931"/>
            <a:ext cx="1860596" cy="13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lord of the rings huma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87" y="1718089"/>
            <a:ext cx="2009586" cy="150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gandal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29" y="4454530"/>
            <a:ext cx="3003531" cy="225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440180" y="1072896"/>
            <a:ext cx="2065020" cy="371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97997" y="1278053"/>
            <a:ext cx="1002147" cy="8677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937761" y="1328928"/>
            <a:ext cx="207263" cy="8466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636500" y="1072896"/>
            <a:ext cx="1332991" cy="4852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/>
              <a:t>QCoDeS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6206782" y="4576206"/>
            <a:ext cx="2588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 smtClean="0"/>
              <a:t>Spearheaded by</a:t>
            </a:r>
          </a:p>
          <a:p>
            <a:r>
              <a:rPr lang="en-CA" dirty="0" smtClean="0"/>
              <a:t>Initial:	Alex Johnson</a:t>
            </a:r>
          </a:p>
          <a:p>
            <a:r>
              <a:rPr lang="en-CA" dirty="0" smtClean="0"/>
              <a:t>Current: 	Giulio </a:t>
            </a:r>
            <a:r>
              <a:rPr lang="en-CA" dirty="0" err="1" smtClean="0"/>
              <a:t>Ungaretti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25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QCoDeS is a Python measurement software package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Covers aspects common to all measurements</a:t>
            </a:r>
            <a:endParaRPr lang="en-CA" dirty="0"/>
          </a:p>
          <a:p>
            <a:pPr lvl="1"/>
            <a:r>
              <a:rPr lang="en-AU" dirty="0"/>
              <a:t>Instrument communication</a:t>
            </a:r>
          </a:p>
          <a:p>
            <a:pPr lvl="1"/>
            <a:r>
              <a:rPr lang="en-AU" dirty="0"/>
              <a:t>Performing measurement</a:t>
            </a:r>
          </a:p>
          <a:p>
            <a:pPr lvl="1"/>
            <a:r>
              <a:rPr lang="en-AU" dirty="0"/>
              <a:t>Data management</a:t>
            </a:r>
          </a:p>
          <a:p>
            <a:pPr lvl="1"/>
            <a:r>
              <a:rPr lang="en-AU" dirty="0"/>
              <a:t>Plotting</a:t>
            </a:r>
          </a:p>
          <a:p>
            <a:pPr lvl="1"/>
            <a:endParaRPr lang="en-AU" dirty="0"/>
          </a:p>
          <a:p>
            <a:pPr marL="0" indent="0">
              <a:buNone/>
            </a:pPr>
            <a:r>
              <a:rPr lang="en-AU" dirty="0" smtClean="0"/>
              <a:t>Active community with frequent updates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/>
              <a:t>QCoDeS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87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156" y="1726224"/>
            <a:ext cx="1806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1. Initialize</a:t>
            </a:r>
            <a:endParaRPr lang="en-CA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4852" y="2189477"/>
            <a:ext cx="2303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Connect to instrument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64852" y="2961022"/>
            <a:ext cx="179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Create data array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664852" y="2575249"/>
            <a:ext cx="190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Setup instruments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91156" y="3308858"/>
            <a:ext cx="1858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2. Measure</a:t>
            </a:r>
            <a:endParaRPr lang="en-CA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4852" y="3724845"/>
            <a:ext cx="238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Loop over parameter(s)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64852" y="4426709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Add data to array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664852" y="4075777"/>
            <a:ext cx="279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Acquire signal (and analyse)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664852" y="4777640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Plot results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391156" y="5171072"/>
            <a:ext cx="1662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3. Finalize</a:t>
            </a:r>
            <a:endParaRPr lang="en-CA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4852" y="5587059"/>
            <a:ext cx="114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Store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64852" y="5961448"/>
            <a:ext cx="329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Close instrument communication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664852" y="6335836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Plot results</a:t>
            </a:r>
            <a:endParaRPr lang="en-CA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28650" y="765110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3200" dirty="0"/>
              <a:t>Typical measurement flow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5631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4570</TotalTime>
  <Words>548</Words>
  <Application>Microsoft Office PowerPoint</Application>
  <PresentationFormat>On-screen Show (4:3)</PresentationFormat>
  <Paragraphs>187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 new era begins…</vt:lpstr>
      <vt:lpstr>Why? </vt:lpstr>
      <vt:lpstr>PowerPoint Presentation</vt:lpstr>
      <vt:lpstr>PowerPoint Presentation</vt:lpstr>
      <vt:lpstr>Object 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SilQ</vt:lpstr>
      <vt:lpstr>SilQ</vt:lpstr>
      <vt:lpstr>The interpreters</vt:lpstr>
      <vt:lpstr>PyCharm</vt:lpstr>
      <vt:lpstr>Notebook</vt:lpstr>
      <vt:lpstr>Jupyter notebook example: Real time measurement</vt:lpstr>
      <vt:lpstr>Installation</vt:lpstr>
      <vt:lpstr>github</vt:lpstr>
      <vt:lpstr>How to code well</vt:lpstr>
      <vt:lpstr>Coding rules</vt:lpstr>
      <vt:lpstr>Varying setup</vt:lpstr>
      <vt:lpstr>PowerPoint Presentation</vt:lpstr>
      <vt:lpstr>Varying setup</vt:lpstr>
      <vt:lpstr>Proposed solution: PulseMaster</vt:lpstr>
      <vt:lpstr>Typical measurement</vt:lpstr>
      <vt:lpstr>The journey is not over yet…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SilQ - QCodes</dc:title>
  <dc:creator>Steffi</dc:creator>
  <cp:lastModifiedBy>Serwan Asaad</cp:lastModifiedBy>
  <cp:revision>29</cp:revision>
  <dcterms:created xsi:type="dcterms:W3CDTF">2016-09-15T00:33:43Z</dcterms:created>
  <dcterms:modified xsi:type="dcterms:W3CDTF">2016-09-20T03:28:49Z</dcterms:modified>
</cp:coreProperties>
</file>