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315200" cy="9601200"/>
  <p:embeddedFontLst>
    <p:embeddedFont>
      <p:font typeface="Century Schoolbook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Schoolbook-bold.fntdata"/><Relationship Id="rId14" Type="http://schemas.openxmlformats.org/officeDocument/2006/relationships/font" Target="fonts/CenturySchoolbook-regular.fntdata"/><Relationship Id="rId17" Type="http://schemas.openxmlformats.org/officeDocument/2006/relationships/font" Target="fonts/CenturySchoolbook-boldItalic.fntdata"/><Relationship Id="rId16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OOP – Polymorphism and CASTING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Mangat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ability for an object to take on multiple forms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Another key concept to object oriented design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Method overloading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Multiple methods, different parameters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Method overriding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Subclass redefines a method of the superclass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28600" y="1600200"/>
            <a:ext cx="8153400" cy="1981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i="1" lang="en-US" sz="2400"/>
              <a:t>Class Person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i="1" lang="en-US" sz="2400"/>
              <a:t>    void showGreeting() {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i="1" lang="en-US" sz="2400"/>
              <a:t>    System.out.print(”I’m a person”);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i="1" lang="en-US" sz="2400"/>
              <a:t>  }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i="1" lang="en-US" sz="2400"/>
              <a:t>}</a:t>
            </a:r>
            <a:endParaRPr i="1" sz="2400"/>
          </a:p>
        </p:txBody>
      </p:sp>
      <p:sp>
        <p:nvSpPr>
          <p:cNvPr id="150" name="Google Shape;150;p15"/>
          <p:cNvSpPr txBox="1"/>
          <p:nvPr/>
        </p:nvSpPr>
        <p:spPr>
          <a:xfrm>
            <a:off x="228600" y="4191000"/>
            <a:ext cx="868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Class Boy extends Person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showGreeting()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System.out.print(”I’m a boy”);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 b="0" i="1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Dynamic Method Dispatch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04800" y="12192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Class Crowd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public static void main(String[] args) {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Person p1 =  new Person();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Boy b1 =  new Boy();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Person p2;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p2 = p1;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p2.showGreeting();     </a:t>
            </a:r>
            <a:r>
              <a:rPr i="1" lang="en-US" sz="1500">
                <a:solidFill>
                  <a:srgbClr val="00B050"/>
                </a:solidFill>
              </a:rPr>
              <a:t>//outputs “I’m a Person”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p2 = b1;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p2.showGreeting();   	 </a:t>
            </a:r>
            <a:r>
              <a:rPr i="1" lang="en-US" sz="1500">
                <a:solidFill>
                  <a:srgbClr val="00B050"/>
                </a:solidFill>
              </a:rPr>
              <a:t>//outputs “I’m a boy”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  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rPr i="1" lang="en-US" sz="1500"/>
              <a:t>}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US" sz="1500"/>
              <a:t>Calls to overridden methods are resolved at runtime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US" sz="1500"/>
              <a:t>Java determines what method to run based on what is being referenced!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Char char="🞆"/>
            </a:pPr>
            <a:r>
              <a:rPr lang="en-US" sz="1500"/>
              <a:t>Very powerful concept</a:t>
            </a:r>
            <a:endParaRPr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i="1" sz="1500"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/>
          </a:p>
          <a:p>
            <a:pPr indent="-207645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Implications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Where the Circle class extends the Shape class: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Circle c = new Circle(); 	</a:t>
            </a:r>
            <a:r>
              <a:rPr i="1" lang="en-US">
                <a:solidFill>
                  <a:srgbClr val="00B050"/>
                </a:solidFill>
              </a:rPr>
              <a:t>// this is valid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Shape s = new Circle();	</a:t>
            </a:r>
            <a:r>
              <a:rPr i="1" lang="en-US">
                <a:solidFill>
                  <a:srgbClr val="00B050"/>
                </a:solidFill>
              </a:rPr>
              <a:t>// this is valid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int n = c.r;	</a:t>
            </a:r>
            <a:r>
              <a:rPr i="1" lang="en-US">
                <a:solidFill>
                  <a:srgbClr val="00B050"/>
                </a:solidFill>
              </a:rPr>
              <a:t>// stores10 into n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int n = s.r;	</a:t>
            </a:r>
            <a:r>
              <a:rPr i="1" lang="en-US">
                <a:solidFill>
                  <a:srgbClr val="00B050"/>
                </a:solidFill>
              </a:rPr>
              <a:t>// compile time error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Java does not know that s refers to a circle during compile time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Solution - Cast</a:t>
            </a:r>
            <a:endParaRPr/>
          </a:p>
          <a:p>
            <a:pPr indent="-16764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Casting Objects Example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Circle c = new Circle(); 	</a:t>
            </a:r>
            <a:r>
              <a:rPr i="1" lang="en-US">
                <a:solidFill>
                  <a:srgbClr val="00B050"/>
                </a:solidFill>
              </a:rPr>
              <a:t>// this is valid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Object o = c;	</a:t>
            </a:r>
            <a:r>
              <a:rPr i="1" lang="en-US">
                <a:solidFill>
                  <a:srgbClr val="00B050"/>
                </a:solidFill>
              </a:rPr>
              <a:t>//object is the highest level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Now o refers to a circle but does not have access to any circle methods or variables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int n = o.r;	</a:t>
            </a:r>
            <a:r>
              <a:rPr i="1" lang="en-US">
                <a:solidFill>
                  <a:srgbClr val="00B050"/>
                </a:solidFill>
              </a:rPr>
              <a:t>// Will not work. Java doesn’t know that o is a circle and hence we can’t use r</a:t>
            </a:r>
            <a:endParaRPr i="1"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i="1" lang="en-US"/>
              <a:t>int n = ((Circle)o).r;	//solution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O is cast into a circle and then r is applied to that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solidFill>
                <a:srgbClr val="00B050"/>
              </a:solidFill>
            </a:endParaRPr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Casting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Brackets are important to make sure the correct object is being cast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Casting can be dangerous if you incorrectly cast an object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This might not be picked up until runtime!</a:t>
            </a:r>
            <a:endParaRPr/>
          </a:p>
          <a:p>
            <a:pPr indent="-16764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Note the difference between the following: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lang="en-US"/>
              <a:t>	</a:t>
            </a:r>
            <a:r>
              <a:rPr i="1" lang="en-US"/>
              <a:t>(Circle)o.r</a:t>
            </a:r>
            <a:r>
              <a:rPr lang="en-US"/>
              <a:t>	and 		</a:t>
            </a:r>
            <a:r>
              <a:rPr i="1" lang="en-US"/>
              <a:t>((Circle)o).r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i="1" lang="en-US"/>
              <a:t>Java can determine the class of an object 2 ways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i="1" lang="en-US"/>
              <a:t>if (o instanceof Circle)  	*instanceof is an operator</a:t>
            </a:r>
            <a:endParaRPr i="1"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i="1" lang="en-US"/>
              <a:t>o.getClass(); 		*better to use instanceof</a:t>
            </a:r>
            <a:endParaRPr i="1"/>
          </a:p>
          <a:p>
            <a:pPr indent="-16764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16764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