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28"/>
  </p:notesMasterIdLst>
  <p:handoutMasterIdLst>
    <p:handoutMasterId r:id="rId29"/>
  </p:handoutMasterIdLst>
  <p:sldIdLst>
    <p:sldId id="256"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4" r:id="rId23"/>
    <p:sldId id="293" r:id="rId24"/>
    <p:sldId id="295" r:id="rId25"/>
    <p:sldId id="296" r:id="rId26"/>
    <p:sldId id="274" r:id="rId27"/>
  </p:sldIdLst>
  <p:sldSz cx="12192000" cy="6858000"/>
  <p:notesSz cx="6858000" cy="9144000"/>
  <p:defaultTextStyle>
    <a:defPPr rtl="0">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无标题节" id="{F840F13A-BB4D-4356-A118-8EEAD8BE863E}">
          <p14:sldIdLst>
            <p14:sldId id="256"/>
            <p14:sldId id="275"/>
            <p14:sldId id="276"/>
            <p14:sldId id="277"/>
            <p14:sldId id="278"/>
            <p14:sldId id="279"/>
            <p14:sldId id="280"/>
            <p14:sldId id="281"/>
            <p14:sldId id="282"/>
            <p14:sldId id="283"/>
            <p14:sldId id="284"/>
            <p14:sldId id="285"/>
            <p14:sldId id="286"/>
            <p14:sldId id="287"/>
            <p14:sldId id="288"/>
            <p14:sldId id="289"/>
            <p14:sldId id="290"/>
            <p14:sldId id="291"/>
            <p14:sldId id="294"/>
            <p14:sldId id="293"/>
            <p14:sldId id="295"/>
            <p14:sldId id="296"/>
            <p14:sldId id="2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欧阳 宇杰" initials="欧阳" lastIdx="1" clrIdx="0">
    <p:extLst>
      <p:ext uri="{19B8F6BF-5375-455C-9EA6-DF929625EA0E}">
        <p15:presenceInfo xmlns:p15="http://schemas.microsoft.com/office/powerpoint/2012/main" userId="61f0eb353437f0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801" autoAdjust="0"/>
  </p:normalViewPr>
  <p:slideViewPr>
    <p:cSldViewPr snapToGrid="0" snapToObjects="1">
      <p:cViewPr varScale="1">
        <p:scale>
          <a:sx n="96" d="100"/>
          <a:sy n="96" d="100"/>
        </p:scale>
        <p:origin x="86" y="101"/>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3" d="100"/>
          <a:sy n="83" d="100"/>
        </p:scale>
        <p:origin x="391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252723D-D4DE-4556-A681-674D63E5E761}" type="datetime1">
              <a:rPr lang="zh-CN" altLang="en-US" smtClean="0">
                <a:latin typeface="Microsoft YaHei UI" panose="020B0503020204020204" pitchFamily="34" charset="-122"/>
                <a:ea typeface="Microsoft YaHei UI" panose="020B0503020204020204" pitchFamily="34" charset="-122"/>
              </a:rPr>
              <a:t>2023/3/7</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EC605DA-80A8-4B7B-B889-6C5700BB4CEA}"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A407D89-7B00-4E0F-AC04-610B20E7CAF9}" type="datetime1">
              <a:rPr lang="zh-CN" altLang="en-US" smtClean="0"/>
              <a:pPr/>
              <a:t>2023/3/7</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F3544625-0ADF-4414-89A2-9E135F0C849F}"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23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图片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p>
        </p:txBody>
      </p:sp>
      <p:sp>
        <p:nvSpPr>
          <p:cNvPr id="4" name="日期占位符 3"/>
          <p:cNvSpPr>
            <a:spLocks noGrp="1"/>
          </p:cNvSpPr>
          <p:nvPr>
            <p:ph type="dt" sz="half" idx="10"/>
          </p:nvPr>
        </p:nvSpPr>
        <p:spPr>
          <a:xfrm>
            <a:off x="8932558" y="5870575"/>
            <a:ext cx="1600200" cy="377825"/>
          </a:xfrm>
        </p:spPr>
        <p:txBody>
          <a:bodyPr rtlCol="0"/>
          <a:lstStyle/>
          <a:p>
            <a:pPr rtl="0"/>
            <a:fld id="{F8909168-4A34-4324-A83E-BD3E42B16F2A}" type="datetime1">
              <a:rPr lang="zh-CN" altLang="en-US" noProof="0" smtClean="0"/>
              <a:t>2023/3/7</a:t>
            </a:fld>
            <a:endParaRPr lang="zh-CN" altLang="en-US" noProof="0"/>
          </a:p>
        </p:txBody>
      </p:sp>
      <p:sp>
        <p:nvSpPr>
          <p:cNvPr id="5" name="页脚占位符 4"/>
          <p:cNvSpPr>
            <a:spLocks noGrp="1"/>
          </p:cNvSpPr>
          <p:nvPr>
            <p:ph type="ftr" sz="quarter" idx="11"/>
          </p:nvPr>
        </p:nvSpPr>
        <p:spPr>
          <a:xfrm>
            <a:off x="3962399" y="5870575"/>
            <a:ext cx="4893958" cy="377825"/>
          </a:xfrm>
        </p:spPr>
        <p:txBody>
          <a:bodyPr rtlCol="0"/>
          <a:lstStyle/>
          <a:p>
            <a:pPr rtl="0"/>
            <a:endParaRPr lang="zh-CN" altLang="en-US" noProof="0"/>
          </a:p>
        </p:txBody>
      </p:sp>
      <p:sp>
        <p:nvSpPr>
          <p:cNvPr id="6" name="幻灯片编号占位符 5"/>
          <p:cNvSpPr>
            <a:spLocks noGrp="1"/>
          </p:cNvSpPr>
          <p:nvPr>
            <p:ph type="sldNum" sz="quarter" idx="12"/>
          </p:nvPr>
        </p:nvSpPr>
        <p:spPr>
          <a:xfrm>
            <a:off x="10608958" y="5870575"/>
            <a:ext cx="551167" cy="377825"/>
          </a:xfrm>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0" y="4732865"/>
            <a:ext cx="10131427" cy="566738"/>
          </a:xfrm>
        </p:spPr>
        <p:txBody>
          <a:bodyPr rtlCol="0" anchor="b">
            <a:normAutofit/>
          </a:bodyPr>
          <a:lstStyle>
            <a:lvl1pPr algn="l">
              <a:defRPr sz="2400" b="0"/>
            </a:lvl1pPr>
          </a:lstStyle>
          <a:p>
            <a:pPr rtl="0"/>
            <a:r>
              <a:rPr lang="zh-CN" altLang="en-US" noProof="0"/>
              <a:t>单击此处编辑母版标题样式</a:t>
            </a:r>
          </a:p>
        </p:txBody>
      </p:sp>
      <p:sp>
        <p:nvSpPr>
          <p:cNvPr id="3" name="图片占位符 2"/>
          <p:cNvSpPr>
            <a:spLocks noGrp="1" noChangeAspect="1"/>
          </p:cNvSpPr>
          <p:nvPr>
            <p:ph type="pic" idx="1" hasCustomPrompt="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4" name="文本占位符 3"/>
          <p:cNvSpPr>
            <a:spLocks noGrp="1"/>
          </p:cNvSpPr>
          <p:nvPr>
            <p:ph type="body" sz="half" idx="2"/>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6AC26EF6-1ED0-4FB0-8F90-2C9921C13D99}" type="datetime1">
              <a:rPr lang="zh-CN" altLang="en-US" noProof="0" smtClean="0"/>
              <a:t>2023/3/7</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文字">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1" y="609601"/>
            <a:ext cx="10131427" cy="3124199"/>
          </a:xfrm>
        </p:spPr>
        <p:txBody>
          <a:bodyPr rtlCol="0" anchor="ctr">
            <a:normAutofit/>
          </a:bodyPr>
          <a:lstStyle>
            <a:lvl1pPr algn="l">
              <a:defRPr sz="3200" b="0" cap="none"/>
            </a:lvl1pPr>
          </a:lstStyle>
          <a:p>
            <a:pPr rtl="0"/>
            <a:r>
              <a:rPr lang="zh-CN" altLang="en-US" noProof="0"/>
              <a:t>单击此处编辑母版标题样式</a:t>
            </a:r>
          </a:p>
        </p:txBody>
      </p:sp>
      <p:sp>
        <p:nvSpPr>
          <p:cNvPr id="3" name="文本占位符 2"/>
          <p:cNvSpPr>
            <a:spLocks noGrp="1"/>
          </p:cNvSpPr>
          <p:nvPr>
            <p:ph type="body" idx="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43EE78C5-681C-4317-A28E-695CCF90563A}" type="datetime1">
              <a:rPr lang="zh-CN" altLang="en-US" noProof="0" smtClean="0"/>
              <a:t>2023/3/7</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题注的引用">
    <p:spTree>
      <p:nvGrpSpPr>
        <p:cNvPr id="1" name=""/>
        <p:cNvGrpSpPr/>
        <p:nvPr/>
      </p:nvGrpSpPr>
      <p:grpSpPr>
        <a:xfrm>
          <a:off x="0" y="0"/>
          <a:ext cx="0" cy="0"/>
          <a:chOff x="0" y="0"/>
          <a:chExt cx="0" cy="0"/>
        </a:xfrm>
      </p:grpSpPr>
      <p:pic>
        <p:nvPicPr>
          <p:cNvPr id="11" name="图片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文本框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4" name="文本框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6" name="标题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0" name="文本占位符 9"/>
          <p:cNvSpPr>
            <a:spLocks noGrp="1"/>
          </p:cNvSpPr>
          <p:nvPr>
            <p:ph type="body" sz="quarter" idx="13"/>
          </p:nvPr>
        </p:nvSpPr>
        <p:spPr>
          <a:xfrm>
            <a:off x="1097875" y="3352800"/>
            <a:ext cx="9339184" cy="381000"/>
          </a:xfrm>
        </p:spPr>
        <p:txBody>
          <a:bodyPr rtlCol="0" anchor="ctr"/>
          <a:lstStyle>
            <a:lvl1pPr marL="0" indent="0">
              <a:buFontTx/>
              <a:buNone/>
              <a:defRPr>
                <a:latin typeface="Microsoft YaHei UI" panose="020B0503020204020204" pitchFamily="34" charset="-122"/>
                <a:ea typeface="Microsoft YaHei UI" panose="020B0503020204020204" pitchFamily="34" charset="-122"/>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zh-CN" altLang="en-US" noProof="0"/>
              <a:t>单击此处编辑母版文本样式</a:t>
            </a:r>
          </a:p>
        </p:txBody>
      </p:sp>
      <p:sp>
        <p:nvSpPr>
          <p:cNvPr id="3" name="文本占位符 2"/>
          <p:cNvSpPr>
            <a:spLocks noGrp="1"/>
          </p:cNvSpPr>
          <p:nvPr>
            <p:ph type="body" idx="1"/>
          </p:nvPr>
        </p:nvSpPr>
        <p:spPr>
          <a:xfrm>
            <a:off x="687465" y="4343400"/>
            <a:ext cx="10152367" cy="1447800"/>
          </a:xfrm>
        </p:spPr>
        <p:txBody>
          <a:bodyPr rtlCol="0" anchor="ctr">
            <a:normAutofit/>
          </a:bodyPr>
          <a:lstStyle>
            <a:lvl1pPr marL="0" indent="0" algn="l">
              <a:buNone/>
              <a:defRPr sz="2000">
                <a:solidFill>
                  <a:schemeClr val="tx1"/>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DBD9451-F8BC-4121-A45B-F0B7464CF2AC}" type="datetime1">
              <a:rPr lang="zh-CN" altLang="en-US" noProof="0" smtClean="0"/>
              <a:t>2023/3/7</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2" y="3308581"/>
            <a:ext cx="10131425" cy="1468800"/>
          </a:xfrm>
        </p:spPr>
        <p:txBody>
          <a:bodyPr rtlCol="0" anchor="b">
            <a:normAutofit/>
          </a:bodyPr>
          <a:lstStyle>
            <a:lvl1pPr algn="l">
              <a:defRPr sz="3200" b="0" cap="none"/>
            </a:lvl1pPr>
          </a:lstStyle>
          <a:p>
            <a:pPr rtl="0"/>
            <a:r>
              <a:rPr lang="zh-CN" altLang="en-US" noProof="0"/>
              <a:t>单击此处编辑母版标题样式</a:t>
            </a:r>
          </a:p>
        </p:txBody>
      </p:sp>
      <p:sp>
        <p:nvSpPr>
          <p:cNvPr id="3" name="文本占位符 2"/>
          <p:cNvSpPr>
            <a:spLocks noGrp="1"/>
          </p:cNvSpPr>
          <p:nvPr>
            <p:ph type="body" idx="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73FEA4BC-BAE6-4A1F-994E-523C55AE5C9B}" type="datetime1">
              <a:rPr lang="zh-CN" altLang="en-US" noProof="0" smtClean="0"/>
              <a:t>2023/3/7</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名片">
    <p:spTree>
      <p:nvGrpSpPr>
        <p:cNvPr id="1" name=""/>
        <p:cNvGrpSpPr/>
        <p:nvPr/>
      </p:nvGrpSpPr>
      <p:grpSpPr>
        <a:xfrm>
          <a:off x="0" y="0"/>
          <a:ext cx="0" cy="0"/>
          <a:chOff x="0" y="0"/>
          <a:chExt cx="0" cy="0"/>
        </a:xfrm>
      </p:grpSpPr>
      <p:pic>
        <p:nvPicPr>
          <p:cNvPr id="11" name="图片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文本框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4" name="文本框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6" name="标题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0" name="文本占位符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latin typeface="Microsoft YaHei UI" panose="020B0503020204020204" pitchFamily="34" charset="-122"/>
                <a:ea typeface="Microsoft YaHei UI" panose="020B0503020204020204" pitchFamily="34" charset="-122"/>
              </a:defRPr>
            </a:lvl1pPr>
          </a:lstStyle>
          <a:p>
            <a:pPr marL="0" lvl="0" rtl="0">
              <a:spcBef>
                <a:spcPct val="0"/>
              </a:spcBef>
              <a:buNone/>
            </a:pPr>
            <a:r>
              <a:rPr lang="zh-CN" altLang="en-US" noProof="0"/>
              <a:t>单击此处编辑母版文本样式</a:t>
            </a:r>
          </a:p>
        </p:txBody>
      </p:sp>
      <p:sp>
        <p:nvSpPr>
          <p:cNvPr id="3" name="文本占位符 2"/>
          <p:cNvSpPr>
            <a:spLocks noGrp="1"/>
          </p:cNvSpPr>
          <p:nvPr>
            <p:ph type="body" idx="1"/>
          </p:nvPr>
        </p:nvSpPr>
        <p:spPr>
          <a:xfrm>
            <a:off x="685799" y="4775200"/>
            <a:ext cx="10135436" cy="1016000"/>
          </a:xfrm>
        </p:spPr>
        <p:txBody>
          <a:bodyPr rtlCol="0" anchor="t">
            <a:normAutofit/>
          </a:bodyPr>
          <a:lstStyle>
            <a:lvl1pPr marL="0" indent="0" algn="l">
              <a:buNone/>
              <a:defRPr sz="1800">
                <a:solidFill>
                  <a:schemeClr val="tx1"/>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025E4979-2E7C-4B55-B892-E9FF271F4E15}" type="datetime1">
              <a:rPr lang="zh-CN" altLang="en-US" noProof="0" smtClean="0"/>
              <a:t>2023/3/7</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或 False">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zh-CN" altLang="en-US" noProof="0"/>
              <a:t>单击此处编辑母版标题样式</a:t>
            </a:r>
          </a:p>
        </p:txBody>
      </p:sp>
      <p:sp>
        <p:nvSpPr>
          <p:cNvPr id="10" name="文本占位符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rtl="0">
              <a:spcBef>
                <a:spcPct val="0"/>
              </a:spcBef>
              <a:buNone/>
            </a:pPr>
            <a:r>
              <a:rPr lang="zh-CN" altLang="en-US" noProof="0"/>
              <a:t>单击此处编辑母版文本样式</a:t>
            </a:r>
          </a:p>
        </p:txBody>
      </p:sp>
      <p:sp>
        <p:nvSpPr>
          <p:cNvPr id="3" name="文本占位符 2"/>
          <p:cNvSpPr>
            <a:spLocks noGrp="1"/>
          </p:cNvSpPr>
          <p:nvPr>
            <p:ph type="body" idx="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171027BD-1FB7-485B-9032-6DD3B27E5252}" type="datetime1">
              <a:rPr lang="zh-CN" altLang="en-US" noProof="0" smtClean="0"/>
              <a:t>2023/3/7</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标题 1"/>
          <p:cNvSpPr>
            <a:spLocks noGrp="1"/>
          </p:cNvSpPr>
          <p:nvPr>
            <p:ph type="title"/>
          </p:nvPr>
        </p:nvSpPr>
        <p:spPr>
          <a:xfrm>
            <a:off x="685801" y="609600"/>
            <a:ext cx="10131425" cy="1456267"/>
          </a:xfrm>
        </p:spPr>
        <p:txBody>
          <a:bodyPr rtlCol="0"/>
          <a:lstStyle/>
          <a:p>
            <a:pPr rtl="0"/>
            <a:r>
              <a:rPr lang="zh-CN" altLang="en-US" noProof="0"/>
              <a:t>单击此处编辑母版标题样式</a:t>
            </a:r>
          </a:p>
        </p:txBody>
      </p:sp>
      <p:sp>
        <p:nvSpPr>
          <p:cNvPr id="3" name="垂直文本占位符 2"/>
          <p:cNvSpPr>
            <a:spLocks noGrp="1"/>
          </p:cNvSpPr>
          <p:nvPr>
            <p:ph type="body" orient="vert" idx="1"/>
          </p:nvPr>
        </p:nvSpPr>
        <p:spPr/>
        <p:txBody>
          <a:bodyPr vert="eaVert" rtlCol="0" anchor="t"/>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A2A2B674-02BF-4098-BE33-7013FA47DF03}" type="datetime1">
              <a:rPr lang="zh-CN" altLang="en-US" noProof="0" smtClean="0"/>
              <a:t>2023/3/7</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垂直标题 1"/>
          <p:cNvSpPr>
            <a:spLocks noGrp="1"/>
          </p:cNvSpPr>
          <p:nvPr>
            <p:ph type="title" orient="vert"/>
          </p:nvPr>
        </p:nvSpPr>
        <p:spPr>
          <a:xfrm>
            <a:off x="8658675" y="609599"/>
            <a:ext cx="2158552" cy="5181601"/>
          </a:xfrm>
        </p:spPr>
        <p:txBody>
          <a:bodyPr vert="eaVert" rtlCol="0"/>
          <a:lstStyle/>
          <a:p>
            <a:pPr rtl="0"/>
            <a:r>
              <a:rPr lang="zh-CN" altLang="en-US" noProof="0"/>
              <a:t>单击此处编辑母版标题样式</a:t>
            </a:r>
          </a:p>
        </p:txBody>
      </p:sp>
      <p:sp>
        <p:nvSpPr>
          <p:cNvPr id="3" name="垂直文本占位符 2"/>
          <p:cNvSpPr>
            <a:spLocks noGrp="1"/>
          </p:cNvSpPr>
          <p:nvPr>
            <p:ph type="body" orient="vert" idx="1"/>
          </p:nvPr>
        </p:nvSpPr>
        <p:spPr>
          <a:xfrm>
            <a:off x="685800" y="609600"/>
            <a:ext cx="7832116" cy="5181600"/>
          </a:xfrm>
        </p:spPr>
        <p:txBody>
          <a:bodyPr vert="eaVert" rtlCol="0" anchor="t"/>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266CD0FE-0A49-4198-A732-213A10C7BDD9}" type="datetime1">
              <a:rPr lang="zh-CN" altLang="en-US" noProof="0" smtClean="0"/>
              <a:t>2023/3/7</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内容占位符 2"/>
          <p:cNvSpPr>
            <a:spLocks noGrp="1"/>
          </p:cNvSpPr>
          <p:nvPr>
            <p:ph idx="1"/>
          </p:nvPr>
        </p:nvSpPr>
        <p:spPr/>
        <p:txBody>
          <a:bodyPr rtlCol="0" anchor="ct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FAED38EE-2E2A-4F0B-8A99-E01B7D8AE739}" type="datetime1">
              <a:rPr lang="zh-CN" altLang="en-US" noProof="0" smtClean="0"/>
              <a:t>2023/3/7</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0" y="3308581"/>
            <a:ext cx="10131427" cy="1468800"/>
          </a:xfrm>
        </p:spPr>
        <p:txBody>
          <a:bodyPr rtlCol="0" anchor="b"/>
          <a:lstStyle>
            <a:lvl1pPr algn="l">
              <a:defRPr sz="4000" b="0" cap="all"/>
            </a:lvl1pPr>
          </a:lstStyle>
          <a:p>
            <a:pPr rtl="0"/>
            <a:r>
              <a:rPr lang="zh-CN" altLang="en-US" noProof="0"/>
              <a:t>单击此处编辑母版标题样式</a:t>
            </a:r>
          </a:p>
        </p:txBody>
      </p:sp>
      <p:sp>
        <p:nvSpPr>
          <p:cNvPr id="3" name="文本占位符 2"/>
          <p:cNvSpPr>
            <a:spLocks noGrp="1"/>
          </p:cNvSpPr>
          <p:nvPr>
            <p:ph type="body" idx="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DB9925AA-FD42-4E46-B5E3-34027E08BA98}" type="datetime1">
              <a:rPr lang="zh-CN" altLang="en-US" noProof="0" smtClean="0"/>
              <a:t>2023/3/7</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内容占位符 2"/>
          <p:cNvSpPr>
            <a:spLocks noGrp="1"/>
          </p:cNvSpPr>
          <p:nvPr>
            <p:ph sz="half" idx="1"/>
          </p:nvPr>
        </p:nvSpPr>
        <p:spPr>
          <a:xfrm>
            <a:off x="685802" y="2142067"/>
            <a:ext cx="4995334" cy="3649134"/>
          </a:xfrm>
        </p:spPr>
        <p:txBody>
          <a:bodyPr rtlCol="0">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内容占位符 3"/>
          <p:cNvSpPr>
            <a:spLocks noGrp="1"/>
          </p:cNvSpPr>
          <p:nvPr>
            <p:ph sz="half" idx="2"/>
          </p:nvPr>
        </p:nvSpPr>
        <p:spPr>
          <a:xfrm>
            <a:off x="5821895" y="2142067"/>
            <a:ext cx="4995332" cy="3649133"/>
          </a:xfrm>
        </p:spPr>
        <p:txBody>
          <a:bodyPr rtlCol="0">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日期占位符 4"/>
          <p:cNvSpPr>
            <a:spLocks noGrp="1"/>
          </p:cNvSpPr>
          <p:nvPr>
            <p:ph type="dt" sz="half" idx="10"/>
          </p:nvPr>
        </p:nvSpPr>
        <p:spPr/>
        <p:txBody>
          <a:bodyPr rtlCol="0"/>
          <a:lstStyle/>
          <a:p>
            <a:pPr rtl="0"/>
            <a:fld id="{7B6E6046-E7F8-43A6-A21B-5E897CAEBD47}" type="datetime1">
              <a:rPr lang="zh-CN" altLang="en-US" noProof="0" smtClean="0"/>
              <a:t>2023/3/7</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vl1pPr>
          </a:lstStyle>
          <a:p>
            <a:pPr rtl="0"/>
            <a:r>
              <a:rPr lang="zh-CN" altLang="en-US" noProof="0"/>
              <a:t>单击此处编辑母版标题样式</a:t>
            </a:r>
          </a:p>
        </p:txBody>
      </p:sp>
      <p:sp>
        <p:nvSpPr>
          <p:cNvPr id="3" name="文本占位符 2"/>
          <p:cNvSpPr>
            <a:spLocks noGrp="1"/>
          </p:cNvSpPr>
          <p:nvPr>
            <p:ph type="body" idx="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685801" y="2870201"/>
            <a:ext cx="4996923" cy="2920998"/>
          </a:xfrm>
        </p:spPr>
        <p:txBody>
          <a:bodyPr rtlCol="0" anchor="t">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p:cNvSpPr>
            <a:spLocks noGrp="1"/>
          </p:cNvSpPr>
          <p:nvPr>
            <p:ph type="body" sz="quarter" idx="3"/>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5823483" y="2870201"/>
            <a:ext cx="4995334" cy="2920998"/>
          </a:xfrm>
        </p:spPr>
        <p:txBody>
          <a:bodyPr rtlCol="0" anchor="t">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p:cNvSpPr>
            <a:spLocks noGrp="1"/>
          </p:cNvSpPr>
          <p:nvPr>
            <p:ph type="dt" sz="half" idx="10"/>
          </p:nvPr>
        </p:nvSpPr>
        <p:spPr/>
        <p:txBody>
          <a:bodyPr rtlCol="0"/>
          <a:lstStyle/>
          <a:p>
            <a:pPr rtl="0"/>
            <a:fld id="{4076C7A7-9AEF-4176-B3C5-C9AC3A586E0A}" type="datetime1">
              <a:rPr lang="zh-CN" altLang="en-US" noProof="0" smtClean="0"/>
              <a:t>2023/3/7</a:t>
            </a:fld>
            <a:endParaRPr lang="zh-CN" altLang="en-US" noProof="0"/>
          </a:p>
        </p:txBody>
      </p:sp>
      <p:sp>
        <p:nvSpPr>
          <p:cNvPr id="8" name="页脚占位符 7"/>
          <p:cNvSpPr>
            <a:spLocks noGrp="1"/>
          </p:cNvSpPr>
          <p:nvPr>
            <p:ph type="ftr" sz="quarter" idx="11"/>
          </p:nvPr>
        </p:nvSpPr>
        <p:spPr/>
        <p:txBody>
          <a:bodyPr rtlCol="0"/>
          <a:lstStyle/>
          <a:p>
            <a:pPr rtl="0"/>
            <a:endParaRPr lang="zh-CN" altLang="en-US" noProof="0"/>
          </a:p>
        </p:txBody>
      </p:sp>
      <p:sp>
        <p:nvSpPr>
          <p:cNvPr id="9" name="灯片编号占位符 8"/>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日期占位符 2"/>
          <p:cNvSpPr>
            <a:spLocks noGrp="1"/>
          </p:cNvSpPr>
          <p:nvPr>
            <p:ph type="dt" sz="half" idx="10"/>
          </p:nvPr>
        </p:nvSpPr>
        <p:spPr/>
        <p:txBody>
          <a:bodyPr rtlCol="0"/>
          <a:lstStyle/>
          <a:p>
            <a:pPr rtl="0"/>
            <a:fld id="{629CBC08-4894-4154-92BB-CEC7564BF5D0}" type="datetime1">
              <a:rPr lang="zh-CN" altLang="en-US" noProof="0" smtClean="0"/>
              <a:t>2023/3/7</a:t>
            </a:fld>
            <a:endParaRPr lang="zh-CN" altLang="en-US" noProof="0"/>
          </a:p>
        </p:txBody>
      </p:sp>
      <p:sp>
        <p:nvSpPr>
          <p:cNvPr id="4" name="页脚占位符 3"/>
          <p:cNvSpPr>
            <a:spLocks noGrp="1"/>
          </p:cNvSpPr>
          <p:nvPr>
            <p:ph type="ftr" sz="quarter" idx="11"/>
          </p:nvPr>
        </p:nvSpPr>
        <p:spPr/>
        <p:txBody>
          <a:bodyPr rtlCol="0"/>
          <a:lstStyle/>
          <a:p>
            <a:pPr rtl="0"/>
            <a:endParaRPr lang="zh-CN" altLang="en-US" noProof="0"/>
          </a:p>
        </p:txBody>
      </p:sp>
      <p:sp>
        <p:nvSpPr>
          <p:cNvPr id="5" name="灯片编号占位符 4"/>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日期占位符 1"/>
          <p:cNvSpPr>
            <a:spLocks noGrp="1"/>
          </p:cNvSpPr>
          <p:nvPr>
            <p:ph type="dt" sz="half" idx="10"/>
          </p:nvPr>
        </p:nvSpPr>
        <p:spPr/>
        <p:txBody>
          <a:bodyPr rtlCol="0"/>
          <a:lstStyle/>
          <a:p>
            <a:pPr rtl="0"/>
            <a:fld id="{5704ACDB-403D-45F7-BA7B-CDC631E103DE}" type="datetime1">
              <a:rPr lang="zh-CN" altLang="en-US" noProof="0" smtClean="0"/>
              <a:t>2023/3/7</a:t>
            </a:fld>
            <a:endParaRPr lang="zh-CN" altLang="en-US" noProof="0"/>
          </a:p>
        </p:txBody>
      </p:sp>
      <p:sp>
        <p:nvSpPr>
          <p:cNvPr id="3" name="页脚占位符 2"/>
          <p:cNvSpPr>
            <a:spLocks noGrp="1"/>
          </p:cNvSpPr>
          <p:nvPr>
            <p:ph type="ftr" sz="quarter" idx="11"/>
          </p:nvPr>
        </p:nvSpPr>
        <p:spPr/>
        <p:txBody>
          <a:bodyPr rtlCol="0"/>
          <a:lstStyle/>
          <a:p>
            <a:pPr rtl="0"/>
            <a:endParaRPr lang="zh-CN" altLang="en-US" noProof="0"/>
          </a:p>
        </p:txBody>
      </p:sp>
      <p:sp>
        <p:nvSpPr>
          <p:cNvPr id="4" name="灯片编号占位符 3"/>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0" y="2074333"/>
            <a:ext cx="3680885" cy="1371600"/>
          </a:xfrm>
        </p:spPr>
        <p:txBody>
          <a:bodyPr rtlCol="0" anchor="b">
            <a:normAutofit/>
          </a:bodyPr>
          <a:lstStyle>
            <a:lvl1pPr algn="l">
              <a:defRPr sz="2400" b="0"/>
            </a:lvl1pPr>
          </a:lstStyle>
          <a:p>
            <a:pPr rtl="0"/>
            <a:r>
              <a:rPr lang="zh-CN" altLang="en-US" noProof="0"/>
              <a:t>单击此处编辑母版标题样式</a:t>
            </a:r>
          </a:p>
        </p:txBody>
      </p:sp>
      <p:sp>
        <p:nvSpPr>
          <p:cNvPr id="3" name="内容占位符 2"/>
          <p:cNvSpPr>
            <a:spLocks noGrp="1"/>
          </p:cNvSpPr>
          <p:nvPr>
            <p:ph idx="1"/>
          </p:nvPr>
        </p:nvSpPr>
        <p:spPr>
          <a:xfrm>
            <a:off x="4648201" y="609601"/>
            <a:ext cx="6169026" cy="5181600"/>
          </a:xfrm>
        </p:spPr>
        <p:txBody>
          <a:bodyPr rtlCol="0" anchor="ctr">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文本占位符 3"/>
          <p:cNvSpPr>
            <a:spLocks noGrp="1"/>
          </p:cNvSpPr>
          <p:nvPr>
            <p:ph type="body" sz="half" idx="2"/>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D8905170-1958-47F4-9682-359E29E272CE}" type="datetime1">
              <a:rPr lang="zh-CN" altLang="en-US" noProof="0" smtClean="0"/>
              <a:t>2023/3/7</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0" y="1600200"/>
            <a:ext cx="6164653" cy="1371600"/>
          </a:xfrm>
        </p:spPr>
        <p:txBody>
          <a:bodyPr rtlCol="0" anchor="b">
            <a:normAutofit/>
          </a:bodyPr>
          <a:lstStyle>
            <a:lvl1pPr algn="l">
              <a:defRPr sz="2800" b="0"/>
            </a:lvl1pPr>
          </a:lstStyle>
          <a:p>
            <a:pPr rtl="0"/>
            <a:r>
              <a:rPr lang="zh-CN" altLang="en-US" noProof="0"/>
              <a:t>单击此处编辑母版标题样式</a:t>
            </a:r>
          </a:p>
        </p:txBody>
      </p:sp>
      <p:sp>
        <p:nvSpPr>
          <p:cNvPr id="14" name="图片占位符 2"/>
          <p:cNvSpPr>
            <a:spLocks noGrp="1" noChangeAspect="1"/>
          </p:cNvSpPr>
          <p:nvPr>
            <p:ph type="pic" idx="1" hasCustomPrompt="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4" name="文本占位符 3"/>
          <p:cNvSpPr>
            <a:spLocks noGrp="1"/>
          </p:cNvSpPr>
          <p:nvPr>
            <p:ph type="body" sz="half" idx="2"/>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57105F54-EE89-4D9B-9F9C-6DECEE061631}" type="datetime1">
              <a:rPr lang="zh-CN" altLang="en-US" noProof="0" smtClean="0"/>
              <a:t>2023/3/7</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zh-CN" altLang="en-US" noProof="0"/>
              <a:t>单击此处编辑母版标题样式</a:t>
            </a:r>
          </a:p>
        </p:txBody>
      </p:sp>
      <p:sp>
        <p:nvSpPr>
          <p:cNvPr id="3" name="文本占位符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icrosoft YaHei UI" panose="020B0503020204020204" pitchFamily="34" charset="-122"/>
                <a:ea typeface="Microsoft YaHei UI" panose="020B0503020204020204" pitchFamily="34" charset="-122"/>
              </a:defRPr>
            </a:lvl1pPr>
          </a:lstStyle>
          <a:p>
            <a:fld id="{EFAB11F1-59FE-48BE-91BA-99BF2D5E1491}" type="datetime1">
              <a:rPr lang="zh-CN" altLang="en-US" noProof="0" smtClean="0"/>
              <a:t>2023/3/7</a:t>
            </a:fld>
            <a:endParaRPr lang="zh-CN" altLang="en-US" noProof="0">
              <a:latin typeface="Microsoft YaHei UI" panose="020B0503020204020204" pitchFamily="34" charset="-122"/>
              <a:ea typeface="Microsoft YaHei UI" panose="020B0503020204020204" pitchFamily="34" charset="-122"/>
            </a:endParaRPr>
          </a:p>
        </p:txBody>
      </p:sp>
      <p:sp>
        <p:nvSpPr>
          <p:cNvPr id="5" name="页脚占位符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6" name="幻灯片编号占位符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icrosoft YaHei UI" panose="020B0503020204020204" pitchFamily="34" charset="-122"/>
                <a:ea typeface="Microsoft YaHei UI" panose="020B0503020204020204" pitchFamily="34" charset="-122"/>
              </a:defRPr>
            </a:lvl1pPr>
          </a:lstStyle>
          <a:p>
            <a:fld id="{69E57DC2-970A-4B3E-BB1C-7A09969E49DF}"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icrosoft YaHei UI" panose="020B0503020204020204" pitchFamily="34" charset="-122"/>
          <a:ea typeface="Microsoft YaHei UI" panose="020B0503020204020204" pitchFamily="34" charset="-122"/>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icrosoft YaHei UI" panose="020B0503020204020204" pitchFamily="34" charset="-122"/>
          <a:ea typeface="Microsoft YaHei UI" panose="020B0503020204020204" pitchFamily="34" charset="-122"/>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icrosoft YaHei UI" panose="020B0503020204020204" pitchFamily="34" charset="-122"/>
          <a:ea typeface="Microsoft YaHei UI" panose="020B0503020204020204" pitchFamily="34" charset="-122"/>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mailto:thsingsen@qq.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夜晚的天空以及远处地平线上的群山">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0"/>
            <a:ext cx="12191980" cy="6857990"/>
          </a:xfrm>
          <a:prstGeom prst="rect">
            <a:avLst/>
          </a:prstGeom>
        </p:spPr>
      </p:pic>
      <p:sp>
        <p:nvSpPr>
          <p:cNvPr id="2" name="标题 1">
            <a:extLst>
              <a:ext uri="{FF2B5EF4-FFF2-40B4-BE49-F238E27FC236}">
                <a16:creationId xmlns:a16="http://schemas.microsoft.com/office/drawing/2014/main" id="{340C7600-5BA8-4A54-887F-74AF87750A31}"/>
              </a:ext>
            </a:extLst>
          </p:cNvPr>
          <p:cNvSpPr>
            <a:spLocks noGrp="1"/>
          </p:cNvSpPr>
          <p:nvPr>
            <p:ph type="ctrTitle"/>
          </p:nvPr>
        </p:nvSpPr>
        <p:spPr>
          <a:xfrm>
            <a:off x="222656" y="1311058"/>
            <a:ext cx="7187124" cy="829667"/>
          </a:xfrm>
        </p:spPr>
        <p:txBody>
          <a:bodyPr rtlCol="0">
            <a:normAutofit/>
          </a:bodyPr>
          <a:lstStyle/>
          <a:p>
            <a:pPr rtl="0"/>
            <a:r>
              <a:rPr lang="zh-CN" altLang="en-US" b="1" dirty="0"/>
              <a:t>算法设计与分析实验一</a:t>
            </a:r>
          </a:p>
        </p:txBody>
      </p:sp>
      <p:sp>
        <p:nvSpPr>
          <p:cNvPr id="3" name="副标题 2">
            <a:extLst>
              <a:ext uri="{FF2B5EF4-FFF2-40B4-BE49-F238E27FC236}">
                <a16:creationId xmlns:a16="http://schemas.microsoft.com/office/drawing/2014/main" id="{AE584786-6548-4BB4-95FD-977AD1F362C6}"/>
              </a:ext>
            </a:extLst>
          </p:cNvPr>
          <p:cNvSpPr>
            <a:spLocks noGrp="1"/>
          </p:cNvSpPr>
          <p:nvPr>
            <p:ph type="subTitle" idx="1"/>
          </p:nvPr>
        </p:nvSpPr>
        <p:spPr>
          <a:xfrm>
            <a:off x="6096000" y="3984642"/>
            <a:ext cx="5261033" cy="543618"/>
          </a:xfrm>
        </p:spPr>
        <p:txBody>
          <a:bodyPr rtlCol="0">
            <a:normAutofit/>
          </a:bodyPr>
          <a:lstStyle/>
          <a:p>
            <a:pPr rtl="0"/>
            <a:r>
              <a:rPr lang="zh-CN" altLang="en-US" sz="2400" dirty="0">
                <a:solidFill>
                  <a:schemeClr val="accent1">
                    <a:lumMod val="40000"/>
                    <a:lumOff val="60000"/>
                  </a:schemeClr>
                </a:solidFill>
              </a:rPr>
              <a:t>欧阳宇杰   </a:t>
            </a:r>
            <a:r>
              <a:rPr lang="en-US" altLang="zh-CN" sz="2400" dirty="0">
                <a:solidFill>
                  <a:schemeClr val="accent1">
                    <a:lumMod val="40000"/>
                    <a:lumOff val="60000"/>
                  </a:schemeClr>
                </a:solidFill>
              </a:rPr>
              <a:t>2021150143</a:t>
            </a:r>
            <a:r>
              <a:rPr lang="zh-CN" altLang="en-US" sz="2400" dirty="0">
                <a:solidFill>
                  <a:schemeClr val="accent1">
                    <a:lumMod val="40000"/>
                    <a:lumOff val="60000"/>
                  </a:schemeClr>
                </a:solidFill>
              </a:rPr>
              <a:t>             </a:t>
            </a:r>
            <a:endParaRPr lang="en-US" altLang="zh-CN" sz="2400" dirty="0">
              <a:solidFill>
                <a:schemeClr val="accent1">
                  <a:lumMod val="40000"/>
                  <a:lumOff val="60000"/>
                </a:schemeClr>
              </a:solidFill>
            </a:endParaRPr>
          </a:p>
        </p:txBody>
      </p:sp>
      <p:sp>
        <p:nvSpPr>
          <p:cNvPr id="6" name="标题 1">
            <a:extLst>
              <a:ext uri="{FF2B5EF4-FFF2-40B4-BE49-F238E27FC236}">
                <a16:creationId xmlns:a16="http://schemas.microsoft.com/office/drawing/2014/main" id="{4EE3C0F7-9B57-4D57-A5EC-BE732318560A}"/>
              </a:ext>
            </a:extLst>
          </p:cNvPr>
          <p:cNvSpPr txBox="1">
            <a:spLocks/>
          </p:cNvSpPr>
          <p:nvPr/>
        </p:nvSpPr>
        <p:spPr>
          <a:xfrm>
            <a:off x="2214327" y="2647850"/>
            <a:ext cx="7187124" cy="829667"/>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4800" kern="1200" cap="all">
                <a:ln w="3175" cmpd="sng">
                  <a:noFill/>
                </a:ln>
                <a:solidFill>
                  <a:schemeClr val="tx1"/>
                </a:solidFill>
                <a:effectLst/>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i="1" dirty="0"/>
              <a:t>排序算法性能分析</a:t>
            </a: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2A59626-C487-4857-A12C-BBD58EEF8AD7}"/>
              </a:ext>
            </a:extLst>
          </p:cNvPr>
          <p:cNvSpPr>
            <a:spLocks noGrp="1"/>
          </p:cNvSpPr>
          <p:nvPr>
            <p:ph idx="1"/>
          </p:nvPr>
        </p:nvSpPr>
        <p:spPr>
          <a:xfrm>
            <a:off x="325899" y="442230"/>
            <a:ext cx="10131425" cy="3649133"/>
          </a:xfrm>
        </p:spPr>
        <p:txBody>
          <a:bodyPr/>
          <a:lstStyle/>
          <a:p>
            <a:r>
              <a:rPr lang="zh-CN" altLang="zh-CN" sz="1800" dirty="0">
                <a:effectLst/>
                <a:latin typeface="黑体" panose="02010609060101010101" pitchFamily="49" charset="-122"/>
                <a:ea typeface="黑体" panose="02010609060101010101" pitchFamily="49" charset="-122"/>
                <a:cs typeface="Times New Roman" panose="02020603050405020304" pitchFamily="18" charset="0"/>
              </a:rPr>
              <a:t>下面为</a:t>
            </a:r>
            <a:r>
              <a:rPr lang="zh-CN" altLang="en-US" sz="1800" dirty="0">
                <a:effectLst/>
                <a:latin typeface="黑体" panose="02010609060101010101" pitchFamily="49" charset="-122"/>
                <a:ea typeface="黑体" panose="02010609060101010101" pitchFamily="49" charset="-122"/>
                <a:cs typeface="Times New Roman" panose="02020603050405020304" pitchFamily="18" charset="0"/>
              </a:rPr>
              <a:t>插入排序的</a:t>
            </a:r>
            <a:r>
              <a:rPr lang="zh-CN" altLang="zh-CN" sz="1800" dirty="0">
                <a:effectLst/>
                <a:latin typeface="黑体" panose="02010609060101010101" pitchFamily="49" charset="-122"/>
                <a:ea typeface="黑体" panose="02010609060101010101" pitchFamily="49" charset="-122"/>
                <a:cs typeface="Times New Roman" panose="02020603050405020304" pitchFamily="18" charset="0"/>
              </a:rPr>
              <a:t>理论效率曲线和实测效率曲线对比图：</a:t>
            </a:r>
            <a:endParaRPr lang="en-US" altLang="zh-CN" sz="1800" dirty="0">
              <a:effectLst/>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460405A-87BA-4BBC-ABA5-AC6D401D0752}"/>
                  </a:ext>
                </a:extLst>
              </p:cNvPr>
              <p:cNvSpPr txBox="1"/>
              <p:nvPr/>
            </p:nvSpPr>
            <p:spPr>
              <a:xfrm>
                <a:off x="6559828" y="1423283"/>
                <a:ext cx="5487794" cy="3860224"/>
              </a:xfrm>
              <a:prstGeom prst="rect">
                <a:avLst/>
              </a:prstGeom>
              <a:noFill/>
            </p:spPr>
            <p:txBody>
              <a:bodyPr wrap="square" rtlCol="0">
                <a:spAutoFit/>
              </a:bodyPr>
              <a:lstStyle/>
              <a:p>
                <a:pPr algn="l">
                  <a:spcBef>
                    <a:spcPts val="900"/>
                  </a:spcBef>
                  <a:spcAft>
                    <a:spcPts val="900"/>
                  </a:spcAft>
                </a:pPr>
                <a:r>
                  <a:rPr lang="en-US" altLang="zh-CN" sz="1800" kern="0" dirty="0">
                    <a:solidFill>
                      <a:srgbClr val="FFFF00"/>
                    </a:solidFill>
                    <a:effectLst/>
                    <a:latin typeface="黑体" panose="02010609060101010101" pitchFamily="49" charset="-122"/>
                    <a:ea typeface="黑体" panose="02010609060101010101" pitchFamily="49" charset="-122"/>
                    <a:cs typeface="黑体" panose="02010609060101010101" pitchFamily="49" charset="-122"/>
                  </a:rPr>
                  <a:t>3.4 </a:t>
                </a:r>
                <a:r>
                  <a:rPr lang="zh-CN" altLang="zh-CN" sz="1800" kern="0" dirty="0">
                    <a:solidFill>
                      <a:srgbClr val="FFFF00"/>
                    </a:solidFill>
                    <a:effectLst/>
                    <a:latin typeface="黑体" panose="02010609060101010101" pitchFamily="49" charset="-122"/>
                    <a:ea typeface="黑体" panose="02010609060101010101" pitchFamily="49" charset="-122"/>
                    <a:cs typeface="黑体" panose="02010609060101010101" pitchFamily="49" charset="-122"/>
                  </a:rPr>
                  <a:t>对于上述对比结果的解释与分析</a:t>
                </a:r>
                <a:endParaRPr lang="zh-CN" altLang="zh-CN" sz="1800" kern="100" dirty="0">
                  <a:solidFill>
                    <a:srgbClr val="FFFF00"/>
                  </a:solidFill>
                  <a:effectLst/>
                  <a:latin typeface="黑体" panose="02010609060101010101" pitchFamily="49" charset="-122"/>
                  <a:ea typeface="黑体" panose="02010609060101010101" pitchFamily="49" charset="-122"/>
                </a:endParaRPr>
              </a:p>
              <a:p>
                <a:pPr indent="304800" algn="l">
                  <a:spcBef>
                    <a:spcPts val="900"/>
                  </a:spcBef>
                  <a:spcAft>
                    <a:spcPts val="900"/>
                  </a:spcAft>
                </a:pPr>
                <a:r>
                  <a:rPr lang="zh-CN" altLang="en-US" sz="1800" kern="0" dirty="0">
                    <a:effectLst/>
                    <a:latin typeface="黑体" panose="02010609060101010101" pitchFamily="49" charset="-122"/>
                    <a:ea typeface="黑体" panose="02010609060101010101" pitchFamily="49" charset="-122"/>
                  </a:rPr>
                  <a:t>通过左边的曲线图可明显看出理论值和实验值在数据规模较小时差距很小，几乎相同，但是在数据规模增大时，实际值与理论值相对差距是不断增大的，且为实际值小于理论值。</a:t>
                </a:r>
                <a:endParaRPr lang="en-US" altLang="zh-CN" sz="1800" kern="0" dirty="0">
                  <a:effectLst/>
                  <a:latin typeface="黑体" panose="02010609060101010101" pitchFamily="49" charset="-122"/>
                  <a:ea typeface="黑体" panose="02010609060101010101" pitchFamily="49" charset="-122"/>
                </a:endParaRPr>
              </a:p>
              <a:p>
                <a:pPr indent="304800" algn="l">
                  <a:spcBef>
                    <a:spcPts val="900"/>
                  </a:spcBef>
                  <a:spcAft>
                    <a:spcPts val="900"/>
                  </a:spcAft>
                </a:pPr>
                <a:r>
                  <a:rPr lang="zh-CN" altLang="en-US" sz="1800" kern="0" dirty="0">
                    <a:effectLst/>
                    <a:latin typeface="黑体" panose="02010609060101010101" pitchFamily="49" charset="-122"/>
                    <a:ea typeface="黑体" panose="02010609060101010101" pitchFamily="49" charset="-122"/>
                  </a:rPr>
                  <a:t>探讨算法本质我们可以知道，插入排序时间复杂度的最优情况是 </a:t>
                </a:r>
                <a14:m>
                  <m:oMath xmlns:m="http://schemas.openxmlformats.org/officeDocument/2006/math">
                    <m:r>
                      <a:rPr lang="en-US" altLang="zh-CN" sz="1800" b="0" i="1" kern="0" smtClean="0">
                        <a:effectLst/>
                        <a:latin typeface="Cambria Math" panose="02040503050406030204" pitchFamily="18" charset="0"/>
                        <a:ea typeface="宋体" panose="02010600030101010101" pitchFamily="2" charset="-122"/>
                      </a:rPr>
                      <m:t>𝑂</m:t>
                    </m:r>
                    <m:r>
                      <a:rPr lang="en-US" altLang="zh-CN" sz="1800" b="0" i="1" kern="0" smtClean="0">
                        <a:effectLst/>
                        <a:latin typeface="Cambria Math" panose="02040503050406030204" pitchFamily="18" charset="0"/>
                        <a:ea typeface="宋体" panose="02010600030101010101" pitchFamily="2" charset="-122"/>
                      </a:rPr>
                      <m:t>(</m:t>
                    </m:r>
                    <m:r>
                      <a:rPr lang="en-US" altLang="zh-CN" sz="1800" b="0" i="1" kern="0" smtClean="0">
                        <a:effectLst/>
                        <a:latin typeface="Cambria Math" panose="02040503050406030204" pitchFamily="18" charset="0"/>
                        <a:ea typeface="宋体" panose="02010600030101010101" pitchFamily="2" charset="-122"/>
                      </a:rPr>
                      <m:t>𝑛</m:t>
                    </m:r>
                    <m:r>
                      <a:rPr lang="en-US" altLang="zh-CN" sz="1800" b="0" i="1" kern="0" smtClean="0">
                        <a:effectLst/>
                        <a:latin typeface="Cambria Math" panose="02040503050406030204" pitchFamily="18" charset="0"/>
                        <a:ea typeface="宋体" panose="02010600030101010101" pitchFamily="2" charset="-122"/>
                      </a:rPr>
                      <m:t>)</m:t>
                    </m:r>
                  </m:oMath>
                </a14:m>
                <a:r>
                  <a:rPr lang="zh-CN" altLang="en-US" sz="1800" kern="0" dirty="0">
                    <a:effectLst/>
                    <a:latin typeface="黑体" panose="02010609060101010101" pitchFamily="49" charset="-122"/>
                    <a:ea typeface="黑体" panose="02010609060101010101" pitchFamily="49" charset="-122"/>
                  </a:rPr>
                  <a:t>，而</a:t>
                </a:r>
                <a:r>
                  <a:rPr lang="zh-CN" altLang="en-US" kern="0" dirty="0">
                    <a:latin typeface="黑体" panose="02010609060101010101" pitchFamily="49" charset="-122"/>
                    <a:ea typeface="黑体" panose="02010609060101010101" pitchFamily="49" charset="-122"/>
                  </a:rPr>
                  <a:t>平均和</a:t>
                </a:r>
                <a:r>
                  <a:rPr lang="zh-CN" altLang="en-US" sz="1800" kern="0" dirty="0">
                    <a:effectLst/>
                    <a:latin typeface="黑体" panose="02010609060101010101" pitchFamily="49" charset="-122"/>
                    <a:ea typeface="黑体" panose="02010609060101010101" pitchFamily="49" charset="-122"/>
                  </a:rPr>
                  <a:t>最坏情况下才是 </a:t>
                </a:r>
                <a14:m>
                  <m:oMath xmlns:m="http://schemas.openxmlformats.org/officeDocument/2006/math">
                    <m:r>
                      <a:rPr lang="en-US" altLang="zh-CN" sz="1800" b="0" i="1" kern="0" smtClean="0">
                        <a:effectLst/>
                        <a:latin typeface="Cambria Math" panose="02040503050406030204" pitchFamily="18" charset="0"/>
                        <a:ea typeface="宋体" panose="02010600030101010101" pitchFamily="2" charset="-122"/>
                      </a:rPr>
                      <m:t>𝑂</m:t>
                    </m:r>
                    <m:r>
                      <a:rPr lang="en-US" altLang="zh-CN" sz="1800" b="0" i="1" kern="0" smtClean="0">
                        <a:effectLst/>
                        <a:latin typeface="Cambria Math" panose="02040503050406030204" pitchFamily="18" charset="0"/>
                        <a:ea typeface="宋体" panose="02010600030101010101" pitchFamily="2" charset="-122"/>
                      </a:rPr>
                      <m:t>(</m:t>
                    </m:r>
                    <m:sSup>
                      <m:sSupPr>
                        <m:ctrlPr>
                          <a:rPr lang="zh-CN" altLang="en-US" i="1" kern="0" dirty="0" smtClean="0">
                            <a:latin typeface="Cambria Math" panose="02040503050406030204" pitchFamily="18" charset="0"/>
                            <a:ea typeface="宋体" panose="02010600030101010101" pitchFamily="2" charset="-122"/>
                          </a:rPr>
                        </m:ctrlPr>
                      </m:sSupPr>
                      <m:e>
                        <m:r>
                          <a:rPr lang="en-US" altLang="zh-CN" b="0" i="1" kern="0" dirty="0" smtClean="0">
                            <a:latin typeface="Cambria Math" panose="02040503050406030204" pitchFamily="18" charset="0"/>
                            <a:ea typeface="宋体" panose="02010600030101010101" pitchFamily="2" charset="-122"/>
                          </a:rPr>
                          <m:t>𝑛</m:t>
                        </m:r>
                      </m:e>
                      <m:sup>
                        <m:r>
                          <a:rPr lang="en-US" altLang="zh-CN" b="0" i="1" kern="0" dirty="0" smtClean="0">
                            <a:latin typeface="Cambria Math" panose="02040503050406030204" pitchFamily="18" charset="0"/>
                            <a:ea typeface="宋体" panose="02010600030101010101" pitchFamily="2" charset="-122"/>
                          </a:rPr>
                          <m:t>2</m:t>
                        </m:r>
                      </m:sup>
                    </m:sSup>
                    <m:r>
                      <a:rPr lang="en-US" altLang="zh-CN" sz="1800" b="0" i="1" kern="0" smtClean="0">
                        <a:effectLst/>
                        <a:latin typeface="Cambria Math" panose="02040503050406030204" pitchFamily="18" charset="0"/>
                        <a:ea typeface="宋体" panose="02010600030101010101" pitchFamily="2" charset="-122"/>
                      </a:rPr>
                      <m:t>)</m:t>
                    </m:r>
                  </m:oMath>
                </a14:m>
                <a:r>
                  <a:rPr lang="zh-CN" altLang="en-US" sz="1800" kern="0" dirty="0">
                    <a:effectLst/>
                    <a:latin typeface="黑体" panose="02010609060101010101" pitchFamily="49" charset="-122"/>
                    <a:ea typeface="黑体" panose="02010609060101010101" pitchFamily="49" charset="-122"/>
                  </a:rPr>
                  <a:t>。所以当选取平均时间复杂度为</a:t>
                </a:r>
                <a14:m>
                  <m:oMath xmlns:m="http://schemas.openxmlformats.org/officeDocument/2006/math">
                    <m:r>
                      <a:rPr lang="en-US" altLang="zh-CN" i="1" kern="0">
                        <a:latin typeface="Cambria Math" panose="02040503050406030204" pitchFamily="18" charset="0"/>
                      </a:rPr>
                      <m:t>𝑂</m:t>
                    </m:r>
                    <m:r>
                      <a:rPr lang="en-US" altLang="zh-CN" i="1" kern="0">
                        <a:latin typeface="Cambria Math" panose="02040503050406030204" pitchFamily="18" charset="0"/>
                      </a:rPr>
                      <m:t>(</m:t>
                    </m:r>
                    <m:sSup>
                      <m:sSupPr>
                        <m:ctrlPr>
                          <a:rPr lang="zh-CN" altLang="en-US" i="1" kern="0" dirty="0">
                            <a:latin typeface="Cambria Math" panose="02040503050406030204" pitchFamily="18" charset="0"/>
                          </a:rPr>
                        </m:ctrlPr>
                      </m:sSupPr>
                      <m:e>
                        <m:r>
                          <a:rPr lang="en-US" altLang="zh-CN" i="1" kern="0" dirty="0">
                            <a:latin typeface="Cambria Math" panose="02040503050406030204" pitchFamily="18" charset="0"/>
                          </a:rPr>
                          <m:t>𝑛</m:t>
                        </m:r>
                      </m:e>
                      <m:sup>
                        <m:r>
                          <a:rPr lang="en-US" altLang="zh-CN" i="1" kern="0" dirty="0">
                            <a:latin typeface="Cambria Math" panose="02040503050406030204" pitchFamily="18" charset="0"/>
                          </a:rPr>
                          <m:t>2</m:t>
                        </m:r>
                      </m:sup>
                    </m:sSup>
                    <m:r>
                      <a:rPr lang="en-US" altLang="zh-CN" i="1" kern="0">
                        <a:latin typeface="Cambria Math" panose="02040503050406030204" pitchFamily="18" charset="0"/>
                      </a:rPr>
                      <m:t>)</m:t>
                    </m:r>
                  </m:oMath>
                </a14:m>
                <a:r>
                  <a:rPr lang="zh-CN" altLang="en-US" sz="1800" kern="0" dirty="0">
                    <a:effectLst/>
                    <a:latin typeface="黑体" panose="02010609060101010101" pitchFamily="49" charset="-122"/>
                    <a:ea typeface="黑体" panose="02010609060101010101" pitchFamily="49" charset="-122"/>
                  </a:rPr>
                  <a:t>时，我们通过 </a:t>
                </a:r>
                <a14:m>
                  <m:oMath xmlns:m="http://schemas.openxmlformats.org/officeDocument/2006/math">
                    <m:f>
                      <m:fPr>
                        <m:ctrlPr>
                          <a:rPr lang="zh-CN" altLang="zh-CN" sz="2000" i="1" smtClean="0">
                            <a:solidFill>
                              <a:schemeClr val="tx1"/>
                            </a:solidFill>
                            <a:latin typeface="Cambria Math" panose="02040503050406030204" pitchFamily="18" charset="0"/>
                            <a:ea typeface="Cambria Math" panose="02040503050406030204" pitchFamily="18" charset="0"/>
                          </a:rPr>
                        </m:ctrlPr>
                      </m:fPr>
                      <m:num>
                        <m:sSubSup>
                          <m:sSubSupPr>
                            <m:ctrlPr>
                              <a:rPr lang="zh-CN" altLang="zh-CN" sz="2000" i="1">
                                <a:solidFill>
                                  <a:schemeClr val="tx1"/>
                                </a:solidFill>
                                <a:latin typeface="Cambria Math" panose="02040503050406030204" pitchFamily="18" charset="0"/>
                                <a:ea typeface="Cambria Math" panose="02040503050406030204" pitchFamily="18" charset="0"/>
                              </a:rPr>
                            </m:ctrlPr>
                          </m:sSubSupPr>
                          <m:e>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𝑛</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1 </m:t>
                            </m:r>
                          </m:sub>
                          <m: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bSup>
                      </m:num>
                      <m:den>
                        <m:sSubSup>
                          <m:sSubSupPr>
                            <m:ctrlPr>
                              <a:rPr lang="zh-CN" altLang="zh-CN" sz="2000" i="1">
                                <a:solidFill>
                                  <a:schemeClr val="tx1"/>
                                </a:solidFill>
                                <a:latin typeface="Cambria Math" panose="02040503050406030204" pitchFamily="18" charset="0"/>
                                <a:ea typeface="Cambria Math" panose="02040503050406030204" pitchFamily="18" charset="0"/>
                              </a:rPr>
                            </m:ctrlPr>
                          </m:sSubSupPr>
                          <m:e>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𝑛</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2 </m:t>
                            </m:r>
                          </m:sub>
                          <m: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bSup>
                      </m:den>
                    </m:f>
                  </m:oMath>
                </a14:m>
                <a:r>
                  <a:rPr lang="en-US" altLang="zh-CN" sz="2000" kern="100" dirty="0">
                    <a:solidFill>
                      <a:schemeClr val="tx1"/>
                    </a:solidFill>
                    <a:latin typeface="黑体" panose="02010609060101010101" pitchFamily="49" charset="-122"/>
                    <a:ea typeface="黑体" panose="02010609060101010101" pitchFamily="49" charset="-122"/>
                  </a:rPr>
                  <a:t> = </a:t>
                </a:r>
                <a14:m>
                  <m:oMath xmlns:m="http://schemas.openxmlformats.org/officeDocument/2006/math">
                    <m:f>
                      <m:fPr>
                        <m:ctrlPr>
                          <a:rPr lang="zh-CN" altLang="zh-CN" sz="2000" i="1">
                            <a:solidFill>
                              <a:schemeClr val="tx1"/>
                            </a:solidFill>
                            <a:latin typeface="Cambria Math" panose="02040503050406030204" pitchFamily="18" charset="0"/>
                            <a:ea typeface="Cambria Math" panose="02040503050406030204" pitchFamily="18" charset="0"/>
                          </a:rPr>
                        </m:ctrlPr>
                      </m:fPr>
                      <m:num>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𝑡𝑖𝑚𝑒</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𝑡𝑖𝑚𝑒</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den>
                    </m:f>
                  </m:oMath>
                </a14:m>
                <a:r>
                  <a:rPr lang="zh-CN" altLang="en-US" sz="2000" kern="0" dirty="0">
                    <a:solidFill>
                      <a:schemeClr val="tx1"/>
                    </a:solidFill>
                    <a:effectLst/>
                    <a:latin typeface="黑体" panose="02010609060101010101" pitchFamily="49" charset="-122"/>
                    <a:ea typeface="黑体" panose="02010609060101010101" pitchFamily="49" charset="-122"/>
                  </a:rPr>
                  <a:t> </a:t>
                </a:r>
                <a:r>
                  <a:rPr lang="zh-CN" altLang="en-US" sz="1800" kern="0" dirty="0">
                    <a:effectLst/>
                    <a:latin typeface="黑体" panose="02010609060101010101" pitchFamily="49" charset="-122"/>
                    <a:ea typeface="黑体" panose="02010609060101010101" pitchFamily="49" charset="-122"/>
                  </a:rPr>
                  <a:t>的比例关系来求运行时间理论值会出现数据规模越大，实验值与理论值相差越大的情况，并且应当是理论值大于实际值。</a:t>
                </a:r>
              </a:p>
            </p:txBody>
          </p:sp>
        </mc:Choice>
        <mc:Fallback xmlns="">
          <p:sp>
            <p:nvSpPr>
              <p:cNvPr id="5" name="文本框 4">
                <a:extLst>
                  <a:ext uri="{FF2B5EF4-FFF2-40B4-BE49-F238E27FC236}">
                    <a16:creationId xmlns:a16="http://schemas.microsoft.com/office/drawing/2014/main" id="{6460405A-87BA-4BBC-ABA5-AC6D401D0752}"/>
                  </a:ext>
                </a:extLst>
              </p:cNvPr>
              <p:cNvSpPr txBox="1">
                <a:spLocks noRot="1" noChangeAspect="1" noMove="1" noResize="1" noEditPoints="1" noAdjustHandles="1" noChangeArrowheads="1" noChangeShapeType="1" noTextEdit="1"/>
              </p:cNvSpPr>
              <p:nvPr/>
            </p:nvSpPr>
            <p:spPr>
              <a:xfrm>
                <a:off x="6559828" y="1423283"/>
                <a:ext cx="5487794" cy="3860224"/>
              </a:xfrm>
              <a:prstGeom prst="rect">
                <a:avLst/>
              </a:prstGeom>
              <a:blipFill>
                <a:blip r:embed="rId2"/>
                <a:stretch>
                  <a:fillRect l="-889" t="-789" r="-4333" b="-1420"/>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F471C0AB-4E7A-42F6-B2D3-56A5E72503A6}"/>
              </a:ext>
            </a:extLst>
          </p:cNvPr>
          <p:cNvPicPr/>
          <p:nvPr/>
        </p:nvPicPr>
        <p:blipFill>
          <a:blip r:embed="rId3"/>
          <a:stretch>
            <a:fillRect/>
          </a:stretch>
        </p:blipFill>
        <p:spPr>
          <a:xfrm>
            <a:off x="262289" y="978070"/>
            <a:ext cx="6233928" cy="5088776"/>
          </a:xfrm>
          <a:prstGeom prst="rect">
            <a:avLst/>
          </a:prstGeom>
          <a:noFill/>
          <a:ln>
            <a:noFill/>
          </a:ln>
        </p:spPr>
      </p:pic>
    </p:spTree>
    <p:extLst>
      <p:ext uri="{BB962C8B-B14F-4D97-AF65-F5344CB8AC3E}">
        <p14:creationId xmlns:p14="http://schemas.microsoft.com/office/powerpoint/2010/main" val="3830032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5C3738-2AE1-47AC-A204-351380614456}"/>
              </a:ext>
            </a:extLst>
          </p:cNvPr>
          <p:cNvSpPr>
            <a:spLocks noGrp="1"/>
          </p:cNvSpPr>
          <p:nvPr>
            <p:ph type="title"/>
          </p:nvPr>
        </p:nvSpPr>
        <p:spPr>
          <a:xfrm>
            <a:off x="120315" y="0"/>
            <a:ext cx="9950952" cy="689811"/>
          </a:xfrm>
        </p:spPr>
        <p:txBody>
          <a:bodyPr>
            <a:normAutofit/>
          </a:bodyPr>
          <a:lstStyle/>
          <a:p>
            <a:r>
              <a:rPr lang="en-US" altLang="zh-CN" sz="2800" dirty="0"/>
              <a:t>4. </a:t>
            </a:r>
            <a:r>
              <a:rPr lang="zh-CN" altLang="en-US" sz="2800" dirty="0"/>
              <a:t>合并排序</a:t>
            </a:r>
          </a:p>
        </p:txBody>
      </p:sp>
      <p:sp>
        <p:nvSpPr>
          <p:cNvPr id="3" name="内容占位符 2">
            <a:extLst>
              <a:ext uri="{FF2B5EF4-FFF2-40B4-BE49-F238E27FC236}">
                <a16:creationId xmlns:a16="http://schemas.microsoft.com/office/drawing/2014/main" id="{5EA2D026-D0D2-48EE-9948-6CB8948BB6DC}"/>
              </a:ext>
            </a:extLst>
          </p:cNvPr>
          <p:cNvSpPr>
            <a:spLocks noGrp="1"/>
          </p:cNvSpPr>
          <p:nvPr>
            <p:ph idx="1"/>
          </p:nvPr>
        </p:nvSpPr>
        <p:spPr>
          <a:xfrm>
            <a:off x="57733" y="486614"/>
            <a:ext cx="11835900" cy="1487236"/>
          </a:xfrm>
        </p:spPr>
        <p:txBody>
          <a:bodyPr/>
          <a:lstStyle/>
          <a:p>
            <a:r>
              <a:rPr lang="en-US" altLang="zh-CN" sz="1800" b="1" kern="0" dirty="0">
                <a:solidFill>
                  <a:srgbClr val="FFFF00"/>
                </a:solidFill>
                <a:effectLst/>
                <a:latin typeface="黑体" panose="02010609060101010101" pitchFamily="49" charset="-122"/>
                <a:ea typeface="黑体" panose="02010609060101010101" pitchFamily="49" charset="-122"/>
                <a:cs typeface="Times New Roman" panose="02020603050405020304" pitchFamily="18" charset="0"/>
              </a:rPr>
              <a:t>4.1 </a:t>
            </a:r>
            <a:r>
              <a:rPr lang="zh-CN" altLang="zh-CN" sz="1800" b="1" kern="0" dirty="0">
                <a:solidFill>
                  <a:srgbClr val="FFFF00"/>
                </a:solidFill>
                <a:effectLst/>
                <a:latin typeface="黑体" panose="02010609060101010101" pitchFamily="49" charset="-122"/>
                <a:ea typeface="黑体" panose="02010609060101010101" pitchFamily="49" charset="-122"/>
              </a:rPr>
              <a:t>设计原理或思路</a:t>
            </a:r>
            <a:endParaRPr lang="zh-CN" altLang="zh-CN" sz="1800" kern="100" dirty="0">
              <a:solidFill>
                <a:srgbClr val="FFFF00"/>
              </a:solidFill>
              <a:effectLst/>
              <a:latin typeface="黑体" panose="02010609060101010101" pitchFamily="49" charset="-122"/>
              <a:ea typeface="黑体" panose="02010609060101010101" pitchFamily="49" charset="-122"/>
            </a:endParaRPr>
          </a:p>
          <a:p>
            <a:r>
              <a:rPr lang="zh-CN" altLang="zh-CN" sz="1800" kern="100" dirty="0">
                <a:effectLst/>
                <a:latin typeface="黑体" panose="02010609060101010101" pitchFamily="49" charset="-122"/>
                <a:ea typeface="黑体" panose="02010609060101010101" pitchFamily="49" charset="-122"/>
                <a:cs typeface="宋体" panose="02010600030101010101" pitchFamily="2" charset="-122"/>
              </a:rPr>
              <a:t>合并排序通过递归的方式将大的序列不断分割，直至分至序列的大小为</a:t>
            </a:r>
            <a:r>
              <a:rPr lang="en-US" altLang="zh-CN" sz="1800" kern="100" dirty="0">
                <a:effectLst/>
                <a:latin typeface="黑体" panose="02010609060101010101" pitchFamily="49" charset="-122"/>
                <a:ea typeface="黑体" panose="02010609060101010101" pitchFamily="49" charset="-122"/>
                <a:cs typeface="宋体" panose="02010600030101010101" pitchFamily="2" charset="-122"/>
              </a:rPr>
              <a:t>1</a:t>
            </a:r>
            <a:r>
              <a:rPr lang="zh-CN" altLang="zh-CN" sz="1800" kern="100" dirty="0">
                <a:effectLst/>
                <a:latin typeface="黑体" panose="02010609060101010101" pitchFamily="49" charset="-122"/>
                <a:ea typeface="黑体" panose="02010609060101010101" pitchFamily="49" charset="-122"/>
                <a:cs typeface="宋体" panose="02010600030101010101" pitchFamily="2" charset="-122"/>
              </a:rPr>
              <a:t>，因为此时有且仅有一个元素，自然该序列有序，然后将两两相邻的大小为</a:t>
            </a:r>
            <a:r>
              <a:rPr lang="en-US" altLang="zh-CN" sz="1800" kern="100" dirty="0">
                <a:effectLst/>
                <a:latin typeface="黑体" panose="02010609060101010101" pitchFamily="49" charset="-122"/>
                <a:ea typeface="黑体" panose="02010609060101010101" pitchFamily="49" charset="-122"/>
                <a:cs typeface="宋体" panose="02010600030101010101" pitchFamily="2" charset="-122"/>
              </a:rPr>
              <a:t>1</a:t>
            </a:r>
            <a:r>
              <a:rPr lang="zh-CN" altLang="zh-CN" sz="1800" kern="100" dirty="0">
                <a:effectLst/>
                <a:latin typeface="黑体" panose="02010609060101010101" pitchFamily="49" charset="-122"/>
                <a:ea typeface="黑体" panose="02010609060101010101" pitchFamily="49" charset="-122"/>
                <a:cs typeface="宋体" panose="02010600030101010101" pitchFamily="2" charset="-122"/>
              </a:rPr>
              <a:t>的序列合并成大小为</a:t>
            </a:r>
            <a:r>
              <a:rPr lang="en-US" altLang="zh-CN" sz="1800" kern="100" dirty="0">
                <a:effectLst/>
                <a:latin typeface="黑体" panose="02010609060101010101" pitchFamily="49" charset="-122"/>
                <a:ea typeface="黑体" panose="02010609060101010101" pitchFamily="49" charset="-122"/>
                <a:cs typeface="宋体" panose="02010600030101010101" pitchFamily="2" charset="-122"/>
              </a:rPr>
              <a:t>2</a:t>
            </a:r>
            <a:r>
              <a:rPr lang="zh-CN" altLang="zh-CN" sz="1800" kern="100" dirty="0">
                <a:effectLst/>
                <a:latin typeface="黑体" panose="02010609060101010101" pitchFamily="49" charset="-122"/>
                <a:ea typeface="黑体" panose="02010609060101010101" pitchFamily="49" charset="-122"/>
                <a:cs typeface="宋体" panose="02010600030101010101" pitchFamily="2" charset="-122"/>
              </a:rPr>
              <a:t>的有序序列，再将两两相邻的大小为</a:t>
            </a:r>
            <a:r>
              <a:rPr lang="en-US" altLang="zh-CN" sz="1800" kern="100" dirty="0">
                <a:effectLst/>
                <a:latin typeface="黑体" panose="02010609060101010101" pitchFamily="49" charset="-122"/>
                <a:ea typeface="黑体" panose="02010609060101010101" pitchFamily="49" charset="-122"/>
                <a:cs typeface="宋体" panose="02010600030101010101" pitchFamily="2" charset="-122"/>
              </a:rPr>
              <a:t>2</a:t>
            </a:r>
            <a:r>
              <a:rPr lang="zh-CN" altLang="zh-CN" sz="1800" kern="100" dirty="0">
                <a:effectLst/>
                <a:latin typeface="黑体" panose="02010609060101010101" pitchFamily="49" charset="-122"/>
                <a:ea typeface="黑体" panose="02010609060101010101" pitchFamily="49" charset="-122"/>
                <a:cs typeface="宋体" panose="02010600030101010101" pitchFamily="2" charset="-122"/>
              </a:rPr>
              <a:t>的有序序列合并成大小为</a:t>
            </a:r>
            <a:r>
              <a:rPr lang="en-US" altLang="zh-CN" sz="1800" kern="100" dirty="0">
                <a:effectLst/>
                <a:latin typeface="黑体" panose="02010609060101010101" pitchFamily="49" charset="-122"/>
                <a:ea typeface="黑体" panose="02010609060101010101" pitchFamily="49" charset="-122"/>
                <a:cs typeface="宋体" panose="02010600030101010101" pitchFamily="2" charset="-122"/>
              </a:rPr>
              <a:t>4</a:t>
            </a:r>
            <a:r>
              <a:rPr lang="zh-CN" altLang="zh-CN" sz="1800" kern="100" dirty="0">
                <a:effectLst/>
                <a:latin typeface="黑体" panose="02010609060101010101" pitchFamily="49" charset="-122"/>
                <a:ea typeface="黑体" panose="02010609060101010101" pitchFamily="49" charset="-122"/>
                <a:cs typeface="宋体" panose="02010600030101010101" pitchFamily="2" charset="-122"/>
              </a:rPr>
              <a:t>的有序序列，以此类推，直至整个序列有序，排序完成。</a:t>
            </a:r>
            <a:endParaRPr lang="zh-CN" altLang="en-US" dirty="0">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2546AB7A-929A-4A62-A867-5BCCA73940FB}"/>
              </a:ext>
            </a:extLst>
          </p:cNvPr>
          <p:cNvSpPr txBox="1"/>
          <p:nvPr/>
        </p:nvSpPr>
        <p:spPr>
          <a:xfrm>
            <a:off x="6320589" y="1860299"/>
            <a:ext cx="5860215" cy="1200329"/>
          </a:xfrm>
          <a:prstGeom prst="rect">
            <a:avLst/>
          </a:prstGeom>
          <a:noFill/>
        </p:spPr>
        <p:txBody>
          <a:bodyPr wrap="square" rtlCol="0">
            <a:spAutoFit/>
          </a:bodyPr>
          <a:lstStyle/>
          <a:p>
            <a:r>
              <a:rPr lang="en-US" altLang="zh-CN" sz="1800" kern="100" dirty="0">
                <a:effectLst/>
                <a:latin typeface="黑体" panose="02010609060101010101" pitchFamily="49" charset="-122"/>
                <a:ea typeface="黑体" panose="02010609060101010101" pitchFamily="49" charset="-122"/>
                <a:cs typeface="宋体" panose="02010600030101010101" pitchFamily="2" charset="-122"/>
              </a:rPr>
              <a:t>#</a:t>
            </a:r>
            <a:r>
              <a:rPr lang="zh-CN" altLang="zh-CN" sz="1800" kern="100" dirty="0">
                <a:effectLst/>
                <a:latin typeface="黑体" panose="02010609060101010101" pitchFamily="49" charset="-122"/>
                <a:ea typeface="黑体" panose="02010609060101010101" pitchFamily="49" charset="-122"/>
                <a:cs typeface="宋体" panose="02010600030101010101" pitchFamily="2" charset="-122"/>
              </a:rPr>
              <a:t>如下图所示，不断细分直至序列长度为</a:t>
            </a:r>
            <a:r>
              <a:rPr lang="en-US" altLang="zh-CN" sz="1800" kern="100" dirty="0">
                <a:effectLst/>
                <a:latin typeface="黑体" panose="02010609060101010101" pitchFamily="49" charset="-122"/>
                <a:ea typeface="黑体" panose="02010609060101010101" pitchFamily="49" charset="-122"/>
                <a:cs typeface="宋体" panose="02010600030101010101" pitchFamily="2" charset="-122"/>
              </a:rPr>
              <a:t>1</a:t>
            </a:r>
            <a:r>
              <a:rPr lang="zh-CN" altLang="zh-CN" sz="1800" kern="100" dirty="0">
                <a:effectLst/>
                <a:latin typeface="黑体" panose="02010609060101010101" pitchFamily="49" charset="-122"/>
                <a:ea typeface="黑体" panose="02010609060101010101" pitchFamily="49" charset="-122"/>
                <a:cs typeface="宋体" panose="02010600030101010101" pitchFamily="2" charset="-122"/>
              </a:rPr>
              <a:t>，然后再逐步合并同时排序，直至合并后的序列长度与原序列长度一样，此时排序也完成了。</a:t>
            </a:r>
            <a:endParaRPr lang="zh-CN" altLang="zh-CN" sz="1800" kern="100" dirty="0">
              <a:effectLst/>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p:txBody>
      </p:sp>
      <p:pic>
        <p:nvPicPr>
          <p:cNvPr id="6" name="图片 5">
            <a:extLst>
              <a:ext uri="{FF2B5EF4-FFF2-40B4-BE49-F238E27FC236}">
                <a16:creationId xmlns:a16="http://schemas.microsoft.com/office/drawing/2014/main" id="{ADBEC537-F500-402B-8E23-3F6A25EE1732}"/>
              </a:ext>
            </a:extLst>
          </p:cNvPr>
          <p:cNvPicPr/>
          <p:nvPr/>
        </p:nvPicPr>
        <p:blipFill>
          <a:blip r:embed="rId2">
            <a:extLst>
              <a:ext uri="{28A0092B-C50C-407E-A947-70E740481C1C}">
                <a14:useLocalDpi xmlns:a14="http://schemas.microsoft.com/office/drawing/2010/main" val="0"/>
              </a:ext>
            </a:extLst>
          </a:blip>
          <a:srcRect/>
          <a:stretch>
            <a:fillRect/>
          </a:stretch>
        </p:blipFill>
        <p:spPr>
          <a:xfrm>
            <a:off x="6700034" y="2826280"/>
            <a:ext cx="5018723" cy="3999836"/>
          </a:xfrm>
          <a:prstGeom prst="rect">
            <a:avLst/>
          </a:prstGeom>
          <a:noFill/>
          <a:ln>
            <a:noFill/>
          </a:ln>
        </p:spPr>
      </p:pic>
      <p:pic>
        <p:nvPicPr>
          <p:cNvPr id="8" name="图片 7">
            <a:extLst>
              <a:ext uri="{FF2B5EF4-FFF2-40B4-BE49-F238E27FC236}">
                <a16:creationId xmlns:a16="http://schemas.microsoft.com/office/drawing/2014/main" id="{D42C3B4B-14DD-4179-844E-F4EF8080EA2C}"/>
              </a:ext>
            </a:extLst>
          </p:cNvPr>
          <p:cNvPicPr>
            <a:picLocks noChangeAspect="1"/>
          </p:cNvPicPr>
          <p:nvPr/>
        </p:nvPicPr>
        <p:blipFill>
          <a:blip r:embed="rId3"/>
          <a:stretch>
            <a:fillRect/>
          </a:stretch>
        </p:blipFill>
        <p:spPr>
          <a:xfrm>
            <a:off x="120314" y="1860299"/>
            <a:ext cx="6086908" cy="4965817"/>
          </a:xfrm>
          <a:prstGeom prst="rect">
            <a:avLst/>
          </a:prstGeom>
        </p:spPr>
      </p:pic>
    </p:spTree>
    <p:extLst>
      <p:ext uri="{BB962C8B-B14F-4D97-AF65-F5344CB8AC3E}">
        <p14:creationId xmlns:p14="http://schemas.microsoft.com/office/powerpoint/2010/main" val="3055154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EFEAD32-0271-44F2-A478-2BA2AB8DD0A1}"/>
                  </a:ext>
                </a:extLst>
              </p:cNvPr>
              <p:cNvSpPr>
                <a:spLocks noGrp="1"/>
              </p:cNvSpPr>
              <p:nvPr>
                <p:ph idx="1"/>
              </p:nvPr>
            </p:nvSpPr>
            <p:spPr>
              <a:xfrm>
                <a:off x="222533" y="394223"/>
                <a:ext cx="10816389" cy="5786521"/>
              </a:xfrm>
            </p:spPr>
            <p:txBody>
              <a:bodyPr/>
              <a:lstStyle/>
              <a:p>
                <a:pPr algn="l">
                  <a:spcBef>
                    <a:spcPts val="1000"/>
                  </a:spcBef>
                </a:pPr>
                <a:r>
                  <a:rPr lang="en-US" altLang="zh-CN" sz="1800" b="1" kern="0" dirty="0">
                    <a:solidFill>
                      <a:srgbClr val="FFFF00"/>
                    </a:solidFill>
                    <a:effectLst/>
                    <a:latin typeface="黑体" panose="02010609060101010101" pitchFamily="49" charset="-122"/>
                    <a:ea typeface="黑体" panose="02010609060101010101" pitchFamily="49" charset="-122"/>
                    <a:cs typeface="Times New Roman" panose="02020603050405020304" pitchFamily="18" charset="0"/>
                  </a:rPr>
                  <a:t>4.2 </a:t>
                </a:r>
                <a:r>
                  <a:rPr lang="zh-CN" altLang="zh-CN" sz="1800" b="1" kern="0" dirty="0">
                    <a:solidFill>
                      <a:srgbClr val="FFFF00"/>
                    </a:solidFill>
                    <a:effectLst/>
                    <a:latin typeface="黑体" panose="02010609060101010101" pitchFamily="49" charset="-122"/>
                    <a:ea typeface="黑体" panose="02010609060101010101" pitchFamily="49" charset="-122"/>
                    <a:cs typeface="宋体" panose="02010600030101010101" pitchFamily="2" charset="-122"/>
                  </a:rPr>
                  <a:t>算法实际执行时间</a:t>
                </a:r>
                <a:endParaRPr lang="zh-CN" altLang="zh-CN" sz="1800" kern="100" dirty="0">
                  <a:solidFill>
                    <a:srgbClr val="FFFF00"/>
                  </a:solidFill>
                  <a:effectLst/>
                  <a:latin typeface="黑体" panose="02010609060101010101" pitchFamily="49" charset="-122"/>
                  <a:ea typeface="黑体" panose="02010609060101010101" pitchFamily="49" charset="-122"/>
                </a:endParaRPr>
              </a:p>
              <a:p>
                <a:pPr indent="304800" algn="l">
                  <a:spcBef>
                    <a:spcPts val="900"/>
                  </a:spcBef>
                  <a:spcAft>
                    <a:spcPts val="900"/>
                  </a:spcAft>
                </a:pPr>
                <a:r>
                  <a:rPr lang="zh-CN" altLang="en-US" sz="1800" kern="0" dirty="0">
                    <a:effectLst/>
                    <a:latin typeface="黑体" panose="02010609060101010101" pitchFamily="49" charset="-122"/>
                    <a:ea typeface="黑体" panose="02010609060101010101" pitchFamily="49" charset="-122"/>
                    <a:cs typeface="宋体" panose="02010600030101010101" pitchFamily="2" charset="-122"/>
                  </a:rPr>
                  <a:t>合并</a:t>
                </a:r>
                <a:r>
                  <a:rPr lang="zh-CN" altLang="zh-CN" sz="1800" kern="0" dirty="0">
                    <a:effectLst/>
                    <a:latin typeface="黑体" panose="02010609060101010101" pitchFamily="49" charset="-122"/>
                    <a:ea typeface="黑体" panose="02010609060101010101" pitchFamily="49" charset="-122"/>
                    <a:cs typeface="宋体" panose="02010600030101010101" pitchFamily="2" charset="-122"/>
                  </a:rPr>
                  <a:t>排序算法在各数据规模下平均运行时间如下表</a:t>
                </a:r>
                <a:r>
                  <a:rPr lang="zh-CN" altLang="en-US" sz="1800" kern="0" dirty="0">
                    <a:effectLst/>
                    <a:latin typeface="黑体" panose="02010609060101010101" pitchFamily="49" charset="-122"/>
                    <a:ea typeface="黑体" panose="02010609060101010101" pitchFamily="49" charset="-122"/>
                    <a:cs typeface="宋体" panose="02010600030101010101" pitchFamily="2" charset="-122"/>
                  </a:rPr>
                  <a:t>。</a:t>
                </a:r>
                <a:r>
                  <a:rPr lang="zh-CN" altLang="zh-CN" sz="1800" kern="0" dirty="0">
                    <a:effectLst/>
                    <a:latin typeface="黑体" panose="02010609060101010101" pitchFamily="49" charset="-122"/>
                    <a:ea typeface="黑体" panose="02010609060101010101" pitchFamily="49" charset="-122"/>
                    <a:cs typeface="宋体" panose="02010600030101010101" pitchFamily="2" charset="-122"/>
                  </a:rPr>
                  <a:t>数据规模单位为个，平均运行时间单位为</a:t>
                </a:r>
                <a:r>
                  <a:rPr lang="en-US" altLang="zh-CN" sz="1800" kern="0" dirty="0" err="1">
                    <a:effectLst/>
                    <a:latin typeface="黑体" panose="02010609060101010101" pitchFamily="49" charset="-122"/>
                    <a:ea typeface="黑体" panose="02010609060101010101" pitchFamily="49" charset="-122"/>
                    <a:cs typeface="宋体" panose="02010600030101010101" pitchFamily="2" charset="-122"/>
                  </a:rPr>
                  <a:t>ms</a:t>
                </a:r>
                <a:r>
                  <a:rPr lang="zh-CN" altLang="zh-CN" sz="1800" kern="0" dirty="0">
                    <a:effectLst/>
                    <a:latin typeface="黑体" panose="02010609060101010101" pitchFamily="49" charset="-122"/>
                    <a:ea typeface="黑体" panose="02010609060101010101" pitchFamily="49" charset="-122"/>
                    <a:cs typeface="宋体" panose="02010600030101010101" pitchFamily="2" charset="-122"/>
                  </a:rPr>
                  <a:t>。</a:t>
                </a:r>
                <a:endParaRPr lang="en-US" altLang="zh-CN" sz="1800" kern="0" dirty="0">
                  <a:effectLst/>
                  <a:latin typeface="黑体" panose="02010609060101010101" pitchFamily="49" charset="-122"/>
                  <a:ea typeface="黑体" panose="02010609060101010101" pitchFamily="49" charset="-122"/>
                  <a:cs typeface="宋体" panose="02010600030101010101" pitchFamily="2" charset="-122"/>
                </a:endParaRPr>
              </a:p>
              <a:p>
                <a:pPr indent="304800" algn="l">
                  <a:spcBef>
                    <a:spcPts val="900"/>
                  </a:spcBef>
                  <a:spcAft>
                    <a:spcPts val="900"/>
                  </a:spcAft>
                </a:pPr>
                <a:endParaRPr lang="en-US" altLang="zh-CN" kern="0" dirty="0">
                  <a:latin typeface="黑体" panose="02010609060101010101" pitchFamily="49" charset="-122"/>
                  <a:ea typeface="黑体" panose="02010609060101010101" pitchFamily="49" charset="-122"/>
                </a:endParaRPr>
              </a:p>
              <a:p>
                <a:pPr indent="304800" algn="l">
                  <a:spcBef>
                    <a:spcPts val="900"/>
                  </a:spcBef>
                  <a:spcAft>
                    <a:spcPts val="900"/>
                  </a:spcAft>
                </a:pPr>
                <a:endParaRPr lang="en-US" altLang="zh-CN" kern="0" dirty="0">
                  <a:latin typeface="黑体" panose="02010609060101010101" pitchFamily="49" charset="-122"/>
                  <a:ea typeface="黑体" panose="02010609060101010101" pitchFamily="49" charset="-122"/>
                </a:endParaRPr>
              </a:p>
              <a:p>
                <a:pPr indent="304800">
                  <a:spcBef>
                    <a:spcPts val="900"/>
                  </a:spcBef>
                  <a:spcAft>
                    <a:spcPts val="900"/>
                  </a:spcAft>
                </a:pPr>
                <a:r>
                  <a:rPr lang="en-US" altLang="zh-CN" sz="1800" b="1" kern="0" dirty="0">
                    <a:solidFill>
                      <a:srgbClr val="FFFF00"/>
                    </a:solidFill>
                    <a:effectLst/>
                    <a:latin typeface="黑体" panose="02010609060101010101" pitchFamily="49" charset="-122"/>
                    <a:ea typeface="黑体" panose="02010609060101010101" pitchFamily="49" charset="-122"/>
                    <a:cs typeface="宋体" panose="02010600030101010101" pitchFamily="2" charset="-122"/>
                  </a:rPr>
                  <a:t>4.3 </a:t>
                </a:r>
                <a:r>
                  <a:rPr lang="zh-CN" altLang="zh-CN" sz="1800" b="1" kern="0" dirty="0">
                    <a:solidFill>
                      <a:srgbClr val="FFFF00"/>
                    </a:solidFill>
                    <a:effectLst/>
                    <a:latin typeface="黑体" panose="02010609060101010101" pitchFamily="49" charset="-122"/>
                    <a:ea typeface="黑体" panose="02010609060101010101" pitchFamily="49" charset="-122"/>
                    <a:cs typeface="宋体" panose="02010600030101010101" pitchFamily="2" charset="-122"/>
                  </a:rPr>
                  <a:t>对于算法效率的分析</a:t>
                </a:r>
                <a:endParaRPr lang="en-US" altLang="zh-CN" b="1" kern="0" dirty="0">
                  <a:solidFill>
                    <a:srgbClr val="FFFF00"/>
                  </a:solidFill>
                  <a:latin typeface="黑体" panose="02010609060101010101" pitchFamily="49" charset="-122"/>
                  <a:ea typeface="黑体" panose="02010609060101010101" pitchFamily="49" charset="-122"/>
                  <a:cs typeface="宋体" panose="02010600030101010101" pitchFamily="2" charset="-122"/>
                </a:endParaRPr>
              </a:p>
              <a:p>
                <a:pPr indent="304800">
                  <a:spcBef>
                    <a:spcPts val="900"/>
                  </a:spcBef>
                  <a:spcAft>
                    <a:spcPts val="900"/>
                  </a:spcAft>
                </a:pPr>
                <a:r>
                  <a:rPr lang="zh-CN" altLang="en-US" kern="100" dirty="0">
                    <a:latin typeface="黑体" panose="02010609060101010101" pitchFamily="49" charset="-122"/>
                    <a:ea typeface="黑体" panose="02010609060101010101" pitchFamily="49" charset="-122"/>
                  </a:rPr>
                  <a:t>已知合并排序算法平均时间复杂度为</a:t>
                </a:r>
                <a14:m>
                  <m:oMath xmlns:m="http://schemas.openxmlformats.org/officeDocument/2006/math">
                    <m:r>
                      <a:rPr lang="en-US" altLang="zh-CN" b="0" i="1" kern="100" smtClean="0">
                        <a:latin typeface="Cambria Math" panose="02040503050406030204" pitchFamily="18" charset="0"/>
                        <a:ea typeface="黑体" panose="02010609060101010101" pitchFamily="49" charset="-122"/>
                      </a:rPr>
                      <m:t>𝑂</m:t>
                    </m:r>
                    <m:r>
                      <a:rPr lang="en-US" altLang="zh-CN" b="0" i="1" kern="100" smtClean="0">
                        <a:latin typeface="Cambria Math" panose="02040503050406030204" pitchFamily="18" charset="0"/>
                        <a:ea typeface="黑体" panose="02010609060101010101" pitchFamily="49" charset="-122"/>
                      </a:rPr>
                      <m:t>(</m:t>
                    </m:r>
                    <m:r>
                      <a:rPr lang="en-US" altLang="zh-CN" b="0" i="1" kern="100" smtClean="0">
                        <a:latin typeface="Cambria Math" panose="02040503050406030204" pitchFamily="18" charset="0"/>
                        <a:ea typeface="黑体" panose="02010609060101010101" pitchFamily="49" charset="-122"/>
                      </a:rPr>
                      <m:t>𝑛𝑙𝑜𝑔𝑛</m:t>
                    </m:r>
                    <m:r>
                      <a:rPr lang="en-US" altLang="zh-CN" b="0" i="1" kern="100" smtClean="0">
                        <a:latin typeface="Cambria Math" panose="02040503050406030204" pitchFamily="18" charset="0"/>
                        <a:ea typeface="黑体" panose="02010609060101010101" pitchFamily="49" charset="-122"/>
                      </a:rPr>
                      <m:t>)</m:t>
                    </m:r>
                  </m:oMath>
                </a14:m>
                <a:r>
                  <a:rPr lang="zh-CN" altLang="en-US" kern="100" dirty="0">
                    <a:latin typeface="黑体" panose="02010609060101010101" pitchFamily="49" charset="-122"/>
                    <a:ea typeface="黑体" panose="02010609060101010101" pitchFamily="49" charset="-122"/>
                  </a:rPr>
                  <a:t>，经过分析和在实验要求里的提示，我以输入规模为</a:t>
                </a:r>
                <a:r>
                  <a:rPr lang="en-US" altLang="zh-CN" kern="100" dirty="0">
                    <a:latin typeface="黑体" panose="02010609060101010101" pitchFamily="49" charset="-122"/>
                    <a:ea typeface="黑体" panose="02010609060101010101" pitchFamily="49" charset="-122"/>
                  </a:rPr>
                  <a:t>10000</a:t>
                </a:r>
                <a:r>
                  <a:rPr lang="zh-CN" altLang="en-US" kern="100" dirty="0">
                    <a:latin typeface="黑体" panose="02010609060101010101" pitchFamily="49" charset="-122"/>
                    <a:ea typeface="黑体" panose="02010609060101010101" pitchFamily="49" charset="-122"/>
                  </a:rPr>
                  <a:t>的数据运行时间为基准点，通过</a:t>
                </a:r>
                <a14:m>
                  <m:oMath xmlns:m="http://schemas.openxmlformats.org/officeDocument/2006/math">
                    <m:r>
                      <a:rPr lang="en-US" altLang="zh-CN" sz="2000" b="0" i="0" smtClean="0">
                        <a:latin typeface="Cambria Math" panose="02040503050406030204" pitchFamily="18" charset="0"/>
                        <a:ea typeface="Cambria Math" panose="02040503050406030204" pitchFamily="18" charset="0"/>
                      </a:rPr>
                      <m:t> </m:t>
                    </m:r>
                    <m:f>
                      <m:fPr>
                        <m:ctrlPr>
                          <a:rPr lang="zh-CN" altLang="zh-CN" sz="2000" i="1">
                            <a:latin typeface="Cambria Math" panose="02040503050406030204" pitchFamily="18" charset="0"/>
                            <a:ea typeface="Cambria Math" panose="02040503050406030204" pitchFamily="18" charset="0"/>
                          </a:rPr>
                        </m:ctrlPr>
                      </m:fPr>
                      <m:num>
                        <m:sSub>
                          <m:sSubPr>
                            <m:ctrlPr>
                              <a:rPr lang="zh-CN" altLang="zh-CN" sz="2000" i="1" kern="0">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𝑛</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1</m:t>
                            </m:r>
                          </m:sub>
                        </m:sSub>
                        <m:r>
                          <m:rPr>
                            <m:sty m:val="p"/>
                          </m:rPr>
                          <a:rPr lang="en-US" altLang="zh-CN" sz="2000">
                            <a:latin typeface="Cambria Math" panose="02040503050406030204" pitchFamily="18" charset="0"/>
                            <a:ea typeface="宋体" panose="02010600030101010101" pitchFamily="2" charset="-122"/>
                            <a:cs typeface="Times New Roman" panose="02020603050405020304" pitchFamily="18" charset="0"/>
                          </a:rPr>
                          <m:t>log</m:t>
                        </m:r>
                        <m:sSub>
                          <m:sSubPr>
                            <m:ctrlPr>
                              <a:rPr lang="zh-CN" altLang="zh-CN" sz="2000" i="1" kern="0">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𝑛</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1</m:t>
                            </m:r>
                          </m:sub>
                        </m:sSub>
                      </m:num>
                      <m:den>
                        <m:sSub>
                          <m:sSubPr>
                            <m:ctrlPr>
                              <a:rPr lang="zh-CN" altLang="zh-CN" sz="2000" i="1" kern="0">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𝑛</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2</m:t>
                            </m:r>
                          </m:sub>
                        </m:sSub>
                        <m:r>
                          <m:rPr>
                            <m:sty m:val="p"/>
                          </m:rPr>
                          <a:rPr lang="en-US" altLang="zh-CN" sz="2000">
                            <a:latin typeface="Cambria Math" panose="02040503050406030204" pitchFamily="18" charset="0"/>
                            <a:ea typeface="宋体" panose="02010600030101010101" pitchFamily="2" charset="-122"/>
                            <a:cs typeface="Times New Roman" panose="02020603050405020304" pitchFamily="18" charset="0"/>
                          </a:rPr>
                          <m:t>log</m:t>
                        </m:r>
                        <m:sSub>
                          <m:sSubPr>
                            <m:ctrlPr>
                              <a:rPr lang="zh-CN" altLang="zh-CN" sz="2000" i="1" kern="0">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𝑛</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2</m:t>
                            </m:r>
                          </m:sub>
                        </m:sSub>
                      </m:den>
                    </m:f>
                  </m:oMath>
                </a14:m>
                <a:r>
                  <a:rPr lang="en-US" altLang="zh-CN" sz="2000" kern="100" dirty="0">
                    <a:latin typeface="黑体" panose="02010609060101010101" pitchFamily="49" charset="-122"/>
                    <a:ea typeface="黑体" panose="02010609060101010101" pitchFamily="49" charset="-122"/>
                  </a:rPr>
                  <a:t> = </a:t>
                </a:r>
                <a14:m>
                  <m:oMath xmlns:m="http://schemas.openxmlformats.org/officeDocument/2006/math">
                    <m:f>
                      <m:fPr>
                        <m:ctrlPr>
                          <a:rPr lang="zh-CN" altLang="zh-CN" sz="2000" i="1">
                            <a:latin typeface="Cambria Math" panose="02040503050406030204" pitchFamily="18" charset="0"/>
                            <a:ea typeface="Cambria Math" panose="02040503050406030204" pitchFamily="18" charset="0"/>
                          </a:rPr>
                        </m:ctrlPr>
                      </m:fPr>
                      <m:num>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𝑡𝑖𝑚𝑒</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𝑡𝑖𝑚𝑒</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2</m:t>
                        </m:r>
                      </m:den>
                    </m:f>
                  </m:oMath>
                </a14:m>
                <a:r>
                  <a:rPr lang="zh-CN" altLang="en-US" sz="2000" kern="100" dirty="0">
                    <a:latin typeface="黑体" panose="02010609060101010101" pitchFamily="49" charset="-122"/>
                    <a:ea typeface="黑体" panose="02010609060101010101" pitchFamily="49" charset="-122"/>
                  </a:rPr>
                  <a:t> </a:t>
                </a:r>
                <a:r>
                  <a:rPr lang="zh-CN" altLang="en-US" kern="100" dirty="0">
                    <a:latin typeface="黑体" panose="02010609060101010101" pitchFamily="49" charset="-122"/>
                    <a:ea typeface="黑体" panose="02010609060101010101" pitchFamily="49" charset="-122"/>
                  </a:rPr>
                  <a:t>的比例关系，计算得到各实验数据中算法执行时间的理论值。通过与实际值的对比得到如下表，其中误差为（实际值</a:t>
                </a:r>
                <a:r>
                  <a:rPr lang="en-US" altLang="zh-CN" kern="100" dirty="0">
                    <a:latin typeface="黑体" panose="02010609060101010101" pitchFamily="49" charset="-122"/>
                    <a:ea typeface="黑体" panose="02010609060101010101" pitchFamily="49" charset="-122"/>
                  </a:rPr>
                  <a:t>-</a:t>
                </a:r>
                <a:r>
                  <a:rPr lang="zh-CN" altLang="en-US" kern="100" dirty="0">
                    <a:latin typeface="黑体" panose="02010609060101010101" pitchFamily="49" charset="-122"/>
                    <a:ea typeface="黑体" panose="02010609060101010101" pitchFamily="49" charset="-122"/>
                  </a:rPr>
                  <a:t>理论值）</a:t>
                </a:r>
                <a:r>
                  <a:rPr lang="en-US" altLang="zh-CN" kern="100" dirty="0">
                    <a:latin typeface="黑体" panose="02010609060101010101" pitchFamily="49" charset="-122"/>
                    <a:ea typeface="黑体" panose="02010609060101010101" pitchFamily="49" charset="-122"/>
                  </a:rPr>
                  <a:t>/</a:t>
                </a:r>
                <a:r>
                  <a:rPr lang="zh-CN" altLang="en-US" kern="100" dirty="0">
                    <a:latin typeface="黑体" panose="02010609060101010101" pitchFamily="49" charset="-122"/>
                    <a:ea typeface="黑体" panose="02010609060101010101" pitchFamily="49" charset="-122"/>
                  </a:rPr>
                  <a:t>实际值。</a:t>
                </a:r>
                <a:endParaRPr lang="en-US" altLang="zh-CN" kern="0" dirty="0">
                  <a:latin typeface="黑体" panose="02010609060101010101" pitchFamily="49" charset="-122"/>
                  <a:ea typeface="黑体" panose="02010609060101010101" pitchFamily="49" charset="-122"/>
                </a:endParaRPr>
              </a:p>
              <a:p>
                <a:pPr indent="304800" algn="l">
                  <a:spcBef>
                    <a:spcPts val="900"/>
                  </a:spcBef>
                  <a:spcAft>
                    <a:spcPts val="900"/>
                  </a:spcAft>
                </a:pPr>
                <a:endParaRPr lang="en-US" altLang="zh-CN" kern="0" dirty="0">
                  <a:latin typeface="黑体" panose="02010609060101010101" pitchFamily="49" charset="-122"/>
                  <a:ea typeface="黑体" panose="02010609060101010101" pitchFamily="49" charset="-122"/>
                </a:endParaRPr>
              </a:p>
              <a:p>
                <a:pPr indent="304800" algn="l">
                  <a:spcBef>
                    <a:spcPts val="900"/>
                  </a:spcBef>
                  <a:spcAft>
                    <a:spcPts val="900"/>
                  </a:spcAft>
                </a:pPr>
                <a:endParaRPr lang="en-US" altLang="zh-CN" sz="1800" kern="0" dirty="0">
                  <a:effectLst/>
                  <a:latin typeface="黑体" panose="02010609060101010101" pitchFamily="49" charset="-122"/>
                  <a:ea typeface="黑体" panose="02010609060101010101" pitchFamily="49" charset="-122"/>
                </a:endParaRPr>
              </a:p>
              <a:p>
                <a:pPr indent="0" algn="l">
                  <a:spcBef>
                    <a:spcPts val="900"/>
                  </a:spcBef>
                  <a:spcAft>
                    <a:spcPts val="900"/>
                  </a:spcAft>
                  <a:buNone/>
                </a:pPr>
                <a:endParaRPr lang="zh-CN" altLang="zh-CN" sz="1800" kern="100" dirty="0">
                  <a:effectLst/>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p:txBody>
          </p:sp>
        </mc:Choice>
        <mc:Fallback xmlns="">
          <p:sp>
            <p:nvSpPr>
              <p:cNvPr id="3" name="内容占位符 2">
                <a:extLst>
                  <a:ext uri="{FF2B5EF4-FFF2-40B4-BE49-F238E27FC236}">
                    <a16:creationId xmlns:a16="http://schemas.microsoft.com/office/drawing/2014/main" id="{DEFEAD32-0271-44F2-A478-2BA2AB8DD0A1}"/>
                  </a:ext>
                </a:extLst>
              </p:cNvPr>
              <p:cNvSpPr>
                <a:spLocks noGrp="1" noRot="1" noChangeAspect="1" noMove="1" noResize="1" noEditPoints="1" noAdjustHandles="1" noChangeArrowheads="1" noChangeShapeType="1" noTextEdit="1"/>
              </p:cNvSpPr>
              <p:nvPr>
                <p:ph idx="1"/>
              </p:nvPr>
            </p:nvSpPr>
            <p:spPr>
              <a:xfrm>
                <a:off x="222533" y="394223"/>
                <a:ext cx="10816389" cy="5786521"/>
              </a:xfrm>
              <a:blipFill>
                <a:blip r:embed="rId2"/>
                <a:stretch>
                  <a:fillRect l="-395"/>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F213B3FB-7125-4303-AA69-B142AFF59417}"/>
              </a:ext>
            </a:extLst>
          </p:cNvPr>
          <p:cNvPicPr/>
          <p:nvPr/>
        </p:nvPicPr>
        <p:blipFill>
          <a:blip r:embed="rId3"/>
          <a:stretch>
            <a:fillRect/>
          </a:stretch>
        </p:blipFill>
        <p:spPr>
          <a:xfrm>
            <a:off x="1483059" y="1432259"/>
            <a:ext cx="8342730" cy="877803"/>
          </a:xfrm>
          <a:prstGeom prst="rect">
            <a:avLst/>
          </a:prstGeom>
        </p:spPr>
      </p:pic>
      <p:pic>
        <p:nvPicPr>
          <p:cNvPr id="8" name="图片 7">
            <a:extLst>
              <a:ext uri="{FF2B5EF4-FFF2-40B4-BE49-F238E27FC236}">
                <a16:creationId xmlns:a16="http://schemas.microsoft.com/office/drawing/2014/main" id="{3F81901C-991A-4CC3-B29A-2E040F5A274E}"/>
              </a:ext>
            </a:extLst>
          </p:cNvPr>
          <p:cNvPicPr/>
          <p:nvPr/>
        </p:nvPicPr>
        <p:blipFill>
          <a:blip r:embed="rId4"/>
          <a:stretch>
            <a:fillRect/>
          </a:stretch>
        </p:blipFill>
        <p:spPr>
          <a:xfrm>
            <a:off x="1198831" y="4336784"/>
            <a:ext cx="9036447" cy="1720420"/>
          </a:xfrm>
          <a:prstGeom prst="rect">
            <a:avLst/>
          </a:prstGeom>
          <a:noFill/>
          <a:ln>
            <a:noFill/>
          </a:ln>
        </p:spPr>
      </p:pic>
    </p:spTree>
    <p:extLst>
      <p:ext uri="{BB962C8B-B14F-4D97-AF65-F5344CB8AC3E}">
        <p14:creationId xmlns:p14="http://schemas.microsoft.com/office/powerpoint/2010/main" val="3309808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2A59626-C487-4857-A12C-BBD58EEF8AD7}"/>
              </a:ext>
            </a:extLst>
          </p:cNvPr>
          <p:cNvSpPr>
            <a:spLocks noGrp="1"/>
          </p:cNvSpPr>
          <p:nvPr>
            <p:ph idx="1"/>
          </p:nvPr>
        </p:nvSpPr>
        <p:spPr>
          <a:xfrm>
            <a:off x="325899" y="442230"/>
            <a:ext cx="10131425" cy="3649133"/>
          </a:xfrm>
        </p:spPr>
        <p:txBody>
          <a:bodyPr/>
          <a:lstStyle/>
          <a:p>
            <a:r>
              <a:rPr lang="zh-CN" altLang="zh-CN" sz="1800" dirty="0">
                <a:effectLst/>
                <a:latin typeface="黑体" panose="02010609060101010101" pitchFamily="49" charset="-122"/>
                <a:ea typeface="黑体" panose="02010609060101010101" pitchFamily="49" charset="-122"/>
                <a:cs typeface="Times New Roman" panose="02020603050405020304" pitchFamily="18" charset="0"/>
              </a:rPr>
              <a:t>下面为</a:t>
            </a:r>
            <a:r>
              <a:rPr lang="zh-CN" altLang="en-US" sz="1800" dirty="0">
                <a:effectLst/>
                <a:latin typeface="黑体" panose="02010609060101010101" pitchFamily="49" charset="-122"/>
                <a:ea typeface="黑体" panose="02010609060101010101" pitchFamily="49" charset="-122"/>
                <a:cs typeface="Times New Roman" panose="02020603050405020304" pitchFamily="18" charset="0"/>
              </a:rPr>
              <a:t>合并排序</a:t>
            </a:r>
            <a:r>
              <a:rPr lang="zh-CN" altLang="en-US" dirty="0">
                <a:latin typeface="黑体" panose="02010609060101010101" pitchFamily="49" charset="-122"/>
                <a:ea typeface="黑体" panose="02010609060101010101" pitchFamily="49" charset="-122"/>
                <a:cs typeface="Times New Roman" panose="02020603050405020304" pitchFamily="18" charset="0"/>
              </a:rPr>
              <a:t>的</a:t>
            </a:r>
            <a:r>
              <a:rPr lang="zh-CN" altLang="zh-CN" sz="1800" dirty="0">
                <a:effectLst/>
                <a:latin typeface="黑体" panose="02010609060101010101" pitchFamily="49" charset="-122"/>
                <a:ea typeface="黑体" panose="02010609060101010101" pitchFamily="49" charset="-122"/>
                <a:cs typeface="Times New Roman" panose="02020603050405020304" pitchFamily="18" charset="0"/>
              </a:rPr>
              <a:t>理论效率曲线和实测效率曲线对比图：</a:t>
            </a:r>
            <a:endParaRPr lang="en-US" altLang="zh-CN" sz="1800" dirty="0">
              <a:effectLst/>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460405A-87BA-4BBC-ABA5-AC6D401D0752}"/>
                  </a:ext>
                </a:extLst>
              </p:cNvPr>
              <p:cNvSpPr txBox="1"/>
              <p:nvPr/>
            </p:nvSpPr>
            <p:spPr>
              <a:xfrm>
                <a:off x="6559828" y="1423283"/>
                <a:ext cx="5487794" cy="3877985"/>
              </a:xfrm>
              <a:prstGeom prst="rect">
                <a:avLst/>
              </a:prstGeom>
              <a:noFill/>
            </p:spPr>
            <p:txBody>
              <a:bodyPr wrap="square" rtlCol="0">
                <a:spAutoFit/>
              </a:bodyPr>
              <a:lstStyle/>
              <a:p>
                <a:pPr algn="l">
                  <a:spcBef>
                    <a:spcPts val="900"/>
                  </a:spcBef>
                  <a:spcAft>
                    <a:spcPts val="900"/>
                  </a:spcAft>
                </a:pPr>
                <a:r>
                  <a:rPr lang="en-US" altLang="zh-CN" sz="1800" kern="0" dirty="0">
                    <a:solidFill>
                      <a:srgbClr val="FFFF00"/>
                    </a:solidFill>
                    <a:effectLst/>
                    <a:latin typeface="黑体" panose="02010609060101010101" pitchFamily="49" charset="-122"/>
                    <a:ea typeface="黑体" panose="02010609060101010101" pitchFamily="49" charset="-122"/>
                    <a:cs typeface="黑体" panose="02010609060101010101" pitchFamily="49" charset="-122"/>
                  </a:rPr>
                  <a:t>4.4 </a:t>
                </a:r>
                <a:r>
                  <a:rPr lang="zh-CN" altLang="zh-CN" sz="1800" kern="0" dirty="0">
                    <a:solidFill>
                      <a:srgbClr val="FFFF00"/>
                    </a:solidFill>
                    <a:effectLst/>
                    <a:latin typeface="黑体" panose="02010609060101010101" pitchFamily="49" charset="-122"/>
                    <a:ea typeface="黑体" panose="02010609060101010101" pitchFamily="49" charset="-122"/>
                    <a:cs typeface="黑体" panose="02010609060101010101" pitchFamily="49" charset="-122"/>
                  </a:rPr>
                  <a:t>对于上述对比结果的解释与分析</a:t>
                </a:r>
                <a:endParaRPr lang="zh-CN" altLang="zh-CN" sz="1800" kern="100" dirty="0">
                  <a:solidFill>
                    <a:srgbClr val="FFFF00"/>
                  </a:solidFill>
                  <a:effectLst/>
                  <a:latin typeface="黑体" panose="02010609060101010101" pitchFamily="49" charset="-122"/>
                  <a:ea typeface="黑体" panose="02010609060101010101" pitchFamily="49" charset="-122"/>
                </a:endParaRPr>
              </a:p>
              <a:p>
                <a:pPr indent="304800">
                  <a:spcBef>
                    <a:spcPts val="900"/>
                  </a:spcBef>
                  <a:spcAft>
                    <a:spcPts val="900"/>
                  </a:spcAft>
                </a:pPr>
                <a:r>
                  <a:rPr lang="zh-CN" altLang="en-US" sz="1800" kern="0" dirty="0">
                    <a:effectLst/>
                    <a:latin typeface="黑体" panose="02010609060101010101" pitchFamily="49" charset="-122"/>
                    <a:ea typeface="黑体" panose="02010609060101010101" pitchFamily="49" charset="-122"/>
                  </a:rPr>
                  <a:t>根据</a:t>
                </a:r>
                <a:r>
                  <a:rPr lang="zh-CN" altLang="en-US" kern="0" dirty="0">
                    <a:latin typeface="黑体" panose="02010609060101010101" pitchFamily="49" charset="-122"/>
                    <a:ea typeface="黑体" panose="02010609060101010101" pitchFamily="49" charset="-122"/>
                  </a:rPr>
                  <a:t>左边</a:t>
                </a:r>
                <a:r>
                  <a:rPr lang="zh-CN" altLang="en-US" sz="1800" kern="0" dirty="0">
                    <a:effectLst/>
                    <a:latin typeface="黑体" panose="02010609060101010101" pitchFamily="49" charset="-122"/>
                    <a:ea typeface="黑体" panose="02010609060101010101" pitchFamily="49" charset="-122"/>
                  </a:rPr>
                  <a:t>的曲线图可看出对比其他</a:t>
                </a:r>
                <a:r>
                  <a:rPr lang="en-US" altLang="zh-CN" sz="1800" kern="0" dirty="0">
                    <a:effectLst/>
                    <a:latin typeface="黑体" panose="02010609060101010101" pitchFamily="49" charset="-122"/>
                    <a:ea typeface="黑体" panose="02010609060101010101" pitchFamily="49" charset="-122"/>
                  </a:rPr>
                  <a:t>3</a:t>
                </a:r>
                <a:r>
                  <a:rPr lang="zh-CN" altLang="en-US" sz="1800" kern="0" dirty="0">
                    <a:effectLst/>
                    <a:latin typeface="黑体" panose="02010609060101010101" pitchFamily="49" charset="-122"/>
                    <a:ea typeface="黑体" panose="02010609060101010101" pitchFamily="49" charset="-122"/>
                  </a:rPr>
                  <a:t>个平均时间复杂度为</a:t>
                </a:r>
                <a14:m>
                  <m:oMath xmlns:m="http://schemas.openxmlformats.org/officeDocument/2006/math">
                    <m:r>
                      <a:rPr lang="en-US" altLang="zh-CN" i="1" kern="0" smtClean="0">
                        <a:latin typeface="Cambria Math" panose="02040503050406030204" pitchFamily="18" charset="0"/>
                      </a:rPr>
                      <m:t>𝑂</m:t>
                    </m:r>
                    <m:r>
                      <a:rPr lang="en-US" altLang="zh-CN" i="1" kern="0" smtClean="0">
                        <a:latin typeface="Cambria Math" panose="02040503050406030204" pitchFamily="18" charset="0"/>
                      </a:rPr>
                      <m:t>(</m:t>
                    </m:r>
                    <m:sSup>
                      <m:sSupPr>
                        <m:ctrlPr>
                          <a:rPr lang="zh-CN" altLang="en-US" i="1" kern="0" dirty="0">
                            <a:latin typeface="Cambria Math" panose="02040503050406030204" pitchFamily="18" charset="0"/>
                          </a:rPr>
                        </m:ctrlPr>
                      </m:sSupPr>
                      <m:e>
                        <m:r>
                          <a:rPr lang="en-US" altLang="zh-CN" i="1" kern="0" dirty="0">
                            <a:latin typeface="Cambria Math" panose="02040503050406030204" pitchFamily="18" charset="0"/>
                          </a:rPr>
                          <m:t>𝑛</m:t>
                        </m:r>
                      </m:e>
                      <m:sup>
                        <m:r>
                          <a:rPr lang="en-US" altLang="zh-CN" i="1" kern="0" dirty="0">
                            <a:latin typeface="Cambria Math" panose="02040503050406030204" pitchFamily="18" charset="0"/>
                          </a:rPr>
                          <m:t>2</m:t>
                        </m:r>
                      </m:sup>
                    </m:sSup>
                    <m:r>
                      <a:rPr lang="en-US" altLang="zh-CN" i="1" kern="0">
                        <a:latin typeface="Cambria Math" panose="02040503050406030204" pitchFamily="18" charset="0"/>
                      </a:rPr>
                      <m:t>)</m:t>
                    </m:r>
                  </m:oMath>
                </a14:m>
                <a:r>
                  <a:rPr lang="zh-CN" altLang="en-US" sz="1800" kern="0" dirty="0">
                    <a:effectLst/>
                    <a:latin typeface="黑体" panose="02010609060101010101" pitchFamily="49" charset="-122"/>
                    <a:ea typeface="黑体" panose="02010609060101010101" pitchFamily="49" charset="-122"/>
                  </a:rPr>
                  <a:t>的算法，合并排序已经基本呈现出线性递增情形，那么我们显然可以知道合并排序的效率要远远优于其他</a:t>
                </a:r>
                <a:r>
                  <a:rPr lang="en-US" altLang="zh-CN" sz="1800" kern="0" dirty="0">
                    <a:effectLst/>
                    <a:latin typeface="黑体" panose="02010609060101010101" pitchFamily="49" charset="-122"/>
                    <a:ea typeface="黑体" panose="02010609060101010101" pitchFamily="49" charset="-122"/>
                  </a:rPr>
                  <a:t>3</a:t>
                </a:r>
                <a:r>
                  <a:rPr lang="zh-CN" altLang="en-US" sz="1800" kern="0" dirty="0">
                    <a:effectLst/>
                    <a:latin typeface="黑体" panose="02010609060101010101" pitchFamily="49" charset="-122"/>
                    <a:ea typeface="黑体" panose="02010609060101010101" pitchFamily="49" charset="-122"/>
                  </a:rPr>
                  <a:t>个平均时间复杂度为</a:t>
                </a:r>
                <a14:m>
                  <m:oMath xmlns:m="http://schemas.openxmlformats.org/officeDocument/2006/math">
                    <m:r>
                      <a:rPr lang="en-US" altLang="zh-CN" i="1" kern="0">
                        <a:latin typeface="Cambria Math" panose="02040503050406030204" pitchFamily="18" charset="0"/>
                      </a:rPr>
                      <m:t>𝑂</m:t>
                    </m:r>
                    <m:r>
                      <a:rPr lang="en-US" altLang="zh-CN" i="1" kern="0">
                        <a:latin typeface="Cambria Math" panose="02040503050406030204" pitchFamily="18" charset="0"/>
                      </a:rPr>
                      <m:t>(</m:t>
                    </m:r>
                    <m:sSup>
                      <m:sSupPr>
                        <m:ctrlPr>
                          <a:rPr lang="zh-CN" altLang="en-US" i="1" kern="0" dirty="0">
                            <a:latin typeface="Cambria Math" panose="02040503050406030204" pitchFamily="18" charset="0"/>
                          </a:rPr>
                        </m:ctrlPr>
                      </m:sSupPr>
                      <m:e>
                        <m:r>
                          <a:rPr lang="en-US" altLang="zh-CN" i="1" kern="0" dirty="0">
                            <a:latin typeface="Cambria Math" panose="02040503050406030204" pitchFamily="18" charset="0"/>
                          </a:rPr>
                          <m:t>𝑛</m:t>
                        </m:r>
                      </m:e>
                      <m:sup>
                        <m:r>
                          <a:rPr lang="en-US" altLang="zh-CN" i="1" kern="0" dirty="0">
                            <a:latin typeface="Cambria Math" panose="02040503050406030204" pitchFamily="18" charset="0"/>
                          </a:rPr>
                          <m:t>2</m:t>
                        </m:r>
                      </m:sup>
                    </m:sSup>
                    <m:r>
                      <a:rPr lang="en-US" altLang="zh-CN" i="1" kern="0">
                        <a:latin typeface="Cambria Math" panose="02040503050406030204" pitchFamily="18" charset="0"/>
                      </a:rPr>
                      <m:t>)</m:t>
                    </m:r>
                  </m:oMath>
                </a14:m>
                <a:r>
                  <a:rPr lang="zh-CN" altLang="en-US" sz="1800" kern="0" dirty="0">
                    <a:effectLst/>
                    <a:latin typeface="黑体" panose="02010609060101010101" pitchFamily="49" charset="-122"/>
                    <a:ea typeface="黑体" panose="02010609060101010101" pitchFamily="49" charset="-122"/>
                  </a:rPr>
                  <a:t>的算法。</a:t>
                </a:r>
              </a:p>
              <a:p>
                <a:pPr indent="304800" algn="l">
                  <a:spcBef>
                    <a:spcPts val="900"/>
                  </a:spcBef>
                  <a:spcAft>
                    <a:spcPts val="900"/>
                  </a:spcAft>
                </a:pPr>
                <a:r>
                  <a:rPr lang="zh-CN" altLang="en-US" sz="1800" kern="0" dirty="0">
                    <a:effectLst/>
                    <a:latin typeface="黑体" panose="02010609060101010101" pitchFamily="49" charset="-122"/>
                    <a:ea typeface="黑体" panose="02010609060101010101" pitchFamily="49" charset="-122"/>
                  </a:rPr>
                  <a:t>实验数据和所绘制的图像显示理论值大于实验值，据我对实验数据的分析，我推测是最小数据规模的运行时间偏大，而我们又将最小数据规模的运行时间作为基准点来进行理论值的计算，就会致理论值都不准且偏大。但在数据规模较小时，由于运行时长很小，致分母很小，致使微小的波动也会造成较大的误差比例，误差的随机性大，这属正常情况。</a:t>
                </a:r>
              </a:p>
            </p:txBody>
          </p:sp>
        </mc:Choice>
        <mc:Fallback xmlns="">
          <p:sp>
            <p:nvSpPr>
              <p:cNvPr id="5" name="文本框 4">
                <a:extLst>
                  <a:ext uri="{FF2B5EF4-FFF2-40B4-BE49-F238E27FC236}">
                    <a16:creationId xmlns:a16="http://schemas.microsoft.com/office/drawing/2014/main" id="{6460405A-87BA-4BBC-ABA5-AC6D401D0752}"/>
                  </a:ext>
                </a:extLst>
              </p:cNvPr>
              <p:cNvSpPr txBox="1">
                <a:spLocks noRot="1" noChangeAspect="1" noMove="1" noResize="1" noEditPoints="1" noAdjustHandles="1" noChangeArrowheads="1" noChangeShapeType="1" noTextEdit="1"/>
              </p:cNvSpPr>
              <p:nvPr/>
            </p:nvSpPr>
            <p:spPr>
              <a:xfrm>
                <a:off x="6559828" y="1423283"/>
                <a:ext cx="5487794" cy="3877985"/>
              </a:xfrm>
              <a:prstGeom prst="rect">
                <a:avLst/>
              </a:prstGeom>
              <a:blipFill>
                <a:blip r:embed="rId2"/>
                <a:stretch>
                  <a:fillRect l="-889" t="-785" r="-1556" b="-1413"/>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A48CEC90-389B-4147-BCC5-5DEE390AD5FD}"/>
              </a:ext>
            </a:extLst>
          </p:cNvPr>
          <p:cNvPicPr/>
          <p:nvPr/>
        </p:nvPicPr>
        <p:blipFill>
          <a:blip r:embed="rId3"/>
          <a:stretch>
            <a:fillRect/>
          </a:stretch>
        </p:blipFill>
        <p:spPr>
          <a:xfrm>
            <a:off x="254336" y="990207"/>
            <a:ext cx="6305492" cy="4949417"/>
          </a:xfrm>
          <a:prstGeom prst="rect">
            <a:avLst/>
          </a:prstGeom>
          <a:noFill/>
          <a:ln>
            <a:noFill/>
          </a:ln>
        </p:spPr>
      </p:pic>
    </p:spTree>
    <p:extLst>
      <p:ext uri="{BB962C8B-B14F-4D97-AF65-F5344CB8AC3E}">
        <p14:creationId xmlns:p14="http://schemas.microsoft.com/office/powerpoint/2010/main" val="3398419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5C3738-2AE1-47AC-A204-351380614456}"/>
              </a:ext>
            </a:extLst>
          </p:cNvPr>
          <p:cNvSpPr>
            <a:spLocks noGrp="1"/>
          </p:cNvSpPr>
          <p:nvPr>
            <p:ph type="title"/>
          </p:nvPr>
        </p:nvSpPr>
        <p:spPr>
          <a:xfrm>
            <a:off x="120315" y="0"/>
            <a:ext cx="9950952" cy="689811"/>
          </a:xfrm>
        </p:spPr>
        <p:txBody>
          <a:bodyPr>
            <a:normAutofit/>
          </a:bodyPr>
          <a:lstStyle/>
          <a:p>
            <a:r>
              <a:rPr lang="en-US" altLang="zh-CN" sz="2800" dirty="0"/>
              <a:t>5. </a:t>
            </a:r>
            <a:r>
              <a:rPr lang="zh-CN" altLang="en-US" sz="2800" dirty="0"/>
              <a:t>快速排序</a:t>
            </a:r>
          </a:p>
        </p:txBody>
      </p:sp>
      <p:sp>
        <p:nvSpPr>
          <p:cNvPr id="3" name="内容占位符 2">
            <a:extLst>
              <a:ext uri="{FF2B5EF4-FFF2-40B4-BE49-F238E27FC236}">
                <a16:creationId xmlns:a16="http://schemas.microsoft.com/office/drawing/2014/main" id="{5EA2D026-D0D2-48EE-9948-6CB8948BB6DC}"/>
              </a:ext>
            </a:extLst>
          </p:cNvPr>
          <p:cNvSpPr>
            <a:spLocks noGrp="1"/>
          </p:cNvSpPr>
          <p:nvPr>
            <p:ph idx="1"/>
          </p:nvPr>
        </p:nvSpPr>
        <p:spPr>
          <a:xfrm>
            <a:off x="57733" y="588558"/>
            <a:ext cx="11835900" cy="1487236"/>
          </a:xfrm>
        </p:spPr>
        <p:txBody>
          <a:bodyPr>
            <a:normAutofit lnSpcReduction="10000"/>
          </a:bodyPr>
          <a:lstStyle/>
          <a:p>
            <a:pPr algn="l">
              <a:spcBef>
                <a:spcPts val="1000"/>
              </a:spcBef>
            </a:pPr>
            <a:r>
              <a:rPr lang="en-US" altLang="zh-CN" sz="1800" b="1" kern="0" dirty="0">
                <a:solidFill>
                  <a:srgbClr val="FFFF00"/>
                </a:solidFill>
                <a:effectLst/>
                <a:latin typeface="黑体" panose="02010609060101010101" pitchFamily="49" charset="-122"/>
                <a:ea typeface="黑体" panose="02010609060101010101" pitchFamily="49" charset="-122"/>
                <a:cs typeface="Times New Roman" panose="02020603050405020304" pitchFamily="18" charset="0"/>
              </a:rPr>
              <a:t>5.1 </a:t>
            </a:r>
            <a:r>
              <a:rPr lang="zh-CN" altLang="zh-CN" sz="1800" b="1" kern="0" dirty="0">
                <a:solidFill>
                  <a:srgbClr val="FFFF00"/>
                </a:solidFill>
                <a:effectLst/>
                <a:latin typeface="黑体" panose="02010609060101010101" pitchFamily="49" charset="-122"/>
                <a:ea typeface="黑体" panose="02010609060101010101" pitchFamily="49" charset="-122"/>
              </a:rPr>
              <a:t>设计原理或思路</a:t>
            </a:r>
            <a:endParaRPr lang="zh-CN" altLang="zh-CN" sz="1800" kern="100" dirty="0">
              <a:solidFill>
                <a:srgbClr val="FFFF00"/>
              </a:solidFill>
              <a:effectLst/>
              <a:latin typeface="黑体" panose="02010609060101010101" pitchFamily="49" charset="-122"/>
              <a:ea typeface="黑体" panose="02010609060101010101" pitchFamily="49" charset="-122"/>
            </a:endParaRPr>
          </a:p>
          <a:p>
            <a:pPr algn="just"/>
            <a:r>
              <a:rPr lang="zh-CN" altLang="zh-CN" sz="1800" kern="100" dirty="0">
                <a:effectLst/>
                <a:latin typeface="黑体" panose="02010609060101010101" pitchFamily="49" charset="-122"/>
                <a:ea typeface="黑体" panose="02010609060101010101" pitchFamily="49" charset="-122"/>
                <a:cs typeface="宋体" panose="02010600030101010101" pitchFamily="2" charset="-122"/>
              </a:rPr>
              <a:t>我们将待排序序列中第一个元素设置为枢轴元素，然后将序列中所有小于枢轴元素的元素放在它左边，所有大于等于枢轴元素的元素放在它右边。那么我们容易得到此时枢轴元素所在的位置就是正确的位置。然后我们对枢轴元素左边的子序列和枢轴元素右边的子序列都进行相同的操作。依此类推，利用递归的思想，我们可以让所有元素到它们的正确位置上，实现序列有序。</a:t>
            </a:r>
            <a:endParaRPr lang="zh-CN" altLang="zh-CN" sz="1800" kern="100" dirty="0">
              <a:effectLst/>
              <a:latin typeface="黑体" panose="02010609060101010101" pitchFamily="49" charset="-122"/>
              <a:ea typeface="黑体" panose="02010609060101010101" pitchFamily="49" charset="-122"/>
            </a:endParaRPr>
          </a:p>
        </p:txBody>
      </p:sp>
      <p:pic>
        <p:nvPicPr>
          <p:cNvPr id="7" name="图片 6">
            <a:extLst>
              <a:ext uri="{FF2B5EF4-FFF2-40B4-BE49-F238E27FC236}">
                <a16:creationId xmlns:a16="http://schemas.microsoft.com/office/drawing/2014/main" id="{F005602A-317D-4B87-B2EA-26F8E3231F69}"/>
              </a:ext>
            </a:extLst>
          </p:cNvPr>
          <p:cNvPicPr/>
          <p:nvPr/>
        </p:nvPicPr>
        <p:blipFill>
          <a:blip r:embed="rId2"/>
          <a:stretch>
            <a:fillRect/>
          </a:stretch>
        </p:blipFill>
        <p:spPr>
          <a:xfrm>
            <a:off x="1787053" y="2075794"/>
            <a:ext cx="8284214" cy="4699655"/>
          </a:xfrm>
          <a:prstGeom prst="rect">
            <a:avLst/>
          </a:prstGeom>
        </p:spPr>
      </p:pic>
    </p:spTree>
    <p:extLst>
      <p:ext uri="{BB962C8B-B14F-4D97-AF65-F5344CB8AC3E}">
        <p14:creationId xmlns:p14="http://schemas.microsoft.com/office/powerpoint/2010/main" val="1470237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85F855-8E9E-46ED-B03C-00821BC84E64}"/>
              </a:ext>
            </a:extLst>
          </p:cNvPr>
          <p:cNvSpPr>
            <a:spLocks noGrp="1"/>
          </p:cNvSpPr>
          <p:nvPr>
            <p:ph type="title"/>
          </p:nvPr>
        </p:nvSpPr>
        <p:spPr>
          <a:xfrm>
            <a:off x="439310" y="1452437"/>
            <a:ext cx="5183448" cy="3206957"/>
          </a:xfrm>
        </p:spPr>
        <p:txBody>
          <a:bodyPr>
            <a:noAutofit/>
          </a:bodyPr>
          <a:lstStyle/>
          <a:p>
            <a:r>
              <a:rPr lang="en-US" altLang="zh-CN" sz="2000" dirty="0"/>
              <a:t>#</a:t>
            </a:r>
            <a:r>
              <a:rPr lang="zh-CN" altLang="en-US" sz="2000" dirty="0"/>
              <a:t>右图展示了快速排序的一趟排序过程，每经过一趟排序过程，就有一个枢轴元素到达正确的位置，要想完成整个排序过程，需要不断对左序列和右序列都进行递归调用，不断地进行右图中所展示的操作。</a:t>
            </a:r>
          </a:p>
        </p:txBody>
      </p:sp>
      <p:pic>
        <p:nvPicPr>
          <p:cNvPr id="4" name="图片 3">
            <a:extLst>
              <a:ext uri="{FF2B5EF4-FFF2-40B4-BE49-F238E27FC236}">
                <a16:creationId xmlns:a16="http://schemas.microsoft.com/office/drawing/2014/main" id="{30108F2B-2DA1-4CE4-A781-F118165B9509}"/>
              </a:ext>
            </a:extLst>
          </p:cNvPr>
          <p:cNvPicPr/>
          <p:nvPr/>
        </p:nvPicPr>
        <p:blipFill>
          <a:blip r:embed="rId2">
            <a:extLst>
              <a:ext uri="{28A0092B-C50C-407E-A947-70E740481C1C}">
                <a14:useLocalDpi xmlns:a14="http://schemas.microsoft.com/office/drawing/2010/main" val="0"/>
              </a:ext>
            </a:extLst>
          </a:blip>
          <a:srcRect/>
          <a:stretch>
            <a:fillRect/>
          </a:stretch>
        </p:blipFill>
        <p:spPr>
          <a:xfrm>
            <a:off x="5738589" y="514184"/>
            <a:ext cx="5949827" cy="5735541"/>
          </a:xfrm>
          <a:prstGeom prst="rect">
            <a:avLst/>
          </a:prstGeom>
          <a:noFill/>
          <a:ln>
            <a:noFill/>
          </a:ln>
        </p:spPr>
      </p:pic>
    </p:spTree>
    <p:extLst>
      <p:ext uri="{BB962C8B-B14F-4D97-AF65-F5344CB8AC3E}">
        <p14:creationId xmlns:p14="http://schemas.microsoft.com/office/powerpoint/2010/main" val="3938840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EFEAD32-0271-44F2-A478-2BA2AB8DD0A1}"/>
                  </a:ext>
                </a:extLst>
              </p:cNvPr>
              <p:cNvSpPr>
                <a:spLocks noGrp="1"/>
              </p:cNvSpPr>
              <p:nvPr>
                <p:ph idx="1"/>
              </p:nvPr>
            </p:nvSpPr>
            <p:spPr>
              <a:xfrm>
                <a:off x="222533" y="535739"/>
                <a:ext cx="10816389" cy="5786521"/>
              </a:xfrm>
            </p:spPr>
            <p:txBody>
              <a:bodyPr/>
              <a:lstStyle/>
              <a:p>
                <a:pPr algn="l">
                  <a:spcBef>
                    <a:spcPts val="1000"/>
                  </a:spcBef>
                </a:pPr>
                <a:r>
                  <a:rPr lang="en-US" altLang="zh-CN" sz="1800" b="1" kern="0" dirty="0">
                    <a:solidFill>
                      <a:srgbClr val="FFFF00"/>
                    </a:solidFill>
                    <a:effectLst/>
                    <a:latin typeface="黑体" panose="02010609060101010101" pitchFamily="49" charset="-122"/>
                    <a:ea typeface="黑体" panose="02010609060101010101" pitchFamily="49" charset="-122"/>
                    <a:cs typeface="Times New Roman" panose="02020603050405020304" pitchFamily="18" charset="0"/>
                  </a:rPr>
                  <a:t>5.2 </a:t>
                </a:r>
                <a:r>
                  <a:rPr lang="zh-CN" altLang="zh-CN" sz="1800" b="1" kern="0" dirty="0">
                    <a:solidFill>
                      <a:srgbClr val="FFFF00"/>
                    </a:solidFill>
                    <a:effectLst/>
                    <a:latin typeface="黑体" panose="02010609060101010101" pitchFamily="49" charset="-122"/>
                    <a:ea typeface="黑体" panose="02010609060101010101" pitchFamily="49" charset="-122"/>
                    <a:cs typeface="宋体" panose="02010600030101010101" pitchFamily="2" charset="-122"/>
                  </a:rPr>
                  <a:t>算法实际执行时间</a:t>
                </a:r>
                <a:endParaRPr lang="zh-CN" altLang="zh-CN" sz="1800" kern="100" dirty="0">
                  <a:solidFill>
                    <a:srgbClr val="FFFF00"/>
                  </a:solidFill>
                  <a:effectLst/>
                  <a:latin typeface="黑体" panose="02010609060101010101" pitchFamily="49" charset="-122"/>
                  <a:ea typeface="黑体" panose="02010609060101010101" pitchFamily="49" charset="-122"/>
                </a:endParaRPr>
              </a:p>
              <a:p>
                <a:pPr indent="304800" algn="l">
                  <a:spcBef>
                    <a:spcPts val="900"/>
                  </a:spcBef>
                  <a:spcAft>
                    <a:spcPts val="900"/>
                  </a:spcAft>
                </a:pPr>
                <a:r>
                  <a:rPr lang="zh-CN" altLang="en-US" sz="1800" kern="0" dirty="0">
                    <a:effectLst/>
                    <a:latin typeface="黑体" panose="02010609060101010101" pitchFamily="49" charset="-122"/>
                    <a:ea typeface="黑体" panose="02010609060101010101" pitchFamily="49" charset="-122"/>
                    <a:cs typeface="宋体" panose="02010600030101010101" pitchFamily="2" charset="-122"/>
                  </a:rPr>
                  <a:t>快速</a:t>
                </a:r>
                <a:r>
                  <a:rPr lang="zh-CN" altLang="zh-CN" sz="1800" kern="0" dirty="0">
                    <a:effectLst/>
                    <a:latin typeface="黑体" panose="02010609060101010101" pitchFamily="49" charset="-122"/>
                    <a:ea typeface="黑体" panose="02010609060101010101" pitchFamily="49" charset="-122"/>
                    <a:cs typeface="宋体" panose="02010600030101010101" pitchFamily="2" charset="-122"/>
                  </a:rPr>
                  <a:t>排序算法在各数据规模下平均运行时间如下表</a:t>
                </a:r>
                <a:r>
                  <a:rPr lang="zh-CN" altLang="en-US" sz="1800" kern="0" dirty="0">
                    <a:effectLst/>
                    <a:latin typeface="黑体" panose="02010609060101010101" pitchFamily="49" charset="-122"/>
                    <a:ea typeface="黑体" panose="02010609060101010101" pitchFamily="49" charset="-122"/>
                    <a:cs typeface="宋体" panose="02010600030101010101" pitchFamily="2" charset="-122"/>
                  </a:rPr>
                  <a:t>。</a:t>
                </a:r>
                <a:r>
                  <a:rPr lang="zh-CN" altLang="zh-CN" sz="1800" kern="0" dirty="0">
                    <a:effectLst/>
                    <a:latin typeface="黑体" panose="02010609060101010101" pitchFamily="49" charset="-122"/>
                    <a:ea typeface="黑体" panose="02010609060101010101" pitchFamily="49" charset="-122"/>
                    <a:cs typeface="宋体" panose="02010600030101010101" pitchFamily="2" charset="-122"/>
                  </a:rPr>
                  <a:t>数据规模单位为个，平均运行时间单位为</a:t>
                </a:r>
                <a:r>
                  <a:rPr lang="en-US" altLang="zh-CN" sz="1800" kern="0" dirty="0" err="1">
                    <a:effectLst/>
                    <a:latin typeface="黑体" panose="02010609060101010101" pitchFamily="49" charset="-122"/>
                    <a:ea typeface="黑体" panose="02010609060101010101" pitchFamily="49" charset="-122"/>
                    <a:cs typeface="宋体" panose="02010600030101010101" pitchFamily="2" charset="-122"/>
                  </a:rPr>
                  <a:t>ms</a:t>
                </a:r>
                <a:r>
                  <a:rPr lang="zh-CN" altLang="zh-CN" sz="1800" kern="0" dirty="0">
                    <a:effectLst/>
                    <a:latin typeface="黑体" panose="02010609060101010101" pitchFamily="49" charset="-122"/>
                    <a:ea typeface="黑体" panose="02010609060101010101" pitchFamily="49" charset="-122"/>
                    <a:cs typeface="宋体" panose="02010600030101010101" pitchFamily="2" charset="-122"/>
                  </a:rPr>
                  <a:t>。</a:t>
                </a:r>
                <a:endParaRPr lang="en-US" altLang="zh-CN" sz="1800" kern="0" dirty="0">
                  <a:effectLst/>
                  <a:latin typeface="黑体" panose="02010609060101010101" pitchFamily="49" charset="-122"/>
                  <a:ea typeface="黑体" panose="02010609060101010101" pitchFamily="49" charset="-122"/>
                  <a:cs typeface="宋体" panose="02010600030101010101" pitchFamily="2" charset="-122"/>
                </a:endParaRPr>
              </a:p>
              <a:p>
                <a:pPr indent="304800" algn="l">
                  <a:spcBef>
                    <a:spcPts val="900"/>
                  </a:spcBef>
                  <a:spcAft>
                    <a:spcPts val="900"/>
                  </a:spcAft>
                </a:pPr>
                <a:endParaRPr lang="en-US" altLang="zh-CN" kern="0" dirty="0">
                  <a:latin typeface="黑体" panose="02010609060101010101" pitchFamily="49" charset="-122"/>
                  <a:ea typeface="黑体" panose="02010609060101010101" pitchFamily="49" charset="-122"/>
                </a:endParaRPr>
              </a:p>
              <a:p>
                <a:pPr indent="304800" algn="l">
                  <a:spcBef>
                    <a:spcPts val="900"/>
                  </a:spcBef>
                  <a:spcAft>
                    <a:spcPts val="900"/>
                  </a:spcAft>
                </a:pPr>
                <a:endParaRPr lang="en-US" altLang="zh-CN" kern="0" dirty="0">
                  <a:latin typeface="黑体" panose="02010609060101010101" pitchFamily="49" charset="-122"/>
                  <a:ea typeface="黑体" panose="02010609060101010101" pitchFamily="49" charset="-122"/>
                </a:endParaRPr>
              </a:p>
              <a:p>
                <a:pPr indent="304800">
                  <a:spcBef>
                    <a:spcPts val="900"/>
                  </a:spcBef>
                  <a:spcAft>
                    <a:spcPts val="900"/>
                  </a:spcAft>
                </a:pPr>
                <a:r>
                  <a:rPr lang="en-US" altLang="zh-CN" b="1" kern="0" dirty="0">
                    <a:solidFill>
                      <a:srgbClr val="FFFF00"/>
                    </a:solidFill>
                    <a:effectLst/>
                    <a:latin typeface="黑体" panose="02010609060101010101" pitchFamily="49" charset="-122"/>
                    <a:ea typeface="黑体" panose="02010609060101010101" pitchFamily="49" charset="-122"/>
                    <a:cs typeface="宋体" panose="02010600030101010101" pitchFamily="2" charset="-122"/>
                  </a:rPr>
                  <a:t>5.3 </a:t>
                </a:r>
                <a:r>
                  <a:rPr lang="zh-CN" altLang="zh-CN" b="1" kern="0" dirty="0">
                    <a:solidFill>
                      <a:srgbClr val="FFFF00"/>
                    </a:solidFill>
                    <a:effectLst/>
                    <a:latin typeface="黑体" panose="02010609060101010101" pitchFamily="49" charset="-122"/>
                    <a:ea typeface="黑体" panose="02010609060101010101" pitchFamily="49" charset="-122"/>
                    <a:cs typeface="宋体" panose="02010600030101010101" pitchFamily="2" charset="-122"/>
                  </a:rPr>
                  <a:t>对于算法效率的分析</a:t>
                </a:r>
                <a:endParaRPr lang="en-US" altLang="zh-CN" b="1" kern="0" dirty="0">
                  <a:solidFill>
                    <a:srgbClr val="FFFF00"/>
                  </a:solidFill>
                  <a:latin typeface="黑体" panose="02010609060101010101" pitchFamily="49" charset="-122"/>
                  <a:ea typeface="黑体" panose="02010609060101010101" pitchFamily="49" charset="-122"/>
                  <a:cs typeface="宋体" panose="02010600030101010101" pitchFamily="2" charset="-122"/>
                </a:endParaRPr>
              </a:p>
              <a:p>
                <a:pPr indent="304800">
                  <a:spcBef>
                    <a:spcPts val="900"/>
                  </a:spcBef>
                  <a:spcAft>
                    <a:spcPts val="900"/>
                  </a:spcAft>
                </a:pPr>
                <a:r>
                  <a:rPr lang="zh-CN" altLang="en-US" kern="100" dirty="0">
                    <a:latin typeface="黑体" panose="02010609060101010101" pitchFamily="49" charset="-122"/>
                    <a:ea typeface="黑体" panose="02010609060101010101" pitchFamily="49" charset="-122"/>
                  </a:rPr>
                  <a:t>已知快速排序算法平均时间复杂度为</a:t>
                </a:r>
                <a14:m>
                  <m:oMath xmlns:m="http://schemas.openxmlformats.org/officeDocument/2006/math">
                    <m:r>
                      <a:rPr lang="en-US" altLang="zh-CN" b="0" i="1" kern="100" smtClean="0">
                        <a:latin typeface="Cambria Math" panose="02040503050406030204" pitchFamily="18" charset="0"/>
                        <a:ea typeface="+mj-ea"/>
                      </a:rPr>
                      <m:t>𝑂</m:t>
                    </m:r>
                    <m:r>
                      <a:rPr lang="en-US" altLang="zh-CN" b="0" i="1" kern="100" smtClean="0">
                        <a:latin typeface="Cambria Math" panose="02040503050406030204" pitchFamily="18" charset="0"/>
                        <a:ea typeface="+mj-ea"/>
                      </a:rPr>
                      <m:t>(</m:t>
                    </m:r>
                    <m:r>
                      <a:rPr lang="en-US" altLang="zh-CN" b="0" i="1" kern="100" smtClean="0">
                        <a:latin typeface="Cambria Math" panose="02040503050406030204" pitchFamily="18" charset="0"/>
                        <a:ea typeface="+mj-ea"/>
                      </a:rPr>
                      <m:t>𝑛𝑙𝑜𝑔𝑛</m:t>
                    </m:r>
                    <m:r>
                      <a:rPr lang="en-US" altLang="zh-CN" b="0" i="1" kern="100" smtClean="0">
                        <a:latin typeface="Cambria Math" panose="02040503050406030204" pitchFamily="18" charset="0"/>
                        <a:ea typeface="+mj-ea"/>
                      </a:rPr>
                      <m:t>)</m:t>
                    </m:r>
                  </m:oMath>
                </a14:m>
                <a:r>
                  <a:rPr lang="zh-CN" altLang="en-US" kern="100" dirty="0">
                    <a:latin typeface="黑体" panose="02010609060101010101" pitchFamily="49" charset="-122"/>
                    <a:ea typeface="黑体" panose="02010609060101010101" pitchFamily="49" charset="-122"/>
                  </a:rPr>
                  <a:t>，经过分析和在实验要求里的提示，我以输入规模为</a:t>
                </a:r>
                <a:r>
                  <a:rPr lang="en-US" altLang="zh-CN" kern="100" dirty="0">
                    <a:latin typeface="黑体" panose="02010609060101010101" pitchFamily="49" charset="-122"/>
                    <a:ea typeface="黑体" panose="02010609060101010101" pitchFamily="49" charset="-122"/>
                  </a:rPr>
                  <a:t>10000</a:t>
                </a:r>
                <a:r>
                  <a:rPr lang="zh-CN" altLang="en-US" kern="100" dirty="0">
                    <a:latin typeface="黑体" panose="02010609060101010101" pitchFamily="49" charset="-122"/>
                    <a:ea typeface="黑体" panose="02010609060101010101" pitchFamily="49" charset="-122"/>
                  </a:rPr>
                  <a:t>的数据运行时间为基准点，通过</a:t>
                </a:r>
                <a14:m>
                  <m:oMath xmlns:m="http://schemas.openxmlformats.org/officeDocument/2006/math">
                    <m:r>
                      <a:rPr lang="en-US" altLang="zh-CN" sz="2000" b="0" i="0" smtClean="0">
                        <a:latin typeface="Cambria Math" panose="02040503050406030204" pitchFamily="18" charset="0"/>
                        <a:ea typeface="+mj-ea"/>
                      </a:rPr>
                      <m:t> </m:t>
                    </m:r>
                    <m:f>
                      <m:fPr>
                        <m:ctrlPr>
                          <a:rPr lang="zh-CN" altLang="zh-CN" sz="2000" i="1">
                            <a:latin typeface="Cambria Math" panose="02040503050406030204" pitchFamily="18" charset="0"/>
                            <a:ea typeface="+mj-ea"/>
                          </a:rPr>
                        </m:ctrlPr>
                      </m:fPr>
                      <m:num>
                        <m:sSub>
                          <m:sSubPr>
                            <m:ctrlPr>
                              <a:rPr lang="zh-CN" altLang="zh-CN" sz="2000" i="1" kern="0">
                                <a:latin typeface="Cambria Math" panose="02040503050406030204" pitchFamily="18" charset="0"/>
                                <a:ea typeface="+mj-ea"/>
                              </a:rPr>
                            </m:ctrlPr>
                          </m:sSubPr>
                          <m:e>
                            <m:r>
                              <a:rPr lang="en-US" altLang="zh-CN" sz="2000" i="1">
                                <a:latin typeface="Cambria Math" panose="02040503050406030204" pitchFamily="18" charset="0"/>
                                <a:ea typeface="+mj-ea"/>
                                <a:cs typeface="Times New Roman" panose="02020603050405020304" pitchFamily="18" charset="0"/>
                              </a:rPr>
                              <m:t>𝑛</m:t>
                            </m:r>
                          </m:e>
                          <m:sub>
                            <m:r>
                              <a:rPr lang="en-US" altLang="zh-CN" sz="2000" i="1">
                                <a:latin typeface="Cambria Math" panose="02040503050406030204" pitchFamily="18" charset="0"/>
                                <a:ea typeface="+mj-ea"/>
                                <a:cs typeface="Times New Roman" panose="02020603050405020304" pitchFamily="18" charset="0"/>
                              </a:rPr>
                              <m:t>1</m:t>
                            </m:r>
                          </m:sub>
                        </m:sSub>
                        <m:r>
                          <m:rPr>
                            <m:sty m:val="p"/>
                          </m:rPr>
                          <a:rPr lang="en-US" altLang="zh-CN" sz="2000">
                            <a:latin typeface="Cambria Math" panose="02040503050406030204" pitchFamily="18" charset="0"/>
                            <a:ea typeface="+mj-ea"/>
                            <a:cs typeface="Times New Roman" panose="02020603050405020304" pitchFamily="18" charset="0"/>
                          </a:rPr>
                          <m:t>log</m:t>
                        </m:r>
                        <m:sSub>
                          <m:sSubPr>
                            <m:ctrlPr>
                              <a:rPr lang="zh-CN" altLang="zh-CN" sz="2000" i="1" kern="0">
                                <a:latin typeface="Cambria Math" panose="02040503050406030204" pitchFamily="18" charset="0"/>
                                <a:ea typeface="+mj-ea"/>
                              </a:rPr>
                            </m:ctrlPr>
                          </m:sSubPr>
                          <m:e>
                            <m:r>
                              <a:rPr lang="en-US" altLang="zh-CN" sz="2000" i="1">
                                <a:latin typeface="Cambria Math" panose="02040503050406030204" pitchFamily="18" charset="0"/>
                                <a:ea typeface="+mj-ea"/>
                                <a:cs typeface="Times New Roman" panose="02020603050405020304" pitchFamily="18" charset="0"/>
                              </a:rPr>
                              <m:t>𝑛</m:t>
                            </m:r>
                          </m:e>
                          <m:sub>
                            <m:r>
                              <a:rPr lang="en-US" altLang="zh-CN" sz="2000" i="1">
                                <a:latin typeface="Cambria Math" panose="02040503050406030204" pitchFamily="18" charset="0"/>
                                <a:ea typeface="+mj-ea"/>
                                <a:cs typeface="Times New Roman" panose="02020603050405020304" pitchFamily="18" charset="0"/>
                              </a:rPr>
                              <m:t>1</m:t>
                            </m:r>
                          </m:sub>
                        </m:sSub>
                      </m:num>
                      <m:den>
                        <m:sSub>
                          <m:sSubPr>
                            <m:ctrlPr>
                              <a:rPr lang="zh-CN" altLang="zh-CN" sz="2000" i="1" kern="0">
                                <a:latin typeface="Cambria Math" panose="02040503050406030204" pitchFamily="18" charset="0"/>
                                <a:ea typeface="+mj-ea"/>
                              </a:rPr>
                            </m:ctrlPr>
                          </m:sSubPr>
                          <m:e>
                            <m:r>
                              <a:rPr lang="en-US" altLang="zh-CN" sz="2000" i="1">
                                <a:latin typeface="Cambria Math" panose="02040503050406030204" pitchFamily="18" charset="0"/>
                                <a:ea typeface="+mj-ea"/>
                                <a:cs typeface="Times New Roman" panose="02020603050405020304" pitchFamily="18" charset="0"/>
                              </a:rPr>
                              <m:t>𝑛</m:t>
                            </m:r>
                          </m:e>
                          <m:sub>
                            <m:r>
                              <a:rPr lang="en-US" altLang="zh-CN" sz="2000" i="1">
                                <a:latin typeface="Cambria Math" panose="02040503050406030204" pitchFamily="18" charset="0"/>
                                <a:ea typeface="+mj-ea"/>
                                <a:cs typeface="Times New Roman" panose="02020603050405020304" pitchFamily="18" charset="0"/>
                              </a:rPr>
                              <m:t>2</m:t>
                            </m:r>
                          </m:sub>
                        </m:sSub>
                        <m:r>
                          <m:rPr>
                            <m:sty m:val="p"/>
                          </m:rPr>
                          <a:rPr lang="en-US" altLang="zh-CN" sz="2000">
                            <a:latin typeface="Cambria Math" panose="02040503050406030204" pitchFamily="18" charset="0"/>
                            <a:ea typeface="+mj-ea"/>
                            <a:cs typeface="Times New Roman" panose="02020603050405020304" pitchFamily="18" charset="0"/>
                          </a:rPr>
                          <m:t>log</m:t>
                        </m:r>
                        <m:sSub>
                          <m:sSubPr>
                            <m:ctrlPr>
                              <a:rPr lang="zh-CN" altLang="zh-CN" sz="2000" i="1" kern="0">
                                <a:latin typeface="Cambria Math" panose="02040503050406030204" pitchFamily="18" charset="0"/>
                                <a:ea typeface="+mj-ea"/>
                              </a:rPr>
                            </m:ctrlPr>
                          </m:sSubPr>
                          <m:e>
                            <m:r>
                              <a:rPr lang="en-US" altLang="zh-CN" sz="2000" i="1">
                                <a:latin typeface="Cambria Math" panose="02040503050406030204" pitchFamily="18" charset="0"/>
                                <a:ea typeface="+mj-ea"/>
                                <a:cs typeface="Times New Roman" panose="02020603050405020304" pitchFamily="18" charset="0"/>
                              </a:rPr>
                              <m:t>𝑛</m:t>
                            </m:r>
                          </m:e>
                          <m:sub>
                            <m:r>
                              <a:rPr lang="en-US" altLang="zh-CN" sz="2000" i="1">
                                <a:latin typeface="Cambria Math" panose="02040503050406030204" pitchFamily="18" charset="0"/>
                                <a:ea typeface="+mj-ea"/>
                                <a:cs typeface="Times New Roman" panose="02020603050405020304" pitchFamily="18" charset="0"/>
                              </a:rPr>
                              <m:t>2</m:t>
                            </m:r>
                          </m:sub>
                        </m:sSub>
                      </m:den>
                    </m:f>
                  </m:oMath>
                </a14:m>
                <a:r>
                  <a:rPr lang="en-US" altLang="zh-CN" sz="2000" kern="100" dirty="0">
                    <a:latin typeface="黑体" panose="02010609060101010101" pitchFamily="49" charset="-122"/>
                    <a:ea typeface="黑体" panose="02010609060101010101" pitchFamily="49" charset="-122"/>
                  </a:rPr>
                  <a:t> = </a:t>
                </a:r>
                <a14:m>
                  <m:oMath xmlns:m="http://schemas.openxmlformats.org/officeDocument/2006/math">
                    <m:f>
                      <m:fPr>
                        <m:ctrlPr>
                          <a:rPr lang="zh-CN" altLang="zh-CN" sz="2000" i="1">
                            <a:latin typeface="Cambria Math" panose="02040503050406030204" pitchFamily="18" charset="0"/>
                            <a:ea typeface="+mj-ea"/>
                          </a:rPr>
                        </m:ctrlPr>
                      </m:fPr>
                      <m:num>
                        <m:r>
                          <a:rPr lang="en-US" altLang="zh-CN" sz="2000" i="1" kern="100">
                            <a:latin typeface="Cambria Math" panose="02040503050406030204" pitchFamily="18" charset="0"/>
                            <a:ea typeface="+mj-ea"/>
                            <a:cs typeface="Times New Roman" panose="02020603050405020304" pitchFamily="18" charset="0"/>
                          </a:rPr>
                          <m:t>𝑡𝑖𝑚𝑒</m:t>
                        </m:r>
                        <m:r>
                          <a:rPr lang="en-US" altLang="zh-CN" sz="2000" i="1" kern="100">
                            <a:latin typeface="Cambria Math" panose="02040503050406030204" pitchFamily="18" charset="0"/>
                            <a:ea typeface="+mj-ea"/>
                            <a:cs typeface="Times New Roman" panose="02020603050405020304" pitchFamily="18" charset="0"/>
                          </a:rPr>
                          <m:t>1</m:t>
                        </m:r>
                      </m:num>
                      <m:den>
                        <m:r>
                          <a:rPr lang="en-US" altLang="zh-CN" sz="2000" i="1" kern="100">
                            <a:latin typeface="Cambria Math" panose="02040503050406030204" pitchFamily="18" charset="0"/>
                            <a:ea typeface="+mj-ea"/>
                            <a:cs typeface="Times New Roman" panose="02020603050405020304" pitchFamily="18" charset="0"/>
                          </a:rPr>
                          <m:t>𝑡𝑖𝑚𝑒</m:t>
                        </m:r>
                        <m:r>
                          <a:rPr lang="en-US" altLang="zh-CN" sz="2000" i="1" kern="100">
                            <a:latin typeface="Cambria Math" panose="02040503050406030204" pitchFamily="18" charset="0"/>
                            <a:ea typeface="+mj-ea"/>
                            <a:cs typeface="Times New Roman" panose="02020603050405020304" pitchFamily="18" charset="0"/>
                          </a:rPr>
                          <m:t>2</m:t>
                        </m:r>
                      </m:den>
                    </m:f>
                  </m:oMath>
                </a14:m>
                <a:r>
                  <a:rPr lang="zh-CN" altLang="en-US" sz="2000" kern="100" dirty="0">
                    <a:latin typeface="黑体" panose="02010609060101010101" pitchFamily="49" charset="-122"/>
                    <a:ea typeface="黑体" panose="02010609060101010101" pitchFamily="49" charset="-122"/>
                  </a:rPr>
                  <a:t> </a:t>
                </a:r>
                <a:r>
                  <a:rPr lang="zh-CN" altLang="en-US" kern="100" dirty="0">
                    <a:latin typeface="黑体" panose="02010609060101010101" pitchFamily="49" charset="-122"/>
                    <a:ea typeface="黑体" panose="02010609060101010101" pitchFamily="49" charset="-122"/>
                  </a:rPr>
                  <a:t>的比例关系，计算得到各实验数据中算法执行时间的理论值。通过与实际值的对比得到如下表，其中误差为（实际值</a:t>
                </a:r>
                <a:r>
                  <a:rPr lang="en-US" altLang="zh-CN" kern="100" dirty="0">
                    <a:latin typeface="黑体" panose="02010609060101010101" pitchFamily="49" charset="-122"/>
                    <a:ea typeface="黑体" panose="02010609060101010101" pitchFamily="49" charset="-122"/>
                  </a:rPr>
                  <a:t>-</a:t>
                </a:r>
                <a:r>
                  <a:rPr lang="zh-CN" altLang="en-US" kern="100" dirty="0">
                    <a:latin typeface="黑体" panose="02010609060101010101" pitchFamily="49" charset="-122"/>
                    <a:ea typeface="黑体" panose="02010609060101010101" pitchFamily="49" charset="-122"/>
                  </a:rPr>
                  <a:t>理论值）</a:t>
                </a:r>
                <a:r>
                  <a:rPr lang="en-US" altLang="zh-CN" kern="100" dirty="0">
                    <a:latin typeface="黑体" panose="02010609060101010101" pitchFamily="49" charset="-122"/>
                    <a:ea typeface="黑体" panose="02010609060101010101" pitchFamily="49" charset="-122"/>
                  </a:rPr>
                  <a:t>/</a:t>
                </a:r>
                <a:r>
                  <a:rPr lang="zh-CN" altLang="en-US" kern="100" dirty="0">
                    <a:latin typeface="黑体" panose="02010609060101010101" pitchFamily="49" charset="-122"/>
                    <a:ea typeface="黑体" panose="02010609060101010101" pitchFamily="49" charset="-122"/>
                  </a:rPr>
                  <a:t>实际值。</a:t>
                </a:r>
                <a:endParaRPr lang="en-US" altLang="zh-CN" kern="0" dirty="0">
                  <a:latin typeface="黑体" panose="02010609060101010101" pitchFamily="49" charset="-122"/>
                  <a:ea typeface="黑体" panose="02010609060101010101" pitchFamily="49" charset="-122"/>
                </a:endParaRPr>
              </a:p>
              <a:p>
                <a:pPr indent="304800" algn="l">
                  <a:spcBef>
                    <a:spcPts val="900"/>
                  </a:spcBef>
                  <a:spcAft>
                    <a:spcPts val="900"/>
                  </a:spcAft>
                </a:pPr>
                <a:endParaRPr lang="en-US" altLang="zh-CN" kern="0" dirty="0">
                  <a:latin typeface="黑体" panose="02010609060101010101" pitchFamily="49" charset="-122"/>
                  <a:ea typeface="黑体" panose="02010609060101010101" pitchFamily="49" charset="-122"/>
                </a:endParaRPr>
              </a:p>
              <a:p>
                <a:pPr indent="304800" algn="l">
                  <a:spcBef>
                    <a:spcPts val="900"/>
                  </a:spcBef>
                  <a:spcAft>
                    <a:spcPts val="900"/>
                  </a:spcAft>
                </a:pPr>
                <a:endParaRPr lang="en-US" altLang="zh-CN" sz="1800" kern="0" dirty="0">
                  <a:effectLst/>
                  <a:latin typeface="黑体" panose="02010609060101010101" pitchFamily="49" charset="-122"/>
                  <a:ea typeface="黑体" panose="02010609060101010101" pitchFamily="49" charset="-122"/>
                </a:endParaRPr>
              </a:p>
              <a:p>
                <a:pPr indent="0" algn="l">
                  <a:spcBef>
                    <a:spcPts val="900"/>
                  </a:spcBef>
                  <a:spcAft>
                    <a:spcPts val="900"/>
                  </a:spcAft>
                  <a:buNone/>
                </a:pPr>
                <a:endParaRPr lang="zh-CN" altLang="zh-CN" sz="1800" kern="100" dirty="0">
                  <a:effectLst/>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p:txBody>
          </p:sp>
        </mc:Choice>
        <mc:Fallback xmlns="">
          <p:sp>
            <p:nvSpPr>
              <p:cNvPr id="3" name="内容占位符 2">
                <a:extLst>
                  <a:ext uri="{FF2B5EF4-FFF2-40B4-BE49-F238E27FC236}">
                    <a16:creationId xmlns:a16="http://schemas.microsoft.com/office/drawing/2014/main" id="{DEFEAD32-0271-44F2-A478-2BA2AB8DD0A1}"/>
                  </a:ext>
                </a:extLst>
              </p:cNvPr>
              <p:cNvSpPr>
                <a:spLocks noGrp="1" noRot="1" noChangeAspect="1" noMove="1" noResize="1" noEditPoints="1" noAdjustHandles="1" noChangeArrowheads="1" noChangeShapeType="1" noTextEdit="1"/>
              </p:cNvSpPr>
              <p:nvPr>
                <p:ph idx="1"/>
              </p:nvPr>
            </p:nvSpPr>
            <p:spPr>
              <a:xfrm>
                <a:off x="222533" y="535739"/>
                <a:ext cx="10816389" cy="5786521"/>
              </a:xfrm>
              <a:blipFill>
                <a:blip r:embed="rId2"/>
                <a:stretch>
                  <a:fillRect l="-395"/>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C963A0F6-0574-4920-BF38-46D8E57226B4}"/>
              </a:ext>
            </a:extLst>
          </p:cNvPr>
          <p:cNvPicPr/>
          <p:nvPr/>
        </p:nvPicPr>
        <p:blipFill>
          <a:blip r:embed="rId3"/>
          <a:stretch>
            <a:fillRect/>
          </a:stretch>
        </p:blipFill>
        <p:spPr>
          <a:xfrm>
            <a:off x="1153078" y="1591613"/>
            <a:ext cx="8865216" cy="738207"/>
          </a:xfrm>
          <a:prstGeom prst="rect">
            <a:avLst/>
          </a:prstGeom>
          <a:noFill/>
          <a:ln>
            <a:noFill/>
          </a:ln>
        </p:spPr>
      </p:pic>
      <p:pic>
        <p:nvPicPr>
          <p:cNvPr id="6" name="图片 5">
            <a:extLst>
              <a:ext uri="{FF2B5EF4-FFF2-40B4-BE49-F238E27FC236}">
                <a16:creationId xmlns:a16="http://schemas.microsoft.com/office/drawing/2014/main" id="{E6381EC1-888E-449B-A7E7-D6EBC9A5B00B}"/>
              </a:ext>
            </a:extLst>
          </p:cNvPr>
          <p:cNvPicPr/>
          <p:nvPr/>
        </p:nvPicPr>
        <p:blipFill>
          <a:blip r:embed="rId4"/>
          <a:stretch>
            <a:fillRect/>
          </a:stretch>
        </p:blipFill>
        <p:spPr>
          <a:xfrm>
            <a:off x="1153078" y="4407757"/>
            <a:ext cx="9135910" cy="1717260"/>
          </a:xfrm>
          <a:prstGeom prst="rect">
            <a:avLst/>
          </a:prstGeom>
          <a:noFill/>
          <a:ln>
            <a:noFill/>
          </a:ln>
        </p:spPr>
      </p:pic>
    </p:spTree>
    <p:extLst>
      <p:ext uri="{BB962C8B-B14F-4D97-AF65-F5344CB8AC3E}">
        <p14:creationId xmlns:p14="http://schemas.microsoft.com/office/powerpoint/2010/main" val="1973091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2A59626-C487-4857-A12C-BBD58EEF8AD7}"/>
              </a:ext>
            </a:extLst>
          </p:cNvPr>
          <p:cNvSpPr>
            <a:spLocks noGrp="1"/>
          </p:cNvSpPr>
          <p:nvPr>
            <p:ph idx="1"/>
          </p:nvPr>
        </p:nvSpPr>
        <p:spPr>
          <a:xfrm>
            <a:off x="325899" y="442230"/>
            <a:ext cx="10131425" cy="3649133"/>
          </a:xfrm>
        </p:spPr>
        <p:txBody>
          <a:bodyPr/>
          <a:lstStyle/>
          <a:p>
            <a:r>
              <a:rPr lang="zh-CN" altLang="zh-CN" sz="1800" dirty="0">
                <a:effectLst/>
                <a:latin typeface="黑体" panose="02010609060101010101" pitchFamily="49" charset="-122"/>
                <a:ea typeface="黑体" panose="02010609060101010101" pitchFamily="49" charset="-122"/>
                <a:cs typeface="Times New Roman" panose="02020603050405020304" pitchFamily="18" charset="0"/>
              </a:rPr>
              <a:t>下面为</a:t>
            </a:r>
            <a:r>
              <a:rPr lang="zh-CN" altLang="en-US" sz="1800" dirty="0">
                <a:effectLst/>
                <a:latin typeface="黑体" panose="02010609060101010101" pitchFamily="49" charset="-122"/>
                <a:ea typeface="黑体" panose="02010609060101010101" pitchFamily="49" charset="-122"/>
                <a:cs typeface="Times New Roman" panose="02020603050405020304" pitchFamily="18" charset="0"/>
              </a:rPr>
              <a:t>快速排序的</a:t>
            </a:r>
            <a:r>
              <a:rPr lang="zh-CN" altLang="zh-CN" sz="1800" dirty="0">
                <a:effectLst/>
                <a:latin typeface="黑体" panose="02010609060101010101" pitchFamily="49" charset="-122"/>
                <a:ea typeface="黑体" panose="02010609060101010101" pitchFamily="49" charset="-122"/>
                <a:cs typeface="Times New Roman" panose="02020603050405020304" pitchFamily="18" charset="0"/>
              </a:rPr>
              <a:t>理论效率曲线和实测效率曲线对比图：</a:t>
            </a:r>
            <a:endParaRPr lang="en-US" altLang="zh-CN" sz="1800" dirty="0">
              <a:effectLst/>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460405A-87BA-4BBC-ABA5-AC6D401D0752}"/>
                  </a:ext>
                </a:extLst>
              </p:cNvPr>
              <p:cNvSpPr txBox="1"/>
              <p:nvPr/>
            </p:nvSpPr>
            <p:spPr>
              <a:xfrm>
                <a:off x="6559828" y="1423283"/>
                <a:ext cx="5487794" cy="4539512"/>
              </a:xfrm>
              <a:prstGeom prst="rect">
                <a:avLst/>
              </a:prstGeom>
              <a:noFill/>
            </p:spPr>
            <p:txBody>
              <a:bodyPr wrap="square" rtlCol="0">
                <a:spAutoFit/>
              </a:bodyPr>
              <a:lstStyle/>
              <a:p>
                <a:pPr algn="l">
                  <a:spcBef>
                    <a:spcPts val="900"/>
                  </a:spcBef>
                  <a:spcAft>
                    <a:spcPts val="900"/>
                  </a:spcAft>
                </a:pPr>
                <a:r>
                  <a:rPr lang="en-US" altLang="zh-CN" sz="1800" kern="0" dirty="0">
                    <a:solidFill>
                      <a:srgbClr val="FFFF00"/>
                    </a:solidFill>
                    <a:effectLst/>
                    <a:latin typeface="黑体" panose="02010609060101010101" pitchFamily="49" charset="-122"/>
                    <a:ea typeface="黑体" panose="02010609060101010101" pitchFamily="49" charset="-122"/>
                    <a:cs typeface="黑体" panose="02010609060101010101" pitchFamily="49" charset="-122"/>
                  </a:rPr>
                  <a:t>5.4 </a:t>
                </a:r>
                <a:r>
                  <a:rPr lang="zh-CN" altLang="zh-CN" sz="1800" kern="0" dirty="0">
                    <a:solidFill>
                      <a:srgbClr val="FFFF00"/>
                    </a:solidFill>
                    <a:effectLst/>
                    <a:latin typeface="黑体" panose="02010609060101010101" pitchFamily="49" charset="-122"/>
                    <a:ea typeface="黑体" panose="02010609060101010101" pitchFamily="49" charset="-122"/>
                    <a:cs typeface="黑体" panose="02010609060101010101" pitchFamily="49" charset="-122"/>
                  </a:rPr>
                  <a:t>对于上述对比结果的解释与分析</a:t>
                </a:r>
                <a:endParaRPr lang="zh-CN" altLang="zh-CN" sz="1800" kern="100" dirty="0">
                  <a:solidFill>
                    <a:srgbClr val="FFFF00"/>
                  </a:solidFill>
                  <a:effectLst/>
                  <a:latin typeface="黑体" panose="02010609060101010101" pitchFamily="49" charset="-122"/>
                  <a:ea typeface="黑体" panose="02010609060101010101" pitchFamily="49" charset="-122"/>
                </a:endParaRPr>
              </a:p>
              <a:p>
                <a:pPr indent="304800">
                  <a:spcBef>
                    <a:spcPts val="900"/>
                  </a:spcBef>
                  <a:spcAft>
                    <a:spcPts val="900"/>
                  </a:spcAft>
                </a:pPr>
                <a:r>
                  <a:rPr lang="zh-CN" altLang="en-US" kern="0" dirty="0">
                    <a:latin typeface="黑体" panose="02010609060101010101" pitchFamily="49" charset="-122"/>
                    <a:ea typeface="黑体" panose="02010609060101010101" pitchFamily="49" charset="-122"/>
                  </a:rPr>
                  <a:t>根据左边的曲线图可看出与其他</a:t>
                </a:r>
                <a:r>
                  <a:rPr lang="en-US" altLang="zh-CN" kern="0" dirty="0">
                    <a:latin typeface="黑体" panose="02010609060101010101" pitchFamily="49" charset="-122"/>
                    <a:ea typeface="黑体" panose="02010609060101010101" pitchFamily="49" charset="-122"/>
                  </a:rPr>
                  <a:t>3</a:t>
                </a:r>
                <a:r>
                  <a:rPr lang="zh-CN" altLang="en-US" kern="0" dirty="0">
                    <a:latin typeface="黑体" panose="02010609060101010101" pitchFamily="49" charset="-122"/>
                    <a:ea typeface="黑体" panose="02010609060101010101" pitchFamily="49" charset="-122"/>
                  </a:rPr>
                  <a:t>个平均时间复杂度为</a:t>
                </a:r>
                <a14:m>
                  <m:oMath xmlns:m="http://schemas.openxmlformats.org/officeDocument/2006/math">
                    <m:r>
                      <a:rPr lang="en-US" altLang="zh-CN" i="1" kern="0" smtClean="0">
                        <a:latin typeface="Cambria Math" panose="02040503050406030204" pitchFamily="18" charset="0"/>
                      </a:rPr>
                      <m:t>𝑂</m:t>
                    </m:r>
                    <m:r>
                      <a:rPr lang="en-US" altLang="zh-CN" i="1" kern="0" smtClean="0">
                        <a:latin typeface="Cambria Math" panose="02040503050406030204" pitchFamily="18" charset="0"/>
                      </a:rPr>
                      <m:t>(</m:t>
                    </m:r>
                    <m:sSup>
                      <m:sSupPr>
                        <m:ctrlPr>
                          <a:rPr lang="zh-CN" altLang="en-US" i="1" kern="0" dirty="0">
                            <a:latin typeface="Cambria Math" panose="02040503050406030204" pitchFamily="18" charset="0"/>
                          </a:rPr>
                        </m:ctrlPr>
                      </m:sSupPr>
                      <m:e>
                        <m:r>
                          <a:rPr lang="en-US" altLang="zh-CN" i="1" kern="0" dirty="0">
                            <a:latin typeface="Cambria Math" panose="02040503050406030204" pitchFamily="18" charset="0"/>
                          </a:rPr>
                          <m:t>𝑛</m:t>
                        </m:r>
                      </m:e>
                      <m:sup>
                        <m:r>
                          <a:rPr lang="en-US" altLang="zh-CN" i="1" kern="0" dirty="0">
                            <a:latin typeface="Cambria Math" panose="02040503050406030204" pitchFamily="18" charset="0"/>
                          </a:rPr>
                          <m:t>2</m:t>
                        </m:r>
                      </m:sup>
                    </m:sSup>
                    <m:r>
                      <a:rPr lang="en-US" altLang="zh-CN" i="1" kern="0">
                        <a:latin typeface="Cambria Math" panose="02040503050406030204" pitchFamily="18" charset="0"/>
                      </a:rPr>
                      <m:t>)</m:t>
                    </m:r>
                  </m:oMath>
                </a14:m>
                <a:r>
                  <a:rPr lang="zh-CN" altLang="en-US" kern="0" dirty="0">
                    <a:latin typeface="黑体" panose="02010609060101010101" pitchFamily="49" charset="-122"/>
                    <a:ea typeface="黑体" panose="02010609060101010101" pitchFamily="49" charset="-122"/>
                  </a:rPr>
                  <a:t>的算法相比，合并排序基本呈现出线性递增情形，则显然我们可以知道快速排序的效率要远远优于其他</a:t>
                </a:r>
                <a:r>
                  <a:rPr lang="en-US" altLang="zh-CN" kern="0" dirty="0">
                    <a:latin typeface="黑体" panose="02010609060101010101" pitchFamily="49" charset="-122"/>
                    <a:ea typeface="黑体" panose="02010609060101010101" pitchFamily="49" charset="-122"/>
                  </a:rPr>
                  <a:t>3</a:t>
                </a:r>
                <a:r>
                  <a:rPr lang="zh-CN" altLang="en-US" kern="0" dirty="0">
                    <a:latin typeface="黑体" panose="02010609060101010101" pitchFamily="49" charset="-122"/>
                    <a:ea typeface="黑体" panose="02010609060101010101" pitchFamily="49" charset="-122"/>
                  </a:rPr>
                  <a:t>个平均时间复杂度为</a:t>
                </a:r>
                <a14:m>
                  <m:oMath xmlns:m="http://schemas.openxmlformats.org/officeDocument/2006/math">
                    <m:r>
                      <a:rPr lang="en-US" altLang="zh-CN" i="1" kern="0">
                        <a:latin typeface="Cambria Math" panose="02040503050406030204" pitchFamily="18" charset="0"/>
                      </a:rPr>
                      <m:t>𝑂</m:t>
                    </m:r>
                    <m:r>
                      <a:rPr lang="en-US" altLang="zh-CN" i="1" kern="0">
                        <a:latin typeface="Cambria Math" panose="02040503050406030204" pitchFamily="18" charset="0"/>
                      </a:rPr>
                      <m:t>(</m:t>
                    </m:r>
                    <m:sSup>
                      <m:sSupPr>
                        <m:ctrlPr>
                          <a:rPr lang="zh-CN" altLang="en-US" i="1" kern="0" dirty="0">
                            <a:latin typeface="Cambria Math" panose="02040503050406030204" pitchFamily="18" charset="0"/>
                          </a:rPr>
                        </m:ctrlPr>
                      </m:sSupPr>
                      <m:e>
                        <m:r>
                          <a:rPr lang="en-US" altLang="zh-CN" i="1" kern="0" dirty="0">
                            <a:latin typeface="Cambria Math" panose="02040503050406030204" pitchFamily="18" charset="0"/>
                          </a:rPr>
                          <m:t>𝑛</m:t>
                        </m:r>
                      </m:e>
                      <m:sup>
                        <m:r>
                          <a:rPr lang="en-US" altLang="zh-CN" i="1" kern="0" dirty="0">
                            <a:latin typeface="Cambria Math" panose="02040503050406030204" pitchFamily="18" charset="0"/>
                          </a:rPr>
                          <m:t>2</m:t>
                        </m:r>
                      </m:sup>
                    </m:sSup>
                    <m:r>
                      <a:rPr lang="en-US" altLang="zh-CN" i="1" kern="0">
                        <a:latin typeface="Cambria Math" panose="02040503050406030204" pitchFamily="18" charset="0"/>
                      </a:rPr>
                      <m:t>)</m:t>
                    </m:r>
                  </m:oMath>
                </a14:m>
                <a:r>
                  <a:rPr lang="zh-CN" altLang="en-US" kern="0" dirty="0">
                    <a:latin typeface="黑体" panose="02010609060101010101" pitchFamily="49" charset="-122"/>
                    <a:ea typeface="黑体" panose="02010609060101010101" pitchFamily="49" charset="-122"/>
                  </a:rPr>
                  <a:t>的算法，且比复杂度相同的合并排序也要稍快。</a:t>
                </a:r>
              </a:p>
              <a:p>
                <a:pPr indent="304800">
                  <a:spcBef>
                    <a:spcPts val="900"/>
                  </a:spcBef>
                  <a:spcAft>
                    <a:spcPts val="900"/>
                  </a:spcAft>
                </a:pPr>
                <a:r>
                  <a:rPr lang="zh-CN" altLang="en-US" kern="0" dirty="0">
                    <a:latin typeface="黑体" panose="02010609060101010101" pitchFamily="49" charset="-122"/>
                    <a:ea typeface="黑体" panose="02010609060101010101" pitchFamily="49" charset="-122"/>
                  </a:rPr>
                  <a:t>实验数据显示理论值小于实验值，原因我推测有：</a:t>
                </a:r>
                <a:r>
                  <a:rPr lang="en-US" altLang="zh-CN" kern="0" dirty="0">
                    <a:latin typeface="黑体" panose="02010609060101010101" pitchFamily="49" charset="-122"/>
                    <a:ea typeface="黑体" panose="02010609060101010101" pitchFamily="49" charset="-122"/>
                  </a:rPr>
                  <a:t>1. </a:t>
                </a:r>
                <a:r>
                  <a:rPr lang="zh-CN" altLang="en-US" kern="0" dirty="0">
                    <a:latin typeface="黑体" panose="02010609060101010101" pitchFamily="49" charset="-122"/>
                    <a:ea typeface="黑体" panose="02010609060101010101" pitchFamily="49" charset="-122"/>
                  </a:rPr>
                  <a:t>快速排序的最坏时间复杂度为</a:t>
                </a:r>
                <a14:m>
                  <m:oMath xmlns:m="http://schemas.openxmlformats.org/officeDocument/2006/math">
                    <m:r>
                      <a:rPr lang="en-US" altLang="zh-CN" i="1" kern="0">
                        <a:latin typeface="Cambria Math" panose="02040503050406030204" pitchFamily="18" charset="0"/>
                      </a:rPr>
                      <m:t>𝑂</m:t>
                    </m:r>
                    <m:r>
                      <a:rPr lang="en-US" altLang="zh-CN" i="1" kern="0">
                        <a:latin typeface="Cambria Math" panose="02040503050406030204" pitchFamily="18" charset="0"/>
                      </a:rPr>
                      <m:t>(</m:t>
                    </m:r>
                    <m:sSup>
                      <m:sSupPr>
                        <m:ctrlPr>
                          <a:rPr lang="zh-CN" altLang="en-US" i="1" kern="0" dirty="0">
                            <a:latin typeface="Cambria Math" panose="02040503050406030204" pitchFamily="18" charset="0"/>
                          </a:rPr>
                        </m:ctrlPr>
                      </m:sSupPr>
                      <m:e>
                        <m:r>
                          <a:rPr lang="en-US" altLang="zh-CN" i="1" kern="0" dirty="0">
                            <a:latin typeface="Cambria Math" panose="02040503050406030204" pitchFamily="18" charset="0"/>
                          </a:rPr>
                          <m:t>𝑛</m:t>
                        </m:r>
                      </m:e>
                      <m:sup>
                        <m:r>
                          <a:rPr lang="en-US" altLang="zh-CN" i="1" kern="0" dirty="0">
                            <a:latin typeface="Cambria Math" panose="02040503050406030204" pitchFamily="18" charset="0"/>
                          </a:rPr>
                          <m:t>2</m:t>
                        </m:r>
                      </m:sup>
                    </m:sSup>
                    <m:r>
                      <a:rPr lang="en-US" altLang="zh-CN" i="1" kern="0">
                        <a:latin typeface="Cambria Math" panose="02040503050406030204" pitchFamily="18" charset="0"/>
                      </a:rPr>
                      <m:t>)</m:t>
                    </m:r>
                  </m:oMath>
                </a14:m>
                <a:r>
                  <a:rPr lang="zh-CN" altLang="en-US" kern="0" dirty="0">
                    <a:latin typeface="黑体" panose="02010609060101010101" pitchFamily="49" charset="-122"/>
                    <a:ea typeface="黑体" panose="02010609060101010101" pitchFamily="49" charset="-122"/>
                  </a:rPr>
                  <a:t>，最好和平均时间复杂度才为</a:t>
                </a:r>
                <a14:m>
                  <m:oMath xmlns:m="http://schemas.openxmlformats.org/officeDocument/2006/math">
                    <m:r>
                      <a:rPr lang="en-US" altLang="zh-CN" b="0" i="1" kern="100" smtClean="0">
                        <a:latin typeface="Cambria Math" panose="02040503050406030204" pitchFamily="18" charset="0"/>
                        <a:ea typeface="黑体" panose="02010609060101010101" pitchFamily="49" charset="-122"/>
                      </a:rPr>
                      <m:t>𝑂</m:t>
                    </m:r>
                    <m:r>
                      <a:rPr lang="en-US" altLang="zh-CN" b="0" i="1" kern="100" smtClean="0">
                        <a:latin typeface="Cambria Math" panose="02040503050406030204" pitchFamily="18" charset="0"/>
                        <a:ea typeface="黑体" panose="02010609060101010101" pitchFamily="49" charset="-122"/>
                      </a:rPr>
                      <m:t>(</m:t>
                    </m:r>
                    <m:r>
                      <a:rPr lang="en-US" altLang="zh-CN" b="0" i="1" kern="100" smtClean="0">
                        <a:latin typeface="Cambria Math" panose="02040503050406030204" pitchFamily="18" charset="0"/>
                        <a:ea typeface="黑体" panose="02010609060101010101" pitchFamily="49" charset="-122"/>
                      </a:rPr>
                      <m:t>𝑛𝑙𝑜𝑔𝑛</m:t>
                    </m:r>
                    <m:r>
                      <a:rPr lang="en-US" altLang="zh-CN" b="0" i="1" kern="100" smtClean="0">
                        <a:latin typeface="Cambria Math" panose="02040503050406030204" pitchFamily="18" charset="0"/>
                        <a:ea typeface="黑体" panose="02010609060101010101" pitchFamily="49" charset="-122"/>
                      </a:rPr>
                      <m:t>) </m:t>
                    </m:r>
                  </m:oMath>
                </a14:m>
                <a:r>
                  <a:rPr lang="zh-CN" altLang="en-US" kern="0" dirty="0">
                    <a:latin typeface="黑体" panose="02010609060101010101" pitchFamily="49" charset="-122"/>
                    <a:ea typeface="黑体" panose="02010609060101010101" pitchFamily="49" charset="-122"/>
                  </a:rPr>
                  <a:t>，故易知选取平均时间复杂度</a:t>
                </a:r>
                <a14:m>
                  <m:oMath xmlns:m="http://schemas.openxmlformats.org/officeDocument/2006/math">
                    <m:r>
                      <a:rPr lang="en-US" altLang="zh-CN" i="1" kern="100">
                        <a:latin typeface="Cambria Math" panose="02040503050406030204" pitchFamily="18" charset="0"/>
                        <a:ea typeface="黑体" panose="02010609060101010101" pitchFamily="49" charset="-122"/>
                      </a:rPr>
                      <m:t>𝑂</m:t>
                    </m:r>
                    <m:r>
                      <a:rPr lang="en-US" altLang="zh-CN" i="1" kern="100">
                        <a:latin typeface="Cambria Math" panose="02040503050406030204" pitchFamily="18" charset="0"/>
                        <a:ea typeface="黑体" panose="02010609060101010101" pitchFamily="49" charset="-122"/>
                      </a:rPr>
                      <m:t>(</m:t>
                    </m:r>
                    <m:r>
                      <a:rPr lang="en-US" altLang="zh-CN" i="1" kern="100">
                        <a:latin typeface="Cambria Math" panose="02040503050406030204" pitchFamily="18" charset="0"/>
                        <a:ea typeface="黑体" panose="02010609060101010101" pitchFamily="49" charset="-122"/>
                      </a:rPr>
                      <m:t>𝑛𝑙𝑜𝑔𝑛</m:t>
                    </m:r>
                    <m:r>
                      <a:rPr lang="en-US" altLang="zh-CN" i="1" kern="100">
                        <a:latin typeface="Cambria Math" panose="02040503050406030204" pitchFamily="18" charset="0"/>
                        <a:ea typeface="黑体" panose="02010609060101010101" pitchFamily="49" charset="-122"/>
                      </a:rPr>
                      <m:t>)</m:t>
                    </m:r>
                  </m:oMath>
                </a14:m>
                <a:r>
                  <a:rPr lang="zh-CN" altLang="en-US" kern="0" dirty="0">
                    <a:latin typeface="黑体" panose="02010609060101010101" pitchFamily="49" charset="-122"/>
                    <a:ea typeface="黑体" panose="02010609060101010101" pitchFamily="49" charset="-122"/>
                  </a:rPr>
                  <a:t>的情况下，我们</a:t>
                </a:r>
                <a:r>
                  <a:rPr lang="zh-CN" altLang="en-US" sz="2000" kern="0" dirty="0">
                    <a:latin typeface="黑体" panose="02010609060101010101" pitchFamily="49" charset="-122"/>
                    <a:ea typeface="黑体" panose="02010609060101010101" pitchFamily="49" charset="-122"/>
                  </a:rPr>
                  <a:t>通过 </a:t>
                </a:r>
                <a14:m>
                  <m:oMath xmlns:m="http://schemas.openxmlformats.org/officeDocument/2006/math">
                    <m:f>
                      <m:fPr>
                        <m:ctrlPr>
                          <a:rPr lang="zh-CN" altLang="zh-CN" sz="2000" i="1">
                            <a:latin typeface="Cambria Math" panose="02040503050406030204" pitchFamily="18" charset="0"/>
                            <a:ea typeface="Cambria Math" panose="02040503050406030204" pitchFamily="18" charset="0"/>
                          </a:rPr>
                        </m:ctrlPr>
                      </m:fPr>
                      <m:num>
                        <m:sSub>
                          <m:sSubPr>
                            <m:ctrlPr>
                              <a:rPr lang="zh-CN" altLang="zh-CN" sz="2000" i="1" kern="0">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cs typeface="Times New Roman" panose="02020603050405020304" pitchFamily="18" charset="0"/>
                              </a:rPr>
                              <m:t>𝑛</m:t>
                            </m:r>
                          </m:e>
                          <m:sub>
                            <m:r>
                              <a:rPr lang="en-US" altLang="zh-CN" sz="2000" i="1">
                                <a:latin typeface="Cambria Math" panose="02040503050406030204" pitchFamily="18" charset="0"/>
                                <a:cs typeface="Times New Roman" panose="02020603050405020304" pitchFamily="18" charset="0"/>
                              </a:rPr>
                              <m:t>1</m:t>
                            </m:r>
                          </m:sub>
                        </m:sSub>
                        <m:r>
                          <m:rPr>
                            <m:sty m:val="p"/>
                          </m:rPr>
                          <a:rPr lang="en-US" altLang="zh-CN" sz="2000">
                            <a:latin typeface="Cambria Math" panose="02040503050406030204" pitchFamily="18" charset="0"/>
                            <a:cs typeface="Times New Roman" panose="02020603050405020304" pitchFamily="18" charset="0"/>
                          </a:rPr>
                          <m:t>log</m:t>
                        </m:r>
                        <m:sSub>
                          <m:sSubPr>
                            <m:ctrlPr>
                              <a:rPr lang="zh-CN" altLang="zh-CN" sz="2000" i="1" kern="0">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cs typeface="Times New Roman" panose="02020603050405020304" pitchFamily="18" charset="0"/>
                              </a:rPr>
                              <m:t>𝑛</m:t>
                            </m:r>
                          </m:e>
                          <m:sub>
                            <m:r>
                              <a:rPr lang="en-US" altLang="zh-CN" sz="2000" i="1">
                                <a:latin typeface="Cambria Math" panose="02040503050406030204" pitchFamily="18" charset="0"/>
                                <a:cs typeface="Times New Roman" panose="02020603050405020304" pitchFamily="18" charset="0"/>
                              </a:rPr>
                              <m:t>1</m:t>
                            </m:r>
                          </m:sub>
                        </m:sSub>
                      </m:num>
                      <m:den>
                        <m:sSub>
                          <m:sSubPr>
                            <m:ctrlPr>
                              <a:rPr lang="zh-CN" altLang="zh-CN" sz="2000" i="1" kern="0">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cs typeface="Times New Roman" panose="02020603050405020304" pitchFamily="18" charset="0"/>
                              </a:rPr>
                              <m:t>𝑛</m:t>
                            </m:r>
                          </m:e>
                          <m:sub>
                            <m:r>
                              <a:rPr lang="en-US" altLang="zh-CN" sz="2000" i="1">
                                <a:latin typeface="Cambria Math" panose="02040503050406030204" pitchFamily="18" charset="0"/>
                                <a:cs typeface="Times New Roman" panose="02020603050405020304" pitchFamily="18" charset="0"/>
                              </a:rPr>
                              <m:t>2</m:t>
                            </m:r>
                          </m:sub>
                        </m:sSub>
                        <m:r>
                          <m:rPr>
                            <m:sty m:val="p"/>
                          </m:rPr>
                          <a:rPr lang="en-US" altLang="zh-CN" sz="2000">
                            <a:latin typeface="Cambria Math" panose="02040503050406030204" pitchFamily="18" charset="0"/>
                            <a:cs typeface="Times New Roman" panose="02020603050405020304" pitchFamily="18" charset="0"/>
                          </a:rPr>
                          <m:t>log</m:t>
                        </m:r>
                        <m:sSub>
                          <m:sSubPr>
                            <m:ctrlPr>
                              <a:rPr lang="zh-CN" altLang="zh-CN" sz="2000" i="1" kern="0">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cs typeface="Times New Roman" panose="02020603050405020304" pitchFamily="18" charset="0"/>
                              </a:rPr>
                              <m:t>𝑛</m:t>
                            </m:r>
                          </m:e>
                          <m:sub>
                            <m:r>
                              <a:rPr lang="en-US" altLang="zh-CN" sz="2000" i="1">
                                <a:latin typeface="Cambria Math" panose="02040503050406030204" pitchFamily="18" charset="0"/>
                                <a:cs typeface="Times New Roman" panose="02020603050405020304" pitchFamily="18" charset="0"/>
                              </a:rPr>
                              <m:t>2</m:t>
                            </m:r>
                          </m:sub>
                        </m:sSub>
                      </m:den>
                    </m:f>
                  </m:oMath>
                </a14:m>
                <a:r>
                  <a:rPr lang="en-US" altLang="zh-CN" sz="2000" kern="100" dirty="0">
                    <a:latin typeface="黑体" panose="02010609060101010101" pitchFamily="49" charset="-122"/>
                    <a:ea typeface="黑体" panose="02010609060101010101" pitchFamily="49" charset="-122"/>
                  </a:rPr>
                  <a:t> = </a:t>
                </a:r>
                <a14:m>
                  <m:oMath xmlns:m="http://schemas.openxmlformats.org/officeDocument/2006/math">
                    <m:f>
                      <m:fPr>
                        <m:ctrlPr>
                          <a:rPr lang="zh-CN" altLang="zh-CN" sz="2000" i="1">
                            <a:latin typeface="Cambria Math" panose="02040503050406030204" pitchFamily="18" charset="0"/>
                            <a:ea typeface="Cambria Math" panose="02040503050406030204" pitchFamily="18" charset="0"/>
                          </a:rPr>
                        </m:ctrlPr>
                      </m:fPr>
                      <m:num>
                        <m:r>
                          <a:rPr lang="en-US" altLang="zh-CN" sz="2000" i="1" kern="100">
                            <a:latin typeface="Cambria Math" panose="02040503050406030204" pitchFamily="18" charset="0"/>
                            <a:cs typeface="Times New Roman" panose="02020603050405020304" pitchFamily="18" charset="0"/>
                          </a:rPr>
                          <m:t>𝑡𝑖𝑚𝑒</m:t>
                        </m:r>
                        <m:r>
                          <a:rPr lang="en-US" altLang="zh-CN" sz="2000" i="1" kern="100">
                            <a:latin typeface="Cambria Math" panose="02040503050406030204" pitchFamily="18" charset="0"/>
                            <a:cs typeface="Times New Roman" panose="02020603050405020304" pitchFamily="18" charset="0"/>
                          </a:rPr>
                          <m:t>1</m:t>
                        </m:r>
                      </m:num>
                      <m:den>
                        <m:r>
                          <a:rPr lang="en-US" altLang="zh-CN" sz="2000" i="1" kern="100">
                            <a:latin typeface="Cambria Math" panose="02040503050406030204" pitchFamily="18" charset="0"/>
                            <a:cs typeface="Times New Roman" panose="02020603050405020304" pitchFamily="18" charset="0"/>
                          </a:rPr>
                          <m:t>𝑡𝑖𝑚𝑒</m:t>
                        </m:r>
                        <m:r>
                          <a:rPr lang="en-US" altLang="zh-CN" sz="2000" i="1" kern="100">
                            <a:latin typeface="Cambria Math" panose="02040503050406030204" pitchFamily="18" charset="0"/>
                            <a:cs typeface="Times New Roman" panose="02020603050405020304" pitchFamily="18" charset="0"/>
                          </a:rPr>
                          <m:t>2</m:t>
                        </m:r>
                      </m:den>
                    </m:f>
                    <m:r>
                      <a:rPr lang="en-US" altLang="zh-CN" sz="2000" b="0" i="0" kern="100" smtClean="0">
                        <a:latin typeface="Cambria Math" panose="02040503050406030204" pitchFamily="18" charset="0"/>
                        <a:cs typeface="Times New Roman" panose="02020603050405020304" pitchFamily="18" charset="0"/>
                      </a:rPr>
                      <m:t> </m:t>
                    </m:r>
                  </m:oMath>
                </a14:m>
                <a:r>
                  <a:rPr lang="zh-CN" altLang="en-US" kern="0" dirty="0">
                    <a:latin typeface="黑体" panose="02010609060101010101" pitchFamily="49" charset="-122"/>
                    <a:ea typeface="黑体" panose="02010609060101010101" pitchFamily="49" charset="-122"/>
                  </a:rPr>
                  <a:t>的比例关系来计算理论值，势必将导致计算得到的理论值偏小。</a:t>
                </a:r>
                <a:r>
                  <a:rPr lang="en-US" altLang="zh-CN" kern="0" dirty="0">
                    <a:latin typeface="黑体" panose="02010609060101010101" pitchFamily="49" charset="-122"/>
                    <a:ea typeface="黑体" panose="02010609060101010101" pitchFamily="49" charset="-122"/>
                  </a:rPr>
                  <a:t>2. </a:t>
                </a:r>
                <a:r>
                  <a:rPr lang="zh-CN" altLang="en-US" kern="0" dirty="0">
                    <a:latin typeface="黑体" panose="02010609060101010101" pitchFamily="49" charset="-122"/>
                    <a:ea typeface="黑体" panose="02010609060101010101" pitchFamily="49" charset="-122"/>
                  </a:rPr>
                  <a:t>快排实现用的是递归写法，递归造成额外的空间和时间开销。</a:t>
                </a:r>
              </a:p>
            </p:txBody>
          </p:sp>
        </mc:Choice>
        <mc:Fallback xmlns="">
          <p:sp>
            <p:nvSpPr>
              <p:cNvPr id="5" name="文本框 4">
                <a:extLst>
                  <a:ext uri="{FF2B5EF4-FFF2-40B4-BE49-F238E27FC236}">
                    <a16:creationId xmlns:a16="http://schemas.microsoft.com/office/drawing/2014/main" id="{6460405A-87BA-4BBC-ABA5-AC6D401D0752}"/>
                  </a:ext>
                </a:extLst>
              </p:cNvPr>
              <p:cNvSpPr txBox="1">
                <a:spLocks noRot="1" noChangeAspect="1" noMove="1" noResize="1" noEditPoints="1" noAdjustHandles="1" noChangeArrowheads="1" noChangeShapeType="1" noTextEdit="1"/>
              </p:cNvSpPr>
              <p:nvPr/>
            </p:nvSpPr>
            <p:spPr>
              <a:xfrm>
                <a:off x="6559828" y="1423283"/>
                <a:ext cx="5487794" cy="4539512"/>
              </a:xfrm>
              <a:prstGeom prst="rect">
                <a:avLst/>
              </a:prstGeom>
              <a:blipFill>
                <a:blip r:embed="rId2"/>
                <a:stretch>
                  <a:fillRect l="-889" t="-671" r="-1556" b="-107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DEAD0066-B76A-4E71-BC47-9E5D65954196}"/>
              </a:ext>
            </a:extLst>
          </p:cNvPr>
          <p:cNvPicPr/>
          <p:nvPr/>
        </p:nvPicPr>
        <p:blipFill>
          <a:blip r:embed="rId3"/>
          <a:stretch>
            <a:fillRect/>
          </a:stretch>
        </p:blipFill>
        <p:spPr>
          <a:xfrm>
            <a:off x="238436" y="952868"/>
            <a:ext cx="6265732" cy="4716412"/>
          </a:xfrm>
          <a:prstGeom prst="rect">
            <a:avLst/>
          </a:prstGeom>
          <a:noFill/>
          <a:ln>
            <a:noFill/>
          </a:ln>
        </p:spPr>
      </p:pic>
    </p:spTree>
    <p:extLst>
      <p:ext uri="{BB962C8B-B14F-4D97-AF65-F5344CB8AC3E}">
        <p14:creationId xmlns:p14="http://schemas.microsoft.com/office/powerpoint/2010/main" val="1555976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E13C85-7414-44C8-9433-4E4E43CE3ED8}"/>
              </a:ext>
            </a:extLst>
          </p:cNvPr>
          <p:cNvSpPr>
            <a:spLocks noGrp="1"/>
          </p:cNvSpPr>
          <p:nvPr>
            <p:ph type="title"/>
          </p:nvPr>
        </p:nvSpPr>
        <p:spPr>
          <a:xfrm>
            <a:off x="288236" y="529499"/>
            <a:ext cx="7798241" cy="631392"/>
          </a:xfrm>
        </p:spPr>
        <p:txBody>
          <a:bodyPr>
            <a:normAutofit/>
          </a:bodyPr>
          <a:lstStyle/>
          <a:p>
            <a:r>
              <a:rPr lang="zh-CN" altLang="en-US" sz="2800" dirty="0"/>
              <a:t>排序算法运行时间对比及分析</a:t>
            </a:r>
          </a:p>
        </p:txBody>
      </p:sp>
      <p:sp>
        <p:nvSpPr>
          <p:cNvPr id="3" name="内容占位符 2">
            <a:extLst>
              <a:ext uri="{FF2B5EF4-FFF2-40B4-BE49-F238E27FC236}">
                <a16:creationId xmlns:a16="http://schemas.microsoft.com/office/drawing/2014/main" id="{088B3DDB-7632-4A2F-8E9B-885C0845A72B}"/>
              </a:ext>
            </a:extLst>
          </p:cNvPr>
          <p:cNvSpPr>
            <a:spLocks noGrp="1"/>
          </p:cNvSpPr>
          <p:nvPr>
            <p:ph idx="1"/>
          </p:nvPr>
        </p:nvSpPr>
        <p:spPr>
          <a:xfrm>
            <a:off x="471116" y="2464136"/>
            <a:ext cx="10334707" cy="1701579"/>
          </a:xfrm>
        </p:spPr>
        <p:txBody>
          <a:bodyPr/>
          <a:lstStyle/>
          <a:p>
            <a:pPr algn="just"/>
            <a:r>
              <a:rPr lang="en-US" altLang="zh-CN" sz="2000" kern="100" dirty="0">
                <a:solidFill>
                  <a:schemeClr val="accent2">
                    <a:lumMod val="40000"/>
                    <a:lumOff val="60000"/>
                  </a:schemeClr>
                </a:solidFill>
                <a:effectLst/>
                <a:latin typeface="黑体" panose="02010609060101010101" pitchFamily="49" charset="-122"/>
                <a:ea typeface="黑体" panose="02010609060101010101" pitchFamily="49" charset="-122"/>
                <a:cs typeface="黑体" panose="02010609060101010101" pitchFamily="49" charset="-122"/>
              </a:rPr>
              <a:t>1.</a:t>
            </a:r>
            <a:r>
              <a:rPr lang="zh-CN" altLang="zh-CN" sz="2000" kern="100" dirty="0">
                <a:solidFill>
                  <a:schemeClr val="accent2">
                    <a:lumMod val="40000"/>
                    <a:lumOff val="60000"/>
                  </a:schemeClr>
                </a:solidFill>
                <a:effectLst/>
                <a:latin typeface="黑体" panose="02010609060101010101" pitchFamily="49" charset="-122"/>
                <a:ea typeface="黑体" panose="02010609060101010101" pitchFamily="49" charset="-122"/>
                <a:cs typeface="黑体" panose="02010609060101010101" pitchFamily="49" charset="-122"/>
              </a:rPr>
              <a:t>排序算法运行时间对比</a:t>
            </a:r>
            <a:endParaRPr lang="zh-CN" altLang="zh-CN" sz="2000" kern="100" dirty="0">
              <a:solidFill>
                <a:schemeClr val="accent2">
                  <a:lumMod val="40000"/>
                  <a:lumOff val="60000"/>
                </a:schemeClr>
              </a:solidFill>
              <a:effectLst/>
              <a:latin typeface="黑体" panose="02010609060101010101" pitchFamily="49" charset="-122"/>
              <a:ea typeface="黑体" panose="02010609060101010101" pitchFamily="49" charset="-122"/>
            </a:endParaRPr>
          </a:p>
          <a:p>
            <a:pPr indent="304800" algn="just"/>
            <a:r>
              <a:rPr lang="zh-CN" altLang="zh-CN" sz="1800" kern="100" dirty="0">
                <a:effectLst/>
                <a:latin typeface="黑体" panose="02010609060101010101" pitchFamily="49" charset="-122"/>
                <a:ea typeface="黑体" panose="02010609060101010101" pitchFamily="49" charset="-122"/>
                <a:cs typeface="宋体" panose="02010600030101010101" pitchFamily="2" charset="-122"/>
              </a:rPr>
              <a:t>五个排序算法在不同数据规模下的实际运行时间如下</a:t>
            </a:r>
            <a:r>
              <a:rPr lang="zh-CN" altLang="en-US" sz="1800" kern="100" dirty="0">
                <a:effectLst/>
                <a:latin typeface="黑体" panose="02010609060101010101" pitchFamily="49" charset="-122"/>
                <a:ea typeface="黑体" panose="02010609060101010101" pitchFamily="49" charset="-122"/>
                <a:cs typeface="宋体" panose="02010600030101010101" pitchFamily="2" charset="-122"/>
              </a:rPr>
              <a:t>面表格所示</a:t>
            </a:r>
            <a:r>
              <a:rPr lang="zh-CN" altLang="zh-CN" sz="1800" kern="100" dirty="0">
                <a:effectLst/>
                <a:latin typeface="黑体" panose="02010609060101010101" pitchFamily="49" charset="-122"/>
                <a:ea typeface="黑体" panose="02010609060101010101" pitchFamily="49" charset="-122"/>
                <a:cs typeface="宋体" panose="02010600030101010101" pitchFamily="2" charset="-122"/>
              </a:rPr>
              <a:t>，以下时间均为毫秒</a:t>
            </a:r>
            <a:r>
              <a:rPr lang="en-US" altLang="zh-CN" sz="1800" kern="100" dirty="0">
                <a:effectLst/>
                <a:latin typeface="黑体" panose="02010609060101010101" pitchFamily="49" charset="-122"/>
                <a:ea typeface="黑体" panose="02010609060101010101" pitchFamily="49" charset="-122"/>
                <a:cs typeface="宋体" panose="02010600030101010101" pitchFamily="2" charset="-122"/>
              </a:rPr>
              <a:t>(</a:t>
            </a:r>
            <a:r>
              <a:rPr lang="en-US" altLang="zh-CN" sz="1800" kern="100" dirty="0" err="1">
                <a:effectLst/>
                <a:latin typeface="黑体" panose="02010609060101010101" pitchFamily="49" charset="-122"/>
                <a:ea typeface="黑体" panose="02010609060101010101" pitchFamily="49" charset="-122"/>
                <a:cs typeface="宋体" panose="02010600030101010101" pitchFamily="2" charset="-122"/>
              </a:rPr>
              <a:t>ms</a:t>
            </a:r>
            <a:r>
              <a:rPr lang="en-US" altLang="zh-CN" sz="1800" kern="100" dirty="0">
                <a:effectLst/>
                <a:latin typeface="黑体" panose="02010609060101010101" pitchFamily="49" charset="-122"/>
                <a:ea typeface="黑体" panose="02010609060101010101" pitchFamily="49" charset="-122"/>
                <a:cs typeface="宋体" panose="02010600030101010101" pitchFamily="2" charset="-122"/>
              </a:rPr>
              <a:t>)</a:t>
            </a:r>
            <a:r>
              <a:rPr lang="zh-CN" altLang="zh-CN" sz="1800" kern="100" dirty="0">
                <a:effectLst/>
                <a:latin typeface="黑体" panose="02010609060101010101" pitchFamily="49" charset="-122"/>
                <a:ea typeface="黑体" panose="02010609060101010101" pitchFamily="49" charset="-122"/>
                <a:cs typeface="宋体" panose="02010600030101010101" pitchFamily="2" charset="-122"/>
              </a:rPr>
              <a:t>，并且均为在对应数据规模下在</a:t>
            </a:r>
            <a:r>
              <a:rPr lang="en-US" altLang="zh-CN" sz="1800" kern="100" dirty="0">
                <a:effectLst/>
                <a:latin typeface="黑体" panose="02010609060101010101" pitchFamily="49" charset="-122"/>
                <a:ea typeface="黑体" panose="02010609060101010101" pitchFamily="49" charset="-122"/>
                <a:cs typeface="宋体" panose="02010600030101010101" pitchFamily="2" charset="-122"/>
              </a:rPr>
              <a:t>20</a:t>
            </a:r>
            <a:r>
              <a:rPr lang="zh-CN" altLang="zh-CN" sz="1800" kern="100" dirty="0">
                <a:effectLst/>
                <a:latin typeface="黑体" panose="02010609060101010101" pitchFamily="49" charset="-122"/>
                <a:ea typeface="黑体" panose="02010609060101010101" pitchFamily="49" charset="-122"/>
                <a:cs typeface="宋体" panose="02010600030101010101" pitchFamily="2" charset="-122"/>
              </a:rPr>
              <a:t>个随机样本的平均运行时间。</a:t>
            </a:r>
            <a:endParaRPr lang="en-US" altLang="zh-CN" sz="1800" kern="100" dirty="0">
              <a:effectLst/>
              <a:latin typeface="黑体" panose="02010609060101010101" pitchFamily="49" charset="-122"/>
              <a:ea typeface="黑体" panose="02010609060101010101" pitchFamily="49" charset="-122"/>
            </a:endParaRPr>
          </a:p>
          <a:p>
            <a:pPr indent="304800" algn="just"/>
            <a:endParaRPr lang="en-US" altLang="zh-CN" kern="100" dirty="0">
              <a:latin typeface="黑体" panose="02010609060101010101" pitchFamily="49" charset="-122"/>
              <a:ea typeface="黑体" panose="02010609060101010101" pitchFamily="49" charset="-122"/>
            </a:endParaRPr>
          </a:p>
          <a:p>
            <a:pPr indent="304800" algn="just"/>
            <a:endParaRPr lang="en-US" altLang="zh-CN" sz="1800" kern="100" dirty="0">
              <a:effectLst/>
              <a:latin typeface="黑体" panose="02010609060101010101" pitchFamily="49" charset="-122"/>
              <a:ea typeface="黑体" panose="02010609060101010101" pitchFamily="49" charset="-122"/>
            </a:endParaRPr>
          </a:p>
          <a:p>
            <a:pPr indent="304800" algn="just"/>
            <a:endParaRPr lang="en-US" altLang="zh-CN" kern="100" dirty="0">
              <a:latin typeface="黑体" panose="02010609060101010101" pitchFamily="49" charset="-122"/>
              <a:ea typeface="黑体" panose="02010609060101010101" pitchFamily="49" charset="-122"/>
            </a:endParaRPr>
          </a:p>
          <a:p>
            <a:pPr indent="304800" algn="just"/>
            <a:endParaRPr lang="en-US" altLang="zh-CN" sz="1800" kern="100" dirty="0">
              <a:effectLst/>
              <a:latin typeface="黑体" panose="02010609060101010101" pitchFamily="49" charset="-122"/>
              <a:ea typeface="黑体" panose="02010609060101010101" pitchFamily="49" charset="-122"/>
            </a:endParaRPr>
          </a:p>
          <a:p>
            <a:pPr indent="304800" algn="just"/>
            <a:endParaRPr lang="en-US" altLang="zh-CN" kern="100" dirty="0">
              <a:latin typeface="黑体" panose="02010609060101010101" pitchFamily="49" charset="-122"/>
              <a:ea typeface="黑体" panose="02010609060101010101" pitchFamily="49" charset="-122"/>
            </a:endParaRPr>
          </a:p>
          <a:p>
            <a:pPr indent="304800" algn="just"/>
            <a:endParaRPr lang="zh-CN" altLang="zh-CN" sz="1800" kern="100" dirty="0">
              <a:effectLst/>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C9E459C3-37E5-4442-B25C-32069F50999C}"/>
              </a:ext>
            </a:extLst>
          </p:cNvPr>
          <p:cNvPicPr/>
          <p:nvPr/>
        </p:nvPicPr>
        <p:blipFill>
          <a:blip r:embed="rId2"/>
          <a:stretch>
            <a:fillRect/>
          </a:stretch>
        </p:blipFill>
        <p:spPr>
          <a:xfrm>
            <a:off x="943720" y="2884790"/>
            <a:ext cx="9711028" cy="2450535"/>
          </a:xfrm>
          <a:prstGeom prst="rect">
            <a:avLst/>
          </a:prstGeom>
          <a:noFill/>
          <a:ln>
            <a:noFill/>
          </a:ln>
        </p:spPr>
      </p:pic>
    </p:spTree>
    <p:extLst>
      <p:ext uri="{BB962C8B-B14F-4D97-AF65-F5344CB8AC3E}">
        <p14:creationId xmlns:p14="http://schemas.microsoft.com/office/powerpoint/2010/main" val="1660598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2A59626-C487-4857-A12C-BBD58EEF8AD7}"/>
              </a:ext>
            </a:extLst>
          </p:cNvPr>
          <p:cNvSpPr>
            <a:spLocks noGrp="1"/>
          </p:cNvSpPr>
          <p:nvPr>
            <p:ph idx="1"/>
          </p:nvPr>
        </p:nvSpPr>
        <p:spPr>
          <a:xfrm>
            <a:off x="254336" y="243447"/>
            <a:ext cx="10131425" cy="3649133"/>
          </a:xfrm>
        </p:spPr>
        <p:txBody>
          <a:bodyPr/>
          <a:lstStyle/>
          <a:p>
            <a:r>
              <a:rPr lang="zh-CN" altLang="en-US" sz="1800" dirty="0">
                <a:effectLst/>
                <a:latin typeface="黑体" panose="02010609060101010101" pitchFamily="49" charset="-122"/>
                <a:ea typeface="黑体" panose="02010609060101010101" pitchFamily="49" charset="-122"/>
                <a:cs typeface="Times New Roman" panose="02020603050405020304" pitchFamily="18" charset="0"/>
              </a:rPr>
              <a:t>画出不同排序算法在</a:t>
            </a:r>
            <a:r>
              <a:rPr lang="en-US" altLang="zh-CN" sz="1800" dirty="0">
                <a:effectLst/>
                <a:latin typeface="黑体" panose="02010609060101010101" pitchFamily="49" charset="-122"/>
                <a:ea typeface="黑体" panose="02010609060101010101" pitchFamily="49" charset="-122"/>
                <a:cs typeface="Times New Roman" panose="02020603050405020304" pitchFamily="18" charset="0"/>
              </a:rPr>
              <a:t>20</a:t>
            </a:r>
            <a:r>
              <a:rPr lang="zh-CN" altLang="en-US" sz="1800" dirty="0">
                <a:effectLst/>
                <a:latin typeface="黑体" panose="02010609060101010101" pitchFamily="49" charset="-122"/>
                <a:ea typeface="黑体" panose="02010609060101010101" pitchFamily="49" charset="-122"/>
                <a:cs typeface="Times New Roman" panose="02020603050405020304" pitchFamily="18" charset="0"/>
              </a:rPr>
              <a:t>个随机样本的平均运行时间与输入规模</a:t>
            </a:r>
            <a:r>
              <a:rPr lang="en-US" altLang="zh-CN" sz="1800" dirty="0">
                <a:effectLst/>
                <a:latin typeface="黑体" panose="02010609060101010101" pitchFamily="49" charset="-122"/>
                <a:ea typeface="黑体" panose="02010609060101010101" pitchFamily="49" charset="-122"/>
                <a:cs typeface="Times New Roman" panose="02020603050405020304" pitchFamily="18" charset="0"/>
              </a:rPr>
              <a:t>n</a:t>
            </a:r>
            <a:r>
              <a:rPr lang="zh-CN" altLang="en-US" sz="1800" dirty="0">
                <a:effectLst/>
                <a:latin typeface="黑体" panose="02010609060101010101" pitchFamily="49" charset="-122"/>
                <a:ea typeface="黑体" panose="02010609060101010101" pitchFamily="49" charset="-122"/>
                <a:cs typeface="Times New Roman" panose="02020603050405020304" pitchFamily="18" charset="0"/>
              </a:rPr>
              <a:t>的关系，如下图所示</a:t>
            </a:r>
            <a:r>
              <a:rPr lang="en-US" altLang="zh-CN" sz="1800" dirty="0">
                <a:effectLst/>
                <a:latin typeface="黑体" panose="02010609060101010101" pitchFamily="49" charset="-122"/>
                <a:ea typeface="黑体" panose="02010609060101010101" pitchFamily="49" charset="-122"/>
                <a:cs typeface="Times New Roman" panose="02020603050405020304" pitchFamily="18" charset="0"/>
              </a:rPr>
              <a:t>:</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6460405A-87BA-4BBC-ABA5-AC6D401D0752}"/>
                  </a:ext>
                </a:extLst>
              </p:cNvPr>
              <p:cNvSpPr txBox="1"/>
              <p:nvPr/>
            </p:nvSpPr>
            <p:spPr>
              <a:xfrm>
                <a:off x="6772074" y="1383525"/>
                <a:ext cx="5107175" cy="3677930"/>
              </a:xfrm>
              <a:prstGeom prst="rect">
                <a:avLst/>
              </a:prstGeom>
              <a:noFill/>
            </p:spPr>
            <p:txBody>
              <a:bodyPr wrap="square" rtlCol="0">
                <a:spAutoFit/>
              </a:bodyPr>
              <a:lstStyle/>
              <a:p>
                <a:pPr algn="l">
                  <a:spcBef>
                    <a:spcPts val="900"/>
                  </a:spcBef>
                  <a:spcAft>
                    <a:spcPts val="900"/>
                  </a:spcAft>
                </a:pPr>
                <a:r>
                  <a:rPr lang="en-US" altLang="zh-CN" sz="2000" b="1" kern="0" dirty="0">
                    <a:solidFill>
                      <a:schemeClr val="accent2">
                        <a:lumMod val="40000"/>
                        <a:lumOff val="60000"/>
                      </a:schemeClr>
                    </a:solidFill>
                    <a:effectLst/>
                    <a:latin typeface="黑体" panose="02010609060101010101" pitchFamily="49" charset="-122"/>
                    <a:ea typeface="黑体" panose="02010609060101010101" pitchFamily="49" charset="-122"/>
                    <a:cs typeface="黑体" panose="02010609060101010101" pitchFamily="49" charset="-122"/>
                  </a:rPr>
                  <a:t>2.</a:t>
                </a:r>
                <a:r>
                  <a:rPr lang="zh-CN" altLang="en-US" sz="2000" b="1" kern="0" dirty="0">
                    <a:solidFill>
                      <a:schemeClr val="accent2">
                        <a:lumMod val="40000"/>
                        <a:lumOff val="60000"/>
                      </a:schemeClr>
                    </a:solidFill>
                    <a:effectLst/>
                    <a:latin typeface="黑体" panose="02010609060101010101" pitchFamily="49" charset="-122"/>
                    <a:ea typeface="黑体" panose="02010609060101010101" pitchFamily="49" charset="-122"/>
                    <a:cs typeface="黑体" panose="02010609060101010101" pitchFamily="49" charset="-122"/>
                  </a:rPr>
                  <a:t>分析</a:t>
                </a:r>
              </a:p>
              <a:p>
                <a:pPr>
                  <a:spcBef>
                    <a:spcPts val="900"/>
                  </a:spcBef>
                  <a:spcAft>
                    <a:spcPts val="900"/>
                  </a:spcAft>
                </a:pPr>
                <a:r>
                  <a:rPr lang="zh-CN" altLang="en-US" sz="1800" kern="0" dirty="0">
                    <a:solidFill>
                      <a:schemeClr val="tx1"/>
                    </a:solidFill>
                    <a:effectLst/>
                    <a:latin typeface="黑体" panose="02010609060101010101" pitchFamily="49" charset="-122"/>
                    <a:ea typeface="黑体" panose="02010609060101010101" pitchFamily="49" charset="-122"/>
                    <a:cs typeface="黑体" panose="02010609060101010101" pitchFamily="49" charset="-122"/>
                  </a:rPr>
                  <a:t>  观察</a:t>
                </a:r>
                <a:r>
                  <a:rPr lang="zh-CN" altLang="en-US" kern="0" dirty="0">
                    <a:solidFill>
                      <a:schemeClr val="tx1"/>
                    </a:solidFill>
                    <a:latin typeface="黑体" panose="02010609060101010101" pitchFamily="49" charset="-122"/>
                    <a:ea typeface="黑体" panose="02010609060101010101" pitchFamily="49" charset="-122"/>
                    <a:cs typeface="黑体" panose="02010609060101010101" pitchFamily="49" charset="-122"/>
                  </a:rPr>
                  <a:t>左</a:t>
                </a:r>
                <a:r>
                  <a:rPr lang="zh-CN" altLang="en-US" sz="1800" kern="0" dirty="0">
                    <a:solidFill>
                      <a:schemeClr val="tx1"/>
                    </a:solidFill>
                    <a:effectLst/>
                    <a:latin typeface="黑体" panose="02010609060101010101" pitchFamily="49" charset="-122"/>
                    <a:ea typeface="黑体" panose="02010609060101010101" pitchFamily="49" charset="-122"/>
                    <a:cs typeface="黑体" panose="02010609060101010101" pitchFamily="49" charset="-122"/>
                  </a:rPr>
                  <a:t>图可知，虽然插入、冒泡、选择排序算法的平均时间复杂度一致，但冒泡排序的运行时间实际值大于其他两个，究其原因应该是：使用了未优化的冒泡排序算法</a:t>
                </a:r>
                <a:r>
                  <a:rPr lang="zh-CN" altLang="en-US" kern="0" dirty="0">
                    <a:latin typeface="黑体" panose="02010609060101010101" pitchFamily="49" charset="-122"/>
                    <a:ea typeface="黑体" panose="02010609060101010101" pitchFamily="49" charset="-122"/>
                    <a:cs typeface="黑体" panose="02010609060101010101" pitchFamily="49" charset="-122"/>
                  </a:rPr>
                  <a:t>，且选择排序一般情况下（序列有序性不高）要快于冒泡排序，因为其交换次数少。而</a:t>
                </a:r>
                <a:r>
                  <a:rPr lang="zh-CN" altLang="en-US" sz="1800" kern="0" dirty="0">
                    <a:solidFill>
                      <a:schemeClr val="tx1"/>
                    </a:solidFill>
                    <a:effectLst/>
                    <a:latin typeface="黑体" panose="02010609060101010101" pitchFamily="49" charset="-122"/>
                    <a:ea typeface="黑体" panose="02010609060101010101" pitchFamily="49" charset="-122"/>
                    <a:cs typeface="黑体" panose="02010609060101010101" pitchFamily="49" charset="-122"/>
                  </a:rPr>
                  <a:t>插入排序优于选择排序是因为插入排序算法的时间复杂度最优情况为</a:t>
                </a:r>
                <a14:m>
                  <m:oMath xmlns:m="http://schemas.openxmlformats.org/officeDocument/2006/math">
                    <m:r>
                      <a:rPr lang="en-US" altLang="zh-CN" i="1" kern="0">
                        <a:solidFill>
                          <a:schemeClr val="tx1"/>
                        </a:solidFill>
                        <a:latin typeface="Cambria Math" panose="02040503050406030204" pitchFamily="18" charset="0"/>
                      </a:rPr>
                      <m:t>𝑂</m:t>
                    </m:r>
                    <m:r>
                      <a:rPr lang="en-US" altLang="zh-CN" i="1" kern="0">
                        <a:solidFill>
                          <a:schemeClr val="tx1"/>
                        </a:solidFill>
                        <a:latin typeface="Cambria Math" panose="02040503050406030204" pitchFamily="18" charset="0"/>
                      </a:rPr>
                      <m:t>(</m:t>
                    </m:r>
                    <m:r>
                      <a:rPr lang="en-US" altLang="zh-CN" i="1" kern="0">
                        <a:solidFill>
                          <a:schemeClr val="tx1"/>
                        </a:solidFill>
                        <a:latin typeface="Cambria Math" panose="02040503050406030204" pitchFamily="18" charset="0"/>
                      </a:rPr>
                      <m:t>𝑛</m:t>
                    </m:r>
                    <m:r>
                      <a:rPr lang="en-US" altLang="zh-CN" i="1" kern="0">
                        <a:solidFill>
                          <a:schemeClr val="tx1"/>
                        </a:solidFill>
                        <a:latin typeface="Cambria Math" panose="02040503050406030204" pitchFamily="18" charset="0"/>
                      </a:rPr>
                      <m:t>)</m:t>
                    </m:r>
                  </m:oMath>
                </a14:m>
                <a:r>
                  <a:rPr lang="zh-CN" altLang="en-US" sz="1800" kern="0" dirty="0">
                    <a:solidFill>
                      <a:schemeClr val="tx1"/>
                    </a:solidFill>
                    <a:effectLst/>
                    <a:latin typeface="黑体" panose="02010609060101010101" pitchFamily="49" charset="-122"/>
                    <a:ea typeface="黑体" panose="02010609060101010101" pitchFamily="49" charset="-122"/>
                    <a:cs typeface="黑体" panose="02010609060101010101" pitchFamily="49" charset="-122"/>
                  </a:rPr>
                  <a:t>，最坏情况才是</a:t>
                </a:r>
                <a14:m>
                  <m:oMath xmlns:m="http://schemas.openxmlformats.org/officeDocument/2006/math">
                    <m:r>
                      <a:rPr kumimoji="0" lang="en-US" altLang="zh-CN" sz="1800" b="0" i="1" u="none" strike="noStrike" kern="0" cap="none" spc="0" normalizeH="0" baseline="0" noProof="0" smtClean="0">
                        <a:ln>
                          <a:noFill/>
                        </a:ln>
                        <a:solidFill>
                          <a:schemeClr val="tx1"/>
                        </a:solidFill>
                        <a:effectLst/>
                        <a:uLnTx/>
                        <a:uFillTx/>
                        <a:latin typeface="Cambria Math" panose="02040503050406030204" pitchFamily="18" charset="0"/>
                      </a:rPr>
                      <m:t>𝑂</m:t>
                    </m:r>
                    <m:r>
                      <a:rPr kumimoji="0" lang="en-US" altLang="zh-CN" sz="1800" b="0" i="1" u="none" strike="noStrike" kern="0" cap="none" spc="0" normalizeH="0" baseline="0" noProof="0" smtClean="0">
                        <a:ln>
                          <a:noFill/>
                        </a:ln>
                        <a:solidFill>
                          <a:schemeClr val="tx1"/>
                        </a:solidFill>
                        <a:effectLst/>
                        <a:uLnTx/>
                        <a:uFillTx/>
                        <a:latin typeface="Cambria Math" panose="02040503050406030204" pitchFamily="18" charset="0"/>
                      </a:rPr>
                      <m:t>(</m:t>
                    </m:r>
                    <m:sSup>
                      <m:sSupPr>
                        <m:ctrlPr>
                          <a:rPr kumimoji="0" lang="zh-CN" altLang="en-US" sz="1800" b="0" i="1" u="none" strike="noStrike" kern="0" cap="none" spc="0" normalizeH="0" baseline="0" noProof="0" dirty="0">
                            <a:ln>
                              <a:noFill/>
                            </a:ln>
                            <a:solidFill>
                              <a:schemeClr val="tx1"/>
                            </a:solidFill>
                            <a:effectLst/>
                            <a:uLnTx/>
                            <a:uFillTx/>
                            <a:latin typeface="Cambria Math" panose="02040503050406030204" pitchFamily="18" charset="0"/>
                          </a:rPr>
                        </m:ctrlPr>
                      </m:sSupPr>
                      <m:e>
                        <m:r>
                          <a:rPr kumimoji="0" lang="en-US" altLang="zh-CN" sz="1800" b="0" i="1" u="none" strike="noStrike" kern="0" cap="none" spc="0" normalizeH="0" baseline="0" noProof="0" dirty="0">
                            <a:ln>
                              <a:noFill/>
                            </a:ln>
                            <a:solidFill>
                              <a:schemeClr val="tx1"/>
                            </a:solidFill>
                            <a:effectLst/>
                            <a:uLnTx/>
                            <a:uFillTx/>
                            <a:latin typeface="Cambria Math" panose="02040503050406030204" pitchFamily="18" charset="0"/>
                          </a:rPr>
                          <m:t>𝑛</m:t>
                        </m:r>
                      </m:e>
                      <m:sup>
                        <m:r>
                          <a:rPr kumimoji="0" lang="en-US" altLang="zh-CN" sz="1800" b="0" i="1" u="none" strike="noStrike" kern="0" cap="none" spc="0" normalizeH="0" baseline="0" noProof="0" dirty="0">
                            <a:ln>
                              <a:noFill/>
                            </a:ln>
                            <a:solidFill>
                              <a:schemeClr val="tx1"/>
                            </a:solidFill>
                            <a:effectLst/>
                            <a:uLnTx/>
                            <a:uFillTx/>
                            <a:latin typeface="Cambria Math" panose="02040503050406030204" pitchFamily="18" charset="0"/>
                          </a:rPr>
                          <m:t>2</m:t>
                        </m:r>
                      </m:sup>
                    </m:sSup>
                    <m:r>
                      <a:rPr kumimoji="0" lang="en-US" altLang="zh-CN" sz="1800" b="0" i="1" u="none" strike="noStrike" kern="0" cap="none" spc="0" normalizeH="0" baseline="0" noProof="0">
                        <a:ln>
                          <a:noFill/>
                        </a:ln>
                        <a:solidFill>
                          <a:schemeClr val="tx1"/>
                        </a:solidFill>
                        <a:effectLst/>
                        <a:uLnTx/>
                        <a:uFillTx/>
                        <a:latin typeface="Cambria Math" panose="02040503050406030204" pitchFamily="18" charset="0"/>
                      </a:rPr>
                      <m:t>) </m:t>
                    </m:r>
                  </m:oMath>
                </a14:m>
                <a:r>
                  <a:rPr lang="zh-CN" altLang="en-US" sz="1800" kern="0" dirty="0">
                    <a:solidFill>
                      <a:schemeClr val="tx1"/>
                    </a:solidFill>
                    <a:effectLst/>
                    <a:latin typeface="黑体" panose="02010609060101010101" pitchFamily="49" charset="-122"/>
                    <a:ea typeface="黑体" panose="02010609060101010101" pitchFamily="49" charset="-122"/>
                    <a:cs typeface="黑体" panose="02010609060101010101" pitchFamily="49" charset="-122"/>
                  </a:rPr>
                  <a:t>，而选择排序的时间复杂度最优和最坏情况都是</a:t>
                </a:r>
                <a14:m>
                  <m:oMath xmlns:m="http://schemas.openxmlformats.org/officeDocument/2006/math">
                    <m:r>
                      <a:rPr lang="en-US" altLang="zh-CN" i="1" kern="0">
                        <a:solidFill>
                          <a:schemeClr val="tx1"/>
                        </a:solidFill>
                        <a:latin typeface="Cambria Math" panose="02040503050406030204" pitchFamily="18" charset="0"/>
                      </a:rPr>
                      <m:t>𝑂</m:t>
                    </m:r>
                    <m:r>
                      <a:rPr lang="en-US" altLang="zh-CN" i="1" kern="0">
                        <a:solidFill>
                          <a:schemeClr val="tx1"/>
                        </a:solidFill>
                        <a:latin typeface="Cambria Math" panose="02040503050406030204" pitchFamily="18" charset="0"/>
                      </a:rPr>
                      <m:t>(</m:t>
                    </m:r>
                    <m:sSup>
                      <m:sSupPr>
                        <m:ctrlPr>
                          <a:rPr lang="zh-CN" altLang="en-US" i="1" kern="0" dirty="0">
                            <a:solidFill>
                              <a:schemeClr val="tx1"/>
                            </a:solidFill>
                            <a:latin typeface="Cambria Math" panose="02040503050406030204" pitchFamily="18" charset="0"/>
                          </a:rPr>
                        </m:ctrlPr>
                      </m:sSupPr>
                      <m:e>
                        <m:r>
                          <a:rPr lang="en-US" altLang="zh-CN" i="1" kern="0" dirty="0">
                            <a:solidFill>
                              <a:schemeClr val="tx1"/>
                            </a:solidFill>
                            <a:latin typeface="Cambria Math" panose="02040503050406030204" pitchFamily="18" charset="0"/>
                          </a:rPr>
                          <m:t>𝑛</m:t>
                        </m:r>
                      </m:e>
                      <m:sup>
                        <m:r>
                          <a:rPr lang="en-US" altLang="zh-CN" i="1" kern="0" dirty="0">
                            <a:solidFill>
                              <a:schemeClr val="tx1"/>
                            </a:solidFill>
                            <a:latin typeface="Cambria Math" panose="02040503050406030204" pitchFamily="18" charset="0"/>
                          </a:rPr>
                          <m:t>2</m:t>
                        </m:r>
                      </m:sup>
                    </m:sSup>
                    <m:r>
                      <a:rPr lang="en-US" altLang="zh-CN" i="1" kern="0">
                        <a:solidFill>
                          <a:schemeClr val="tx1"/>
                        </a:solidFill>
                        <a:latin typeface="Cambria Math" panose="02040503050406030204" pitchFamily="18" charset="0"/>
                      </a:rPr>
                      <m:t>) </m:t>
                    </m:r>
                  </m:oMath>
                </a14:m>
                <a:r>
                  <a:rPr lang="zh-CN" altLang="en-US" sz="1800" kern="0" dirty="0">
                    <a:solidFill>
                      <a:schemeClr val="tx1"/>
                    </a:solidFill>
                    <a:effectLst/>
                    <a:latin typeface="黑体" panose="02010609060101010101" pitchFamily="49" charset="-122"/>
                    <a:ea typeface="黑体" panose="02010609060101010101" pitchFamily="49" charset="-122"/>
                    <a:cs typeface="黑体" panose="02010609060101010101" pitchFamily="49" charset="-122"/>
                  </a:rPr>
                  <a:t>。两个平均时间复杂度为</a:t>
                </a:r>
                <a14:m>
                  <m:oMath xmlns:m="http://schemas.openxmlformats.org/officeDocument/2006/math">
                    <m:r>
                      <a:rPr lang="en-US" altLang="zh-CN" i="1" kern="100">
                        <a:solidFill>
                          <a:schemeClr val="tx1"/>
                        </a:solidFill>
                        <a:latin typeface="Cambria Math" panose="02040503050406030204" pitchFamily="18" charset="0"/>
                        <a:ea typeface="黑体" panose="02010609060101010101" pitchFamily="49" charset="-122"/>
                      </a:rPr>
                      <m:t>𝑂</m:t>
                    </m:r>
                    <m:r>
                      <a:rPr lang="en-US" altLang="zh-CN" i="1" kern="100">
                        <a:solidFill>
                          <a:schemeClr val="tx1"/>
                        </a:solidFill>
                        <a:latin typeface="Cambria Math" panose="02040503050406030204" pitchFamily="18" charset="0"/>
                        <a:ea typeface="黑体" panose="02010609060101010101" pitchFamily="49" charset="-122"/>
                      </a:rPr>
                      <m:t>(</m:t>
                    </m:r>
                    <m:r>
                      <a:rPr lang="en-US" altLang="zh-CN" i="1" kern="100">
                        <a:solidFill>
                          <a:schemeClr val="tx1"/>
                        </a:solidFill>
                        <a:latin typeface="Cambria Math" panose="02040503050406030204" pitchFamily="18" charset="0"/>
                        <a:ea typeface="黑体" panose="02010609060101010101" pitchFamily="49" charset="-122"/>
                      </a:rPr>
                      <m:t>𝑛𝑙𝑜𝑔𝑛</m:t>
                    </m:r>
                    <m:r>
                      <a:rPr lang="en-US" altLang="zh-CN" i="1" kern="100" smtClean="0">
                        <a:solidFill>
                          <a:schemeClr val="tx1"/>
                        </a:solidFill>
                        <a:latin typeface="Cambria Math" panose="02040503050406030204" pitchFamily="18" charset="0"/>
                        <a:ea typeface="黑体" panose="02010609060101010101" pitchFamily="49" charset="-122"/>
                      </a:rPr>
                      <m:t>)</m:t>
                    </m:r>
                  </m:oMath>
                </a14:m>
                <a:r>
                  <a:rPr lang="zh-CN" altLang="en-US" sz="1800" kern="0" dirty="0">
                    <a:solidFill>
                      <a:schemeClr val="tx1"/>
                    </a:solidFill>
                    <a:effectLst/>
                    <a:latin typeface="黑体" panose="02010609060101010101" pitchFamily="49" charset="-122"/>
                    <a:ea typeface="黑体" panose="02010609060101010101" pitchFamily="49" charset="-122"/>
                    <a:cs typeface="黑体" panose="02010609060101010101" pitchFamily="49" charset="-122"/>
                  </a:rPr>
                  <a:t>的排序算法远远优于其他</a:t>
                </a:r>
                <a:r>
                  <a:rPr lang="en-US" altLang="zh-CN" sz="1800" kern="0" dirty="0">
                    <a:solidFill>
                      <a:schemeClr val="tx1"/>
                    </a:solidFill>
                    <a:effectLst/>
                    <a:latin typeface="黑体" panose="02010609060101010101" pitchFamily="49" charset="-122"/>
                    <a:ea typeface="黑体" panose="02010609060101010101" pitchFamily="49" charset="-122"/>
                    <a:cs typeface="黑体" panose="02010609060101010101" pitchFamily="49" charset="-122"/>
                  </a:rPr>
                  <a:t>3</a:t>
                </a:r>
                <a:r>
                  <a:rPr lang="zh-CN" altLang="en-US" sz="1800" kern="0" dirty="0">
                    <a:solidFill>
                      <a:schemeClr val="tx1"/>
                    </a:solidFill>
                    <a:effectLst/>
                    <a:latin typeface="黑体" panose="02010609060101010101" pitchFamily="49" charset="-122"/>
                    <a:ea typeface="黑体" panose="02010609060101010101" pitchFamily="49" charset="-122"/>
                    <a:cs typeface="黑体" panose="02010609060101010101" pitchFamily="49" charset="-122"/>
                  </a:rPr>
                  <a:t>个为</a:t>
                </a:r>
                <a14:m>
                  <m:oMath xmlns:m="http://schemas.openxmlformats.org/officeDocument/2006/math">
                    <m:r>
                      <a:rPr lang="en-US" altLang="zh-CN" i="1" kern="0">
                        <a:solidFill>
                          <a:schemeClr val="tx1"/>
                        </a:solidFill>
                        <a:latin typeface="Cambria Math" panose="02040503050406030204" pitchFamily="18" charset="0"/>
                      </a:rPr>
                      <m:t>𝑂</m:t>
                    </m:r>
                    <m:r>
                      <a:rPr lang="en-US" altLang="zh-CN" i="1" kern="0">
                        <a:solidFill>
                          <a:schemeClr val="tx1"/>
                        </a:solidFill>
                        <a:latin typeface="Cambria Math" panose="02040503050406030204" pitchFamily="18" charset="0"/>
                      </a:rPr>
                      <m:t>(</m:t>
                    </m:r>
                    <m:sSup>
                      <m:sSupPr>
                        <m:ctrlPr>
                          <a:rPr lang="zh-CN" altLang="en-US" i="1" kern="0" dirty="0">
                            <a:solidFill>
                              <a:schemeClr val="tx1"/>
                            </a:solidFill>
                            <a:latin typeface="Cambria Math" panose="02040503050406030204" pitchFamily="18" charset="0"/>
                          </a:rPr>
                        </m:ctrlPr>
                      </m:sSupPr>
                      <m:e>
                        <m:r>
                          <a:rPr lang="en-US" altLang="zh-CN" i="1" kern="0" dirty="0">
                            <a:solidFill>
                              <a:schemeClr val="tx1"/>
                            </a:solidFill>
                            <a:latin typeface="Cambria Math" panose="02040503050406030204" pitchFamily="18" charset="0"/>
                          </a:rPr>
                          <m:t>𝑛</m:t>
                        </m:r>
                      </m:e>
                      <m:sup>
                        <m:r>
                          <a:rPr lang="en-US" altLang="zh-CN" i="1" kern="0" dirty="0">
                            <a:solidFill>
                              <a:schemeClr val="tx1"/>
                            </a:solidFill>
                            <a:latin typeface="Cambria Math" panose="02040503050406030204" pitchFamily="18" charset="0"/>
                          </a:rPr>
                          <m:t>2</m:t>
                        </m:r>
                      </m:sup>
                    </m:sSup>
                    <m:r>
                      <a:rPr lang="en-US" altLang="zh-CN" i="1" kern="0">
                        <a:solidFill>
                          <a:schemeClr val="tx1"/>
                        </a:solidFill>
                        <a:latin typeface="Cambria Math" panose="02040503050406030204" pitchFamily="18" charset="0"/>
                      </a:rPr>
                      <m:t>)</m:t>
                    </m:r>
                  </m:oMath>
                </a14:m>
                <a:r>
                  <a:rPr lang="zh-CN" altLang="en-US" sz="1800" kern="0" dirty="0">
                    <a:solidFill>
                      <a:schemeClr val="tx1"/>
                    </a:solidFill>
                    <a:effectLst/>
                    <a:latin typeface="黑体" panose="02010609060101010101" pitchFamily="49" charset="-122"/>
                    <a:ea typeface="黑体" panose="02010609060101010101" pitchFamily="49" charset="-122"/>
                    <a:cs typeface="黑体" panose="02010609060101010101" pitchFamily="49" charset="-122"/>
                  </a:rPr>
                  <a:t>的算法，所需时间较其他</a:t>
                </a:r>
                <a:r>
                  <a:rPr lang="en-US" altLang="zh-CN" sz="1800" kern="0" dirty="0">
                    <a:solidFill>
                      <a:schemeClr val="tx1"/>
                    </a:solidFill>
                    <a:effectLst/>
                    <a:latin typeface="黑体" panose="02010609060101010101" pitchFamily="49" charset="-122"/>
                    <a:ea typeface="黑体" panose="02010609060101010101" pitchFamily="49" charset="-122"/>
                    <a:cs typeface="黑体" panose="02010609060101010101" pitchFamily="49" charset="-122"/>
                  </a:rPr>
                  <a:t>3</a:t>
                </a:r>
                <a:r>
                  <a:rPr lang="zh-CN" altLang="en-US" sz="1800" kern="0" dirty="0">
                    <a:solidFill>
                      <a:schemeClr val="tx1"/>
                    </a:solidFill>
                    <a:effectLst/>
                    <a:latin typeface="黑体" panose="02010609060101010101" pitchFamily="49" charset="-122"/>
                    <a:ea typeface="黑体" panose="02010609060101010101" pitchFamily="49" charset="-122"/>
                    <a:cs typeface="黑体" panose="02010609060101010101" pitchFamily="49" charset="-122"/>
                  </a:rPr>
                  <a:t>个甚至可忽略不计。</a:t>
                </a:r>
              </a:p>
            </p:txBody>
          </p:sp>
        </mc:Choice>
        <mc:Fallback>
          <p:sp>
            <p:nvSpPr>
              <p:cNvPr id="5" name="文本框 4">
                <a:extLst>
                  <a:ext uri="{FF2B5EF4-FFF2-40B4-BE49-F238E27FC236}">
                    <a16:creationId xmlns:a16="http://schemas.microsoft.com/office/drawing/2014/main" id="{6460405A-87BA-4BBC-ABA5-AC6D401D0752}"/>
                  </a:ext>
                </a:extLst>
              </p:cNvPr>
              <p:cNvSpPr txBox="1">
                <a:spLocks noRot="1" noChangeAspect="1" noMove="1" noResize="1" noEditPoints="1" noAdjustHandles="1" noChangeArrowheads="1" noChangeShapeType="1" noTextEdit="1"/>
              </p:cNvSpPr>
              <p:nvPr/>
            </p:nvSpPr>
            <p:spPr>
              <a:xfrm>
                <a:off x="6772074" y="1383525"/>
                <a:ext cx="5107175" cy="3677930"/>
              </a:xfrm>
              <a:prstGeom prst="rect">
                <a:avLst/>
              </a:prstGeom>
              <a:blipFill>
                <a:blip r:embed="rId2"/>
                <a:stretch>
                  <a:fillRect l="-1313" t="-995" b="-1658"/>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9C01BD4B-D9F1-49FE-9468-DC907390CE34}"/>
              </a:ext>
            </a:extLst>
          </p:cNvPr>
          <p:cNvPicPr/>
          <p:nvPr/>
        </p:nvPicPr>
        <p:blipFill>
          <a:blip r:embed="rId3"/>
          <a:stretch>
            <a:fillRect/>
          </a:stretch>
        </p:blipFill>
        <p:spPr>
          <a:xfrm>
            <a:off x="254336" y="1012769"/>
            <a:ext cx="6415450" cy="5213102"/>
          </a:xfrm>
          <a:prstGeom prst="rect">
            <a:avLst/>
          </a:prstGeom>
          <a:noFill/>
          <a:ln>
            <a:noFill/>
          </a:ln>
        </p:spPr>
      </p:pic>
    </p:spTree>
    <p:extLst>
      <p:ext uri="{BB962C8B-B14F-4D97-AF65-F5344CB8AC3E}">
        <p14:creationId xmlns:p14="http://schemas.microsoft.com/office/powerpoint/2010/main" val="1734902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85F865-4B7E-46F0-AD9B-B83397837AEE}"/>
              </a:ext>
            </a:extLst>
          </p:cNvPr>
          <p:cNvSpPr>
            <a:spLocks noGrp="1"/>
          </p:cNvSpPr>
          <p:nvPr>
            <p:ph type="title"/>
          </p:nvPr>
        </p:nvSpPr>
        <p:spPr>
          <a:xfrm>
            <a:off x="140370" y="136357"/>
            <a:ext cx="3268578" cy="753979"/>
          </a:xfrm>
        </p:spPr>
        <p:txBody>
          <a:bodyPr/>
          <a:lstStyle/>
          <a:p>
            <a:r>
              <a:rPr lang="en-US" altLang="zh-CN" sz="2800" dirty="0"/>
              <a:t>1. </a:t>
            </a:r>
            <a:r>
              <a:rPr lang="zh-CN" altLang="en-US" sz="2800" dirty="0"/>
              <a:t>选择排序</a:t>
            </a:r>
            <a:r>
              <a:rPr lang="en-US" altLang="zh-CN" dirty="0"/>
              <a:t>	</a:t>
            </a:r>
            <a:endParaRPr lang="zh-CN" altLang="en-US" dirty="0"/>
          </a:p>
        </p:txBody>
      </p:sp>
      <p:sp>
        <p:nvSpPr>
          <p:cNvPr id="3" name="内容占位符 2">
            <a:extLst>
              <a:ext uri="{FF2B5EF4-FFF2-40B4-BE49-F238E27FC236}">
                <a16:creationId xmlns:a16="http://schemas.microsoft.com/office/drawing/2014/main" id="{E93C8140-B6A5-4700-97AA-1F9AA980B484}"/>
              </a:ext>
            </a:extLst>
          </p:cNvPr>
          <p:cNvSpPr>
            <a:spLocks noGrp="1"/>
          </p:cNvSpPr>
          <p:nvPr>
            <p:ph idx="1"/>
          </p:nvPr>
        </p:nvSpPr>
        <p:spPr>
          <a:xfrm>
            <a:off x="68808" y="830401"/>
            <a:ext cx="11562346" cy="4860312"/>
          </a:xfrm>
        </p:spPr>
        <p:txBody>
          <a:bodyPr/>
          <a:lstStyle/>
          <a:p>
            <a:r>
              <a:rPr lang="en-US" altLang="zh-CN" sz="1800" b="1" kern="0" dirty="0">
                <a:solidFill>
                  <a:srgbClr val="FFFF00"/>
                </a:solidFill>
                <a:effectLst/>
                <a:latin typeface="黑体" panose="02010609060101010101" pitchFamily="49" charset="-122"/>
                <a:ea typeface="黑体" panose="02010609060101010101" pitchFamily="49" charset="-122"/>
                <a:cs typeface="Times New Roman" panose="02020603050405020304" pitchFamily="18" charset="0"/>
              </a:rPr>
              <a:t>1.1 </a:t>
            </a:r>
            <a:r>
              <a:rPr lang="zh-CN" altLang="zh-CN" sz="1800" b="1" kern="0" dirty="0">
                <a:solidFill>
                  <a:srgbClr val="FFFF00"/>
                </a:solidFill>
                <a:effectLst/>
                <a:latin typeface="黑体" panose="02010609060101010101" pitchFamily="49" charset="-122"/>
                <a:ea typeface="黑体" panose="02010609060101010101" pitchFamily="49" charset="-122"/>
              </a:rPr>
              <a:t>设计原理或思路</a:t>
            </a:r>
            <a:endParaRPr lang="zh-CN" altLang="zh-CN" sz="1800" kern="100" dirty="0">
              <a:solidFill>
                <a:srgbClr val="FFFF00"/>
              </a:solidFill>
              <a:effectLst/>
              <a:latin typeface="黑体" panose="02010609060101010101" pitchFamily="49" charset="-122"/>
              <a:ea typeface="黑体" panose="02010609060101010101" pitchFamily="49" charset="-122"/>
            </a:endParaRPr>
          </a:p>
          <a:p>
            <a:r>
              <a:rPr lang="zh-CN" altLang="zh-CN" sz="1800" dirty="0">
                <a:effectLst/>
                <a:latin typeface="黑体" panose="02010609060101010101" pitchFamily="49" charset="-122"/>
                <a:ea typeface="黑体" panose="02010609060101010101" pitchFamily="49" charset="-122"/>
                <a:cs typeface="Times New Roman" panose="02020603050405020304" pitchFamily="18" charset="0"/>
              </a:rPr>
              <a:t>首先在未排序的序列中找到最小的元素，将它和序列的第一个元素交换位置。然后，在剩下的序列中找到最小的元素，将它与序列的第二个元素交换位置。再在剩下的序列中找到最小的元素，将它与序列的第三个元素交换位置。以此类推往复，直到整个序列都有序。</a:t>
            </a:r>
            <a:endParaRPr lang="en-US" altLang="zh-CN" dirty="0">
              <a:latin typeface="黑体" panose="02010609060101010101" pitchFamily="49" charset="-122"/>
              <a:ea typeface="黑体" panose="02010609060101010101" pitchFamily="49" charset="-122"/>
            </a:endParaRPr>
          </a:p>
          <a:p>
            <a:pPr marL="0" indent="0">
              <a:buNone/>
            </a:pPr>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p:txBody>
      </p:sp>
      <p:pic>
        <p:nvPicPr>
          <p:cNvPr id="5" name="图片 4">
            <a:extLst>
              <a:ext uri="{FF2B5EF4-FFF2-40B4-BE49-F238E27FC236}">
                <a16:creationId xmlns:a16="http://schemas.microsoft.com/office/drawing/2014/main" id="{2CD6B9E6-4E92-4DFA-A1CB-9213586B88FD}"/>
              </a:ext>
            </a:extLst>
          </p:cNvPr>
          <p:cNvPicPr/>
          <p:nvPr/>
        </p:nvPicPr>
        <p:blipFill>
          <a:blip r:embed="rId2"/>
          <a:stretch>
            <a:fillRect/>
          </a:stretch>
        </p:blipFill>
        <p:spPr>
          <a:xfrm>
            <a:off x="408490" y="2832316"/>
            <a:ext cx="5089140" cy="3031801"/>
          </a:xfrm>
          <a:prstGeom prst="rect">
            <a:avLst/>
          </a:prstGeom>
          <a:noFill/>
          <a:ln>
            <a:noFill/>
          </a:ln>
        </p:spPr>
      </p:pic>
      <p:sp>
        <p:nvSpPr>
          <p:cNvPr id="4" name="文本框 3">
            <a:extLst>
              <a:ext uri="{FF2B5EF4-FFF2-40B4-BE49-F238E27FC236}">
                <a16:creationId xmlns:a16="http://schemas.microsoft.com/office/drawing/2014/main" id="{860B83F3-44A0-4A2F-B0FB-75BA1A06BC73}"/>
              </a:ext>
            </a:extLst>
          </p:cNvPr>
          <p:cNvSpPr txBox="1"/>
          <p:nvPr/>
        </p:nvSpPr>
        <p:spPr>
          <a:xfrm>
            <a:off x="5742865" y="2343878"/>
            <a:ext cx="5781173" cy="646331"/>
          </a:xfrm>
          <a:prstGeom prst="rect">
            <a:avLst/>
          </a:prstGeom>
          <a:noFill/>
        </p:spPr>
        <p:txBody>
          <a:bodyPr wrap="square" rtlCol="0">
            <a:spAutoFit/>
          </a:bodyPr>
          <a:lstStyle/>
          <a:p>
            <a:pPr algn="just"/>
            <a:r>
              <a:rPr lang="en-US" altLang="zh-CN" kern="100" dirty="0">
                <a:effectLst/>
                <a:latin typeface="黑体" panose="02010609060101010101" pitchFamily="49" charset="-122"/>
                <a:ea typeface="黑体" panose="02010609060101010101" pitchFamily="49" charset="-122"/>
              </a:rPr>
              <a:t># </a:t>
            </a:r>
            <a:r>
              <a:rPr lang="zh-CN" altLang="zh-CN" kern="100" dirty="0">
                <a:effectLst/>
                <a:latin typeface="黑体" panose="02010609060101010101" pitchFamily="49" charset="-122"/>
                <a:ea typeface="黑体" panose="02010609060101010101" pitchFamily="49" charset="-122"/>
              </a:rPr>
              <a:t>如下图所示，每次循环都会将剩余序列中的最小值移至已经有序序列的末尾，直至全部有序，排序完成。</a:t>
            </a:r>
          </a:p>
        </p:txBody>
      </p:sp>
      <p:pic>
        <p:nvPicPr>
          <p:cNvPr id="6" name="图片 5">
            <a:extLst>
              <a:ext uri="{FF2B5EF4-FFF2-40B4-BE49-F238E27FC236}">
                <a16:creationId xmlns:a16="http://schemas.microsoft.com/office/drawing/2014/main" id="{17AB2BB2-FB0E-4F04-9987-E1BC40711E21}"/>
              </a:ext>
            </a:extLst>
          </p:cNvPr>
          <p:cNvPicPr/>
          <p:nvPr/>
        </p:nvPicPr>
        <p:blipFill>
          <a:blip r:embed="rId3">
            <a:extLst>
              <a:ext uri="{28A0092B-C50C-407E-A947-70E740481C1C}">
                <a14:useLocalDpi xmlns:a14="http://schemas.microsoft.com/office/drawing/2010/main" val="0"/>
              </a:ext>
            </a:extLst>
          </a:blip>
          <a:srcRect/>
          <a:stretch>
            <a:fillRect/>
          </a:stretch>
        </p:blipFill>
        <p:spPr>
          <a:xfrm>
            <a:off x="6177205" y="3032115"/>
            <a:ext cx="4587048" cy="3191937"/>
          </a:xfrm>
          <a:prstGeom prst="rect">
            <a:avLst/>
          </a:prstGeom>
          <a:noFill/>
          <a:ln>
            <a:noFill/>
          </a:ln>
        </p:spPr>
      </p:pic>
    </p:spTree>
    <p:extLst>
      <p:ext uri="{BB962C8B-B14F-4D97-AF65-F5344CB8AC3E}">
        <p14:creationId xmlns:p14="http://schemas.microsoft.com/office/powerpoint/2010/main" val="2176651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8F18A6-8B64-42DB-BBD2-A08D6E64FDDF}"/>
              </a:ext>
            </a:extLst>
          </p:cNvPr>
          <p:cNvSpPr>
            <a:spLocks noGrp="1"/>
          </p:cNvSpPr>
          <p:nvPr>
            <p:ph type="title"/>
          </p:nvPr>
        </p:nvSpPr>
        <p:spPr>
          <a:xfrm>
            <a:off x="351847" y="369736"/>
            <a:ext cx="6486276" cy="457200"/>
          </a:xfrm>
        </p:spPr>
        <p:txBody>
          <a:bodyPr>
            <a:normAutofit fontScale="90000"/>
          </a:bodyPr>
          <a:lstStyle/>
          <a:p>
            <a:r>
              <a:rPr lang="zh-CN" altLang="en-US" sz="2800" dirty="0"/>
              <a:t>思考题</a:t>
            </a:r>
          </a:p>
        </p:txBody>
      </p:sp>
      <p:sp>
        <p:nvSpPr>
          <p:cNvPr id="3" name="内容占位符 2">
            <a:extLst>
              <a:ext uri="{FF2B5EF4-FFF2-40B4-BE49-F238E27FC236}">
                <a16:creationId xmlns:a16="http://schemas.microsoft.com/office/drawing/2014/main" id="{18DC8096-7D76-40E5-B115-ED5CE210924C}"/>
              </a:ext>
            </a:extLst>
          </p:cNvPr>
          <p:cNvSpPr>
            <a:spLocks noGrp="1"/>
          </p:cNvSpPr>
          <p:nvPr>
            <p:ph idx="1"/>
          </p:nvPr>
        </p:nvSpPr>
        <p:spPr>
          <a:xfrm>
            <a:off x="280285" y="715618"/>
            <a:ext cx="11360426" cy="5567529"/>
          </a:xfrm>
        </p:spPr>
        <p:txBody>
          <a:bodyPr>
            <a:normAutofit fontScale="55000" lnSpcReduction="20000"/>
          </a:bodyPr>
          <a:lstStyle/>
          <a:p>
            <a:pPr algn="just"/>
            <a:r>
              <a:rPr lang="zh-CN" altLang="zh-CN" sz="3600" kern="100" dirty="0">
                <a:effectLst/>
                <a:latin typeface="黑体" panose="02010609060101010101" pitchFamily="49" charset="-122"/>
                <a:ea typeface="黑体" panose="02010609060101010101" pitchFamily="49" charset="-122"/>
              </a:rPr>
              <a:t>现在有</a:t>
            </a:r>
            <a:r>
              <a:rPr lang="en-US" altLang="zh-CN" sz="3600" kern="100" dirty="0">
                <a:effectLst/>
                <a:latin typeface="黑体" panose="02010609060101010101" pitchFamily="49" charset="-122"/>
                <a:ea typeface="黑体" panose="02010609060101010101" pitchFamily="49" charset="-122"/>
              </a:rPr>
              <a:t>1</a:t>
            </a:r>
            <a:r>
              <a:rPr lang="zh-CN" altLang="zh-CN" sz="3600" kern="100" dirty="0">
                <a:effectLst/>
                <a:latin typeface="黑体" panose="02010609060101010101" pitchFamily="49" charset="-122"/>
                <a:ea typeface="黑体" panose="02010609060101010101" pitchFamily="49" charset="-122"/>
              </a:rPr>
              <a:t>亿的数据，请选择合适的排序算法与数据结构，在有限的时间内完成进行排序。</a:t>
            </a:r>
            <a:endParaRPr lang="en-US" altLang="zh-CN" sz="3600" kern="100" dirty="0">
              <a:effectLst/>
              <a:latin typeface="黑体" panose="02010609060101010101" pitchFamily="49" charset="-122"/>
              <a:ea typeface="黑体" panose="02010609060101010101" pitchFamily="49" charset="-122"/>
            </a:endParaRPr>
          </a:p>
          <a:p>
            <a:pPr algn="just"/>
            <a:endParaRPr lang="en-US" altLang="zh-CN" sz="2000" kern="100" dirty="0">
              <a:effectLst/>
              <a:latin typeface="黑体" panose="02010609060101010101" pitchFamily="49" charset="-122"/>
              <a:ea typeface="黑体" panose="02010609060101010101" pitchFamily="49" charset="-122"/>
            </a:endParaRPr>
          </a:p>
          <a:p>
            <a:pPr marL="0" indent="0" algn="just">
              <a:buNone/>
            </a:pPr>
            <a:endParaRPr lang="zh-CN" altLang="zh-CN" sz="2000" kern="100" dirty="0">
              <a:effectLst/>
              <a:latin typeface="黑体" panose="02010609060101010101" pitchFamily="49" charset="-122"/>
              <a:ea typeface="黑体" panose="02010609060101010101" pitchFamily="49" charset="-122"/>
            </a:endParaRPr>
          </a:p>
          <a:p>
            <a:pPr algn="just"/>
            <a:r>
              <a:rPr lang="zh-CN" altLang="zh-CN" sz="3300" kern="100" dirty="0">
                <a:effectLst/>
                <a:latin typeface="黑体" panose="02010609060101010101" pitchFamily="49" charset="-122"/>
                <a:ea typeface="黑体" panose="02010609060101010101" pitchFamily="49" charset="-122"/>
              </a:rPr>
              <a:t>由于</a:t>
            </a:r>
            <a:r>
              <a:rPr lang="en-US" altLang="zh-CN" sz="3300" kern="100" dirty="0">
                <a:effectLst/>
                <a:latin typeface="黑体" panose="02010609060101010101" pitchFamily="49" charset="-122"/>
                <a:ea typeface="黑体" panose="02010609060101010101" pitchFamily="49" charset="-122"/>
              </a:rPr>
              <a:t>1</a:t>
            </a:r>
            <a:r>
              <a:rPr lang="zh-CN" altLang="zh-CN" sz="3300" kern="100" dirty="0">
                <a:effectLst/>
                <a:latin typeface="黑体" panose="02010609060101010101" pitchFamily="49" charset="-122"/>
                <a:ea typeface="黑体" panose="02010609060101010101" pitchFamily="49" charset="-122"/>
              </a:rPr>
              <a:t>亿的数据经计算需要内存约为</a:t>
            </a:r>
            <a:r>
              <a:rPr lang="en-US" altLang="zh-CN" sz="3300" kern="100" dirty="0">
                <a:effectLst/>
                <a:latin typeface="黑体" panose="02010609060101010101" pitchFamily="49" charset="-122"/>
                <a:ea typeface="黑体" panose="02010609060101010101" pitchFamily="49" charset="-122"/>
              </a:rPr>
              <a:t>95.37MB</a:t>
            </a:r>
            <a:r>
              <a:rPr lang="zh-CN" altLang="zh-CN" sz="3300" kern="100" dirty="0">
                <a:effectLst/>
                <a:latin typeface="黑体" panose="02010609060101010101" pitchFamily="49" charset="-122"/>
                <a:ea typeface="黑体" panose="02010609060101010101" pitchFamily="49" charset="-122"/>
              </a:rPr>
              <a:t>，故</a:t>
            </a:r>
            <a:r>
              <a:rPr lang="en-US" altLang="zh-CN" sz="3300" kern="100" dirty="0">
                <a:effectLst/>
                <a:latin typeface="黑体" panose="02010609060101010101" pitchFamily="49" charset="-122"/>
                <a:ea typeface="黑体" panose="02010609060101010101" pitchFamily="49" charset="-122"/>
              </a:rPr>
              <a:t>1</a:t>
            </a:r>
            <a:r>
              <a:rPr lang="zh-CN" altLang="zh-CN" sz="3300" kern="100" dirty="0">
                <a:effectLst/>
                <a:latin typeface="黑体" panose="02010609060101010101" pitchFamily="49" charset="-122"/>
                <a:ea typeface="黑体" panose="02010609060101010101" pitchFamily="49" charset="-122"/>
              </a:rPr>
              <a:t>亿的数据可以存放在内存中，</a:t>
            </a:r>
          </a:p>
          <a:p>
            <a:pPr algn="just"/>
            <a:r>
              <a:rPr lang="zh-CN" altLang="zh-CN" sz="3300" kern="100" dirty="0">
                <a:effectLst/>
                <a:latin typeface="黑体" panose="02010609060101010101" pitchFamily="49" charset="-122"/>
                <a:ea typeface="黑体" panose="02010609060101010101" pitchFamily="49" charset="-122"/>
              </a:rPr>
              <a:t>我将</a:t>
            </a:r>
            <a:r>
              <a:rPr lang="en-US" altLang="zh-CN" sz="3300" kern="100" dirty="0">
                <a:effectLst/>
                <a:latin typeface="黑体" panose="02010609060101010101" pitchFamily="49" charset="-122"/>
                <a:ea typeface="黑体" panose="02010609060101010101" pitchFamily="49" charset="-122"/>
              </a:rPr>
              <a:t>1</a:t>
            </a:r>
            <a:r>
              <a:rPr lang="zh-CN" altLang="zh-CN" sz="3300" kern="100" dirty="0">
                <a:effectLst/>
                <a:latin typeface="黑体" panose="02010609060101010101" pitchFamily="49" charset="-122"/>
                <a:ea typeface="黑体" panose="02010609060101010101" pitchFamily="49" charset="-122"/>
              </a:rPr>
              <a:t>亿个随机数据存放在数组中，用比较排序中的最快的快速排序对</a:t>
            </a:r>
            <a:r>
              <a:rPr lang="en-US" altLang="zh-CN" sz="3300" kern="100" dirty="0">
                <a:effectLst/>
                <a:latin typeface="黑体" panose="02010609060101010101" pitchFamily="49" charset="-122"/>
                <a:ea typeface="黑体" panose="02010609060101010101" pitchFamily="49" charset="-122"/>
              </a:rPr>
              <a:t>1</a:t>
            </a:r>
            <a:r>
              <a:rPr lang="zh-CN" altLang="zh-CN" sz="3300" kern="100" dirty="0">
                <a:effectLst/>
                <a:latin typeface="黑体" panose="02010609060101010101" pitchFamily="49" charset="-122"/>
                <a:ea typeface="黑体" panose="02010609060101010101" pitchFamily="49" charset="-122"/>
              </a:rPr>
              <a:t>亿数据进行</a:t>
            </a:r>
            <a:r>
              <a:rPr lang="en-US" altLang="zh-CN" sz="3300" kern="100" dirty="0">
                <a:effectLst/>
                <a:latin typeface="黑体" panose="02010609060101010101" pitchFamily="49" charset="-122"/>
                <a:ea typeface="黑体" panose="02010609060101010101" pitchFamily="49" charset="-122"/>
              </a:rPr>
              <a:t>5</a:t>
            </a:r>
            <a:r>
              <a:rPr lang="zh-CN" altLang="zh-CN" sz="3300" kern="100" dirty="0">
                <a:effectLst/>
                <a:latin typeface="黑体" panose="02010609060101010101" pitchFamily="49" charset="-122"/>
                <a:ea typeface="黑体" panose="02010609060101010101" pitchFamily="49" charset="-122"/>
              </a:rPr>
              <a:t>次排序，统计得到排序平均运行时间为</a:t>
            </a:r>
            <a:r>
              <a:rPr lang="en-US" altLang="zh-CN" sz="3300" u="sng" kern="100" dirty="0">
                <a:effectLst/>
                <a:highlight>
                  <a:srgbClr val="FF0000"/>
                </a:highlight>
                <a:latin typeface="黑体" panose="02010609060101010101" pitchFamily="49" charset="-122"/>
                <a:ea typeface="黑体" panose="02010609060101010101" pitchFamily="49" charset="-122"/>
              </a:rPr>
              <a:t>39882.8ms</a:t>
            </a:r>
            <a:r>
              <a:rPr lang="zh-CN" altLang="zh-CN" sz="3300" kern="100" dirty="0">
                <a:effectLst/>
                <a:latin typeface="黑体" panose="02010609060101010101" pitchFamily="49" charset="-122"/>
                <a:ea typeface="黑体" panose="02010609060101010101" pitchFamily="49" charset="-122"/>
              </a:rPr>
              <a:t>。</a:t>
            </a:r>
            <a:endParaRPr lang="en-US" altLang="zh-CN" sz="3300" kern="100" dirty="0">
              <a:effectLst/>
              <a:latin typeface="黑体" panose="02010609060101010101" pitchFamily="49" charset="-122"/>
              <a:ea typeface="黑体" panose="02010609060101010101" pitchFamily="49" charset="-122"/>
            </a:endParaRPr>
          </a:p>
          <a:p>
            <a:pPr algn="just"/>
            <a:endParaRPr lang="en-US" altLang="zh-CN" sz="3300" kern="100" dirty="0">
              <a:latin typeface="黑体" panose="02010609060101010101" pitchFamily="49" charset="-122"/>
              <a:ea typeface="黑体" panose="02010609060101010101" pitchFamily="49" charset="-122"/>
            </a:endParaRPr>
          </a:p>
          <a:p>
            <a:pPr marL="0" indent="0" algn="just">
              <a:buNone/>
            </a:pPr>
            <a:endParaRPr lang="zh-CN" altLang="zh-CN" sz="3300" kern="100" dirty="0">
              <a:effectLst/>
              <a:latin typeface="黑体" panose="02010609060101010101" pitchFamily="49" charset="-122"/>
              <a:ea typeface="黑体" panose="02010609060101010101" pitchFamily="49" charset="-122"/>
            </a:endParaRPr>
          </a:p>
          <a:p>
            <a:pPr algn="just"/>
            <a:r>
              <a:rPr lang="zh-CN" altLang="zh-CN" sz="3300" kern="100" dirty="0">
                <a:effectLst/>
                <a:latin typeface="黑体" panose="02010609060101010101" pitchFamily="49" charset="-122"/>
                <a:ea typeface="黑体" panose="02010609060101010101" pitchFamily="49" charset="-122"/>
              </a:rPr>
              <a:t>我仍觉得过慢，我</a:t>
            </a:r>
            <a:r>
              <a:rPr lang="zh-CN" altLang="en-US" sz="3300" kern="100" dirty="0">
                <a:effectLst/>
                <a:latin typeface="黑体" panose="02010609060101010101" pitchFamily="49" charset="-122"/>
                <a:ea typeface="黑体" panose="02010609060101010101" pitchFamily="49" charset="-122"/>
              </a:rPr>
              <a:t>查阅相关资料</a:t>
            </a:r>
            <a:r>
              <a:rPr lang="zh-CN" altLang="zh-CN" sz="3300" kern="100" dirty="0">
                <a:effectLst/>
                <a:latin typeface="黑体" panose="02010609060101010101" pitchFamily="49" charset="-122"/>
                <a:ea typeface="黑体" panose="02010609060101010101" pitchFamily="49" charset="-122"/>
              </a:rPr>
              <a:t>了解得到可以用一种更快的排序算法进行排序——计数排序，这种排序算法是一个非基于比较的排序算法，它的优势在于对一定范围内的整数排序时</a:t>
            </a:r>
            <a:r>
              <a:rPr lang="zh-CN" altLang="en-US" sz="3300" kern="100" dirty="0">
                <a:effectLst/>
                <a:latin typeface="黑体" panose="02010609060101010101" pitchFamily="49" charset="-122"/>
                <a:ea typeface="黑体" panose="02010609060101010101" pitchFamily="49" charset="-122"/>
              </a:rPr>
              <a:t>时间</a:t>
            </a:r>
            <a:r>
              <a:rPr lang="zh-CN" altLang="zh-CN" sz="3300" kern="100" dirty="0">
                <a:effectLst/>
                <a:latin typeface="黑体" panose="02010609060101010101" pitchFamily="49" charset="-122"/>
                <a:ea typeface="黑体" panose="02010609060101010101" pitchFamily="49" charset="-122"/>
              </a:rPr>
              <a:t>复杂度为</a:t>
            </a:r>
            <a:r>
              <a:rPr lang="en-US" altLang="zh-CN" sz="3300" kern="100" dirty="0">
                <a:effectLst/>
                <a:latin typeface="黑体" panose="02010609060101010101" pitchFamily="49" charset="-122"/>
                <a:ea typeface="黑体" panose="02010609060101010101" pitchFamily="49" charset="-122"/>
              </a:rPr>
              <a:t>O ( n + k ) (</a:t>
            </a:r>
            <a:r>
              <a:rPr lang="zh-CN" altLang="zh-CN" sz="3300" kern="100" dirty="0">
                <a:effectLst/>
                <a:latin typeface="黑体" panose="02010609060101010101" pitchFamily="49" charset="-122"/>
                <a:ea typeface="黑体" panose="02010609060101010101" pitchFamily="49" charset="-122"/>
              </a:rPr>
              <a:t>其中</a:t>
            </a:r>
            <a:r>
              <a:rPr lang="en-US" altLang="zh-CN" sz="3300" kern="100" dirty="0">
                <a:effectLst/>
                <a:latin typeface="黑体" panose="02010609060101010101" pitchFamily="49" charset="-122"/>
                <a:ea typeface="黑体" panose="02010609060101010101" pitchFamily="49" charset="-122"/>
              </a:rPr>
              <a:t>k</a:t>
            </a:r>
            <a:r>
              <a:rPr lang="zh-CN" altLang="zh-CN" sz="3300" kern="100" dirty="0">
                <a:effectLst/>
                <a:latin typeface="黑体" panose="02010609060101010101" pitchFamily="49" charset="-122"/>
                <a:ea typeface="黑体" panose="02010609060101010101" pitchFamily="49" charset="-122"/>
              </a:rPr>
              <a:t>是整数的范围</a:t>
            </a:r>
            <a:r>
              <a:rPr lang="en-US" altLang="zh-CN" sz="3300" kern="100" dirty="0">
                <a:effectLst/>
                <a:latin typeface="黑体" panose="02010609060101010101" pitchFamily="49" charset="-122"/>
                <a:ea typeface="黑体" panose="02010609060101010101" pitchFamily="49" charset="-122"/>
              </a:rPr>
              <a:t>)</a:t>
            </a:r>
            <a:r>
              <a:rPr lang="zh-CN" altLang="zh-CN" sz="3300" kern="100" dirty="0">
                <a:effectLst/>
                <a:latin typeface="黑体" panose="02010609060101010101" pitchFamily="49" charset="-122"/>
                <a:ea typeface="黑体" panose="02010609060101010101" pitchFamily="49" charset="-122"/>
              </a:rPr>
              <a:t>，快于任何比较排序算法。</a:t>
            </a:r>
          </a:p>
          <a:p>
            <a:pPr marL="0" indent="0">
              <a:buNone/>
            </a:pPr>
            <a:endParaRPr lang="en-US" altLang="zh-CN" sz="3300" dirty="0">
              <a:latin typeface="黑体" panose="02010609060101010101" pitchFamily="49" charset="-122"/>
              <a:ea typeface="黑体" panose="02010609060101010101" pitchFamily="49" charset="-122"/>
            </a:endParaRPr>
          </a:p>
          <a:p>
            <a:r>
              <a:rPr lang="zh-CN" altLang="zh-CN" sz="3300" kern="100" dirty="0">
                <a:effectLst/>
                <a:latin typeface="黑体" panose="02010609060101010101" pitchFamily="49" charset="-122"/>
                <a:ea typeface="黑体" panose="02010609060101010101" pitchFamily="49" charset="-122"/>
              </a:rPr>
              <a:t>我将</a:t>
            </a:r>
            <a:r>
              <a:rPr lang="en-US" altLang="zh-CN" sz="3300" kern="100" dirty="0">
                <a:effectLst/>
                <a:latin typeface="黑体" panose="02010609060101010101" pitchFamily="49" charset="-122"/>
                <a:ea typeface="黑体" panose="02010609060101010101" pitchFamily="49" charset="-122"/>
              </a:rPr>
              <a:t>1</a:t>
            </a:r>
            <a:r>
              <a:rPr lang="zh-CN" altLang="zh-CN" sz="3300" kern="100" dirty="0">
                <a:effectLst/>
                <a:latin typeface="黑体" panose="02010609060101010101" pitchFamily="49" charset="-122"/>
                <a:ea typeface="黑体" panose="02010609060101010101" pitchFamily="49" charset="-122"/>
              </a:rPr>
              <a:t>亿个随机数据存放在数组中，用计数排序对</a:t>
            </a:r>
            <a:r>
              <a:rPr lang="en-US" altLang="zh-CN" sz="3300" kern="100" dirty="0">
                <a:effectLst/>
                <a:latin typeface="黑体" panose="02010609060101010101" pitchFamily="49" charset="-122"/>
                <a:ea typeface="黑体" panose="02010609060101010101" pitchFamily="49" charset="-122"/>
              </a:rPr>
              <a:t>1</a:t>
            </a:r>
            <a:r>
              <a:rPr lang="zh-CN" altLang="zh-CN" sz="3300" kern="100" dirty="0">
                <a:effectLst/>
                <a:latin typeface="黑体" panose="02010609060101010101" pitchFamily="49" charset="-122"/>
                <a:ea typeface="黑体" panose="02010609060101010101" pitchFamily="49" charset="-122"/>
              </a:rPr>
              <a:t>亿数据进行</a:t>
            </a:r>
            <a:r>
              <a:rPr lang="en-US" altLang="zh-CN" sz="3300" kern="100" dirty="0">
                <a:effectLst/>
                <a:latin typeface="黑体" panose="02010609060101010101" pitchFamily="49" charset="-122"/>
                <a:ea typeface="黑体" panose="02010609060101010101" pitchFamily="49" charset="-122"/>
              </a:rPr>
              <a:t>10</a:t>
            </a:r>
            <a:r>
              <a:rPr lang="zh-CN" altLang="zh-CN" sz="3300" kern="100" dirty="0">
                <a:effectLst/>
                <a:latin typeface="黑体" panose="02010609060101010101" pitchFamily="49" charset="-122"/>
                <a:ea typeface="黑体" panose="02010609060101010101" pitchFamily="49" charset="-122"/>
              </a:rPr>
              <a:t>次排序，统计得到排序平均运行时间仅为</a:t>
            </a:r>
            <a:r>
              <a:rPr lang="en-US" altLang="zh-CN" sz="3300" u="sng" kern="100" dirty="0">
                <a:effectLst/>
                <a:highlight>
                  <a:srgbClr val="FF0000"/>
                </a:highlight>
                <a:latin typeface="黑体" panose="02010609060101010101" pitchFamily="49" charset="-122"/>
                <a:ea typeface="黑体" panose="02010609060101010101" pitchFamily="49" charset="-122"/>
              </a:rPr>
              <a:t>91.1ms</a:t>
            </a:r>
            <a:r>
              <a:rPr lang="zh-CN" altLang="zh-CN" sz="3300" kern="100" dirty="0">
                <a:effectLst/>
                <a:latin typeface="黑体" panose="02010609060101010101" pitchFamily="49" charset="-122"/>
                <a:ea typeface="黑体" panose="02010609060101010101" pitchFamily="49" charset="-122"/>
              </a:rPr>
              <a:t>。</a:t>
            </a:r>
            <a:br>
              <a:rPr lang="zh-CN" altLang="zh-CN" sz="3300" kern="100" dirty="0">
                <a:effectLst/>
                <a:latin typeface="黑体" panose="02010609060101010101" pitchFamily="49" charset="-122"/>
                <a:ea typeface="黑体" panose="02010609060101010101" pitchFamily="49" charset="-122"/>
              </a:rPr>
            </a:br>
            <a:r>
              <a:rPr lang="en-US" altLang="zh-CN" sz="3300" kern="100" dirty="0">
                <a:effectLst/>
                <a:latin typeface="黑体" panose="02010609060101010101" pitchFamily="49" charset="-122"/>
                <a:ea typeface="黑体" panose="02010609060101010101" pitchFamily="49" charset="-122"/>
              </a:rPr>
              <a:t> </a:t>
            </a:r>
            <a:br>
              <a:rPr lang="zh-CN" altLang="zh-CN" sz="3300" kern="100" dirty="0">
                <a:effectLst/>
                <a:latin typeface="黑体" panose="02010609060101010101" pitchFamily="49" charset="-122"/>
                <a:ea typeface="黑体" panose="02010609060101010101" pitchFamily="49" charset="-122"/>
              </a:rPr>
            </a:br>
            <a:r>
              <a:rPr lang="zh-CN" altLang="zh-CN" sz="3300" kern="100" dirty="0">
                <a:effectLst/>
                <a:latin typeface="黑体" panose="02010609060101010101" pitchFamily="49" charset="-122"/>
                <a:ea typeface="黑体" panose="02010609060101010101" pitchFamily="49" charset="-122"/>
              </a:rPr>
              <a:t>可以看出，计数排序的时间消耗比比较排序中最快的算法——快速排序仍要快出很多。</a:t>
            </a:r>
            <a:endParaRPr lang="en-US" altLang="zh-CN" sz="3300" kern="100" dirty="0">
              <a:effectLst/>
              <a:latin typeface="黑体" panose="02010609060101010101" pitchFamily="49" charset="-122"/>
              <a:ea typeface="黑体" panose="02010609060101010101" pitchFamily="49" charset="-122"/>
            </a:endParaRPr>
          </a:p>
          <a:p>
            <a:endParaRPr lang="en-US" altLang="zh-CN" sz="2000" kern="100" dirty="0">
              <a:latin typeface="黑体" panose="02010609060101010101" pitchFamily="49" charset="-122"/>
              <a:ea typeface="黑体" panose="02010609060101010101" pitchFamily="49" charset="-122"/>
            </a:endParaRPr>
          </a:p>
          <a:p>
            <a:r>
              <a:rPr lang="zh-CN" altLang="en-US" sz="4400" kern="100" dirty="0">
                <a:solidFill>
                  <a:srgbClr val="FFFF00"/>
                </a:solidFill>
                <a:latin typeface="黑体" panose="02010609060101010101" pitchFamily="49" charset="-122"/>
                <a:ea typeface="黑体" panose="02010609060101010101" pitchFamily="49" charset="-122"/>
              </a:rPr>
              <a:t>关于计数排序，我将在下页进行介绍</a:t>
            </a:r>
            <a:endParaRPr lang="zh-CN" altLang="en-US" sz="4400" dirty="0">
              <a:solidFill>
                <a:srgbClr val="FFFF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35949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DCEC55-8040-4759-A65C-569671CE1F64}"/>
              </a:ext>
            </a:extLst>
          </p:cNvPr>
          <p:cNvSpPr>
            <a:spLocks noGrp="1"/>
          </p:cNvSpPr>
          <p:nvPr>
            <p:ph type="title"/>
          </p:nvPr>
        </p:nvSpPr>
        <p:spPr>
          <a:xfrm>
            <a:off x="116377" y="-82285"/>
            <a:ext cx="3787575" cy="1004638"/>
          </a:xfrm>
        </p:spPr>
        <p:txBody>
          <a:bodyPr>
            <a:normAutofit/>
          </a:bodyPr>
          <a:lstStyle/>
          <a:p>
            <a:r>
              <a:rPr lang="zh-CN" altLang="en-US" sz="2800" dirty="0"/>
              <a:t>  计数排序</a:t>
            </a:r>
          </a:p>
        </p:txBody>
      </p:sp>
      <p:sp>
        <p:nvSpPr>
          <p:cNvPr id="3" name="内容占位符 2">
            <a:extLst>
              <a:ext uri="{FF2B5EF4-FFF2-40B4-BE49-F238E27FC236}">
                <a16:creationId xmlns:a16="http://schemas.microsoft.com/office/drawing/2014/main" id="{275BC4C5-F8DB-4794-9592-E44CA0E63F04}"/>
              </a:ext>
            </a:extLst>
          </p:cNvPr>
          <p:cNvSpPr>
            <a:spLocks noGrp="1"/>
          </p:cNvSpPr>
          <p:nvPr>
            <p:ph idx="1"/>
          </p:nvPr>
        </p:nvSpPr>
        <p:spPr>
          <a:xfrm>
            <a:off x="184485" y="614041"/>
            <a:ext cx="11867146" cy="5887230"/>
          </a:xfrm>
        </p:spPr>
        <p:txBody>
          <a:bodyPr>
            <a:normAutofit/>
          </a:bodyPr>
          <a:lstStyle/>
          <a:p>
            <a:pPr algn="l">
              <a:spcBef>
                <a:spcPts val="1000"/>
              </a:spcBef>
            </a:pPr>
            <a:r>
              <a:rPr lang="zh-CN" altLang="zh-CN" sz="1800" b="1" kern="0" dirty="0">
                <a:solidFill>
                  <a:srgbClr val="FFFF00"/>
                </a:solidFill>
                <a:effectLst/>
                <a:latin typeface="黑体" panose="02010609060101010101" pitchFamily="49" charset="-122"/>
                <a:ea typeface="黑体" panose="02010609060101010101" pitchFamily="49" charset="-122"/>
              </a:rPr>
              <a:t>设计原理或思路</a:t>
            </a:r>
            <a:endParaRPr lang="zh-CN" altLang="zh-CN" sz="1800" kern="100" dirty="0">
              <a:solidFill>
                <a:srgbClr val="FFFF00"/>
              </a:solidFill>
              <a:effectLst/>
              <a:latin typeface="黑体" panose="02010609060101010101" pitchFamily="49" charset="-122"/>
              <a:ea typeface="黑体" panose="02010609060101010101" pitchFamily="49" charset="-122"/>
            </a:endParaRPr>
          </a:p>
          <a:p>
            <a:pPr algn="just"/>
            <a:r>
              <a:rPr lang="zh-CN" altLang="en-US" sz="1800" kern="100" dirty="0">
                <a:effectLst/>
                <a:latin typeface="黑体" panose="02010609060101010101" pitchFamily="49" charset="-122"/>
                <a:ea typeface="黑体" panose="02010609060101010101" pitchFamily="49" charset="-122"/>
                <a:cs typeface="宋体" panose="02010600030101010101" pitchFamily="2" charset="-122"/>
              </a:rPr>
              <a:t>开辟一个新数组作为频率数组，数组中的每个元素用来作为桶存待排序序列中每个元素出现的频率。然后遍历待排序序列，将每个元素放入对应的桶中（频率值加</a:t>
            </a:r>
            <a:r>
              <a:rPr lang="en-US" altLang="zh-CN" sz="1800" kern="100" dirty="0">
                <a:effectLst/>
                <a:latin typeface="黑体" panose="02010609060101010101" pitchFamily="49" charset="-122"/>
                <a:ea typeface="黑体" panose="02010609060101010101" pitchFamily="49" charset="-122"/>
                <a:cs typeface="宋体" panose="02010600030101010101" pitchFamily="2" charset="-122"/>
              </a:rPr>
              <a:t>1</a:t>
            </a:r>
            <a:r>
              <a:rPr lang="zh-CN" altLang="en-US" sz="1800" kern="100" dirty="0">
                <a:effectLst/>
                <a:latin typeface="黑体" panose="02010609060101010101" pitchFamily="49" charset="-122"/>
                <a:ea typeface="黑体" panose="02010609060101010101" pitchFamily="49" charset="-122"/>
                <a:cs typeface="宋体" panose="02010600030101010101" pitchFamily="2" charset="-122"/>
              </a:rPr>
              <a:t>），最后遍历频率数组，并将每个元素存到另一个新序列中，得到排好序的序列。</a:t>
            </a:r>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sz="1800" kern="100" dirty="0">
              <a:effectLst/>
              <a:latin typeface="黑体" panose="02010609060101010101" pitchFamily="49" charset="-122"/>
              <a:ea typeface="黑体" panose="02010609060101010101" pitchFamily="49" charset="-122"/>
            </a:endParaRPr>
          </a:p>
          <a:p>
            <a:pPr marL="0" indent="0">
              <a:buNone/>
            </a:pPr>
            <a:endParaRPr lang="en-US" altLang="zh-CN" sz="1800" kern="100" dirty="0">
              <a:effectLst/>
              <a:latin typeface="黑体" panose="02010609060101010101" pitchFamily="49" charset="-122"/>
              <a:ea typeface="黑体" panose="02010609060101010101" pitchFamily="49" charset="-122"/>
            </a:endParaRPr>
          </a:p>
          <a:p>
            <a:pPr marL="0" indent="0">
              <a:buNone/>
            </a:pPr>
            <a:endParaRPr lang="en-US" altLang="zh-CN" sz="1800" kern="100" dirty="0">
              <a:effectLst/>
              <a:latin typeface="黑体" panose="02010609060101010101" pitchFamily="49" charset="-122"/>
              <a:ea typeface="黑体" panose="02010609060101010101" pitchFamily="49" charset="-122"/>
            </a:endParaRPr>
          </a:p>
          <a:p>
            <a:r>
              <a:rPr lang="en-US" altLang="zh-CN" sz="1800" kern="100" dirty="0">
                <a:effectLst/>
                <a:latin typeface="黑体" panose="02010609060101010101" pitchFamily="49" charset="-122"/>
                <a:ea typeface="黑体" panose="02010609060101010101" pitchFamily="49" charset="-122"/>
              </a:rPr>
              <a:t>#</a:t>
            </a:r>
            <a:r>
              <a:rPr lang="zh-CN" altLang="en-US" sz="1800" kern="100" dirty="0">
                <a:effectLst/>
                <a:latin typeface="黑体" panose="02010609060101010101" pitchFamily="49" charset="-122"/>
                <a:ea typeface="黑体" panose="02010609060101010101" pitchFamily="49" charset="-122"/>
              </a:rPr>
              <a:t>如下图所示，我以</a:t>
            </a:r>
            <a:r>
              <a:rPr lang="en-US" altLang="zh-CN" sz="1800" kern="100" dirty="0">
                <a:effectLst/>
                <a:latin typeface="黑体" panose="02010609060101010101" pitchFamily="49" charset="-122"/>
                <a:ea typeface="黑体" panose="02010609060101010101" pitchFamily="49" charset="-122"/>
              </a:rPr>
              <a:t>2,3,1,5,6,4,8,9,5,7,6,2,5</a:t>
            </a:r>
            <a:r>
              <a:rPr lang="zh-CN" altLang="en-US" sz="1800" kern="100" dirty="0">
                <a:effectLst/>
                <a:latin typeface="黑体" panose="02010609060101010101" pitchFamily="49" charset="-122"/>
                <a:ea typeface="黑体" panose="02010609060101010101" pitchFamily="49" charset="-122"/>
              </a:rPr>
              <a:t>这个序列</a:t>
            </a:r>
            <a:endParaRPr lang="en-US" altLang="zh-CN" sz="1800" kern="100" dirty="0">
              <a:effectLst/>
              <a:latin typeface="黑体" panose="02010609060101010101" pitchFamily="49" charset="-122"/>
              <a:ea typeface="黑体" panose="02010609060101010101" pitchFamily="49" charset="-122"/>
            </a:endParaRPr>
          </a:p>
          <a:p>
            <a:pPr marL="0" indent="0">
              <a:buNone/>
            </a:pPr>
            <a:r>
              <a:rPr lang="zh-CN" altLang="en-US" sz="1800" kern="100" dirty="0">
                <a:effectLst/>
                <a:latin typeface="黑体" panose="02010609060101010101" pitchFamily="49" charset="-122"/>
                <a:ea typeface="黑体" panose="02010609060101010101" pitchFamily="49" charset="-122"/>
              </a:rPr>
              <a:t>   为例，展示下计数排序的过程。</a:t>
            </a:r>
            <a:endParaRPr lang="en-US" altLang="zh-CN" dirty="0">
              <a:latin typeface="黑体" panose="02010609060101010101" pitchFamily="49" charset="-122"/>
              <a:ea typeface="黑体" panose="02010609060101010101" pitchFamily="49" charset="-122"/>
            </a:endParaRPr>
          </a:p>
        </p:txBody>
      </p:sp>
      <p:pic>
        <p:nvPicPr>
          <p:cNvPr id="8" name="图片 7">
            <a:extLst>
              <a:ext uri="{FF2B5EF4-FFF2-40B4-BE49-F238E27FC236}">
                <a16:creationId xmlns:a16="http://schemas.microsoft.com/office/drawing/2014/main" id="{0BF08A1E-E327-41E6-A1BB-0C2C7F777DCC}"/>
              </a:ext>
            </a:extLst>
          </p:cNvPr>
          <p:cNvPicPr/>
          <p:nvPr/>
        </p:nvPicPr>
        <p:blipFill>
          <a:blip r:embed="rId2"/>
          <a:stretch>
            <a:fillRect/>
          </a:stretch>
        </p:blipFill>
        <p:spPr>
          <a:xfrm>
            <a:off x="231861" y="2070308"/>
            <a:ext cx="5886197" cy="3369483"/>
          </a:xfrm>
          <a:prstGeom prst="rect">
            <a:avLst/>
          </a:prstGeom>
          <a:noFill/>
          <a:ln>
            <a:noFill/>
          </a:ln>
        </p:spPr>
      </p:pic>
      <p:pic>
        <p:nvPicPr>
          <p:cNvPr id="9" name="图片 8" descr="ad91fa1e69a4bd6ef166510e8c57f92">
            <a:extLst>
              <a:ext uri="{FF2B5EF4-FFF2-40B4-BE49-F238E27FC236}">
                <a16:creationId xmlns:a16="http://schemas.microsoft.com/office/drawing/2014/main" id="{44109F9D-ADA9-43C8-9E86-D8B191D4F749}"/>
              </a:ext>
            </a:extLst>
          </p:cNvPr>
          <p:cNvPicPr/>
          <p:nvPr/>
        </p:nvPicPr>
        <p:blipFill>
          <a:blip r:embed="rId3"/>
          <a:stretch>
            <a:fillRect/>
          </a:stretch>
        </p:blipFill>
        <p:spPr>
          <a:xfrm>
            <a:off x="6412548" y="2827715"/>
            <a:ext cx="5686459" cy="3416244"/>
          </a:xfrm>
          <a:prstGeom prst="rect">
            <a:avLst/>
          </a:prstGeom>
        </p:spPr>
      </p:pic>
    </p:spTree>
    <p:extLst>
      <p:ext uri="{BB962C8B-B14F-4D97-AF65-F5344CB8AC3E}">
        <p14:creationId xmlns:p14="http://schemas.microsoft.com/office/powerpoint/2010/main" val="3026795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CCDCBA-2DBB-4EA6-88EA-F65E8A1A7E76}"/>
              </a:ext>
            </a:extLst>
          </p:cNvPr>
          <p:cNvSpPr>
            <a:spLocks noGrp="1"/>
          </p:cNvSpPr>
          <p:nvPr>
            <p:ph type="title"/>
          </p:nvPr>
        </p:nvSpPr>
        <p:spPr>
          <a:xfrm>
            <a:off x="335944" y="363110"/>
            <a:ext cx="4872161" cy="614901"/>
          </a:xfrm>
        </p:spPr>
        <p:txBody>
          <a:bodyPr>
            <a:normAutofit fontScale="90000"/>
          </a:bodyPr>
          <a:lstStyle/>
          <a:p>
            <a:r>
              <a:rPr lang="zh-CN" altLang="en-US" dirty="0"/>
              <a:t>实验经验总结或体会</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3513E2D-63BE-4611-B705-3506D104E624}"/>
                  </a:ext>
                </a:extLst>
              </p:cNvPr>
              <p:cNvSpPr>
                <a:spLocks noGrp="1"/>
              </p:cNvSpPr>
              <p:nvPr>
                <p:ph idx="1"/>
              </p:nvPr>
            </p:nvSpPr>
            <p:spPr>
              <a:xfrm>
                <a:off x="421420" y="1192697"/>
                <a:ext cx="10332196" cy="4813189"/>
              </a:xfrm>
            </p:spPr>
            <p:txBody>
              <a:bodyPr>
                <a:normAutofit/>
              </a:bodyPr>
              <a:lstStyle/>
              <a:p>
                <a:r>
                  <a:rPr lang="zh-CN" altLang="en-US" sz="2000" dirty="0">
                    <a:solidFill>
                      <a:schemeClr val="accent4">
                        <a:lumMod val="60000"/>
                        <a:lumOff val="40000"/>
                      </a:schemeClr>
                    </a:solidFill>
                  </a:rPr>
                  <a:t>	</a:t>
                </a:r>
                <a:r>
                  <a:rPr lang="en-US" altLang="zh-CN" sz="2000" dirty="0">
                    <a:solidFill>
                      <a:schemeClr val="accent4">
                        <a:lumMod val="60000"/>
                        <a:lumOff val="40000"/>
                      </a:schemeClr>
                    </a:solidFill>
                  </a:rPr>
                  <a:t>1.  </a:t>
                </a:r>
                <a:r>
                  <a:rPr lang="zh-CN" altLang="en-US" sz="2000" dirty="0">
                    <a:solidFill>
                      <a:schemeClr val="accent4">
                        <a:lumMod val="60000"/>
                        <a:lumOff val="40000"/>
                      </a:schemeClr>
                    </a:solidFill>
                  </a:rPr>
                  <a:t>具体问题需要具体分析</a:t>
                </a:r>
              </a:p>
              <a:p>
                <a:r>
                  <a:rPr lang="zh-CN" altLang="en-US" dirty="0"/>
                  <a:t>   </a:t>
                </a:r>
                <a:r>
                  <a:rPr lang="zh-CN" altLang="en-US" dirty="0">
                    <a:solidFill>
                      <a:schemeClr val="tx1"/>
                    </a:solidFill>
                  </a:rPr>
                  <a:t>对于数量级较小的序列，可以选择时间复杂度为</a:t>
                </a:r>
                <a14:m>
                  <m:oMath xmlns:m="http://schemas.openxmlformats.org/officeDocument/2006/math">
                    <m:r>
                      <a:rPr lang="en-US" altLang="zh-CN" b="1" i="1" kern="100">
                        <a:solidFill>
                          <a:schemeClr val="tx1"/>
                        </a:solidFill>
                        <a:latin typeface="Cambria Math" panose="02040503050406030204" pitchFamily="18" charset="0"/>
                        <a:ea typeface="宋体" panose="02010600030101010101" pitchFamily="2" charset="-122"/>
                      </a:rPr>
                      <m:t>𝑶</m:t>
                    </m:r>
                    <m:r>
                      <a:rPr lang="en-US" altLang="zh-CN" b="1" i="1" kern="100">
                        <a:solidFill>
                          <a:schemeClr val="tx1"/>
                        </a:solidFill>
                        <a:latin typeface="Cambria Math" panose="02040503050406030204" pitchFamily="18" charset="0"/>
                        <a:ea typeface="宋体" panose="02010600030101010101" pitchFamily="2" charset="-122"/>
                      </a:rPr>
                      <m:t>(</m:t>
                    </m:r>
                    <m:sSup>
                      <m:sSupPr>
                        <m:ctrlPr>
                          <a:rPr lang="en-US" altLang="zh-CN" b="1" i="1" kern="100">
                            <a:solidFill>
                              <a:schemeClr val="tx1"/>
                            </a:solidFill>
                            <a:latin typeface="Cambria Math" panose="02040503050406030204" pitchFamily="18" charset="0"/>
                            <a:ea typeface="宋体" panose="02010600030101010101" pitchFamily="2" charset="-122"/>
                          </a:rPr>
                        </m:ctrlPr>
                      </m:sSupPr>
                      <m:e>
                        <m:r>
                          <a:rPr lang="en-US" altLang="zh-CN" b="1" i="1" kern="100">
                            <a:solidFill>
                              <a:schemeClr val="tx1"/>
                            </a:solidFill>
                            <a:latin typeface="Cambria Math" panose="02040503050406030204" pitchFamily="18" charset="0"/>
                            <a:ea typeface="宋体" panose="02010600030101010101" pitchFamily="2" charset="-122"/>
                          </a:rPr>
                          <m:t>𝒏</m:t>
                        </m:r>
                      </m:e>
                      <m:sup>
                        <m:r>
                          <a:rPr lang="en-US" altLang="zh-CN" b="1" i="1" kern="100">
                            <a:solidFill>
                              <a:schemeClr val="tx1"/>
                            </a:solidFill>
                            <a:latin typeface="Cambria Math" panose="02040503050406030204" pitchFamily="18" charset="0"/>
                            <a:ea typeface="宋体" panose="02010600030101010101" pitchFamily="2" charset="-122"/>
                          </a:rPr>
                          <m:t>𝟐</m:t>
                        </m:r>
                      </m:sup>
                    </m:sSup>
                    <m:r>
                      <a:rPr lang="en-US" altLang="zh-CN" b="1" i="1" kern="100">
                        <a:solidFill>
                          <a:schemeClr val="tx1"/>
                        </a:solidFill>
                        <a:latin typeface="Cambria Math" panose="02040503050406030204" pitchFamily="18" charset="0"/>
                        <a:ea typeface="宋体" panose="02010600030101010101" pitchFamily="2" charset="-122"/>
                      </a:rPr>
                      <m:t>)</m:t>
                    </m:r>
                  </m:oMath>
                </a14:m>
                <a:r>
                  <a:rPr lang="zh-CN" altLang="en-US" dirty="0">
                    <a:solidFill>
                      <a:schemeClr val="tx1"/>
                    </a:solidFill>
                  </a:rPr>
                  <a:t>的算法，可以很快成功排序。若数据量＞</a:t>
                </a:r>
                <a:r>
                  <a:rPr lang="en-US" altLang="zh-CN" dirty="0">
                    <a:solidFill>
                      <a:schemeClr val="tx1"/>
                    </a:solidFill>
                  </a:rPr>
                  <a:t>10^4</a:t>
                </a:r>
                <a:r>
                  <a:rPr lang="zh-CN" altLang="en-US" dirty="0">
                    <a:solidFill>
                      <a:schemeClr val="tx1"/>
                    </a:solidFill>
                  </a:rPr>
                  <a:t>，则应该使用时间复杂度为</a:t>
                </a:r>
                <a14:m>
                  <m:oMath xmlns:m="http://schemas.openxmlformats.org/officeDocument/2006/math">
                    <m:r>
                      <a:rPr lang="en-US" altLang="zh-CN" b="0" i="1" kern="100" smtClean="0">
                        <a:solidFill>
                          <a:schemeClr val="tx1"/>
                        </a:solidFill>
                        <a:latin typeface="Cambria Math" panose="02040503050406030204" pitchFamily="18" charset="0"/>
                        <a:ea typeface="黑体" panose="02010609060101010101" pitchFamily="49" charset="-122"/>
                      </a:rPr>
                      <m:t>𝑂</m:t>
                    </m:r>
                    <m:r>
                      <a:rPr lang="en-US" altLang="zh-CN" b="0" i="1" kern="100" smtClean="0">
                        <a:solidFill>
                          <a:schemeClr val="tx1"/>
                        </a:solidFill>
                        <a:latin typeface="Cambria Math" panose="02040503050406030204" pitchFamily="18" charset="0"/>
                        <a:ea typeface="黑体" panose="02010609060101010101" pitchFamily="49" charset="-122"/>
                      </a:rPr>
                      <m:t>(</m:t>
                    </m:r>
                    <m:r>
                      <a:rPr lang="en-US" altLang="zh-CN" b="0" i="1" kern="100" smtClean="0">
                        <a:solidFill>
                          <a:schemeClr val="tx1"/>
                        </a:solidFill>
                        <a:latin typeface="Cambria Math" panose="02040503050406030204" pitchFamily="18" charset="0"/>
                        <a:ea typeface="黑体" panose="02010609060101010101" pitchFamily="49" charset="-122"/>
                      </a:rPr>
                      <m:t>𝑛𝑙𝑜𝑔𝑛</m:t>
                    </m:r>
                    <m:r>
                      <a:rPr lang="en-US" altLang="zh-CN" b="0" i="1" kern="100" smtClean="0">
                        <a:solidFill>
                          <a:schemeClr val="tx1"/>
                        </a:solidFill>
                        <a:latin typeface="Cambria Math" panose="02040503050406030204" pitchFamily="18" charset="0"/>
                        <a:ea typeface="黑体" panose="02010609060101010101" pitchFamily="49" charset="-122"/>
                      </a:rPr>
                      <m:t>)</m:t>
                    </m:r>
                  </m:oMath>
                </a14:m>
                <a:r>
                  <a:rPr lang="zh-CN" altLang="en-US" dirty="0">
                    <a:solidFill>
                      <a:schemeClr val="tx1"/>
                    </a:solidFill>
                  </a:rPr>
                  <a:t>的算法，例如快排和归并排序。对于数据量特别巨大的情况，例如＞</a:t>
                </a:r>
                <a:r>
                  <a:rPr lang="en-US" altLang="zh-CN" dirty="0">
                    <a:solidFill>
                      <a:schemeClr val="tx1"/>
                    </a:solidFill>
                  </a:rPr>
                  <a:t>10^7</a:t>
                </a:r>
                <a:r>
                  <a:rPr lang="zh-CN" altLang="en-US" dirty="0">
                    <a:solidFill>
                      <a:schemeClr val="tx1"/>
                    </a:solidFill>
                  </a:rPr>
                  <a:t>的情况，则可以考虑使用计数排序。</a:t>
                </a:r>
                <a:endParaRPr lang="en-US" altLang="zh-CN" dirty="0">
                  <a:solidFill>
                    <a:schemeClr val="tx1"/>
                  </a:solidFill>
                </a:endParaRPr>
              </a:p>
              <a:p>
                <a:endParaRPr lang="zh-CN" altLang="en-US" dirty="0"/>
              </a:p>
              <a:p>
                <a:r>
                  <a:rPr lang="zh-CN" altLang="en-US" sz="2000" dirty="0">
                    <a:solidFill>
                      <a:schemeClr val="accent4">
                        <a:lumMod val="60000"/>
                        <a:lumOff val="40000"/>
                      </a:schemeClr>
                    </a:solidFill>
                  </a:rPr>
                  <a:t>	</a:t>
                </a:r>
                <a:r>
                  <a:rPr lang="en-US" altLang="zh-CN" sz="2000" dirty="0">
                    <a:solidFill>
                      <a:schemeClr val="accent4">
                        <a:lumMod val="60000"/>
                        <a:lumOff val="40000"/>
                      </a:schemeClr>
                    </a:solidFill>
                  </a:rPr>
                  <a:t>2.  </a:t>
                </a:r>
                <a:r>
                  <a:rPr lang="zh-CN" altLang="en-US" sz="2000" dirty="0">
                    <a:solidFill>
                      <a:schemeClr val="accent4">
                        <a:lumMod val="60000"/>
                        <a:lumOff val="40000"/>
                      </a:schemeClr>
                    </a:solidFill>
                  </a:rPr>
                  <a:t>可以考虑对算法的不足进行优化</a:t>
                </a:r>
              </a:p>
              <a:p>
                <a:r>
                  <a:rPr lang="zh-CN" altLang="en-US" dirty="0"/>
                  <a:t>   如冒泡排序，在算法操作时存在可优化的空间，冒泡排序算法需全部循环运行结束才结束，因此可能存在在循环结束前，序列已经有序，但仍需要进行循环，这是无意义的，将造成时间浪费。可以通过定义标志变量判断冒泡的一趟是否进行交换，如果未进行交换则序列已经有序，</a:t>
                </a:r>
                <a:r>
                  <a:rPr lang="en-US" altLang="zh-CN" dirty="0"/>
                  <a:t>break</a:t>
                </a:r>
                <a:r>
                  <a:rPr lang="zh-CN" altLang="en-US" dirty="0"/>
                  <a:t>出循环减少无效循环，从而优化算法。</a:t>
                </a:r>
              </a:p>
              <a:p>
                <a:r>
                  <a:rPr lang="zh-CN" altLang="en-US" dirty="0"/>
                  <a:t>   如快速排序，当数据大小大致成二分分布时，有很好的性能，但当数据恰好倒序或恰好正序时，则性能很差，时间复杂度为</a:t>
                </a:r>
                <a14:m>
                  <m:oMath xmlns:m="http://schemas.openxmlformats.org/officeDocument/2006/math">
                    <m:r>
                      <a:rPr lang="en-US" altLang="zh-CN" b="1" i="1" kern="100" smtClean="0">
                        <a:solidFill>
                          <a:schemeClr val="tx1"/>
                        </a:solidFill>
                        <a:latin typeface="Cambria Math" panose="02040503050406030204" pitchFamily="18" charset="0"/>
                        <a:ea typeface="宋体" panose="02010600030101010101" pitchFamily="2" charset="-122"/>
                      </a:rPr>
                      <m:t>𝑶</m:t>
                    </m:r>
                    <m:r>
                      <a:rPr lang="en-US" altLang="zh-CN" b="1" i="1" kern="100" smtClean="0">
                        <a:solidFill>
                          <a:schemeClr val="tx1"/>
                        </a:solidFill>
                        <a:latin typeface="Cambria Math" panose="02040503050406030204" pitchFamily="18" charset="0"/>
                        <a:ea typeface="宋体" panose="02010600030101010101" pitchFamily="2" charset="-122"/>
                      </a:rPr>
                      <m:t>(</m:t>
                    </m:r>
                    <m:sSup>
                      <m:sSupPr>
                        <m:ctrlPr>
                          <a:rPr lang="en-US" altLang="zh-CN" b="1" i="1" kern="100">
                            <a:solidFill>
                              <a:schemeClr val="tx1"/>
                            </a:solidFill>
                            <a:latin typeface="Cambria Math" panose="02040503050406030204" pitchFamily="18" charset="0"/>
                            <a:ea typeface="宋体" panose="02010600030101010101" pitchFamily="2" charset="-122"/>
                          </a:rPr>
                        </m:ctrlPr>
                      </m:sSupPr>
                      <m:e>
                        <m:r>
                          <a:rPr lang="en-US" altLang="zh-CN" b="1" i="1" kern="100">
                            <a:solidFill>
                              <a:schemeClr val="tx1"/>
                            </a:solidFill>
                            <a:latin typeface="Cambria Math" panose="02040503050406030204" pitchFamily="18" charset="0"/>
                            <a:ea typeface="宋体" panose="02010600030101010101" pitchFamily="2" charset="-122"/>
                          </a:rPr>
                          <m:t>𝒏</m:t>
                        </m:r>
                      </m:e>
                      <m:sup>
                        <m:r>
                          <a:rPr lang="en-US" altLang="zh-CN" b="1" i="1" kern="100">
                            <a:solidFill>
                              <a:schemeClr val="tx1"/>
                            </a:solidFill>
                            <a:latin typeface="Cambria Math" panose="02040503050406030204" pitchFamily="18" charset="0"/>
                            <a:ea typeface="宋体" panose="02010600030101010101" pitchFamily="2" charset="-122"/>
                          </a:rPr>
                          <m:t>𝟐</m:t>
                        </m:r>
                      </m:sup>
                    </m:sSup>
                    <m:r>
                      <a:rPr lang="en-US" altLang="zh-CN" b="1" i="1" kern="100">
                        <a:solidFill>
                          <a:schemeClr val="tx1"/>
                        </a:solidFill>
                        <a:latin typeface="Cambria Math" panose="02040503050406030204" pitchFamily="18" charset="0"/>
                        <a:ea typeface="宋体" panose="02010600030101010101" pitchFamily="2" charset="-122"/>
                      </a:rPr>
                      <m:t>) </m:t>
                    </m:r>
                  </m:oMath>
                </a14:m>
                <a:r>
                  <a:rPr lang="zh-CN" altLang="en-US" dirty="0"/>
                  <a:t>。我们可以使用三数取中选取基准。它的思想是：选取数组开头，中间和结尾的元素，通过比较，选择中间的值作为快排的基准。这可以优化快速排序算法。</a:t>
                </a:r>
              </a:p>
              <a:p>
                <a:endParaRPr lang="zh-CN" altLang="en-US" dirty="0"/>
              </a:p>
            </p:txBody>
          </p:sp>
        </mc:Choice>
        <mc:Fallback xmlns="">
          <p:sp>
            <p:nvSpPr>
              <p:cNvPr id="3" name="内容占位符 2">
                <a:extLst>
                  <a:ext uri="{FF2B5EF4-FFF2-40B4-BE49-F238E27FC236}">
                    <a16:creationId xmlns:a16="http://schemas.microsoft.com/office/drawing/2014/main" id="{C3513E2D-63BE-4611-B705-3506D104E624}"/>
                  </a:ext>
                </a:extLst>
              </p:cNvPr>
              <p:cNvSpPr>
                <a:spLocks noGrp="1" noRot="1" noChangeAspect="1" noMove="1" noResize="1" noEditPoints="1" noAdjustHandles="1" noChangeArrowheads="1" noChangeShapeType="1" noTextEdit="1"/>
              </p:cNvSpPr>
              <p:nvPr>
                <p:ph idx="1"/>
              </p:nvPr>
            </p:nvSpPr>
            <p:spPr>
              <a:xfrm>
                <a:off x="421420" y="1192697"/>
                <a:ext cx="10332196" cy="4813189"/>
              </a:xfrm>
              <a:blipFill>
                <a:blip r:embed="rId2"/>
                <a:stretch>
                  <a:fillRect l="-531" t="-253" r="-27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39991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光点">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标题 1">
            <a:extLst>
              <a:ext uri="{FF2B5EF4-FFF2-40B4-BE49-F238E27FC236}">
                <a16:creationId xmlns:a16="http://schemas.microsoft.com/office/drawing/2014/main" id="{D44BCB7C-A6FC-4118-9027-468ECFDE6455}"/>
              </a:ext>
            </a:extLst>
          </p:cNvPr>
          <p:cNvSpPr>
            <a:spLocks noGrp="1"/>
          </p:cNvSpPr>
          <p:nvPr>
            <p:ph type="ctrTitle"/>
          </p:nvPr>
        </p:nvSpPr>
        <p:spPr>
          <a:xfrm>
            <a:off x="3108958" y="1572446"/>
            <a:ext cx="4786685" cy="2099144"/>
          </a:xfrm>
        </p:spPr>
        <p:txBody>
          <a:bodyPr rtlCol="0">
            <a:normAutofit/>
          </a:bodyPr>
          <a:lstStyle/>
          <a:p>
            <a:pPr rtl="0"/>
            <a:r>
              <a:rPr lang="zh-CN" altLang="en-US" sz="9600" dirty="0">
                <a:latin typeface="Microsoft YaHei UI" panose="020B0503020204020204" pitchFamily="34" charset="-122"/>
                <a:ea typeface="Microsoft YaHei UI" panose="020B0503020204020204" pitchFamily="34" charset="-122"/>
              </a:rPr>
              <a:t>谢谢！</a:t>
            </a:r>
          </a:p>
        </p:txBody>
      </p:sp>
      <p:sp>
        <p:nvSpPr>
          <p:cNvPr id="7" name="文本框 6">
            <a:extLst>
              <a:ext uri="{FF2B5EF4-FFF2-40B4-BE49-F238E27FC236}">
                <a16:creationId xmlns:a16="http://schemas.microsoft.com/office/drawing/2014/main" id="{A4392610-B694-4842-A28C-4C322645BC65}"/>
              </a:ext>
            </a:extLst>
          </p:cNvPr>
          <p:cNvSpPr txBox="1"/>
          <p:nvPr/>
        </p:nvSpPr>
        <p:spPr>
          <a:xfrm>
            <a:off x="5943596" y="3743779"/>
            <a:ext cx="3904094" cy="2246769"/>
          </a:xfrm>
          <a:prstGeom prst="rect">
            <a:avLst/>
          </a:prstGeom>
          <a:noFill/>
        </p:spPr>
        <p:txBody>
          <a:bodyPr wrap="square" rtlCol="0">
            <a:spAutoFit/>
          </a:bodyPr>
          <a:lstStyle/>
          <a:p>
            <a:r>
              <a:rPr lang="zh-CN" altLang="en-US" sz="2800" dirty="0">
                <a:hlinkClick r:id="rId4"/>
              </a:rPr>
              <a:t>欧阳宇杰 </a:t>
            </a:r>
            <a:r>
              <a:rPr lang="en-US" altLang="zh-CN" sz="2800" dirty="0">
                <a:hlinkClick r:id="rId4"/>
              </a:rPr>
              <a:t>2021150143           </a:t>
            </a:r>
          </a:p>
          <a:p>
            <a:r>
              <a:rPr lang="en-US" altLang="zh-CN" sz="2800" dirty="0">
                <a:hlinkClick r:id="rId4"/>
              </a:rPr>
              <a:t>thsingsen@qq.com</a:t>
            </a:r>
            <a:endParaRPr lang="en-US" altLang="zh-CN" sz="2800" dirty="0"/>
          </a:p>
          <a:p>
            <a:endParaRPr lang="en-US" altLang="zh-CN" sz="2800" dirty="0"/>
          </a:p>
          <a:p>
            <a:endParaRPr lang="en-US" altLang="zh-CN" sz="2800" dirty="0"/>
          </a:p>
          <a:p>
            <a:endParaRPr lang="zh-CN" altLang="en-US" sz="2800" dirty="0"/>
          </a:p>
        </p:txBody>
      </p:sp>
    </p:spTree>
    <p:extLst>
      <p:ext uri="{BB962C8B-B14F-4D97-AF65-F5344CB8AC3E}">
        <p14:creationId xmlns:p14="http://schemas.microsoft.com/office/powerpoint/2010/main" val="2939930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B4AEA1D-6C9B-44D6-B4D5-662C8F345F50}"/>
                  </a:ext>
                </a:extLst>
              </p:cNvPr>
              <p:cNvSpPr>
                <a:spLocks noGrp="1"/>
              </p:cNvSpPr>
              <p:nvPr>
                <p:ph idx="1"/>
              </p:nvPr>
            </p:nvSpPr>
            <p:spPr>
              <a:xfrm>
                <a:off x="402098" y="679545"/>
                <a:ext cx="11149264" cy="6050943"/>
              </a:xfrm>
            </p:spPr>
            <p:txBody>
              <a:bodyPr/>
              <a:lstStyle/>
              <a:p>
                <a:r>
                  <a:rPr lang="en-US" altLang="zh-CN" sz="1800" b="1" kern="0" dirty="0">
                    <a:solidFill>
                      <a:srgbClr val="FFFF00"/>
                    </a:solidFill>
                    <a:effectLst/>
                    <a:latin typeface="黑体" panose="02010609060101010101" pitchFamily="49" charset="-122"/>
                    <a:ea typeface="黑体" panose="02010609060101010101" pitchFamily="49" charset="-122"/>
                    <a:cs typeface="Times New Roman" panose="02020603050405020304" pitchFamily="18" charset="0"/>
                  </a:rPr>
                  <a:t>1.2 </a:t>
                </a:r>
                <a:r>
                  <a:rPr lang="zh-CN" altLang="zh-CN" sz="1800" b="1" kern="100" dirty="0">
                    <a:solidFill>
                      <a:srgbClr val="FFFF00"/>
                    </a:solidFill>
                    <a:effectLst/>
                    <a:latin typeface="黑体" panose="02010609060101010101" pitchFamily="49" charset="-122"/>
                    <a:ea typeface="黑体" panose="02010609060101010101" pitchFamily="49" charset="-122"/>
                  </a:rPr>
                  <a:t>算法实际执行时间</a:t>
                </a:r>
                <a:endParaRPr lang="en-US" altLang="zh-CN" sz="1800" b="1" kern="100" dirty="0">
                  <a:solidFill>
                    <a:srgbClr val="FFFF00"/>
                  </a:solidFill>
                  <a:effectLst/>
                  <a:latin typeface="黑体" panose="02010609060101010101" pitchFamily="49" charset="-122"/>
                  <a:ea typeface="黑体" panose="02010609060101010101" pitchFamily="49" charset="-122"/>
                </a:endParaRPr>
              </a:p>
              <a:p>
                <a:r>
                  <a:rPr lang="zh-CN" altLang="zh-CN" sz="1800" kern="0" dirty="0">
                    <a:effectLst/>
                    <a:latin typeface="黑体" panose="02010609060101010101" pitchFamily="49" charset="-122"/>
                    <a:ea typeface="黑体" panose="02010609060101010101" pitchFamily="49" charset="-122"/>
                    <a:cs typeface="宋体" panose="02010600030101010101" pitchFamily="2" charset="-122"/>
                  </a:rPr>
                  <a:t>选取数据规模为：</a:t>
                </a:r>
                <a:r>
                  <a:rPr lang="en-US" altLang="zh-CN" sz="1800" kern="0" dirty="0">
                    <a:effectLst/>
                    <a:latin typeface="黑体" panose="02010609060101010101" pitchFamily="49" charset="-122"/>
                    <a:ea typeface="黑体" panose="02010609060101010101" pitchFamily="49" charset="-122"/>
                    <a:cs typeface="Cambria" panose="02040503050406030204" pitchFamily="18" charset="0"/>
                  </a:rPr>
                  <a:t>1</a:t>
                </a:r>
                <a:r>
                  <a:rPr lang="zh-CN" altLang="zh-CN" sz="1800" kern="0" dirty="0">
                    <a:effectLst/>
                    <a:latin typeface="黑体" panose="02010609060101010101" pitchFamily="49" charset="-122"/>
                    <a:ea typeface="黑体" panose="02010609060101010101" pitchFamily="49" charset="-122"/>
                    <a:cs typeface="宋体" panose="02010600030101010101" pitchFamily="2" charset="-122"/>
                  </a:rPr>
                  <a:t>、</a:t>
                </a:r>
                <a:r>
                  <a:rPr lang="en-US" altLang="zh-CN" sz="1800" kern="0" dirty="0">
                    <a:effectLst/>
                    <a:latin typeface="黑体" panose="02010609060101010101" pitchFamily="49" charset="-122"/>
                    <a:ea typeface="黑体" panose="02010609060101010101" pitchFamily="49" charset="-122"/>
                    <a:cs typeface="Cambria" panose="02040503050406030204" pitchFamily="18" charset="0"/>
                  </a:rPr>
                  <a:t>2</a:t>
                </a:r>
                <a:r>
                  <a:rPr lang="zh-CN" altLang="zh-CN" sz="1800" kern="0" dirty="0">
                    <a:effectLst/>
                    <a:latin typeface="黑体" panose="02010609060101010101" pitchFamily="49" charset="-122"/>
                    <a:ea typeface="黑体" panose="02010609060101010101" pitchFamily="49" charset="-122"/>
                    <a:cs typeface="宋体" panose="02010600030101010101" pitchFamily="2" charset="-122"/>
                  </a:rPr>
                  <a:t>、</a:t>
                </a:r>
                <a:r>
                  <a:rPr lang="en-US" altLang="zh-CN" sz="1800" kern="0" dirty="0">
                    <a:effectLst/>
                    <a:latin typeface="黑体" panose="02010609060101010101" pitchFamily="49" charset="-122"/>
                    <a:ea typeface="黑体" panose="02010609060101010101" pitchFamily="49" charset="-122"/>
                    <a:cs typeface="Cambria" panose="02040503050406030204" pitchFamily="18" charset="0"/>
                  </a:rPr>
                  <a:t>3</a:t>
                </a:r>
                <a:r>
                  <a:rPr lang="zh-CN" altLang="zh-CN" sz="1800" kern="0" dirty="0">
                    <a:effectLst/>
                    <a:latin typeface="黑体" panose="02010609060101010101" pitchFamily="49" charset="-122"/>
                    <a:ea typeface="黑体" panose="02010609060101010101" pitchFamily="49" charset="-122"/>
                    <a:cs typeface="宋体" panose="02010600030101010101" pitchFamily="2" charset="-122"/>
                  </a:rPr>
                  <a:t>、</a:t>
                </a:r>
                <a:r>
                  <a:rPr lang="en-US" altLang="zh-CN" sz="1800" kern="0" dirty="0">
                    <a:effectLst/>
                    <a:latin typeface="黑体" panose="02010609060101010101" pitchFamily="49" charset="-122"/>
                    <a:ea typeface="黑体" panose="02010609060101010101" pitchFamily="49" charset="-122"/>
                    <a:cs typeface="Cambria" panose="02040503050406030204" pitchFamily="18" charset="0"/>
                  </a:rPr>
                  <a:t>4</a:t>
                </a:r>
                <a:r>
                  <a:rPr lang="zh-CN" altLang="zh-CN" sz="1800" kern="0" dirty="0">
                    <a:effectLst/>
                    <a:latin typeface="黑体" panose="02010609060101010101" pitchFamily="49" charset="-122"/>
                    <a:ea typeface="黑体" panose="02010609060101010101" pitchFamily="49" charset="-122"/>
                    <a:cs typeface="宋体" panose="02010600030101010101" pitchFamily="2" charset="-122"/>
                  </a:rPr>
                  <a:t>、</a:t>
                </a:r>
                <a:r>
                  <a:rPr lang="en-US" altLang="zh-CN" sz="1800" kern="0" dirty="0">
                    <a:effectLst/>
                    <a:latin typeface="黑体" panose="02010609060101010101" pitchFamily="49" charset="-122"/>
                    <a:ea typeface="黑体" panose="02010609060101010101" pitchFamily="49" charset="-122"/>
                    <a:cs typeface="Cambria" panose="02040503050406030204" pitchFamily="18" charset="0"/>
                  </a:rPr>
                  <a:t>5</a:t>
                </a:r>
                <a:r>
                  <a:rPr lang="zh-CN" altLang="zh-CN" sz="1800" kern="0" dirty="0">
                    <a:effectLst/>
                    <a:latin typeface="黑体" panose="02010609060101010101" pitchFamily="49" charset="-122"/>
                    <a:ea typeface="黑体" panose="02010609060101010101" pitchFamily="49" charset="-122"/>
                    <a:cs typeface="宋体" panose="02010600030101010101" pitchFamily="2" charset="-122"/>
                  </a:rPr>
                  <a:t>、</a:t>
                </a:r>
                <a:r>
                  <a:rPr lang="en-US" altLang="zh-CN" sz="1800" kern="0" dirty="0">
                    <a:effectLst/>
                    <a:latin typeface="黑体" panose="02010609060101010101" pitchFamily="49" charset="-122"/>
                    <a:ea typeface="黑体" panose="02010609060101010101" pitchFamily="49" charset="-122"/>
                    <a:cs typeface="Cambria" panose="02040503050406030204" pitchFamily="18" charset="0"/>
                  </a:rPr>
                  <a:t>10</a:t>
                </a:r>
                <a:r>
                  <a:rPr lang="zh-CN" altLang="zh-CN" sz="1800" kern="0" dirty="0">
                    <a:effectLst/>
                    <a:latin typeface="黑体" panose="02010609060101010101" pitchFamily="49" charset="-122"/>
                    <a:ea typeface="黑体" panose="02010609060101010101" pitchFamily="49" charset="-122"/>
                    <a:cs typeface="宋体" panose="02010600030101010101" pitchFamily="2" charset="-122"/>
                  </a:rPr>
                  <a:t>、</a:t>
                </a:r>
                <a:r>
                  <a:rPr lang="en-US" altLang="zh-CN" sz="1800" kern="0" dirty="0">
                    <a:effectLst/>
                    <a:latin typeface="黑体" panose="02010609060101010101" pitchFamily="49" charset="-122"/>
                    <a:ea typeface="黑体" panose="02010609060101010101" pitchFamily="49" charset="-122"/>
                    <a:cs typeface="Cambria" panose="02040503050406030204" pitchFamily="18" charset="0"/>
                  </a:rPr>
                  <a:t>30</a:t>
                </a:r>
                <a:r>
                  <a:rPr lang="zh-CN" altLang="zh-CN" sz="1800" kern="0" dirty="0">
                    <a:effectLst/>
                    <a:latin typeface="黑体" panose="02010609060101010101" pitchFamily="49" charset="-122"/>
                    <a:ea typeface="黑体" panose="02010609060101010101" pitchFamily="49" charset="-122"/>
                    <a:cs typeface="宋体" panose="02010600030101010101" pitchFamily="2" charset="-122"/>
                  </a:rPr>
                  <a:t>、</a:t>
                </a:r>
                <a:r>
                  <a:rPr lang="en-US" altLang="zh-CN" sz="1800" kern="0" dirty="0">
                    <a:effectLst/>
                    <a:latin typeface="黑体" panose="02010609060101010101" pitchFamily="49" charset="-122"/>
                    <a:ea typeface="黑体" panose="02010609060101010101" pitchFamily="49" charset="-122"/>
                    <a:cs typeface="Cambria" panose="02040503050406030204" pitchFamily="18" charset="0"/>
                  </a:rPr>
                  <a:t>50</a:t>
                </a:r>
                <a:r>
                  <a:rPr lang="zh-CN" altLang="zh-CN" sz="1800" kern="0" dirty="0">
                    <a:effectLst/>
                    <a:latin typeface="黑体" panose="02010609060101010101" pitchFamily="49" charset="-122"/>
                    <a:ea typeface="黑体" panose="02010609060101010101" pitchFamily="49" charset="-122"/>
                    <a:cs typeface="Cambria" panose="02040503050406030204" pitchFamily="18" charset="0"/>
                  </a:rPr>
                  <a:t>，</a:t>
                </a:r>
                <a:r>
                  <a:rPr lang="zh-CN" altLang="zh-CN" sz="1800" kern="0" dirty="0">
                    <a:effectLst/>
                    <a:latin typeface="黑体" panose="02010609060101010101" pitchFamily="49" charset="-122"/>
                    <a:ea typeface="黑体" panose="02010609060101010101" pitchFamily="49" charset="-122"/>
                    <a:cs typeface="宋体" panose="02010600030101010101" pitchFamily="2" charset="-122"/>
                  </a:rPr>
                  <a:t>单位为万的数据规模进行排序算法运行时间测试。对于每一个数据规模，都随机产生</a:t>
                </a:r>
                <a:r>
                  <a:rPr lang="en-US" altLang="zh-CN" sz="1800" kern="0" dirty="0">
                    <a:effectLst/>
                    <a:latin typeface="黑体" panose="02010609060101010101" pitchFamily="49" charset="-122"/>
                    <a:ea typeface="黑体" panose="02010609060101010101" pitchFamily="49" charset="-122"/>
                    <a:cs typeface="宋体" panose="02010600030101010101" pitchFamily="2" charset="-122"/>
                  </a:rPr>
                  <a:t>20</a:t>
                </a:r>
                <a:r>
                  <a:rPr lang="zh-CN" altLang="zh-CN" sz="1800" kern="0" dirty="0">
                    <a:effectLst/>
                    <a:latin typeface="黑体" panose="02010609060101010101" pitchFamily="49" charset="-122"/>
                    <a:ea typeface="黑体" panose="02010609060101010101" pitchFamily="49" charset="-122"/>
                    <a:cs typeface="宋体" panose="02010600030101010101" pitchFamily="2" charset="-122"/>
                  </a:rPr>
                  <a:t>组测试样本来排序，取</a:t>
                </a:r>
                <a:r>
                  <a:rPr lang="en-US" altLang="zh-CN" sz="1800" kern="0" dirty="0">
                    <a:effectLst/>
                    <a:latin typeface="黑体" panose="02010609060101010101" pitchFamily="49" charset="-122"/>
                    <a:ea typeface="黑体" panose="02010609060101010101" pitchFamily="49" charset="-122"/>
                    <a:cs typeface="宋体" panose="02010600030101010101" pitchFamily="2" charset="-122"/>
                  </a:rPr>
                  <a:t>20</a:t>
                </a:r>
                <a:r>
                  <a:rPr lang="zh-CN" altLang="zh-CN" sz="1800" kern="0" dirty="0">
                    <a:effectLst/>
                    <a:latin typeface="黑体" panose="02010609060101010101" pitchFamily="49" charset="-122"/>
                    <a:ea typeface="黑体" panose="02010609060101010101" pitchFamily="49" charset="-122"/>
                    <a:cs typeface="宋体" panose="02010600030101010101" pitchFamily="2" charset="-122"/>
                  </a:rPr>
                  <a:t>次的运行时间平均值来作为每一个数据规模下，算法实际执行所需的时间值。以上过程分析在下文不再赘述。</a:t>
                </a:r>
                <a:r>
                  <a:rPr lang="zh-CN" altLang="en-US" sz="1800" kern="0" dirty="0">
                    <a:effectLst/>
                    <a:latin typeface="黑体" panose="02010609060101010101" pitchFamily="49" charset="-122"/>
                    <a:ea typeface="黑体" panose="02010609060101010101" pitchFamily="49" charset="-122"/>
                    <a:cs typeface="宋体" panose="02010600030101010101" pitchFamily="2" charset="-122"/>
                  </a:rPr>
                  <a:t>选择排序</a:t>
                </a:r>
                <a:r>
                  <a:rPr lang="zh-CN" altLang="zh-CN" sz="1800" kern="0" dirty="0">
                    <a:effectLst/>
                    <a:latin typeface="黑体" panose="02010609060101010101" pitchFamily="49" charset="-122"/>
                    <a:ea typeface="黑体" panose="02010609060101010101" pitchFamily="49" charset="-122"/>
                    <a:cs typeface="宋体" panose="02010600030101010101" pitchFamily="2" charset="-122"/>
                  </a:rPr>
                  <a:t>算法</a:t>
                </a:r>
                <a:r>
                  <a:rPr lang="zh-CN" altLang="en-US" sz="1800" kern="0" dirty="0">
                    <a:effectLst/>
                    <a:latin typeface="黑体" panose="02010609060101010101" pitchFamily="49" charset="-122"/>
                    <a:ea typeface="黑体" panose="02010609060101010101" pitchFamily="49" charset="-122"/>
                    <a:cs typeface="宋体" panose="02010600030101010101" pitchFamily="2" charset="-122"/>
                  </a:rPr>
                  <a:t>在</a:t>
                </a:r>
                <a:r>
                  <a:rPr lang="zh-CN" altLang="zh-CN" sz="1800" kern="0" dirty="0">
                    <a:effectLst/>
                    <a:latin typeface="黑体" panose="02010609060101010101" pitchFamily="49" charset="-122"/>
                    <a:ea typeface="黑体" panose="02010609060101010101" pitchFamily="49" charset="-122"/>
                    <a:cs typeface="宋体" panose="02010600030101010101" pitchFamily="2" charset="-122"/>
                  </a:rPr>
                  <a:t>各数据规模下运行平均时间如下表所示，数据规模单位为个，时间单位为</a:t>
                </a:r>
                <a:r>
                  <a:rPr lang="en-US" altLang="zh-CN" sz="1800" kern="0" dirty="0" err="1">
                    <a:effectLst/>
                    <a:latin typeface="黑体" panose="02010609060101010101" pitchFamily="49" charset="-122"/>
                    <a:ea typeface="黑体" panose="02010609060101010101" pitchFamily="49" charset="-122"/>
                    <a:cs typeface="宋体" panose="02010600030101010101" pitchFamily="2" charset="-122"/>
                  </a:rPr>
                  <a:t>ms</a:t>
                </a:r>
                <a:r>
                  <a:rPr lang="zh-CN" altLang="zh-CN" sz="1800" kern="0" dirty="0">
                    <a:effectLst/>
                    <a:latin typeface="黑体" panose="02010609060101010101" pitchFamily="49" charset="-122"/>
                    <a:ea typeface="黑体" panose="02010609060101010101" pitchFamily="49" charset="-122"/>
                    <a:cs typeface="宋体" panose="02010600030101010101" pitchFamily="2" charset="-122"/>
                  </a:rPr>
                  <a:t>。</a:t>
                </a:r>
                <a:endParaRPr lang="zh-CN" altLang="zh-CN" sz="1800" kern="100" dirty="0">
                  <a:effectLst/>
                  <a:latin typeface="黑体" panose="02010609060101010101" pitchFamily="49" charset="-122"/>
                  <a:ea typeface="黑体" panose="02010609060101010101" pitchFamily="49" charset="-122"/>
                </a:endParaRPr>
              </a:p>
              <a:p>
                <a:endParaRPr lang="en-US" altLang="zh-CN" b="1" kern="100" dirty="0">
                  <a:solidFill>
                    <a:srgbClr val="558ED5"/>
                  </a:solidFill>
                  <a:latin typeface="黑体" panose="02010609060101010101" pitchFamily="49" charset="-122"/>
                  <a:ea typeface="黑体" panose="02010609060101010101" pitchFamily="49" charset="-122"/>
                </a:endParaRPr>
              </a:p>
              <a:p>
                <a:endParaRPr lang="en-US" altLang="zh-CN" sz="1800" b="1" kern="100" dirty="0">
                  <a:solidFill>
                    <a:srgbClr val="558ED5"/>
                  </a:solidFill>
                  <a:effectLst/>
                  <a:latin typeface="黑体" panose="02010609060101010101" pitchFamily="49" charset="-122"/>
                  <a:ea typeface="黑体" panose="02010609060101010101" pitchFamily="49" charset="-122"/>
                </a:endParaRPr>
              </a:p>
              <a:p>
                <a:endParaRPr lang="en-US" altLang="zh-CN" b="1" kern="100" dirty="0">
                  <a:solidFill>
                    <a:srgbClr val="558ED5"/>
                  </a:solidFill>
                  <a:latin typeface="黑体" panose="02010609060101010101" pitchFamily="49" charset="-122"/>
                  <a:ea typeface="黑体" panose="02010609060101010101" pitchFamily="49" charset="-122"/>
                </a:endParaRPr>
              </a:p>
              <a:p>
                <a:pPr algn="l">
                  <a:spcBef>
                    <a:spcPts val="900"/>
                  </a:spcBef>
                  <a:spcAft>
                    <a:spcPts val="900"/>
                  </a:spcAft>
                </a:pPr>
                <a:r>
                  <a:rPr lang="en-US" altLang="zh-CN" b="1" kern="0" dirty="0">
                    <a:solidFill>
                      <a:srgbClr val="FFFF00"/>
                    </a:solidFill>
                    <a:effectLst/>
                    <a:latin typeface="黑体" panose="02010609060101010101" pitchFamily="49" charset="-122"/>
                    <a:ea typeface="黑体" panose="02010609060101010101" pitchFamily="49" charset="-122"/>
                    <a:cs typeface="黑体" panose="02010609060101010101" pitchFamily="49" charset="-122"/>
                  </a:rPr>
                  <a:t>1.3 </a:t>
                </a:r>
                <a:r>
                  <a:rPr lang="zh-CN" altLang="zh-CN" b="1" kern="0" dirty="0">
                    <a:solidFill>
                      <a:srgbClr val="FFFF00"/>
                    </a:solidFill>
                    <a:effectLst/>
                    <a:latin typeface="黑体" panose="02010609060101010101" pitchFamily="49" charset="-122"/>
                    <a:ea typeface="黑体" panose="02010609060101010101" pitchFamily="49" charset="-122"/>
                    <a:cs typeface="黑体" panose="02010609060101010101" pitchFamily="49" charset="-122"/>
                  </a:rPr>
                  <a:t>对于算法效率的分析</a:t>
                </a:r>
                <a:endParaRPr lang="zh-CN" altLang="zh-CN" b="1" kern="100" dirty="0">
                  <a:solidFill>
                    <a:srgbClr val="FFFF00"/>
                  </a:solidFill>
                  <a:effectLst/>
                  <a:latin typeface="黑体" panose="02010609060101010101" pitchFamily="49" charset="-122"/>
                  <a:ea typeface="黑体" panose="02010609060101010101" pitchFamily="49" charset="-122"/>
                </a:endParaRPr>
              </a:p>
              <a:p>
                <a:r>
                  <a:rPr lang="zh-CN" altLang="en-US" kern="100" dirty="0">
                    <a:solidFill>
                      <a:schemeClr val="tx1"/>
                    </a:solidFill>
                    <a:latin typeface="黑体" panose="02010609060101010101" pitchFamily="49" charset="-122"/>
                    <a:ea typeface="黑体" panose="02010609060101010101" pitchFamily="49" charset="-122"/>
                  </a:rPr>
                  <a:t>已知选择排序算法平均时间复杂度为</a:t>
                </a:r>
                <a14:m>
                  <m:oMath xmlns:m="http://schemas.openxmlformats.org/officeDocument/2006/math">
                    <m:r>
                      <a:rPr lang="en-US" altLang="zh-CN" b="0" i="1" kern="100" smtClean="0">
                        <a:solidFill>
                          <a:schemeClr val="tx1"/>
                        </a:solidFill>
                        <a:latin typeface="Cambria Math" panose="02040503050406030204" pitchFamily="18" charset="0"/>
                        <a:ea typeface="+mn-ea"/>
                      </a:rPr>
                      <m:t>𝑂</m:t>
                    </m:r>
                    <m:r>
                      <a:rPr lang="en-US" altLang="zh-CN" b="0" i="1" kern="100" smtClean="0">
                        <a:solidFill>
                          <a:schemeClr val="tx1"/>
                        </a:solidFill>
                        <a:latin typeface="Cambria Math" panose="02040503050406030204" pitchFamily="18" charset="0"/>
                        <a:ea typeface="+mn-ea"/>
                      </a:rPr>
                      <m:t>(</m:t>
                    </m:r>
                    <m:sSup>
                      <m:sSupPr>
                        <m:ctrlPr>
                          <a:rPr lang="en-US" altLang="zh-CN" i="1" kern="100" smtClean="0">
                            <a:solidFill>
                              <a:schemeClr val="tx1"/>
                            </a:solidFill>
                            <a:latin typeface="Cambria Math" panose="02040503050406030204" pitchFamily="18" charset="0"/>
                            <a:ea typeface="+mn-ea"/>
                          </a:rPr>
                        </m:ctrlPr>
                      </m:sSupPr>
                      <m:e>
                        <m:r>
                          <a:rPr lang="en-US" altLang="zh-CN" b="0" i="1" kern="100" smtClean="0">
                            <a:solidFill>
                              <a:schemeClr val="tx1"/>
                            </a:solidFill>
                            <a:latin typeface="Cambria Math" panose="02040503050406030204" pitchFamily="18" charset="0"/>
                            <a:ea typeface="+mn-ea"/>
                          </a:rPr>
                          <m:t>𝑛</m:t>
                        </m:r>
                      </m:e>
                      <m:sup>
                        <m:r>
                          <a:rPr lang="en-US" altLang="zh-CN" b="0" i="1" kern="100" smtClean="0">
                            <a:solidFill>
                              <a:schemeClr val="tx1"/>
                            </a:solidFill>
                            <a:latin typeface="Cambria Math" panose="02040503050406030204" pitchFamily="18" charset="0"/>
                            <a:ea typeface="+mn-ea"/>
                          </a:rPr>
                          <m:t>2</m:t>
                        </m:r>
                      </m:sup>
                    </m:sSup>
                    <m:r>
                      <a:rPr lang="en-US" altLang="zh-CN" b="0" i="1" kern="100" smtClean="0">
                        <a:solidFill>
                          <a:schemeClr val="tx1"/>
                        </a:solidFill>
                        <a:latin typeface="Cambria Math" panose="02040503050406030204" pitchFamily="18" charset="0"/>
                        <a:ea typeface="+mn-ea"/>
                      </a:rPr>
                      <m:t>)</m:t>
                    </m:r>
                  </m:oMath>
                </a14:m>
                <a:r>
                  <a:rPr lang="zh-CN" altLang="en-US" kern="100" dirty="0">
                    <a:solidFill>
                      <a:schemeClr val="tx1"/>
                    </a:solidFill>
                    <a:latin typeface="黑体" panose="02010609060101010101" pitchFamily="49" charset="-122"/>
                    <a:ea typeface="黑体" panose="02010609060101010101" pitchFamily="49" charset="-122"/>
                  </a:rPr>
                  <a:t> ，经过分析和在实验要求里的提示，我以输入规模为</a:t>
                </a:r>
                <a:r>
                  <a:rPr lang="en-US" altLang="zh-CN" kern="100" dirty="0">
                    <a:solidFill>
                      <a:schemeClr val="tx1"/>
                    </a:solidFill>
                    <a:latin typeface="黑体" panose="02010609060101010101" pitchFamily="49" charset="-122"/>
                    <a:ea typeface="黑体" panose="02010609060101010101" pitchFamily="49" charset="-122"/>
                  </a:rPr>
                  <a:t>10000</a:t>
                </a:r>
                <a:r>
                  <a:rPr lang="zh-CN" altLang="en-US" kern="100" dirty="0">
                    <a:solidFill>
                      <a:schemeClr val="tx1"/>
                    </a:solidFill>
                    <a:latin typeface="黑体" panose="02010609060101010101" pitchFamily="49" charset="-122"/>
                    <a:ea typeface="黑体" panose="02010609060101010101" pitchFamily="49" charset="-122"/>
                  </a:rPr>
                  <a:t>的数据运行时间为基准点，通过 </a:t>
                </a:r>
                <a14:m>
                  <m:oMath xmlns:m="http://schemas.openxmlformats.org/officeDocument/2006/math">
                    <m:f>
                      <m:fPr>
                        <m:ctrlPr>
                          <a:rPr lang="zh-CN" altLang="zh-CN" sz="2000" i="1" smtClean="0">
                            <a:solidFill>
                              <a:schemeClr val="tx1"/>
                            </a:solidFill>
                            <a:latin typeface="Cambria Math" panose="02040503050406030204" pitchFamily="18" charset="0"/>
                            <a:ea typeface="+mn-ea"/>
                          </a:rPr>
                        </m:ctrlPr>
                      </m:fPr>
                      <m:num>
                        <m:sSubSup>
                          <m:sSubSupPr>
                            <m:ctrlPr>
                              <a:rPr lang="zh-CN" altLang="zh-CN" sz="2000" i="1">
                                <a:solidFill>
                                  <a:schemeClr val="tx1"/>
                                </a:solidFill>
                                <a:latin typeface="Cambria Math" panose="02040503050406030204" pitchFamily="18" charset="0"/>
                                <a:ea typeface="+mn-ea"/>
                              </a:rPr>
                            </m:ctrlPr>
                          </m:sSubSupPr>
                          <m:e>
                            <m:r>
                              <a:rPr lang="en-US" altLang="zh-CN" sz="2000" b="0" i="1" kern="100">
                                <a:solidFill>
                                  <a:schemeClr val="tx1"/>
                                </a:solidFill>
                                <a:latin typeface="Cambria Math" panose="02040503050406030204" pitchFamily="18" charset="0"/>
                                <a:ea typeface="+mn-ea"/>
                                <a:cs typeface="Times New Roman" panose="02020603050405020304" pitchFamily="18" charset="0"/>
                              </a:rPr>
                              <m:t>𝑛</m:t>
                            </m:r>
                          </m:e>
                          <m:sub>
                            <m:r>
                              <a:rPr lang="en-US" altLang="zh-CN" sz="2000" b="0" i="1" kern="100">
                                <a:solidFill>
                                  <a:schemeClr val="tx1"/>
                                </a:solidFill>
                                <a:latin typeface="Cambria Math" panose="02040503050406030204" pitchFamily="18" charset="0"/>
                                <a:ea typeface="+mn-ea"/>
                                <a:cs typeface="Times New Roman" panose="02020603050405020304" pitchFamily="18" charset="0"/>
                              </a:rPr>
                              <m:t>1 </m:t>
                            </m:r>
                          </m:sub>
                          <m:sup>
                            <m:r>
                              <a:rPr lang="en-US" altLang="zh-CN" sz="2000" b="0" i="1" kern="100">
                                <a:solidFill>
                                  <a:schemeClr val="tx1"/>
                                </a:solidFill>
                                <a:latin typeface="Cambria Math" panose="02040503050406030204" pitchFamily="18" charset="0"/>
                                <a:ea typeface="+mn-ea"/>
                                <a:cs typeface="Times New Roman" panose="02020603050405020304" pitchFamily="18" charset="0"/>
                              </a:rPr>
                              <m:t>2</m:t>
                            </m:r>
                          </m:sup>
                        </m:sSubSup>
                      </m:num>
                      <m:den>
                        <m:sSubSup>
                          <m:sSubSupPr>
                            <m:ctrlPr>
                              <a:rPr lang="zh-CN" altLang="zh-CN" sz="2000" i="1">
                                <a:solidFill>
                                  <a:schemeClr val="tx1"/>
                                </a:solidFill>
                                <a:latin typeface="Cambria Math" panose="02040503050406030204" pitchFamily="18" charset="0"/>
                                <a:ea typeface="+mn-ea"/>
                              </a:rPr>
                            </m:ctrlPr>
                          </m:sSubSupPr>
                          <m:e>
                            <m:r>
                              <a:rPr lang="en-US" altLang="zh-CN" sz="2000" b="0" i="1" kern="100">
                                <a:solidFill>
                                  <a:schemeClr val="tx1"/>
                                </a:solidFill>
                                <a:latin typeface="Cambria Math" panose="02040503050406030204" pitchFamily="18" charset="0"/>
                                <a:ea typeface="+mn-ea"/>
                                <a:cs typeface="Times New Roman" panose="02020603050405020304" pitchFamily="18" charset="0"/>
                              </a:rPr>
                              <m:t>𝑛</m:t>
                            </m:r>
                          </m:e>
                          <m:sub>
                            <m:r>
                              <a:rPr lang="en-US" altLang="zh-CN" sz="2000" b="0" i="1" kern="100">
                                <a:solidFill>
                                  <a:schemeClr val="tx1"/>
                                </a:solidFill>
                                <a:latin typeface="Cambria Math" panose="02040503050406030204" pitchFamily="18" charset="0"/>
                                <a:ea typeface="+mn-ea"/>
                                <a:cs typeface="Times New Roman" panose="02020603050405020304" pitchFamily="18" charset="0"/>
                              </a:rPr>
                              <m:t>2 </m:t>
                            </m:r>
                          </m:sub>
                          <m:sup>
                            <m:r>
                              <a:rPr lang="en-US" altLang="zh-CN" sz="2000" b="0" i="1" kern="100">
                                <a:solidFill>
                                  <a:schemeClr val="tx1"/>
                                </a:solidFill>
                                <a:latin typeface="Cambria Math" panose="02040503050406030204" pitchFamily="18" charset="0"/>
                                <a:ea typeface="+mn-ea"/>
                                <a:cs typeface="Times New Roman" panose="02020603050405020304" pitchFamily="18" charset="0"/>
                              </a:rPr>
                              <m:t>2</m:t>
                            </m:r>
                          </m:sup>
                        </m:sSubSup>
                      </m:den>
                    </m:f>
                  </m:oMath>
                </a14:m>
                <a:r>
                  <a:rPr lang="en-US" altLang="zh-CN" sz="2000" kern="100" dirty="0">
                    <a:solidFill>
                      <a:schemeClr val="tx1"/>
                    </a:solidFill>
                    <a:latin typeface="黑体" panose="02010609060101010101" pitchFamily="49" charset="-122"/>
                    <a:ea typeface="黑体" panose="02010609060101010101" pitchFamily="49" charset="-122"/>
                  </a:rPr>
                  <a:t> = </a:t>
                </a:r>
                <a14:m>
                  <m:oMath xmlns:m="http://schemas.openxmlformats.org/officeDocument/2006/math">
                    <m:f>
                      <m:fPr>
                        <m:ctrlPr>
                          <a:rPr lang="zh-CN" altLang="zh-CN" sz="2000" i="1">
                            <a:solidFill>
                              <a:schemeClr val="tx1"/>
                            </a:solidFill>
                            <a:latin typeface="Cambria Math" panose="02040503050406030204" pitchFamily="18" charset="0"/>
                            <a:ea typeface="+mn-ea"/>
                          </a:rPr>
                        </m:ctrlPr>
                      </m:fPr>
                      <m:num>
                        <m:r>
                          <a:rPr lang="en-US" altLang="zh-CN" sz="2000" b="0" i="1" kern="100">
                            <a:solidFill>
                              <a:schemeClr val="tx1"/>
                            </a:solidFill>
                            <a:latin typeface="Cambria Math" panose="02040503050406030204" pitchFamily="18" charset="0"/>
                            <a:ea typeface="+mn-ea"/>
                            <a:cs typeface="Times New Roman" panose="02020603050405020304" pitchFamily="18" charset="0"/>
                          </a:rPr>
                          <m:t>𝑡𝑖𝑚𝑒</m:t>
                        </m:r>
                        <m:r>
                          <a:rPr lang="en-US" altLang="zh-CN" sz="2000" b="0" i="1" kern="100">
                            <a:solidFill>
                              <a:schemeClr val="tx1"/>
                            </a:solidFill>
                            <a:latin typeface="Cambria Math" panose="02040503050406030204" pitchFamily="18" charset="0"/>
                            <a:ea typeface="+mn-ea"/>
                            <a:cs typeface="Times New Roman" panose="02020603050405020304" pitchFamily="18" charset="0"/>
                          </a:rPr>
                          <m:t>1</m:t>
                        </m:r>
                      </m:num>
                      <m:den>
                        <m:r>
                          <a:rPr lang="en-US" altLang="zh-CN" sz="2000" b="0" i="1" kern="100">
                            <a:solidFill>
                              <a:schemeClr val="tx1"/>
                            </a:solidFill>
                            <a:latin typeface="Cambria Math" panose="02040503050406030204" pitchFamily="18" charset="0"/>
                            <a:ea typeface="+mn-ea"/>
                            <a:cs typeface="Times New Roman" panose="02020603050405020304" pitchFamily="18" charset="0"/>
                          </a:rPr>
                          <m:t>𝑡𝑖𝑚𝑒</m:t>
                        </m:r>
                        <m:r>
                          <a:rPr lang="en-US" altLang="zh-CN" sz="2000" b="0" i="1" kern="100">
                            <a:solidFill>
                              <a:schemeClr val="tx1"/>
                            </a:solidFill>
                            <a:latin typeface="Cambria Math" panose="02040503050406030204" pitchFamily="18" charset="0"/>
                            <a:ea typeface="+mn-ea"/>
                            <a:cs typeface="Times New Roman" panose="02020603050405020304" pitchFamily="18" charset="0"/>
                          </a:rPr>
                          <m:t>2</m:t>
                        </m:r>
                      </m:den>
                    </m:f>
                  </m:oMath>
                </a14:m>
                <a:r>
                  <a:rPr lang="zh-CN" altLang="en-US" kern="100" dirty="0">
                    <a:solidFill>
                      <a:schemeClr val="tx1"/>
                    </a:solidFill>
                    <a:latin typeface="黑体" panose="02010609060101010101" pitchFamily="49" charset="-122"/>
                    <a:ea typeface="黑体" panose="02010609060101010101" pitchFamily="49" charset="-122"/>
                  </a:rPr>
                  <a:t> 的比例关系，计算得到各实验数据中算法执行时间的理论值。通过与实际值的对比得到如下表，其中误差为（实际值</a:t>
                </a:r>
                <a:r>
                  <a:rPr lang="en-US" altLang="zh-CN" kern="100" dirty="0">
                    <a:solidFill>
                      <a:schemeClr val="tx1"/>
                    </a:solidFill>
                    <a:latin typeface="黑体" panose="02010609060101010101" pitchFamily="49" charset="-122"/>
                    <a:ea typeface="黑体" panose="02010609060101010101" pitchFamily="49" charset="-122"/>
                  </a:rPr>
                  <a:t>-</a:t>
                </a:r>
                <a:r>
                  <a:rPr lang="zh-CN" altLang="en-US" kern="100" dirty="0">
                    <a:solidFill>
                      <a:schemeClr val="tx1"/>
                    </a:solidFill>
                    <a:latin typeface="黑体" panose="02010609060101010101" pitchFamily="49" charset="-122"/>
                    <a:ea typeface="黑体" panose="02010609060101010101" pitchFamily="49" charset="-122"/>
                  </a:rPr>
                  <a:t>理论值）</a:t>
                </a:r>
                <a:r>
                  <a:rPr lang="en-US" altLang="zh-CN" kern="100" dirty="0">
                    <a:solidFill>
                      <a:schemeClr val="tx1"/>
                    </a:solidFill>
                    <a:latin typeface="黑体" panose="02010609060101010101" pitchFamily="49" charset="-122"/>
                    <a:ea typeface="黑体" panose="02010609060101010101" pitchFamily="49" charset="-122"/>
                  </a:rPr>
                  <a:t>/</a:t>
                </a:r>
                <a:r>
                  <a:rPr lang="zh-CN" altLang="en-US" kern="100" dirty="0">
                    <a:solidFill>
                      <a:schemeClr val="tx1"/>
                    </a:solidFill>
                    <a:latin typeface="黑体" panose="02010609060101010101" pitchFamily="49" charset="-122"/>
                    <a:ea typeface="黑体" panose="02010609060101010101" pitchFamily="49" charset="-122"/>
                  </a:rPr>
                  <a:t>实际值。</a:t>
                </a:r>
                <a:endParaRPr lang="en-US" altLang="zh-CN" kern="100" dirty="0">
                  <a:solidFill>
                    <a:schemeClr val="tx1"/>
                  </a:solidFill>
                  <a:latin typeface="黑体" panose="02010609060101010101" pitchFamily="49" charset="-122"/>
                  <a:ea typeface="黑体" panose="02010609060101010101" pitchFamily="49" charset="-122"/>
                </a:endParaRPr>
              </a:p>
              <a:p>
                <a:endParaRPr lang="en-US" altLang="zh-CN" sz="1800" b="1" kern="100" dirty="0">
                  <a:solidFill>
                    <a:srgbClr val="558ED5"/>
                  </a:solidFill>
                  <a:effectLst/>
                  <a:latin typeface="黑体" panose="02010609060101010101" pitchFamily="49" charset="-122"/>
                  <a:ea typeface="黑体" panose="02010609060101010101" pitchFamily="49" charset="-122"/>
                </a:endParaRPr>
              </a:p>
              <a:p>
                <a:endParaRPr lang="en-US" altLang="zh-CN" b="1" kern="100" dirty="0">
                  <a:solidFill>
                    <a:srgbClr val="558ED5"/>
                  </a:solidFill>
                  <a:latin typeface="黑体" panose="02010609060101010101" pitchFamily="49" charset="-122"/>
                  <a:ea typeface="黑体" panose="02010609060101010101" pitchFamily="49" charset="-122"/>
                </a:endParaRPr>
              </a:p>
              <a:p>
                <a:endParaRPr lang="en-US" altLang="zh-CN" sz="1800" b="1" kern="100" dirty="0">
                  <a:solidFill>
                    <a:srgbClr val="558ED5"/>
                  </a:solidFill>
                  <a:effectLst/>
                  <a:latin typeface="黑体" panose="02010609060101010101" pitchFamily="49" charset="-122"/>
                  <a:ea typeface="黑体" panose="02010609060101010101" pitchFamily="49" charset="-122"/>
                </a:endParaRPr>
              </a:p>
              <a:p>
                <a:endParaRPr lang="en-US" altLang="zh-CN" b="1" kern="100" dirty="0">
                  <a:solidFill>
                    <a:srgbClr val="558ED5"/>
                  </a:solidFill>
                  <a:latin typeface="黑体" panose="02010609060101010101" pitchFamily="49" charset="-122"/>
                  <a:ea typeface="黑体" panose="02010609060101010101" pitchFamily="49" charset="-122"/>
                </a:endParaRPr>
              </a:p>
              <a:p>
                <a:endParaRPr lang="zh-CN" altLang="zh-CN" sz="1800" kern="100" dirty="0">
                  <a:effectLst/>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p:txBody>
          </p:sp>
        </mc:Choice>
        <mc:Fallback xmlns="">
          <p:sp>
            <p:nvSpPr>
              <p:cNvPr id="3" name="内容占位符 2">
                <a:extLst>
                  <a:ext uri="{FF2B5EF4-FFF2-40B4-BE49-F238E27FC236}">
                    <a16:creationId xmlns:a16="http://schemas.microsoft.com/office/drawing/2014/main" id="{EB4AEA1D-6C9B-44D6-B4D5-662C8F345F50}"/>
                  </a:ext>
                </a:extLst>
              </p:cNvPr>
              <p:cNvSpPr>
                <a:spLocks noGrp="1" noRot="1" noChangeAspect="1" noMove="1" noResize="1" noEditPoints="1" noAdjustHandles="1" noChangeArrowheads="1" noChangeShapeType="1" noTextEdit="1"/>
              </p:cNvSpPr>
              <p:nvPr>
                <p:ph idx="1"/>
              </p:nvPr>
            </p:nvSpPr>
            <p:spPr>
              <a:xfrm>
                <a:off x="402098" y="679545"/>
                <a:ext cx="11149264" cy="6050943"/>
              </a:xfrm>
              <a:blipFill>
                <a:blip r:embed="rId2"/>
                <a:stretch>
                  <a:fillRect l="-383" t="-7654" r="-164"/>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1DBD66F8-753B-42EA-98AC-F57C43FAD50B}"/>
              </a:ext>
            </a:extLst>
          </p:cNvPr>
          <p:cNvPicPr/>
          <p:nvPr/>
        </p:nvPicPr>
        <p:blipFill>
          <a:blip r:embed="rId3"/>
          <a:stretch>
            <a:fillRect/>
          </a:stretch>
        </p:blipFill>
        <p:spPr>
          <a:xfrm>
            <a:off x="1601950" y="2027802"/>
            <a:ext cx="8618447" cy="827692"/>
          </a:xfrm>
          <a:prstGeom prst="rect">
            <a:avLst/>
          </a:prstGeom>
          <a:noFill/>
          <a:ln>
            <a:noFill/>
          </a:ln>
        </p:spPr>
      </p:pic>
      <p:pic>
        <p:nvPicPr>
          <p:cNvPr id="9" name="图片 8">
            <a:extLst>
              <a:ext uri="{FF2B5EF4-FFF2-40B4-BE49-F238E27FC236}">
                <a16:creationId xmlns:a16="http://schemas.microsoft.com/office/drawing/2014/main" id="{936F2919-D08B-4318-A92E-2DE0C5EFE24D}"/>
              </a:ext>
            </a:extLst>
          </p:cNvPr>
          <p:cNvPicPr/>
          <p:nvPr/>
        </p:nvPicPr>
        <p:blipFill>
          <a:blip r:embed="rId4"/>
          <a:stretch>
            <a:fillRect/>
          </a:stretch>
        </p:blipFill>
        <p:spPr>
          <a:xfrm>
            <a:off x="1276818" y="4830198"/>
            <a:ext cx="9399823" cy="1666018"/>
          </a:xfrm>
          <a:prstGeom prst="rect">
            <a:avLst/>
          </a:prstGeom>
          <a:noFill/>
          <a:ln>
            <a:noFill/>
          </a:ln>
        </p:spPr>
      </p:pic>
    </p:spTree>
    <p:extLst>
      <p:ext uri="{BB962C8B-B14F-4D97-AF65-F5344CB8AC3E}">
        <p14:creationId xmlns:p14="http://schemas.microsoft.com/office/powerpoint/2010/main" val="205131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84CD1CC-EFEC-4C93-A1E6-D0B9BFF9EBFF}"/>
              </a:ext>
            </a:extLst>
          </p:cNvPr>
          <p:cNvSpPr>
            <a:spLocks noGrp="1"/>
          </p:cNvSpPr>
          <p:nvPr>
            <p:ph idx="1"/>
          </p:nvPr>
        </p:nvSpPr>
        <p:spPr>
          <a:xfrm>
            <a:off x="278297" y="310101"/>
            <a:ext cx="5883964" cy="5422790"/>
          </a:xfrm>
        </p:spPr>
        <p:txBody>
          <a:bodyPr/>
          <a:lstStyle/>
          <a:p>
            <a:pPr marL="0" indent="0">
              <a:buNone/>
            </a:pPr>
            <a:r>
              <a:rPr lang="zh-CN" altLang="zh-CN" sz="1800" dirty="0">
                <a:effectLst/>
                <a:latin typeface="黑体" panose="02010609060101010101" pitchFamily="49" charset="-122"/>
                <a:ea typeface="黑体" panose="02010609060101010101" pitchFamily="49" charset="-122"/>
                <a:cs typeface="Times New Roman" panose="02020603050405020304" pitchFamily="18" charset="0"/>
              </a:rPr>
              <a:t>下面为</a:t>
            </a:r>
            <a:r>
              <a:rPr lang="zh-CN" altLang="en-US" dirty="0">
                <a:latin typeface="黑体" panose="02010609060101010101" pitchFamily="49" charset="-122"/>
                <a:ea typeface="黑体" panose="02010609060101010101" pitchFamily="49" charset="-122"/>
                <a:cs typeface="Times New Roman" panose="02020603050405020304" pitchFamily="18" charset="0"/>
              </a:rPr>
              <a:t>选择排序的</a:t>
            </a:r>
            <a:r>
              <a:rPr lang="zh-CN" altLang="zh-CN" sz="1800" dirty="0">
                <a:effectLst/>
                <a:latin typeface="黑体" panose="02010609060101010101" pitchFamily="49" charset="-122"/>
                <a:ea typeface="黑体" panose="02010609060101010101" pitchFamily="49" charset="-122"/>
                <a:cs typeface="Times New Roman" panose="02020603050405020304" pitchFamily="18" charset="0"/>
              </a:rPr>
              <a:t>理论效率曲线和实测效率曲线对比图：</a:t>
            </a:r>
            <a:endParaRPr lang="en-US" altLang="zh-CN" sz="1800" dirty="0">
              <a:effectLst/>
              <a:latin typeface="黑体" panose="02010609060101010101" pitchFamily="49" charset="-122"/>
              <a:ea typeface="黑体" panose="02010609060101010101" pitchFamily="49" charset="-122"/>
              <a:cs typeface="Times New Roman" panose="02020603050405020304" pitchFamily="18" charset="0"/>
            </a:endParaRPr>
          </a:p>
          <a:p>
            <a:pPr marL="0" indent="0">
              <a:buNone/>
            </a:pPr>
            <a:endPar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marL="0" indent="0">
              <a:buNone/>
            </a:pPr>
            <a:endPar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marL="0" indent="0">
              <a:buNone/>
            </a:pPr>
            <a:endPar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marL="0" indent="0">
              <a:buNone/>
            </a:pPr>
            <a:endPar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marL="0" indent="0">
              <a:buNone/>
            </a:pPr>
            <a:endPar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marL="0" indent="0">
              <a:buNone/>
            </a:pPr>
            <a:endPar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marL="0" indent="0">
              <a:buNone/>
            </a:pPr>
            <a:endPar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marL="0" indent="0">
              <a:buNone/>
            </a:pPr>
            <a:endPar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marL="0" indent="0">
              <a:buNone/>
            </a:pPr>
            <a:endPar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marL="0" indent="0">
              <a:buNone/>
            </a:pPr>
            <a:endPar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marL="0" indent="0">
              <a:buNone/>
            </a:pPr>
            <a:endParaRPr lang="zh-CN" altLang="en-US" dirty="0">
              <a:latin typeface="黑体" panose="02010609060101010101" pitchFamily="49" charset="-122"/>
              <a:ea typeface="黑体" panose="02010609060101010101" pitchFamily="49" charset="-122"/>
            </a:endParaRPr>
          </a:p>
        </p:txBody>
      </p:sp>
      <p:pic>
        <p:nvPicPr>
          <p:cNvPr id="6" name="图片 5">
            <a:extLst>
              <a:ext uri="{FF2B5EF4-FFF2-40B4-BE49-F238E27FC236}">
                <a16:creationId xmlns:a16="http://schemas.microsoft.com/office/drawing/2014/main" id="{CDE673D4-BD44-488D-895E-013942F16800}"/>
              </a:ext>
            </a:extLst>
          </p:cNvPr>
          <p:cNvPicPr/>
          <p:nvPr/>
        </p:nvPicPr>
        <p:blipFill>
          <a:blip r:embed="rId2"/>
          <a:stretch>
            <a:fillRect/>
          </a:stretch>
        </p:blipFill>
        <p:spPr>
          <a:xfrm>
            <a:off x="214686" y="1123424"/>
            <a:ext cx="6225872" cy="4696932"/>
          </a:xfrm>
          <a:prstGeom prst="rect">
            <a:avLst/>
          </a:prstGeom>
          <a:noFill/>
          <a:ln>
            <a:noFill/>
          </a:ln>
        </p:spPr>
      </p:pic>
      <p:sp>
        <p:nvSpPr>
          <p:cNvPr id="8" name="文本框 7">
            <a:extLst>
              <a:ext uri="{FF2B5EF4-FFF2-40B4-BE49-F238E27FC236}">
                <a16:creationId xmlns:a16="http://schemas.microsoft.com/office/drawing/2014/main" id="{85AF9FBE-C781-4682-A1FC-56261ACBDA4A}"/>
              </a:ext>
            </a:extLst>
          </p:cNvPr>
          <p:cNvSpPr txBox="1"/>
          <p:nvPr/>
        </p:nvSpPr>
        <p:spPr>
          <a:xfrm>
            <a:off x="6623438" y="1296063"/>
            <a:ext cx="5353878" cy="4420925"/>
          </a:xfrm>
          <a:prstGeom prst="rect">
            <a:avLst/>
          </a:prstGeom>
          <a:noFill/>
        </p:spPr>
        <p:txBody>
          <a:bodyPr wrap="square" rtlCol="0">
            <a:spAutoFit/>
          </a:bodyPr>
          <a:lstStyle/>
          <a:p>
            <a:pPr algn="l">
              <a:spcBef>
                <a:spcPts val="900"/>
              </a:spcBef>
              <a:spcAft>
                <a:spcPts val="900"/>
              </a:spcAft>
            </a:pPr>
            <a:r>
              <a:rPr lang="en-US" altLang="zh-CN" sz="1800" kern="0" dirty="0">
                <a:solidFill>
                  <a:srgbClr val="FFFF00"/>
                </a:solidFill>
                <a:effectLst/>
                <a:latin typeface="黑体" panose="02010609060101010101" pitchFamily="49" charset="-122"/>
                <a:ea typeface="黑体" panose="02010609060101010101" pitchFamily="49" charset="-122"/>
                <a:cs typeface="黑体" panose="02010609060101010101" pitchFamily="49" charset="-122"/>
              </a:rPr>
              <a:t>1.4 </a:t>
            </a:r>
            <a:r>
              <a:rPr lang="zh-CN" altLang="zh-CN" sz="1800" kern="0" dirty="0">
                <a:solidFill>
                  <a:srgbClr val="FFFF00"/>
                </a:solidFill>
                <a:effectLst/>
                <a:latin typeface="黑体" panose="02010609060101010101" pitchFamily="49" charset="-122"/>
                <a:ea typeface="黑体" panose="02010609060101010101" pitchFamily="49" charset="-122"/>
                <a:cs typeface="黑体" panose="02010609060101010101" pitchFamily="49" charset="-122"/>
              </a:rPr>
              <a:t>对于上述对比结果的解释与分析</a:t>
            </a:r>
            <a:endParaRPr lang="zh-CN" altLang="zh-CN" sz="1800" kern="100" dirty="0">
              <a:solidFill>
                <a:srgbClr val="FFFF00"/>
              </a:solidFill>
              <a:effectLst/>
              <a:latin typeface="黑体" panose="02010609060101010101" pitchFamily="49" charset="-122"/>
              <a:ea typeface="黑体" panose="02010609060101010101" pitchFamily="49" charset="-122"/>
            </a:endParaRPr>
          </a:p>
          <a:p>
            <a:pPr indent="304800" algn="l">
              <a:spcBef>
                <a:spcPts val="900"/>
              </a:spcBef>
              <a:spcAft>
                <a:spcPts val="900"/>
              </a:spcAft>
            </a:pPr>
            <a:r>
              <a:rPr lang="zh-CN" altLang="zh-CN" kern="0" dirty="0">
                <a:effectLst/>
                <a:latin typeface="黑体" panose="02010609060101010101" pitchFamily="49" charset="-122"/>
                <a:ea typeface="黑体" panose="02010609060101010101" pitchFamily="49" charset="-122"/>
                <a:cs typeface="宋体" panose="02010600030101010101" pitchFamily="2" charset="-122"/>
              </a:rPr>
              <a:t>通过</a:t>
            </a:r>
            <a:r>
              <a:rPr lang="zh-CN" altLang="en-US" kern="0" dirty="0">
                <a:effectLst/>
                <a:latin typeface="黑体" panose="02010609060101010101" pitchFamily="49" charset="-122"/>
                <a:ea typeface="黑体" panose="02010609060101010101" pitchFamily="49" charset="-122"/>
                <a:cs typeface="宋体" panose="02010600030101010101" pitchFamily="2" charset="-122"/>
              </a:rPr>
              <a:t>左边</a:t>
            </a:r>
            <a:r>
              <a:rPr lang="zh-CN" altLang="zh-CN" kern="0" dirty="0">
                <a:effectLst/>
                <a:latin typeface="黑体" panose="02010609060101010101" pitchFamily="49" charset="-122"/>
                <a:ea typeface="黑体" panose="02010609060101010101" pitchFamily="49" charset="-122"/>
                <a:cs typeface="宋体" panose="02010600030101010101" pitchFamily="2" charset="-122"/>
              </a:rPr>
              <a:t>的曲线图可明显看出理论值和实验值在数据规模较小时差距很小，几乎相同，但是在数据规模增大时，实际值与理论值</a:t>
            </a:r>
            <a:r>
              <a:rPr lang="zh-CN" altLang="en-US" kern="0" dirty="0">
                <a:effectLst/>
                <a:latin typeface="黑体" panose="02010609060101010101" pitchFamily="49" charset="-122"/>
                <a:ea typeface="黑体" panose="02010609060101010101" pitchFamily="49" charset="-122"/>
                <a:cs typeface="宋体" panose="02010600030101010101" pitchFamily="2" charset="-122"/>
              </a:rPr>
              <a:t>的</a:t>
            </a:r>
            <a:r>
              <a:rPr lang="zh-CN" altLang="zh-CN" kern="0" dirty="0">
                <a:effectLst/>
                <a:latin typeface="黑体" panose="02010609060101010101" pitchFamily="49" charset="-122"/>
                <a:ea typeface="黑体" panose="02010609060101010101" pitchFamily="49" charset="-122"/>
                <a:cs typeface="宋体" panose="02010600030101010101" pitchFamily="2" charset="-122"/>
              </a:rPr>
              <a:t>相对差距是增大的，且为实际值小于理论值。</a:t>
            </a:r>
            <a:endParaRPr lang="zh-CN" altLang="zh-CN" kern="100" dirty="0">
              <a:effectLst/>
              <a:latin typeface="黑体" panose="02010609060101010101" pitchFamily="49" charset="-122"/>
              <a:ea typeface="黑体" panose="02010609060101010101" pitchFamily="49" charset="-122"/>
            </a:endParaRPr>
          </a:p>
          <a:p>
            <a:pPr indent="304800" algn="just"/>
            <a:r>
              <a:rPr lang="zh-CN" altLang="zh-CN" kern="0" dirty="0">
                <a:effectLst/>
                <a:latin typeface="黑体" panose="02010609060101010101" pitchFamily="49" charset="-122"/>
                <a:ea typeface="黑体" panose="02010609060101010101" pitchFamily="49" charset="-122"/>
              </a:rPr>
              <a:t>实验数据和所绘制的图像显示理论值大多大于实验值，据我对实验数据的分析，我推测最小数据规模的运行时间偏大，而我们又将最小数据规模的运行时间作为基准点来进行理论值的计算，就会致理论值不准且偏大</a:t>
            </a:r>
            <a:r>
              <a:rPr lang="zh-CN" altLang="en-US" kern="0" dirty="0">
                <a:effectLst/>
                <a:latin typeface="黑体" panose="02010609060101010101" pitchFamily="49" charset="-122"/>
                <a:ea typeface="黑体" panose="02010609060101010101" pitchFamily="49" charset="-122"/>
              </a:rPr>
              <a:t>。</a:t>
            </a:r>
            <a:r>
              <a:rPr lang="zh-CN" altLang="zh-CN" kern="0" dirty="0">
                <a:effectLst/>
                <a:latin typeface="黑体" panose="02010609060101010101" pitchFamily="49" charset="-122"/>
                <a:ea typeface="黑体" panose="02010609060101010101" pitchFamily="49" charset="-122"/>
              </a:rPr>
              <a:t>这在数据规模大时更为明显，因为在数据规模较小时，计算误差时作为分母的实际运行时间较小，致使小的波动也可以造成大的误差比例影响，致使在数据规模较小时随机性较大。</a:t>
            </a:r>
            <a:endParaRPr lang="zh-CN" altLang="zh-CN" kern="100" dirty="0">
              <a:effectLst/>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92429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DCEC55-8040-4759-A65C-569671CE1F64}"/>
              </a:ext>
            </a:extLst>
          </p:cNvPr>
          <p:cNvSpPr>
            <a:spLocks noGrp="1"/>
          </p:cNvSpPr>
          <p:nvPr>
            <p:ph type="title"/>
          </p:nvPr>
        </p:nvSpPr>
        <p:spPr>
          <a:xfrm>
            <a:off x="264695" y="0"/>
            <a:ext cx="2506578" cy="728134"/>
          </a:xfrm>
        </p:spPr>
        <p:txBody>
          <a:bodyPr>
            <a:normAutofit/>
          </a:bodyPr>
          <a:lstStyle/>
          <a:p>
            <a:r>
              <a:rPr lang="en-US" altLang="zh-CN" sz="2800" dirty="0"/>
              <a:t>2. </a:t>
            </a:r>
            <a:r>
              <a:rPr lang="zh-CN" altLang="en-US" sz="2800" dirty="0"/>
              <a:t>冒泡排序</a:t>
            </a:r>
          </a:p>
        </p:txBody>
      </p:sp>
      <p:sp>
        <p:nvSpPr>
          <p:cNvPr id="3" name="内容占位符 2">
            <a:extLst>
              <a:ext uri="{FF2B5EF4-FFF2-40B4-BE49-F238E27FC236}">
                <a16:creationId xmlns:a16="http://schemas.microsoft.com/office/drawing/2014/main" id="{275BC4C5-F8DB-4794-9592-E44CA0E63F04}"/>
              </a:ext>
            </a:extLst>
          </p:cNvPr>
          <p:cNvSpPr>
            <a:spLocks noGrp="1"/>
          </p:cNvSpPr>
          <p:nvPr>
            <p:ph idx="1"/>
          </p:nvPr>
        </p:nvSpPr>
        <p:spPr>
          <a:xfrm>
            <a:off x="60159" y="670217"/>
            <a:ext cx="11867146" cy="5887230"/>
          </a:xfrm>
        </p:spPr>
        <p:txBody>
          <a:bodyPr/>
          <a:lstStyle/>
          <a:p>
            <a:pPr algn="l">
              <a:spcBef>
                <a:spcPts val="1000"/>
              </a:spcBef>
            </a:pPr>
            <a:r>
              <a:rPr lang="en-US" altLang="zh-CN" sz="1800" b="1" kern="0" dirty="0">
                <a:solidFill>
                  <a:srgbClr val="FFFF00"/>
                </a:solidFill>
                <a:effectLst/>
                <a:latin typeface="黑体" panose="02010609060101010101" pitchFamily="49" charset="-122"/>
                <a:ea typeface="黑体" panose="02010609060101010101" pitchFamily="49" charset="-122"/>
                <a:cs typeface="Times New Roman" panose="02020603050405020304" pitchFamily="18" charset="0"/>
              </a:rPr>
              <a:t>2.1 </a:t>
            </a:r>
            <a:r>
              <a:rPr lang="zh-CN" altLang="zh-CN" sz="1800" b="1" kern="0" dirty="0">
                <a:solidFill>
                  <a:srgbClr val="FFFF00"/>
                </a:solidFill>
                <a:effectLst/>
                <a:latin typeface="黑体" panose="02010609060101010101" pitchFamily="49" charset="-122"/>
                <a:ea typeface="黑体" panose="02010609060101010101" pitchFamily="49" charset="-122"/>
              </a:rPr>
              <a:t>设计原理或思路</a:t>
            </a:r>
            <a:endParaRPr lang="zh-CN" altLang="zh-CN" sz="1800" kern="100" dirty="0">
              <a:solidFill>
                <a:srgbClr val="FFFF00"/>
              </a:solidFill>
              <a:effectLst/>
              <a:latin typeface="黑体" panose="02010609060101010101" pitchFamily="49" charset="-122"/>
              <a:ea typeface="黑体" panose="02010609060101010101" pitchFamily="49" charset="-122"/>
            </a:endParaRPr>
          </a:p>
          <a:p>
            <a:pPr algn="just"/>
            <a:r>
              <a:rPr lang="zh-CN" altLang="zh-CN" sz="1800" kern="100" dirty="0">
                <a:effectLst/>
                <a:latin typeface="黑体" panose="02010609060101010101" pitchFamily="49" charset="-122"/>
                <a:ea typeface="黑体" panose="02010609060101010101" pitchFamily="49" charset="-122"/>
                <a:cs typeface="宋体" panose="02010600030101010101" pitchFamily="2" charset="-122"/>
              </a:rPr>
              <a:t>比较相邻的元素。如果第一个元素比第二个元素大，则交换它们两个。接着比较第二个和第三个元素，如果第二个比第三个元素大，则交换它们两个。以此类推，对每一对相邻元素都做相同的动作，从开头的第一对到结尾的最后一对。完成一趟比较交换后，最后的元素就会是最大的元素。然后我们对前面剩余的元素序列做同样的工作，完成一趟后倒数第二个元素就会是次大的元素。如此重复下去，直到序列有序，排序完成。</a:t>
            </a:r>
            <a:endParaRPr lang="zh-CN" altLang="zh-CN" sz="1800" kern="100" dirty="0">
              <a:effectLst/>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sz="1800" kern="100" dirty="0">
              <a:effectLst/>
              <a:latin typeface="黑体" panose="02010609060101010101" pitchFamily="49" charset="-122"/>
              <a:ea typeface="黑体" panose="02010609060101010101" pitchFamily="49" charset="-122"/>
            </a:endParaRPr>
          </a:p>
          <a:p>
            <a:endParaRPr lang="en-US" altLang="zh-CN" sz="1800" kern="100" dirty="0">
              <a:effectLst/>
              <a:latin typeface="黑体" panose="02010609060101010101" pitchFamily="49" charset="-122"/>
              <a:ea typeface="黑体" panose="02010609060101010101" pitchFamily="49" charset="-122"/>
            </a:endParaRPr>
          </a:p>
          <a:p>
            <a:r>
              <a:rPr lang="en-US" altLang="zh-CN" sz="1800" kern="100" dirty="0">
                <a:effectLst/>
                <a:latin typeface="黑体" panose="02010609060101010101" pitchFamily="49" charset="-122"/>
                <a:ea typeface="黑体" panose="02010609060101010101" pitchFamily="49" charset="-122"/>
              </a:rPr>
              <a:t>#</a:t>
            </a:r>
            <a:r>
              <a:rPr lang="zh-CN" altLang="en-US" kern="100" dirty="0">
                <a:latin typeface="黑体" panose="02010609060101010101" pitchFamily="49" charset="-122"/>
                <a:ea typeface="黑体" panose="02010609060101010101" pitchFamily="49" charset="-122"/>
              </a:rPr>
              <a:t>如</a:t>
            </a:r>
            <a:r>
              <a:rPr lang="zh-CN" altLang="en-US" sz="1800" kern="100" dirty="0">
                <a:effectLst/>
                <a:latin typeface="黑体" panose="02010609060101010101" pitchFamily="49" charset="-122"/>
                <a:ea typeface="黑体" panose="02010609060101010101" pitchFamily="49" charset="-122"/>
              </a:rPr>
              <a:t>右图</a:t>
            </a:r>
            <a:r>
              <a:rPr lang="zh-CN" altLang="zh-CN" sz="1800" kern="100" dirty="0">
                <a:effectLst/>
                <a:latin typeface="黑体" panose="02010609060101010101" pitchFamily="49" charset="-122"/>
                <a:ea typeface="黑体" panose="02010609060101010101" pitchFamily="49" charset="-122"/>
              </a:rPr>
              <a:t>所示，每次循环都会将当前在排序的序列的最大值</a:t>
            </a:r>
            <a:endParaRPr lang="en-US" altLang="zh-CN" sz="1800" kern="100" dirty="0">
              <a:effectLst/>
              <a:latin typeface="黑体" panose="02010609060101010101" pitchFamily="49" charset="-122"/>
              <a:ea typeface="黑体" panose="02010609060101010101" pitchFamily="49" charset="-122"/>
            </a:endParaRPr>
          </a:p>
          <a:p>
            <a:pPr marL="0" indent="0">
              <a:buNone/>
            </a:pPr>
            <a:r>
              <a:rPr lang="en-US" altLang="zh-CN" sz="1800" kern="100" dirty="0">
                <a:effectLst/>
                <a:latin typeface="黑体" panose="02010609060101010101" pitchFamily="49" charset="-122"/>
                <a:ea typeface="黑体" panose="02010609060101010101" pitchFamily="49" charset="-122"/>
              </a:rPr>
              <a:t>   </a:t>
            </a:r>
            <a:r>
              <a:rPr lang="zh-CN" altLang="zh-CN" sz="1800" kern="100" dirty="0">
                <a:effectLst/>
                <a:latin typeface="黑体" panose="02010609060101010101" pitchFamily="49" charset="-122"/>
                <a:ea typeface="黑体" panose="02010609060101010101" pitchFamily="49" charset="-122"/>
              </a:rPr>
              <a:t>移至序列末尾，循环多次，直至排序完成</a:t>
            </a:r>
          </a:p>
          <a:p>
            <a:endParaRPr lang="en-US" altLang="zh-CN" dirty="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E594E87A-259B-4E34-A946-F19308686AB7}"/>
              </a:ext>
            </a:extLst>
          </p:cNvPr>
          <p:cNvPicPr/>
          <p:nvPr/>
        </p:nvPicPr>
        <p:blipFill>
          <a:blip r:embed="rId2"/>
          <a:stretch>
            <a:fillRect/>
          </a:stretch>
        </p:blipFill>
        <p:spPr>
          <a:xfrm>
            <a:off x="351371" y="2601104"/>
            <a:ext cx="5744629" cy="1962945"/>
          </a:xfrm>
          <a:prstGeom prst="rect">
            <a:avLst/>
          </a:prstGeom>
        </p:spPr>
      </p:pic>
      <p:pic>
        <p:nvPicPr>
          <p:cNvPr id="5" name="图片 4">
            <a:extLst>
              <a:ext uri="{FF2B5EF4-FFF2-40B4-BE49-F238E27FC236}">
                <a16:creationId xmlns:a16="http://schemas.microsoft.com/office/drawing/2014/main" id="{569B931C-72D7-4A14-AEB5-D5EFC70D24EE}"/>
              </a:ext>
            </a:extLst>
          </p:cNvPr>
          <p:cNvPicPr/>
          <p:nvPr/>
        </p:nvPicPr>
        <p:blipFill>
          <a:blip r:embed="rId3">
            <a:extLst>
              <a:ext uri="{28A0092B-C50C-407E-A947-70E740481C1C}">
                <a14:useLocalDpi xmlns:a14="http://schemas.microsoft.com/office/drawing/2010/main" val="0"/>
              </a:ext>
            </a:extLst>
          </a:blip>
          <a:srcRect/>
          <a:stretch>
            <a:fillRect/>
          </a:stretch>
        </p:blipFill>
        <p:spPr>
          <a:xfrm>
            <a:off x="6527586" y="2396060"/>
            <a:ext cx="4092287" cy="4286073"/>
          </a:xfrm>
          <a:prstGeom prst="rect">
            <a:avLst/>
          </a:prstGeom>
          <a:noFill/>
          <a:ln>
            <a:noFill/>
          </a:ln>
        </p:spPr>
      </p:pic>
    </p:spTree>
    <p:extLst>
      <p:ext uri="{BB962C8B-B14F-4D97-AF65-F5344CB8AC3E}">
        <p14:creationId xmlns:p14="http://schemas.microsoft.com/office/powerpoint/2010/main" val="3235136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EFEAD32-0271-44F2-A478-2BA2AB8DD0A1}"/>
                  </a:ext>
                </a:extLst>
              </p:cNvPr>
              <p:cNvSpPr>
                <a:spLocks noGrp="1"/>
              </p:cNvSpPr>
              <p:nvPr>
                <p:ph idx="1"/>
              </p:nvPr>
            </p:nvSpPr>
            <p:spPr>
              <a:xfrm>
                <a:off x="222533" y="535739"/>
                <a:ext cx="10816389" cy="5786521"/>
              </a:xfrm>
            </p:spPr>
            <p:txBody>
              <a:bodyPr/>
              <a:lstStyle/>
              <a:p>
                <a:pPr algn="l">
                  <a:spcBef>
                    <a:spcPts val="1000"/>
                  </a:spcBef>
                </a:pPr>
                <a:r>
                  <a:rPr lang="en-US" altLang="zh-CN" sz="1800" b="1" kern="0" dirty="0">
                    <a:solidFill>
                      <a:srgbClr val="FFFF00"/>
                    </a:solidFill>
                    <a:effectLst/>
                    <a:latin typeface="黑体" panose="02010609060101010101" pitchFamily="49" charset="-122"/>
                    <a:ea typeface="黑体" panose="02010609060101010101" pitchFamily="49" charset="-122"/>
                    <a:cs typeface="Times New Roman" panose="02020603050405020304" pitchFamily="18" charset="0"/>
                  </a:rPr>
                  <a:t>2.2 </a:t>
                </a:r>
                <a:r>
                  <a:rPr lang="zh-CN" altLang="zh-CN" sz="1800" b="1" kern="0" dirty="0">
                    <a:solidFill>
                      <a:srgbClr val="FFFF00"/>
                    </a:solidFill>
                    <a:effectLst/>
                    <a:latin typeface="黑体" panose="02010609060101010101" pitchFamily="49" charset="-122"/>
                    <a:ea typeface="黑体" panose="02010609060101010101" pitchFamily="49" charset="-122"/>
                    <a:cs typeface="宋体" panose="02010600030101010101" pitchFamily="2" charset="-122"/>
                  </a:rPr>
                  <a:t>算法实际执行时间</a:t>
                </a:r>
                <a:endParaRPr lang="zh-CN" altLang="zh-CN" sz="1800" kern="100" dirty="0">
                  <a:solidFill>
                    <a:srgbClr val="FFFF00"/>
                  </a:solidFill>
                  <a:effectLst/>
                  <a:latin typeface="黑体" panose="02010609060101010101" pitchFamily="49" charset="-122"/>
                  <a:ea typeface="黑体" panose="02010609060101010101" pitchFamily="49" charset="-122"/>
                </a:endParaRPr>
              </a:p>
              <a:p>
                <a:pPr indent="304800" algn="l">
                  <a:spcBef>
                    <a:spcPts val="900"/>
                  </a:spcBef>
                  <a:spcAft>
                    <a:spcPts val="900"/>
                  </a:spcAft>
                </a:pPr>
                <a:r>
                  <a:rPr lang="zh-CN" altLang="zh-CN" sz="1800" kern="0" dirty="0">
                    <a:effectLst/>
                    <a:latin typeface="黑体" panose="02010609060101010101" pitchFamily="49" charset="-122"/>
                    <a:ea typeface="黑体" panose="02010609060101010101" pitchFamily="49" charset="-122"/>
                    <a:cs typeface="宋体" panose="02010600030101010101" pitchFamily="2" charset="-122"/>
                  </a:rPr>
                  <a:t>冒泡排序算法在各数据规模下平均运行时间如下表</a:t>
                </a:r>
                <a:r>
                  <a:rPr lang="zh-CN" altLang="en-US" sz="1800" kern="0" dirty="0">
                    <a:effectLst/>
                    <a:latin typeface="黑体" panose="02010609060101010101" pitchFamily="49" charset="-122"/>
                    <a:ea typeface="黑体" panose="02010609060101010101" pitchFamily="49" charset="-122"/>
                    <a:cs typeface="宋体" panose="02010600030101010101" pitchFamily="2" charset="-122"/>
                  </a:rPr>
                  <a:t>。</a:t>
                </a:r>
                <a:r>
                  <a:rPr lang="zh-CN" altLang="zh-CN" sz="1800" kern="0" dirty="0">
                    <a:effectLst/>
                    <a:latin typeface="黑体" panose="02010609060101010101" pitchFamily="49" charset="-122"/>
                    <a:ea typeface="黑体" panose="02010609060101010101" pitchFamily="49" charset="-122"/>
                    <a:cs typeface="宋体" panose="02010600030101010101" pitchFamily="2" charset="-122"/>
                  </a:rPr>
                  <a:t>数据规模单位为个，平均运行时间单位为</a:t>
                </a:r>
                <a:r>
                  <a:rPr lang="en-US" altLang="zh-CN" sz="1800" kern="0" dirty="0" err="1">
                    <a:effectLst/>
                    <a:latin typeface="黑体" panose="02010609060101010101" pitchFamily="49" charset="-122"/>
                    <a:ea typeface="黑体" panose="02010609060101010101" pitchFamily="49" charset="-122"/>
                    <a:cs typeface="宋体" panose="02010600030101010101" pitchFamily="2" charset="-122"/>
                  </a:rPr>
                  <a:t>ms</a:t>
                </a:r>
                <a:r>
                  <a:rPr lang="zh-CN" altLang="zh-CN" sz="1800" kern="0" dirty="0">
                    <a:effectLst/>
                    <a:latin typeface="黑体" panose="02010609060101010101" pitchFamily="49" charset="-122"/>
                    <a:ea typeface="黑体" panose="02010609060101010101" pitchFamily="49" charset="-122"/>
                    <a:cs typeface="宋体" panose="02010600030101010101" pitchFamily="2" charset="-122"/>
                  </a:rPr>
                  <a:t>。</a:t>
                </a:r>
                <a:endParaRPr lang="en-US" altLang="zh-CN" sz="1800" kern="0" dirty="0">
                  <a:effectLst/>
                  <a:latin typeface="黑体" panose="02010609060101010101" pitchFamily="49" charset="-122"/>
                  <a:ea typeface="黑体" panose="02010609060101010101" pitchFamily="49" charset="-122"/>
                  <a:cs typeface="宋体" panose="02010600030101010101" pitchFamily="2" charset="-122"/>
                </a:endParaRPr>
              </a:p>
              <a:p>
                <a:pPr indent="304800" algn="l">
                  <a:spcBef>
                    <a:spcPts val="900"/>
                  </a:spcBef>
                  <a:spcAft>
                    <a:spcPts val="900"/>
                  </a:spcAft>
                </a:pPr>
                <a:endParaRPr lang="en-US" altLang="zh-CN" kern="0" dirty="0">
                  <a:latin typeface="黑体" panose="02010609060101010101" pitchFamily="49" charset="-122"/>
                  <a:ea typeface="黑体" panose="02010609060101010101" pitchFamily="49" charset="-122"/>
                </a:endParaRPr>
              </a:p>
              <a:p>
                <a:pPr indent="304800" algn="l">
                  <a:spcBef>
                    <a:spcPts val="900"/>
                  </a:spcBef>
                  <a:spcAft>
                    <a:spcPts val="900"/>
                  </a:spcAft>
                </a:pPr>
                <a:endParaRPr lang="en-US" altLang="zh-CN" kern="0" dirty="0">
                  <a:latin typeface="黑体" panose="02010609060101010101" pitchFamily="49" charset="-122"/>
                  <a:ea typeface="黑体" panose="02010609060101010101" pitchFamily="49" charset="-122"/>
                </a:endParaRPr>
              </a:p>
              <a:p>
                <a:pPr indent="304800">
                  <a:spcBef>
                    <a:spcPts val="900"/>
                  </a:spcBef>
                  <a:spcAft>
                    <a:spcPts val="900"/>
                  </a:spcAft>
                </a:pPr>
                <a:r>
                  <a:rPr lang="en-US" altLang="zh-CN" sz="1800" b="1" kern="0" dirty="0">
                    <a:solidFill>
                      <a:srgbClr val="FFFF00"/>
                    </a:solidFill>
                    <a:effectLst/>
                    <a:latin typeface="黑体" panose="02010609060101010101" pitchFamily="49" charset="-122"/>
                    <a:ea typeface="黑体" panose="02010609060101010101" pitchFamily="49" charset="-122"/>
                    <a:cs typeface="宋体" panose="02010600030101010101" pitchFamily="2" charset="-122"/>
                  </a:rPr>
                  <a:t>2.3 </a:t>
                </a:r>
                <a:r>
                  <a:rPr lang="zh-CN" altLang="zh-CN" sz="1800" b="1" kern="0" dirty="0">
                    <a:solidFill>
                      <a:srgbClr val="FFFF00"/>
                    </a:solidFill>
                    <a:effectLst/>
                    <a:latin typeface="黑体" panose="02010609060101010101" pitchFamily="49" charset="-122"/>
                    <a:ea typeface="黑体" panose="02010609060101010101" pitchFamily="49" charset="-122"/>
                    <a:cs typeface="宋体" panose="02010600030101010101" pitchFamily="2" charset="-122"/>
                  </a:rPr>
                  <a:t>对于算法效率的分析</a:t>
                </a:r>
                <a:endParaRPr lang="en-US" altLang="zh-CN" b="1" kern="0" dirty="0">
                  <a:solidFill>
                    <a:srgbClr val="FFFF00"/>
                  </a:solidFill>
                  <a:latin typeface="黑体" panose="02010609060101010101" pitchFamily="49" charset="-122"/>
                  <a:ea typeface="黑体" panose="02010609060101010101" pitchFamily="49" charset="-122"/>
                  <a:cs typeface="宋体" panose="02010600030101010101" pitchFamily="2" charset="-122"/>
                </a:endParaRPr>
              </a:p>
              <a:p>
                <a:pPr indent="304800">
                  <a:spcBef>
                    <a:spcPts val="900"/>
                  </a:spcBef>
                  <a:spcAft>
                    <a:spcPts val="900"/>
                  </a:spcAft>
                </a:pPr>
                <a:r>
                  <a:rPr lang="zh-CN" altLang="en-US" sz="1800" kern="100" dirty="0">
                    <a:solidFill>
                      <a:schemeClr val="tx1"/>
                    </a:solidFill>
                    <a:effectLst/>
                    <a:latin typeface="黑体" panose="02010609060101010101" pitchFamily="49" charset="-122"/>
                    <a:ea typeface="黑体" panose="02010609060101010101" pitchFamily="49" charset="-122"/>
                  </a:rPr>
                  <a:t>已知冒泡排序算法平均时间复杂度为</a:t>
                </a:r>
                <a14:m>
                  <m:oMath xmlns:m="http://schemas.openxmlformats.org/officeDocument/2006/math">
                    <m:r>
                      <a:rPr lang="en-US" altLang="zh-CN" b="1" i="1" kern="100">
                        <a:solidFill>
                          <a:schemeClr val="tx1"/>
                        </a:solidFill>
                        <a:latin typeface="Cambria Math" panose="02040503050406030204" pitchFamily="18" charset="0"/>
                        <a:ea typeface="+mj-ea"/>
                      </a:rPr>
                      <m:t>𝑶</m:t>
                    </m:r>
                    <m:r>
                      <a:rPr lang="en-US" altLang="zh-CN" b="1" i="1" kern="100">
                        <a:solidFill>
                          <a:schemeClr val="tx1"/>
                        </a:solidFill>
                        <a:latin typeface="Cambria Math" panose="02040503050406030204" pitchFamily="18" charset="0"/>
                        <a:ea typeface="+mj-ea"/>
                      </a:rPr>
                      <m:t>(</m:t>
                    </m:r>
                    <m:sSup>
                      <m:sSupPr>
                        <m:ctrlPr>
                          <a:rPr lang="en-US" altLang="zh-CN" b="1" i="1" kern="100">
                            <a:solidFill>
                              <a:schemeClr val="tx1"/>
                            </a:solidFill>
                            <a:latin typeface="Cambria Math" panose="02040503050406030204" pitchFamily="18" charset="0"/>
                            <a:ea typeface="+mj-ea"/>
                          </a:rPr>
                        </m:ctrlPr>
                      </m:sSupPr>
                      <m:e>
                        <m:r>
                          <a:rPr lang="en-US" altLang="zh-CN" b="1" i="1" kern="100">
                            <a:solidFill>
                              <a:schemeClr val="tx1"/>
                            </a:solidFill>
                            <a:latin typeface="Cambria Math" panose="02040503050406030204" pitchFamily="18" charset="0"/>
                            <a:ea typeface="+mj-ea"/>
                          </a:rPr>
                          <m:t>𝒏</m:t>
                        </m:r>
                      </m:e>
                      <m:sup>
                        <m:r>
                          <a:rPr lang="en-US" altLang="zh-CN" b="1" i="1" kern="100">
                            <a:solidFill>
                              <a:schemeClr val="tx1"/>
                            </a:solidFill>
                            <a:latin typeface="Cambria Math" panose="02040503050406030204" pitchFamily="18" charset="0"/>
                            <a:ea typeface="+mj-ea"/>
                          </a:rPr>
                          <m:t>𝟐</m:t>
                        </m:r>
                      </m:sup>
                    </m:sSup>
                    <m:r>
                      <a:rPr lang="en-US" altLang="zh-CN" b="1" i="1" kern="100">
                        <a:solidFill>
                          <a:schemeClr val="tx1"/>
                        </a:solidFill>
                        <a:latin typeface="Cambria Math" panose="02040503050406030204" pitchFamily="18" charset="0"/>
                        <a:ea typeface="+mj-ea"/>
                      </a:rPr>
                      <m:t>)</m:t>
                    </m:r>
                  </m:oMath>
                </a14:m>
                <a:r>
                  <a:rPr lang="zh-CN" altLang="en-US" b="1" kern="100" dirty="0">
                    <a:solidFill>
                      <a:schemeClr val="tx1"/>
                    </a:solidFill>
                    <a:latin typeface="黑体" panose="02010609060101010101" pitchFamily="49" charset="-122"/>
                    <a:ea typeface="黑体" panose="02010609060101010101" pitchFamily="49" charset="-122"/>
                  </a:rPr>
                  <a:t> </a:t>
                </a:r>
                <a:r>
                  <a:rPr lang="zh-CN" altLang="en-US" sz="1800" kern="100" dirty="0">
                    <a:solidFill>
                      <a:schemeClr val="tx1"/>
                    </a:solidFill>
                    <a:effectLst/>
                    <a:latin typeface="黑体" panose="02010609060101010101" pitchFamily="49" charset="-122"/>
                    <a:ea typeface="黑体" panose="02010609060101010101" pitchFamily="49" charset="-122"/>
                  </a:rPr>
                  <a:t>，经过分析和在实验要求里的提示，我以输入规模为</a:t>
                </a:r>
                <a:r>
                  <a:rPr lang="en-US" altLang="zh-CN" sz="1800" kern="100" dirty="0">
                    <a:solidFill>
                      <a:schemeClr val="tx1"/>
                    </a:solidFill>
                    <a:effectLst/>
                    <a:latin typeface="黑体" panose="02010609060101010101" pitchFamily="49" charset="-122"/>
                    <a:ea typeface="黑体" panose="02010609060101010101" pitchFamily="49" charset="-122"/>
                  </a:rPr>
                  <a:t>10000</a:t>
                </a:r>
                <a:r>
                  <a:rPr lang="zh-CN" altLang="en-US" sz="1800" kern="100" dirty="0">
                    <a:solidFill>
                      <a:schemeClr val="tx1"/>
                    </a:solidFill>
                    <a:effectLst/>
                    <a:latin typeface="黑体" panose="02010609060101010101" pitchFamily="49" charset="-122"/>
                    <a:ea typeface="黑体" panose="02010609060101010101" pitchFamily="49" charset="-122"/>
                  </a:rPr>
                  <a:t>的数据运行时间为基准点，通过 </a:t>
                </a:r>
                <a14:m>
                  <m:oMath xmlns:m="http://schemas.openxmlformats.org/officeDocument/2006/math">
                    <m:f>
                      <m:fPr>
                        <m:ctrlPr>
                          <a:rPr lang="zh-CN" altLang="zh-CN" sz="2000" i="1" smtClean="0">
                            <a:solidFill>
                              <a:schemeClr val="tx1"/>
                            </a:solidFill>
                            <a:latin typeface="Cambria Math" panose="02040503050406030204" pitchFamily="18" charset="0"/>
                            <a:ea typeface="+mj-ea"/>
                          </a:rPr>
                        </m:ctrlPr>
                      </m:fPr>
                      <m:num>
                        <m:sSubSup>
                          <m:sSubSupPr>
                            <m:ctrlPr>
                              <a:rPr lang="zh-CN" altLang="zh-CN" sz="2000" i="1">
                                <a:solidFill>
                                  <a:schemeClr val="tx1"/>
                                </a:solidFill>
                                <a:latin typeface="Cambria Math" panose="02040503050406030204" pitchFamily="18" charset="0"/>
                                <a:ea typeface="+mj-ea"/>
                              </a:rPr>
                            </m:ctrlPr>
                          </m:sSubSupPr>
                          <m:e>
                            <m:r>
                              <a:rPr lang="en-US" altLang="zh-CN" sz="2000" i="1" kern="100">
                                <a:solidFill>
                                  <a:schemeClr val="tx1"/>
                                </a:solidFill>
                                <a:latin typeface="Cambria Math" panose="02040503050406030204" pitchFamily="18" charset="0"/>
                                <a:ea typeface="+mj-ea"/>
                                <a:cs typeface="Times New Roman" panose="02020603050405020304" pitchFamily="18" charset="0"/>
                              </a:rPr>
                              <m:t>𝑛</m:t>
                            </m:r>
                          </m:e>
                          <m:sub>
                            <m:r>
                              <a:rPr lang="en-US" altLang="zh-CN" sz="2000" i="1" kern="100">
                                <a:solidFill>
                                  <a:schemeClr val="tx1"/>
                                </a:solidFill>
                                <a:latin typeface="Cambria Math" panose="02040503050406030204" pitchFamily="18" charset="0"/>
                                <a:ea typeface="+mj-ea"/>
                                <a:cs typeface="Times New Roman" panose="02020603050405020304" pitchFamily="18" charset="0"/>
                              </a:rPr>
                              <m:t>1 </m:t>
                            </m:r>
                          </m:sub>
                          <m:sup>
                            <m:r>
                              <a:rPr lang="en-US" altLang="zh-CN" sz="2000" i="1" kern="100">
                                <a:solidFill>
                                  <a:schemeClr val="tx1"/>
                                </a:solidFill>
                                <a:latin typeface="Cambria Math" panose="02040503050406030204" pitchFamily="18" charset="0"/>
                                <a:ea typeface="+mj-ea"/>
                                <a:cs typeface="Times New Roman" panose="02020603050405020304" pitchFamily="18" charset="0"/>
                              </a:rPr>
                              <m:t>2</m:t>
                            </m:r>
                          </m:sup>
                        </m:sSubSup>
                      </m:num>
                      <m:den>
                        <m:sSubSup>
                          <m:sSubSupPr>
                            <m:ctrlPr>
                              <a:rPr lang="zh-CN" altLang="zh-CN" sz="2000" i="1">
                                <a:solidFill>
                                  <a:schemeClr val="tx1"/>
                                </a:solidFill>
                                <a:latin typeface="Cambria Math" panose="02040503050406030204" pitchFamily="18" charset="0"/>
                                <a:ea typeface="+mj-ea"/>
                              </a:rPr>
                            </m:ctrlPr>
                          </m:sSubSupPr>
                          <m:e>
                            <m:r>
                              <a:rPr lang="en-US" altLang="zh-CN" sz="2000" i="1" kern="100">
                                <a:solidFill>
                                  <a:schemeClr val="tx1"/>
                                </a:solidFill>
                                <a:latin typeface="Cambria Math" panose="02040503050406030204" pitchFamily="18" charset="0"/>
                                <a:ea typeface="+mj-ea"/>
                                <a:cs typeface="Times New Roman" panose="02020603050405020304" pitchFamily="18" charset="0"/>
                              </a:rPr>
                              <m:t>𝑛</m:t>
                            </m:r>
                          </m:e>
                          <m:sub>
                            <m:r>
                              <a:rPr lang="en-US" altLang="zh-CN" sz="2000" i="1" kern="100">
                                <a:solidFill>
                                  <a:schemeClr val="tx1"/>
                                </a:solidFill>
                                <a:latin typeface="Cambria Math" panose="02040503050406030204" pitchFamily="18" charset="0"/>
                                <a:ea typeface="+mj-ea"/>
                                <a:cs typeface="Times New Roman" panose="02020603050405020304" pitchFamily="18" charset="0"/>
                              </a:rPr>
                              <m:t>2 </m:t>
                            </m:r>
                          </m:sub>
                          <m:sup>
                            <m:r>
                              <a:rPr lang="en-US" altLang="zh-CN" sz="2000" i="1" kern="100">
                                <a:solidFill>
                                  <a:schemeClr val="tx1"/>
                                </a:solidFill>
                                <a:latin typeface="Cambria Math" panose="02040503050406030204" pitchFamily="18" charset="0"/>
                                <a:ea typeface="+mj-ea"/>
                                <a:cs typeface="Times New Roman" panose="02020603050405020304" pitchFamily="18" charset="0"/>
                              </a:rPr>
                              <m:t>2</m:t>
                            </m:r>
                          </m:sup>
                        </m:sSubSup>
                      </m:den>
                    </m:f>
                  </m:oMath>
                </a14:m>
                <a:r>
                  <a:rPr lang="en-US" altLang="zh-CN" sz="2000" kern="100" dirty="0">
                    <a:solidFill>
                      <a:schemeClr val="tx1"/>
                    </a:solidFill>
                    <a:latin typeface="黑体" panose="02010609060101010101" pitchFamily="49" charset="-122"/>
                    <a:ea typeface="黑体" panose="02010609060101010101" pitchFamily="49" charset="-122"/>
                  </a:rPr>
                  <a:t> = </a:t>
                </a:r>
                <a14:m>
                  <m:oMath xmlns:m="http://schemas.openxmlformats.org/officeDocument/2006/math">
                    <m:f>
                      <m:fPr>
                        <m:ctrlPr>
                          <a:rPr lang="zh-CN" altLang="zh-CN" sz="2000" i="1">
                            <a:solidFill>
                              <a:schemeClr val="tx1"/>
                            </a:solidFill>
                            <a:latin typeface="Cambria Math" panose="02040503050406030204" pitchFamily="18" charset="0"/>
                            <a:ea typeface="+mj-ea"/>
                          </a:rPr>
                        </m:ctrlPr>
                      </m:fPr>
                      <m:num>
                        <m:r>
                          <a:rPr lang="en-US" altLang="zh-CN" sz="2000" i="1" kern="100">
                            <a:solidFill>
                              <a:schemeClr val="tx1"/>
                            </a:solidFill>
                            <a:latin typeface="Cambria Math" panose="02040503050406030204" pitchFamily="18" charset="0"/>
                            <a:ea typeface="+mj-ea"/>
                            <a:cs typeface="Times New Roman" panose="02020603050405020304" pitchFamily="18" charset="0"/>
                          </a:rPr>
                          <m:t>𝑡𝑖𝑚𝑒</m:t>
                        </m:r>
                        <m:r>
                          <a:rPr lang="en-US" altLang="zh-CN" sz="2000" i="1" kern="100">
                            <a:solidFill>
                              <a:schemeClr val="tx1"/>
                            </a:solidFill>
                            <a:latin typeface="Cambria Math" panose="02040503050406030204" pitchFamily="18" charset="0"/>
                            <a:ea typeface="+mj-ea"/>
                            <a:cs typeface="Times New Roman" panose="02020603050405020304" pitchFamily="18" charset="0"/>
                          </a:rPr>
                          <m:t>1</m:t>
                        </m:r>
                      </m:num>
                      <m:den>
                        <m:r>
                          <a:rPr lang="en-US" altLang="zh-CN" sz="2000" i="1" kern="100">
                            <a:solidFill>
                              <a:schemeClr val="tx1"/>
                            </a:solidFill>
                            <a:latin typeface="Cambria Math" panose="02040503050406030204" pitchFamily="18" charset="0"/>
                            <a:ea typeface="+mj-ea"/>
                            <a:cs typeface="Times New Roman" panose="02020603050405020304" pitchFamily="18" charset="0"/>
                          </a:rPr>
                          <m:t>𝑡𝑖𝑚𝑒</m:t>
                        </m:r>
                        <m:r>
                          <a:rPr lang="en-US" altLang="zh-CN" sz="2000" i="1" kern="100">
                            <a:solidFill>
                              <a:schemeClr val="tx1"/>
                            </a:solidFill>
                            <a:latin typeface="Cambria Math" panose="02040503050406030204" pitchFamily="18" charset="0"/>
                            <a:ea typeface="+mj-ea"/>
                            <a:cs typeface="Times New Roman" panose="02020603050405020304" pitchFamily="18" charset="0"/>
                          </a:rPr>
                          <m:t>2</m:t>
                        </m:r>
                      </m:den>
                    </m:f>
                  </m:oMath>
                </a14:m>
                <a:r>
                  <a:rPr lang="zh-CN" altLang="en-US" sz="2000" kern="100" dirty="0">
                    <a:solidFill>
                      <a:schemeClr val="tx1"/>
                    </a:solidFill>
                    <a:effectLst/>
                    <a:latin typeface="黑体" panose="02010609060101010101" pitchFamily="49" charset="-122"/>
                    <a:ea typeface="黑体" panose="02010609060101010101" pitchFamily="49" charset="-122"/>
                  </a:rPr>
                  <a:t> </a:t>
                </a:r>
                <a:r>
                  <a:rPr lang="zh-CN" altLang="en-US" sz="1800" kern="100" dirty="0">
                    <a:solidFill>
                      <a:schemeClr val="tx1"/>
                    </a:solidFill>
                    <a:effectLst/>
                    <a:latin typeface="黑体" panose="02010609060101010101" pitchFamily="49" charset="-122"/>
                    <a:ea typeface="黑体" panose="02010609060101010101" pitchFamily="49" charset="-122"/>
                  </a:rPr>
                  <a:t>的比例关系，计算得到各实验数据中算法执行时间的理论值。通过与实际值的对比得到如下表，其中误差为（实际值</a:t>
                </a:r>
                <a:r>
                  <a:rPr lang="en-US" altLang="zh-CN" sz="1800" kern="100" dirty="0">
                    <a:solidFill>
                      <a:schemeClr val="tx1"/>
                    </a:solidFill>
                    <a:effectLst/>
                    <a:latin typeface="黑体" panose="02010609060101010101" pitchFamily="49" charset="-122"/>
                    <a:ea typeface="黑体" panose="02010609060101010101" pitchFamily="49" charset="-122"/>
                  </a:rPr>
                  <a:t>-</a:t>
                </a:r>
                <a:r>
                  <a:rPr lang="zh-CN" altLang="en-US" sz="1800" kern="100" dirty="0">
                    <a:solidFill>
                      <a:schemeClr val="tx1"/>
                    </a:solidFill>
                    <a:effectLst/>
                    <a:latin typeface="黑体" panose="02010609060101010101" pitchFamily="49" charset="-122"/>
                    <a:ea typeface="黑体" panose="02010609060101010101" pitchFamily="49" charset="-122"/>
                  </a:rPr>
                  <a:t>理论值）</a:t>
                </a:r>
                <a:r>
                  <a:rPr lang="en-US" altLang="zh-CN" sz="1800" kern="100" dirty="0">
                    <a:solidFill>
                      <a:schemeClr val="tx1"/>
                    </a:solidFill>
                    <a:effectLst/>
                    <a:latin typeface="黑体" panose="02010609060101010101" pitchFamily="49" charset="-122"/>
                    <a:ea typeface="黑体" panose="02010609060101010101" pitchFamily="49" charset="-122"/>
                  </a:rPr>
                  <a:t>/</a:t>
                </a:r>
                <a:r>
                  <a:rPr lang="zh-CN" altLang="en-US" sz="1800" kern="100" dirty="0">
                    <a:solidFill>
                      <a:schemeClr val="tx1"/>
                    </a:solidFill>
                    <a:effectLst/>
                    <a:latin typeface="黑体" panose="02010609060101010101" pitchFamily="49" charset="-122"/>
                    <a:ea typeface="黑体" panose="02010609060101010101" pitchFamily="49" charset="-122"/>
                  </a:rPr>
                  <a:t>实际值。</a:t>
                </a:r>
                <a:endParaRPr lang="zh-CN" altLang="zh-CN" sz="1800" kern="100" dirty="0">
                  <a:solidFill>
                    <a:schemeClr val="tx1"/>
                  </a:solidFill>
                  <a:effectLst/>
                  <a:latin typeface="黑体" panose="02010609060101010101" pitchFamily="49" charset="-122"/>
                  <a:ea typeface="黑体" panose="02010609060101010101" pitchFamily="49" charset="-122"/>
                </a:endParaRPr>
              </a:p>
              <a:p>
                <a:pPr indent="304800" algn="l">
                  <a:spcBef>
                    <a:spcPts val="900"/>
                  </a:spcBef>
                  <a:spcAft>
                    <a:spcPts val="900"/>
                  </a:spcAft>
                </a:pPr>
                <a:endParaRPr lang="en-US" altLang="zh-CN" kern="0" dirty="0">
                  <a:latin typeface="黑体" panose="02010609060101010101" pitchFamily="49" charset="-122"/>
                  <a:ea typeface="黑体" panose="02010609060101010101" pitchFamily="49" charset="-122"/>
                </a:endParaRPr>
              </a:p>
              <a:p>
                <a:pPr indent="304800" algn="l">
                  <a:spcBef>
                    <a:spcPts val="900"/>
                  </a:spcBef>
                  <a:spcAft>
                    <a:spcPts val="900"/>
                  </a:spcAft>
                </a:pPr>
                <a:endParaRPr lang="en-US" altLang="zh-CN" kern="0" dirty="0">
                  <a:latin typeface="黑体" panose="02010609060101010101" pitchFamily="49" charset="-122"/>
                  <a:ea typeface="黑体" panose="02010609060101010101" pitchFamily="49" charset="-122"/>
                </a:endParaRPr>
              </a:p>
              <a:p>
                <a:pPr indent="304800" algn="l">
                  <a:spcBef>
                    <a:spcPts val="900"/>
                  </a:spcBef>
                  <a:spcAft>
                    <a:spcPts val="900"/>
                  </a:spcAft>
                </a:pPr>
                <a:endParaRPr lang="en-US" altLang="zh-CN" sz="1800" kern="0" dirty="0">
                  <a:effectLst/>
                  <a:latin typeface="黑体" panose="02010609060101010101" pitchFamily="49" charset="-122"/>
                  <a:ea typeface="黑体" panose="02010609060101010101" pitchFamily="49" charset="-122"/>
                </a:endParaRPr>
              </a:p>
              <a:p>
                <a:pPr indent="0" algn="l">
                  <a:spcBef>
                    <a:spcPts val="900"/>
                  </a:spcBef>
                  <a:spcAft>
                    <a:spcPts val="900"/>
                  </a:spcAft>
                  <a:buNone/>
                </a:pPr>
                <a:endParaRPr lang="zh-CN" altLang="zh-CN" sz="1800" kern="100" dirty="0">
                  <a:effectLst/>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p:txBody>
          </p:sp>
        </mc:Choice>
        <mc:Fallback xmlns="">
          <p:sp>
            <p:nvSpPr>
              <p:cNvPr id="3" name="内容占位符 2">
                <a:extLst>
                  <a:ext uri="{FF2B5EF4-FFF2-40B4-BE49-F238E27FC236}">
                    <a16:creationId xmlns:a16="http://schemas.microsoft.com/office/drawing/2014/main" id="{DEFEAD32-0271-44F2-A478-2BA2AB8DD0A1}"/>
                  </a:ext>
                </a:extLst>
              </p:cNvPr>
              <p:cNvSpPr>
                <a:spLocks noGrp="1" noRot="1" noChangeAspect="1" noMove="1" noResize="1" noEditPoints="1" noAdjustHandles="1" noChangeArrowheads="1" noChangeShapeType="1" noTextEdit="1"/>
              </p:cNvSpPr>
              <p:nvPr>
                <p:ph idx="1"/>
              </p:nvPr>
            </p:nvSpPr>
            <p:spPr>
              <a:xfrm>
                <a:off x="222533" y="535739"/>
                <a:ext cx="10816389" cy="5786521"/>
              </a:xfrm>
              <a:blipFill>
                <a:blip r:embed="rId2"/>
                <a:stretch>
                  <a:fillRect l="-395" t="-3372"/>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CF2E2291-91CA-4C6F-A705-16A21423A7AF}"/>
              </a:ext>
            </a:extLst>
          </p:cNvPr>
          <p:cNvPicPr/>
          <p:nvPr/>
        </p:nvPicPr>
        <p:blipFill>
          <a:blip r:embed="rId3"/>
          <a:stretch>
            <a:fillRect/>
          </a:stretch>
        </p:blipFill>
        <p:spPr>
          <a:xfrm>
            <a:off x="1555882" y="1488407"/>
            <a:ext cx="8727107" cy="765509"/>
          </a:xfrm>
          <a:prstGeom prst="rect">
            <a:avLst/>
          </a:prstGeom>
          <a:noFill/>
          <a:ln>
            <a:noFill/>
          </a:ln>
        </p:spPr>
      </p:pic>
      <p:pic>
        <p:nvPicPr>
          <p:cNvPr id="8" name="图片 7">
            <a:extLst>
              <a:ext uri="{FF2B5EF4-FFF2-40B4-BE49-F238E27FC236}">
                <a16:creationId xmlns:a16="http://schemas.microsoft.com/office/drawing/2014/main" id="{9110DFD1-C75B-41FE-8549-4E7C607EE8E7}"/>
              </a:ext>
            </a:extLst>
          </p:cNvPr>
          <p:cNvPicPr/>
          <p:nvPr/>
        </p:nvPicPr>
        <p:blipFill>
          <a:blip r:embed="rId4"/>
          <a:stretch>
            <a:fillRect/>
          </a:stretch>
        </p:blipFill>
        <p:spPr>
          <a:xfrm>
            <a:off x="1254441" y="4273244"/>
            <a:ext cx="9153816" cy="1698185"/>
          </a:xfrm>
          <a:prstGeom prst="rect">
            <a:avLst/>
          </a:prstGeom>
        </p:spPr>
      </p:pic>
    </p:spTree>
    <p:extLst>
      <p:ext uri="{BB962C8B-B14F-4D97-AF65-F5344CB8AC3E}">
        <p14:creationId xmlns:p14="http://schemas.microsoft.com/office/powerpoint/2010/main" val="2094736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2A59626-C487-4857-A12C-BBD58EEF8AD7}"/>
              </a:ext>
            </a:extLst>
          </p:cNvPr>
          <p:cNvSpPr>
            <a:spLocks noGrp="1"/>
          </p:cNvSpPr>
          <p:nvPr>
            <p:ph idx="1"/>
          </p:nvPr>
        </p:nvSpPr>
        <p:spPr>
          <a:xfrm>
            <a:off x="445169" y="513793"/>
            <a:ext cx="10131425" cy="3649133"/>
          </a:xfrm>
        </p:spPr>
        <p:txBody>
          <a:bodyPr/>
          <a:lstStyle/>
          <a:p>
            <a:r>
              <a:rPr lang="zh-CN" altLang="zh-CN" sz="1800" dirty="0">
                <a:effectLst/>
                <a:latin typeface="黑体" panose="02010609060101010101" pitchFamily="49" charset="-122"/>
                <a:ea typeface="黑体" panose="02010609060101010101" pitchFamily="49" charset="-122"/>
                <a:cs typeface="Times New Roman" panose="02020603050405020304" pitchFamily="18" charset="0"/>
              </a:rPr>
              <a:t>下面为</a:t>
            </a:r>
            <a:r>
              <a:rPr lang="zh-CN" altLang="en-US" sz="1800" dirty="0">
                <a:effectLst/>
                <a:latin typeface="黑体" panose="02010609060101010101" pitchFamily="49" charset="-122"/>
                <a:ea typeface="黑体" panose="02010609060101010101" pitchFamily="49" charset="-122"/>
                <a:cs typeface="Times New Roman" panose="02020603050405020304" pitchFamily="18" charset="0"/>
              </a:rPr>
              <a:t>冒泡排序的</a:t>
            </a:r>
            <a:r>
              <a:rPr lang="zh-CN" altLang="zh-CN" sz="1800" dirty="0">
                <a:effectLst/>
                <a:latin typeface="黑体" panose="02010609060101010101" pitchFamily="49" charset="-122"/>
                <a:ea typeface="黑体" panose="02010609060101010101" pitchFamily="49" charset="-122"/>
                <a:cs typeface="Times New Roman" panose="02020603050405020304" pitchFamily="18" charset="0"/>
              </a:rPr>
              <a:t>理论效率曲线和实测效率曲线对比图：</a:t>
            </a:r>
            <a:endParaRPr lang="en-US" altLang="zh-CN" sz="1800" dirty="0">
              <a:effectLst/>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endParaRPr lang="zh-CN" altLang="en-US" dirty="0">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EAB81DE8-DF55-4DB3-BBB0-CA74C844463A}"/>
              </a:ext>
            </a:extLst>
          </p:cNvPr>
          <p:cNvPicPr/>
          <p:nvPr/>
        </p:nvPicPr>
        <p:blipFill>
          <a:blip r:embed="rId2"/>
          <a:stretch>
            <a:fillRect/>
          </a:stretch>
        </p:blipFill>
        <p:spPr>
          <a:xfrm>
            <a:off x="236624" y="987258"/>
            <a:ext cx="6243689" cy="4896707"/>
          </a:xfrm>
          <a:prstGeom prst="rect">
            <a:avLst/>
          </a:prstGeom>
          <a:noFill/>
          <a:ln>
            <a:noFill/>
          </a:ln>
        </p:spPr>
      </p:pic>
      <p:sp>
        <p:nvSpPr>
          <p:cNvPr id="5" name="文本框 4">
            <a:extLst>
              <a:ext uri="{FF2B5EF4-FFF2-40B4-BE49-F238E27FC236}">
                <a16:creationId xmlns:a16="http://schemas.microsoft.com/office/drawing/2014/main" id="{6460405A-87BA-4BBC-ABA5-AC6D401D0752}"/>
              </a:ext>
            </a:extLst>
          </p:cNvPr>
          <p:cNvSpPr txBox="1"/>
          <p:nvPr/>
        </p:nvSpPr>
        <p:spPr>
          <a:xfrm>
            <a:off x="6626607" y="1137096"/>
            <a:ext cx="5328769" cy="4431983"/>
          </a:xfrm>
          <a:prstGeom prst="rect">
            <a:avLst/>
          </a:prstGeom>
          <a:noFill/>
        </p:spPr>
        <p:txBody>
          <a:bodyPr wrap="square" rtlCol="0">
            <a:spAutoFit/>
          </a:bodyPr>
          <a:lstStyle/>
          <a:p>
            <a:pPr algn="l">
              <a:spcBef>
                <a:spcPts val="900"/>
              </a:spcBef>
              <a:spcAft>
                <a:spcPts val="900"/>
              </a:spcAft>
            </a:pPr>
            <a:r>
              <a:rPr lang="en-US" altLang="zh-CN" sz="1800" kern="0" dirty="0">
                <a:solidFill>
                  <a:srgbClr val="FFFF00"/>
                </a:solidFill>
                <a:effectLst/>
                <a:latin typeface="黑体" panose="02010609060101010101" pitchFamily="49" charset="-122"/>
                <a:ea typeface="黑体" panose="02010609060101010101" pitchFamily="49" charset="-122"/>
                <a:cs typeface="黑体" panose="02010609060101010101" pitchFamily="49" charset="-122"/>
              </a:rPr>
              <a:t>2.4 </a:t>
            </a:r>
            <a:r>
              <a:rPr lang="zh-CN" altLang="zh-CN" sz="1800" kern="0" dirty="0">
                <a:solidFill>
                  <a:srgbClr val="FFFF00"/>
                </a:solidFill>
                <a:effectLst/>
                <a:latin typeface="黑体" panose="02010609060101010101" pitchFamily="49" charset="-122"/>
                <a:ea typeface="黑体" panose="02010609060101010101" pitchFamily="49" charset="-122"/>
                <a:cs typeface="黑体" panose="02010609060101010101" pitchFamily="49" charset="-122"/>
              </a:rPr>
              <a:t>对于上述对比结果的解释与分析</a:t>
            </a:r>
            <a:endParaRPr lang="zh-CN" altLang="zh-CN" sz="1800" kern="100" dirty="0">
              <a:solidFill>
                <a:srgbClr val="FFFF00"/>
              </a:solidFill>
              <a:effectLst/>
              <a:latin typeface="黑体" panose="02010609060101010101" pitchFamily="49" charset="-122"/>
              <a:ea typeface="黑体" panose="02010609060101010101" pitchFamily="49" charset="-122"/>
            </a:endParaRPr>
          </a:p>
          <a:p>
            <a:pPr indent="304800" algn="l">
              <a:spcBef>
                <a:spcPts val="900"/>
              </a:spcBef>
              <a:spcAft>
                <a:spcPts val="900"/>
              </a:spcAft>
            </a:pPr>
            <a:r>
              <a:rPr lang="zh-CN" altLang="zh-CN" sz="1800" kern="0" dirty="0">
                <a:effectLst/>
                <a:latin typeface="黑体" panose="02010609060101010101" pitchFamily="49" charset="-122"/>
                <a:ea typeface="黑体" panose="02010609060101010101" pitchFamily="49" charset="-122"/>
              </a:rPr>
              <a:t>根据</a:t>
            </a:r>
            <a:r>
              <a:rPr lang="zh-CN" altLang="en-US" sz="1800" kern="0" dirty="0">
                <a:effectLst/>
                <a:latin typeface="黑体" panose="02010609060101010101" pitchFamily="49" charset="-122"/>
                <a:ea typeface="黑体" panose="02010609060101010101" pitchFamily="49" charset="-122"/>
              </a:rPr>
              <a:t>左边的</a:t>
            </a:r>
            <a:r>
              <a:rPr lang="zh-CN" altLang="zh-CN" sz="1800" kern="0" dirty="0">
                <a:effectLst/>
                <a:latin typeface="黑体" panose="02010609060101010101" pitchFamily="49" charset="-122"/>
                <a:ea typeface="黑体" panose="02010609060101010101" pitchFamily="49" charset="-122"/>
              </a:rPr>
              <a:t>曲线图可明显看出冒泡排序的实验值大于根据基准点算出来的理论值。我采用的是原始的冒泡排序算法，未经过优化，导致实验耗时很大。</a:t>
            </a:r>
            <a:endParaRPr lang="zh-CN" altLang="zh-CN" sz="1800" kern="100" dirty="0">
              <a:effectLst/>
              <a:latin typeface="黑体" panose="02010609060101010101" pitchFamily="49" charset="-122"/>
              <a:ea typeface="黑体" panose="02010609060101010101" pitchFamily="49" charset="-122"/>
            </a:endParaRPr>
          </a:p>
          <a:p>
            <a:pPr indent="304800" algn="l">
              <a:spcBef>
                <a:spcPts val="900"/>
              </a:spcBef>
              <a:spcAft>
                <a:spcPts val="900"/>
              </a:spcAft>
            </a:pPr>
            <a:r>
              <a:rPr lang="zh-CN" altLang="zh-CN" sz="1800" kern="0" dirty="0">
                <a:effectLst/>
                <a:latin typeface="黑体" panose="02010609060101010101" pitchFamily="49" charset="-122"/>
                <a:ea typeface="黑体" panose="02010609060101010101" pitchFamily="49" charset="-122"/>
              </a:rPr>
              <a:t>实验数据和所绘制的图像显示理论值小于实验值，据我对实验数据的分析，我推测原因有：</a:t>
            </a:r>
            <a:r>
              <a:rPr lang="en-US" altLang="zh-CN" sz="1800" kern="0" dirty="0">
                <a:effectLst/>
                <a:latin typeface="黑体" panose="02010609060101010101" pitchFamily="49" charset="-122"/>
                <a:ea typeface="黑体" panose="02010609060101010101" pitchFamily="49" charset="-122"/>
              </a:rPr>
              <a:t>1. </a:t>
            </a:r>
            <a:r>
              <a:rPr lang="zh-CN" altLang="zh-CN" sz="1800" kern="0" dirty="0">
                <a:effectLst/>
                <a:latin typeface="黑体" panose="02010609060101010101" pitchFamily="49" charset="-122"/>
                <a:ea typeface="黑体" panose="02010609060101010101" pitchFamily="49" charset="-122"/>
              </a:rPr>
              <a:t>实现的冒泡排序算法为未优化的算法，算法未优化的劣势在小数据规模时没怎么体现，但随着数据规模的增大，算法未优化的劣势所带来的时间差异会越来越明显，而我们又以最小数据规模的运行时间作为基准点计算理论值，这应该会导致理论值普遍偏小。</a:t>
            </a:r>
            <a:r>
              <a:rPr lang="en-US" altLang="zh-CN" sz="1800" kern="0" dirty="0">
                <a:effectLst/>
                <a:latin typeface="黑体" panose="02010609060101010101" pitchFamily="49" charset="-122"/>
                <a:ea typeface="黑体" panose="02010609060101010101" pitchFamily="49" charset="-122"/>
              </a:rPr>
              <a:t>2. </a:t>
            </a:r>
            <a:r>
              <a:rPr lang="zh-CN" altLang="zh-CN" sz="1800" kern="0" dirty="0">
                <a:effectLst/>
                <a:latin typeface="黑体" panose="02010609060101010101" pitchFamily="49" charset="-122"/>
                <a:ea typeface="黑体" panose="02010609060101010101" pitchFamily="49" charset="-122"/>
              </a:rPr>
              <a:t>最小数据规模的运行时间偏小，而我们又将最小数据规模的运行时间作为基准点来进行理论值的计算，就会致理论值都不准且偏小。</a:t>
            </a:r>
            <a:endParaRPr lang="zh-CN" altLang="zh-CN" sz="1800" kern="100" dirty="0">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59322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7A3F0F-28A4-4DEC-A365-C931E4F2E715}"/>
              </a:ext>
            </a:extLst>
          </p:cNvPr>
          <p:cNvSpPr>
            <a:spLocks noGrp="1"/>
          </p:cNvSpPr>
          <p:nvPr>
            <p:ph type="title"/>
          </p:nvPr>
        </p:nvSpPr>
        <p:spPr>
          <a:xfrm>
            <a:off x="173203" y="-70236"/>
            <a:ext cx="9926680" cy="1044271"/>
          </a:xfrm>
        </p:spPr>
        <p:txBody>
          <a:bodyPr>
            <a:normAutofit/>
          </a:bodyPr>
          <a:lstStyle/>
          <a:p>
            <a:r>
              <a:rPr lang="en-US" altLang="zh-CN" sz="2800" dirty="0"/>
              <a:t>3. </a:t>
            </a:r>
            <a:r>
              <a:rPr lang="zh-CN" altLang="en-US" sz="2800" dirty="0"/>
              <a:t>插入排序</a:t>
            </a:r>
          </a:p>
        </p:txBody>
      </p:sp>
      <p:sp>
        <p:nvSpPr>
          <p:cNvPr id="3" name="内容占位符 2">
            <a:extLst>
              <a:ext uri="{FF2B5EF4-FFF2-40B4-BE49-F238E27FC236}">
                <a16:creationId xmlns:a16="http://schemas.microsoft.com/office/drawing/2014/main" id="{186DF5D2-C7CF-4ABF-B052-9746A4327234}"/>
              </a:ext>
            </a:extLst>
          </p:cNvPr>
          <p:cNvSpPr>
            <a:spLocks noGrp="1"/>
          </p:cNvSpPr>
          <p:nvPr>
            <p:ph idx="1"/>
          </p:nvPr>
        </p:nvSpPr>
        <p:spPr>
          <a:xfrm>
            <a:off x="173203" y="1209076"/>
            <a:ext cx="11599959" cy="2997641"/>
          </a:xfrm>
        </p:spPr>
        <p:txBody>
          <a:bodyPr/>
          <a:lstStyle/>
          <a:p>
            <a:r>
              <a:rPr lang="en-US" altLang="zh-CN" sz="1800" b="1" kern="0" dirty="0">
                <a:solidFill>
                  <a:srgbClr val="FFFF00"/>
                </a:solidFill>
                <a:effectLst/>
                <a:latin typeface="黑体" panose="02010609060101010101" pitchFamily="49" charset="-122"/>
                <a:ea typeface="黑体" panose="02010609060101010101" pitchFamily="49" charset="-122"/>
                <a:cs typeface="Times New Roman" panose="02020603050405020304" pitchFamily="18" charset="0"/>
              </a:rPr>
              <a:t>3.1 </a:t>
            </a:r>
            <a:r>
              <a:rPr lang="zh-CN" altLang="zh-CN" sz="1800" b="1" kern="0" dirty="0">
                <a:solidFill>
                  <a:srgbClr val="FFFF00"/>
                </a:solidFill>
                <a:effectLst/>
                <a:latin typeface="黑体" panose="02010609060101010101" pitchFamily="49" charset="-122"/>
                <a:ea typeface="黑体" panose="02010609060101010101" pitchFamily="49" charset="-122"/>
              </a:rPr>
              <a:t>设计原理或思路</a:t>
            </a:r>
            <a:endParaRPr lang="zh-CN" altLang="zh-CN" sz="1800" kern="100" dirty="0">
              <a:solidFill>
                <a:srgbClr val="FFFF00"/>
              </a:solidFill>
              <a:effectLst/>
              <a:latin typeface="黑体" panose="02010609060101010101" pitchFamily="49" charset="-122"/>
              <a:ea typeface="黑体" panose="02010609060101010101" pitchFamily="49" charset="-122"/>
            </a:endParaRPr>
          </a:p>
          <a:p>
            <a:r>
              <a:rPr lang="zh-CN" altLang="zh-CN" sz="1800" kern="100" dirty="0">
                <a:effectLst/>
                <a:latin typeface="黑体" panose="02010609060101010101" pitchFamily="49" charset="-122"/>
                <a:ea typeface="黑体" panose="02010609060101010101" pitchFamily="49" charset="-122"/>
                <a:cs typeface="宋体" panose="02010600030101010101" pitchFamily="2" charset="-122"/>
              </a:rPr>
              <a:t>将整个序列分为有序和无序的两个部分。前者在左边，后者在右边。开始有序的部分只有第一个元素 其余都属于无序的部分。每次取出无序部分的第一个（最左边）元素，把它加入到有序部分。假设合适的插入位置为</a:t>
            </a:r>
            <a:r>
              <a:rPr lang="en-US" altLang="zh-CN" sz="1800" kern="100" dirty="0">
                <a:effectLst/>
                <a:latin typeface="黑体" panose="02010609060101010101" pitchFamily="49" charset="-122"/>
                <a:ea typeface="黑体" panose="02010609060101010101" pitchFamily="49" charset="-122"/>
                <a:cs typeface="宋体" panose="02010600030101010101" pitchFamily="2" charset="-122"/>
              </a:rPr>
              <a:t>p</a:t>
            </a:r>
            <a:r>
              <a:rPr lang="zh-CN" altLang="zh-CN" sz="1800" kern="100" dirty="0">
                <a:effectLst/>
                <a:latin typeface="黑体" panose="02010609060101010101" pitchFamily="49" charset="-122"/>
                <a:ea typeface="黑体" panose="02010609060101010101" pitchFamily="49" charset="-122"/>
                <a:cs typeface="宋体" panose="02010600030101010101" pitchFamily="2" charset="-122"/>
              </a:rPr>
              <a:t>，则原</a:t>
            </a:r>
            <a:r>
              <a:rPr lang="en-US" altLang="zh-CN" sz="1800" kern="100" dirty="0">
                <a:effectLst/>
                <a:latin typeface="黑体" panose="02010609060101010101" pitchFamily="49" charset="-122"/>
                <a:ea typeface="黑体" panose="02010609060101010101" pitchFamily="49" charset="-122"/>
                <a:cs typeface="宋体" panose="02010600030101010101" pitchFamily="2" charset="-122"/>
              </a:rPr>
              <a:t>p</a:t>
            </a:r>
            <a:r>
              <a:rPr lang="zh-CN" altLang="zh-CN" sz="1800" kern="100" dirty="0">
                <a:effectLst/>
                <a:latin typeface="黑体" panose="02010609060101010101" pitchFamily="49" charset="-122"/>
                <a:ea typeface="黑体" panose="02010609060101010101" pitchFamily="49" charset="-122"/>
                <a:cs typeface="宋体" panose="02010600030101010101" pitchFamily="2" charset="-122"/>
              </a:rPr>
              <a:t>位置及其后面的有序部分元素都向右移动一个位置，有序的部分即增加了一个元素。一直做下去，直到无序的部分没有元素，则序列整体有序，排序完成。</a:t>
            </a:r>
            <a:endParaRPr lang="en-US" altLang="zh-CN" sz="1800" kern="100" dirty="0">
              <a:effectLst/>
              <a:latin typeface="黑体" panose="02010609060101010101" pitchFamily="49" charset="-122"/>
              <a:ea typeface="黑体" panose="02010609060101010101" pitchFamily="49" charset="-122"/>
              <a:cs typeface="宋体" panose="02010600030101010101" pitchFamily="2" charset="-122"/>
            </a:endParaRPr>
          </a:p>
          <a:p>
            <a:endParaRPr lang="en-US" altLang="zh-CN" kern="100" dirty="0">
              <a:latin typeface="黑体" panose="02010609060101010101" pitchFamily="49" charset="-122"/>
              <a:ea typeface="黑体" panose="02010609060101010101" pitchFamily="49" charset="-122"/>
            </a:endParaRPr>
          </a:p>
          <a:p>
            <a:endParaRPr lang="en-US" altLang="zh-CN" kern="100" dirty="0">
              <a:latin typeface="黑体" panose="02010609060101010101" pitchFamily="49" charset="-122"/>
              <a:ea typeface="黑体" panose="02010609060101010101" pitchFamily="49" charset="-122"/>
            </a:endParaRPr>
          </a:p>
          <a:p>
            <a:endParaRPr lang="en-US" altLang="zh-CN" kern="100" dirty="0">
              <a:latin typeface="黑体" panose="02010609060101010101" pitchFamily="49" charset="-122"/>
              <a:ea typeface="黑体" panose="02010609060101010101" pitchFamily="49" charset="-122"/>
            </a:endParaRPr>
          </a:p>
          <a:p>
            <a:endParaRPr lang="en-US" altLang="zh-CN" kern="100" dirty="0">
              <a:latin typeface="黑体" panose="02010609060101010101" pitchFamily="49" charset="-122"/>
              <a:ea typeface="黑体" panose="02010609060101010101" pitchFamily="49" charset="-122"/>
            </a:endParaRPr>
          </a:p>
          <a:p>
            <a:endParaRPr lang="en-US" altLang="zh-CN" kern="100" dirty="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p:txBody>
      </p:sp>
      <p:pic>
        <p:nvPicPr>
          <p:cNvPr id="7" name="图片 6">
            <a:extLst>
              <a:ext uri="{FF2B5EF4-FFF2-40B4-BE49-F238E27FC236}">
                <a16:creationId xmlns:a16="http://schemas.microsoft.com/office/drawing/2014/main" id="{64EAF698-278F-4908-9D05-637D19D6B2F7}"/>
              </a:ext>
            </a:extLst>
          </p:cNvPr>
          <p:cNvPicPr/>
          <p:nvPr/>
        </p:nvPicPr>
        <p:blipFill>
          <a:blip r:embed="rId2"/>
          <a:stretch>
            <a:fillRect/>
          </a:stretch>
        </p:blipFill>
        <p:spPr>
          <a:xfrm>
            <a:off x="418838" y="2612481"/>
            <a:ext cx="4891433" cy="3366901"/>
          </a:xfrm>
          <a:prstGeom prst="rect">
            <a:avLst/>
          </a:prstGeom>
        </p:spPr>
      </p:pic>
      <p:sp>
        <p:nvSpPr>
          <p:cNvPr id="8" name="文本框 7">
            <a:extLst>
              <a:ext uri="{FF2B5EF4-FFF2-40B4-BE49-F238E27FC236}">
                <a16:creationId xmlns:a16="http://schemas.microsoft.com/office/drawing/2014/main" id="{06BA1DC4-F955-4E5E-88D8-D041E7131BC4}"/>
              </a:ext>
            </a:extLst>
          </p:cNvPr>
          <p:cNvSpPr txBox="1"/>
          <p:nvPr/>
        </p:nvSpPr>
        <p:spPr>
          <a:xfrm>
            <a:off x="5644138" y="2150816"/>
            <a:ext cx="6217256" cy="923330"/>
          </a:xfrm>
          <a:prstGeom prst="rect">
            <a:avLst/>
          </a:prstGeom>
          <a:noFill/>
        </p:spPr>
        <p:txBody>
          <a:bodyPr wrap="square" rtlCol="0">
            <a:spAutoFit/>
          </a:bodyPr>
          <a:lstStyle/>
          <a:p>
            <a:r>
              <a:rPr lang="en-US" altLang="zh-CN" sz="1800" kern="100" dirty="0">
                <a:effectLst/>
                <a:latin typeface="黑体" panose="02010609060101010101" pitchFamily="49" charset="-122"/>
                <a:ea typeface="黑体" panose="02010609060101010101" pitchFamily="49" charset="-122"/>
                <a:cs typeface="宋体" panose="02010600030101010101" pitchFamily="2" charset="-122"/>
              </a:rPr>
              <a:t>#</a:t>
            </a:r>
            <a:r>
              <a:rPr lang="zh-CN" altLang="zh-CN" sz="1800" kern="100" dirty="0">
                <a:effectLst/>
                <a:latin typeface="黑体" panose="02010609060101010101" pitchFamily="49" charset="-122"/>
                <a:ea typeface="黑体" panose="02010609060101010101" pitchFamily="49" charset="-122"/>
                <a:cs typeface="宋体" panose="02010600030101010101" pitchFamily="2" charset="-122"/>
              </a:rPr>
              <a:t>如下图所示，依次将右边的待排序序列中的首元素插入到左边的有序序列中，直至待排序序列为空，则排序完成。</a:t>
            </a:r>
            <a:endParaRPr lang="zh-CN" altLang="zh-CN" sz="1800" kern="100" dirty="0">
              <a:effectLst/>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p:txBody>
      </p:sp>
      <p:pic>
        <p:nvPicPr>
          <p:cNvPr id="10" name="图片 9">
            <a:extLst>
              <a:ext uri="{FF2B5EF4-FFF2-40B4-BE49-F238E27FC236}">
                <a16:creationId xmlns:a16="http://schemas.microsoft.com/office/drawing/2014/main" id="{2A53FE54-9048-4B8C-8A43-D6FEF270C8A0}"/>
              </a:ext>
            </a:extLst>
          </p:cNvPr>
          <p:cNvPicPr/>
          <p:nvPr/>
        </p:nvPicPr>
        <p:blipFill>
          <a:blip r:embed="rId3">
            <a:extLst>
              <a:ext uri="{28A0092B-C50C-407E-A947-70E740481C1C}">
                <a14:useLocalDpi xmlns:a14="http://schemas.microsoft.com/office/drawing/2010/main" val="0"/>
              </a:ext>
            </a:extLst>
          </a:blip>
          <a:srcRect/>
          <a:stretch>
            <a:fillRect/>
          </a:stretch>
        </p:blipFill>
        <p:spPr>
          <a:xfrm rot="16200000">
            <a:off x="6712727" y="2220937"/>
            <a:ext cx="3771681" cy="5005137"/>
          </a:xfrm>
          <a:prstGeom prst="rect">
            <a:avLst/>
          </a:prstGeom>
          <a:noFill/>
          <a:ln>
            <a:noFill/>
          </a:ln>
        </p:spPr>
      </p:pic>
    </p:spTree>
    <p:extLst>
      <p:ext uri="{BB962C8B-B14F-4D97-AF65-F5344CB8AC3E}">
        <p14:creationId xmlns:p14="http://schemas.microsoft.com/office/powerpoint/2010/main" val="3467706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EFEAD32-0271-44F2-A478-2BA2AB8DD0A1}"/>
                  </a:ext>
                </a:extLst>
              </p:cNvPr>
              <p:cNvSpPr>
                <a:spLocks noGrp="1"/>
              </p:cNvSpPr>
              <p:nvPr>
                <p:ph idx="1"/>
              </p:nvPr>
            </p:nvSpPr>
            <p:spPr>
              <a:xfrm>
                <a:off x="257332" y="443118"/>
                <a:ext cx="10816389" cy="5786521"/>
              </a:xfrm>
            </p:spPr>
            <p:txBody>
              <a:bodyPr/>
              <a:lstStyle/>
              <a:p>
                <a:pPr algn="l">
                  <a:spcBef>
                    <a:spcPts val="1000"/>
                  </a:spcBef>
                </a:pPr>
                <a:r>
                  <a:rPr lang="en-US" altLang="zh-CN" sz="1800" b="1" kern="0" dirty="0">
                    <a:solidFill>
                      <a:srgbClr val="FFFF00"/>
                    </a:solidFill>
                    <a:effectLst/>
                    <a:latin typeface="黑体" panose="02010609060101010101" pitchFamily="49" charset="-122"/>
                    <a:ea typeface="黑体" panose="02010609060101010101" pitchFamily="49" charset="-122"/>
                    <a:cs typeface="Times New Roman" panose="02020603050405020304" pitchFamily="18" charset="0"/>
                  </a:rPr>
                  <a:t>3.2 </a:t>
                </a:r>
                <a:r>
                  <a:rPr lang="zh-CN" altLang="zh-CN" sz="1800" b="1" kern="0" dirty="0">
                    <a:solidFill>
                      <a:srgbClr val="FFFF00"/>
                    </a:solidFill>
                    <a:effectLst/>
                    <a:latin typeface="黑体" panose="02010609060101010101" pitchFamily="49" charset="-122"/>
                    <a:ea typeface="黑体" panose="02010609060101010101" pitchFamily="49" charset="-122"/>
                    <a:cs typeface="宋体" panose="02010600030101010101" pitchFamily="2" charset="-122"/>
                  </a:rPr>
                  <a:t>算法实际执行时间</a:t>
                </a:r>
                <a:endParaRPr lang="zh-CN" altLang="zh-CN" sz="1800" kern="100" dirty="0">
                  <a:solidFill>
                    <a:srgbClr val="FFFF00"/>
                  </a:solidFill>
                  <a:effectLst/>
                  <a:latin typeface="黑体" panose="02010609060101010101" pitchFamily="49" charset="-122"/>
                  <a:ea typeface="黑体" panose="02010609060101010101" pitchFamily="49" charset="-122"/>
                </a:endParaRPr>
              </a:p>
              <a:p>
                <a:pPr indent="304800" algn="l">
                  <a:spcBef>
                    <a:spcPts val="900"/>
                  </a:spcBef>
                  <a:spcAft>
                    <a:spcPts val="900"/>
                  </a:spcAft>
                </a:pPr>
                <a:r>
                  <a:rPr lang="zh-CN" altLang="en-US" sz="1800" kern="0" dirty="0">
                    <a:effectLst/>
                    <a:latin typeface="黑体" panose="02010609060101010101" pitchFamily="49" charset="-122"/>
                    <a:ea typeface="黑体" panose="02010609060101010101" pitchFamily="49" charset="-122"/>
                    <a:cs typeface="宋体" panose="02010600030101010101" pitchFamily="2" charset="-122"/>
                  </a:rPr>
                  <a:t>插入</a:t>
                </a:r>
                <a:r>
                  <a:rPr lang="zh-CN" altLang="zh-CN" sz="1800" kern="0" dirty="0">
                    <a:effectLst/>
                    <a:latin typeface="黑体" panose="02010609060101010101" pitchFamily="49" charset="-122"/>
                    <a:ea typeface="黑体" panose="02010609060101010101" pitchFamily="49" charset="-122"/>
                    <a:cs typeface="宋体" panose="02010600030101010101" pitchFamily="2" charset="-122"/>
                  </a:rPr>
                  <a:t>排序算法在各数据规模下平均运行时间如下表</a:t>
                </a:r>
                <a:r>
                  <a:rPr lang="zh-CN" altLang="en-US" sz="1800" kern="0" dirty="0">
                    <a:effectLst/>
                    <a:latin typeface="黑体" panose="02010609060101010101" pitchFamily="49" charset="-122"/>
                    <a:ea typeface="黑体" panose="02010609060101010101" pitchFamily="49" charset="-122"/>
                    <a:cs typeface="宋体" panose="02010600030101010101" pitchFamily="2" charset="-122"/>
                  </a:rPr>
                  <a:t>。</a:t>
                </a:r>
                <a:r>
                  <a:rPr lang="zh-CN" altLang="zh-CN" sz="1800" kern="0" dirty="0">
                    <a:effectLst/>
                    <a:latin typeface="黑体" panose="02010609060101010101" pitchFamily="49" charset="-122"/>
                    <a:ea typeface="黑体" panose="02010609060101010101" pitchFamily="49" charset="-122"/>
                    <a:cs typeface="宋体" panose="02010600030101010101" pitchFamily="2" charset="-122"/>
                  </a:rPr>
                  <a:t>数据规模单位为个，平均运行时间单位为</a:t>
                </a:r>
                <a:r>
                  <a:rPr lang="en-US" altLang="zh-CN" sz="1800" kern="0" dirty="0" err="1">
                    <a:effectLst/>
                    <a:latin typeface="黑体" panose="02010609060101010101" pitchFamily="49" charset="-122"/>
                    <a:ea typeface="黑体" panose="02010609060101010101" pitchFamily="49" charset="-122"/>
                    <a:cs typeface="宋体" panose="02010600030101010101" pitchFamily="2" charset="-122"/>
                  </a:rPr>
                  <a:t>ms</a:t>
                </a:r>
                <a:r>
                  <a:rPr lang="zh-CN" altLang="zh-CN" sz="1800" kern="0" dirty="0">
                    <a:effectLst/>
                    <a:latin typeface="黑体" panose="02010609060101010101" pitchFamily="49" charset="-122"/>
                    <a:ea typeface="黑体" panose="02010609060101010101" pitchFamily="49" charset="-122"/>
                    <a:cs typeface="宋体" panose="02010600030101010101" pitchFamily="2" charset="-122"/>
                  </a:rPr>
                  <a:t>。</a:t>
                </a:r>
                <a:endParaRPr lang="en-US" altLang="zh-CN" sz="1800" kern="0" dirty="0">
                  <a:effectLst/>
                  <a:latin typeface="黑体" panose="02010609060101010101" pitchFamily="49" charset="-122"/>
                  <a:ea typeface="黑体" panose="02010609060101010101" pitchFamily="49" charset="-122"/>
                  <a:cs typeface="宋体" panose="02010600030101010101" pitchFamily="2" charset="-122"/>
                </a:endParaRPr>
              </a:p>
              <a:p>
                <a:pPr indent="304800" algn="l">
                  <a:spcBef>
                    <a:spcPts val="900"/>
                  </a:spcBef>
                  <a:spcAft>
                    <a:spcPts val="900"/>
                  </a:spcAft>
                </a:pPr>
                <a:endParaRPr lang="en-US" altLang="zh-CN" kern="0" dirty="0">
                  <a:latin typeface="黑体" panose="02010609060101010101" pitchFamily="49" charset="-122"/>
                  <a:ea typeface="黑体" panose="02010609060101010101" pitchFamily="49" charset="-122"/>
                </a:endParaRPr>
              </a:p>
              <a:p>
                <a:pPr indent="304800" algn="l">
                  <a:spcBef>
                    <a:spcPts val="900"/>
                  </a:spcBef>
                  <a:spcAft>
                    <a:spcPts val="900"/>
                  </a:spcAft>
                </a:pPr>
                <a:endParaRPr lang="en-US" altLang="zh-CN" kern="0" dirty="0">
                  <a:latin typeface="黑体" panose="02010609060101010101" pitchFamily="49" charset="-122"/>
                  <a:ea typeface="黑体" panose="02010609060101010101" pitchFamily="49" charset="-122"/>
                </a:endParaRPr>
              </a:p>
              <a:p>
                <a:pPr indent="304800">
                  <a:spcBef>
                    <a:spcPts val="900"/>
                  </a:spcBef>
                  <a:spcAft>
                    <a:spcPts val="900"/>
                  </a:spcAft>
                </a:pPr>
                <a:r>
                  <a:rPr lang="en-US" altLang="zh-CN" sz="1800" b="1" kern="0" dirty="0">
                    <a:solidFill>
                      <a:srgbClr val="FFFF00"/>
                    </a:solidFill>
                    <a:effectLst/>
                    <a:latin typeface="黑体" panose="02010609060101010101" pitchFamily="49" charset="-122"/>
                    <a:ea typeface="黑体" panose="02010609060101010101" pitchFamily="49" charset="-122"/>
                    <a:cs typeface="宋体" panose="02010600030101010101" pitchFamily="2" charset="-122"/>
                  </a:rPr>
                  <a:t>3.3 </a:t>
                </a:r>
                <a:r>
                  <a:rPr lang="zh-CN" altLang="zh-CN" sz="1800" b="1" kern="0" dirty="0">
                    <a:solidFill>
                      <a:srgbClr val="FFFF00"/>
                    </a:solidFill>
                    <a:effectLst/>
                    <a:latin typeface="黑体" panose="02010609060101010101" pitchFamily="49" charset="-122"/>
                    <a:ea typeface="黑体" panose="02010609060101010101" pitchFamily="49" charset="-122"/>
                    <a:cs typeface="宋体" panose="02010600030101010101" pitchFamily="2" charset="-122"/>
                  </a:rPr>
                  <a:t>对于算法效率的分析</a:t>
                </a:r>
                <a:endParaRPr lang="en-US" altLang="zh-CN" b="1" kern="0" dirty="0">
                  <a:solidFill>
                    <a:srgbClr val="FFFF00"/>
                  </a:solidFill>
                  <a:latin typeface="黑体" panose="02010609060101010101" pitchFamily="49" charset="-122"/>
                  <a:ea typeface="黑体" panose="02010609060101010101" pitchFamily="49" charset="-122"/>
                  <a:cs typeface="宋体" panose="02010600030101010101" pitchFamily="2" charset="-122"/>
                </a:endParaRPr>
              </a:p>
              <a:p>
                <a:pPr indent="304800">
                  <a:spcBef>
                    <a:spcPts val="900"/>
                  </a:spcBef>
                  <a:spcAft>
                    <a:spcPts val="900"/>
                  </a:spcAft>
                </a:pPr>
                <a:r>
                  <a:rPr lang="zh-CN" altLang="en-US" sz="1800" kern="100" dirty="0">
                    <a:solidFill>
                      <a:schemeClr val="tx1"/>
                    </a:solidFill>
                    <a:effectLst/>
                    <a:latin typeface="黑体" panose="02010609060101010101" pitchFamily="49" charset="-122"/>
                    <a:ea typeface="黑体" panose="02010609060101010101" pitchFamily="49" charset="-122"/>
                  </a:rPr>
                  <a:t>已知插入排序算法平均时间复杂度为</a:t>
                </a:r>
                <a14:m>
                  <m:oMath xmlns:m="http://schemas.openxmlformats.org/officeDocument/2006/math">
                    <m:r>
                      <a:rPr lang="en-US" altLang="zh-CN" b="1" i="1" kern="100">
                        <a:solidFill>
                          <a:schemeClr val="tx1"/>
                        </a:solidFill>
                        <a:latin typeface="Cambria Math" panose="02040503050406030204" pitchFamily="18" charset="0"/>
                        <a:ea typeface="宋体" panose="02010600030101010101" pitchFamily="2" charset="-122"/>
                      </a:rPr>
                      <m:t>𝑶</m:t>
                    </m:r>
                    <m:r>
                      <a:rPr lang="en-US" altLang="zh-CN" b="1" i="1" kern="100">
                        <a:solidFill>
                          <a:schemeClr val="tx1"/>
                        </a:solidFill>
                        <a:latin typeface="Cambria Math" panose="02040503050406030204" pitchFamily="18" charset="0"/>
                        <a:ea typeface="宋体" panose="02010600030101010101" pitchFamily="2" charset="-122"/>
                      </a:rPr>
                      <m:t>(</m:t>
                    </m:r>
                    <m:sSup>
                      <m:sSupPr>
                        <m:ctrlPr>
                          <a:rPr lang="en-US" altLang="zh-CN" b="1" i="1" kern="100">
                            <a:solidFill>
                              <a:schemeClr val="tx1"/>
                            </a:solidFill>
                            <a:latin typeface="Cambria Math" panose="02040503050406030204" pitchFamily="18" charset="0"/>
                            <a:ea typeface="宋体" panose="02010600030101010101" pitchFamily="2" charset="-122"/>
                          </a:rPr>
                        </m:ctrlPr>
                      </m:sSupPr>
                      <m:e>
                        <m:r>
                          <a:rPr lang="en-US" altLang="zh-CN" b="1" i="1" kern="100">
                            <a:solidFill>
                              <a:schemeClr val="tx1"/>
                            </a:solidFill>
                            <a:latin typeface="Cambria Math" panose="02040503050406030204" pitchFamily="18" charset="0"/>
                            <a:ea typeface="宋体" panose="02010600030101010101" pitchFamily="2" charset="-122"/>
                          </a:rPr>
                          <m:t>𝒏</m:t>
                        </m:r>
                      </m:e>
                      <m:sup>
                        <m:r>
                          <a:rPr lang="en-US" altLang="zh-CN" b="1" i="1" kern="100">
                            <a:solidFill>
                              <a:schemeClr val="tx1"/>
                            </a:solidFill>
                            <a:latin typeface="Cambria Math" panose="02040503050406030204" pitchFamily="18" charset="0"/>
                            <a:ea typeface="宋体" panose="02010600030101010101" pitchFamily="2" charset="-122"/>
                          </a:rPr>
                          <m:t>𝟐</m:t>
                        </m:r>
                      </m:sup>
                    </m:sSup>
                    <m:r>
                      <a:rPr lang="en-US" altLang="zh-CN" b="1" i="1" kern="100">
                        <a:solidFill>
                          <a:schemeClr val="tx1"/>
                        </a:solidFill>
                        <a:latin typeface="Cambria Math" panose="02040503050406030204" pitchFamily="18" charset="0"/>
                        <a:ea typeface="宋体" panose="02010600030101010101" pitchFamily="2" charset="-122"/>
                      </a:rPr>
                      <m:t>)</m:t>
                    </m:r>
                  </m:oMath>
                </a14:m>
                <a:r>
                  <a:rPr lang="zh-CN" altLang="en-US" b="1" kern="100" dirty="0">
                    <a:solidFill>
                      <a:schemeClr val="tx1"/>
                    </a:solidFill>
                    <a:latin typeface="黑体" panose="02010609060101010101" pitchFamily="49" charset="-122"/>
                    <a:ea typeface="黑体" panose="02010609060101010101" pitchFamily="49" charset="-122"/>
                  </a:rPr>
                  <a:t> </a:t>
                </a:r>
                <a:r>
                  <a:rPr lang="zh-CN" altLang="en-US" sz="1800" kern="100" dirty="0">
                    <a:solidFill>
                      <a:schemeClr val="tx1"/>
                    </a:solidFill>
                    <a:effectLst/>
                    <a:latin typeface="黑体" panose="02010609060101010101" pitchFamily="49" charset="-122"/>
                    <a:ea typeface="黑体" panose="02010609060101010101" pitchFamily="49" charset="-122"/>
                  </a:rPr>
                  <a:t>，经过分析和在实验要求里的提示，我以输入规模为</a:t>
                </a:r>
                <a:r>
                  <a:rPr lang="en-US" altLang="zh-CN" sz="1800" kern="100" dirty="0">
                    <a:solidFill>
                      <a:schemeClr val="tx1"/>
                    </a:solidFill>
                    <a:effectLst/>
                    <a:latin typeface="黑体" panose="02010609060101010101" pitchFamily="49" charset="-122"/>
                    <a:ea typeface="黑体" panose="02010609060101010101" pitchFamily="49" charset="-122"/>
                  </a:rPr>
                  <a:t>10000</a:t>
                </a:r>
                <a:r>
                  <a:rPr lang="zh-CN" altLang="en-US" sz="1800" kern="100" dirty="0">
                    <a:solidFill>
                      <a:schemeClr val="tx1"/>
                    </a:solidFill>
                    <a:effectLst/>
                    <a:latin typeface="黑体" panose="02010609060101010101" pitchFamily="49" charset="-122"/>
                    <a:ea typeface="黑体" panose="02010609060101010101" pitchFamily="49" charset="-122"/>
                  </a:rPr>
                  <a:t>的数据运行时间为基准点，通过 </a:t>
                </a:r>
                <a14:m>
                  <m:oMath xmlns:m="http://schemas.openxmlformats.org/officeDocument/2006/math">
                    <m:f>
                      <m:fPr>
                        <m:ctrlPr>
                          <a:rPr lang="zh-CN" altLang="zh-CN" sz="2000" i="1" smtClean="0">
                            <a:solidFill>
                              <a:schemeClr val="tx1"/>
                            </a:solidFill>
                            <a:latin typeface="Cambria Math" panose="02040503050406030204" pitchFamily="18" charset="0"/>
                            <a:ea typeface="Cambria Math" panose="02040503050406030204" pitchFamily="18" charset="0"/>
                          </a:rPr>
                        </m:ctrlPr>
                      </m:fPr>
                      <m:num>
                        <m:sSubSup>
                          <m:sSubSupPr>
                            <m:ctrlPr>
                              <a:rPr lang="zh-CN" altLang="zh-CN" sz="2000" i="1">
                                <a:solidFill>
                                  <a:schemeClr val="tx1"/>
                                </a:solidFill>
                                <a:latin typeface="Cambria Math" panose="02040503050406030204" pitchFamily="18" charset="0"/>
                                <a:ea typeface="Cambria Math" panose="02040503050406030204" pitchFamily="18" charset="0"/>
                              </a:rPr>
                            </m:ctrlPr>
                          </m:sSubSupPr>
                          <m:e>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𝑛</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1 </m:t>
                            </m:r>
                          </m:sub>
                          <m: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bSup>
                      </m:num>
                      <m:den>
                        <m:sSubSup>
                          <m:sSubSupPr>
                            <m:ctrlPr>
                              <a:rPr lang="zh-CN" altLang="zh-CN" sz="2000" i="1">
                                <a:solidFill>
                                  <a:schemeClr val="tx1"/>
                                </a:solidFill>
                                <a:latin typeface="Cambria Math" panose="02040503050406030204" pitchFamily="18" charset="0"/>
                                <a:ea typeface="Cambria Math" panose="02040503050406030204" pitchFamily="18" charset="0"/>
                              </a:rPr>
                            </m:ctrlPr>
                          </m:sSubSupPr>
                          <m:e>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𝑛</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2 </m:t>
                            </m:r>
                          </m:sub>
                          <m: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bSup>
                      </m:den>
                    </m:f>
                  </m:oMath>
                </a14:m>
                <a:r>
                  <a:rPr lang="en-US" altLang="zh-CN" sz="2000" kern="100" dirty="0">
                    <a:solidFill>
                      <a:schemeClr val="tx1"/>
                    </a:solidFill>
                    <a:latin typeface="黑体" panose="02010609060101010101" pitchFamily="49" charset="-122"/>
                    <a:ea typeface="黑体" panose="02010609060101010101" pitchFamily="49" charset="-122"/>
                  </a:rPr>
                  <a:t> = </a:t>
                </a:r>
                <a14:m>
                  <m:oMath xmlns:m="http://schemas.openxmlformats.org/officeDocument/2006/math">
                    <m:f>
                      <m:fPr>
                        <m:ctrlPr>
                          <a:rPr lang="zh-CN" altLang="zh-CN" sz="2000" i="1">
                            <a:solidFill>
                              <a:schemeClr val="tx1"/>
                            </a:solidFill>
                            <a:latin typeface="Cambria Math" panose="02040503050406030204" pitchFamily="18" charset="0"/>
                            <a:ea typeface="Cambria Math" panose="02040503050406030204" pitchFamily="18" charset="0"/>
                          </a:rPr>
                        </m:ctrlPr>
                      </m:fPr>
                      <m:num>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𝑡𝑖𝑚𝑒</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𝑡𝑖𝑚𝑒</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den>
                    </m:f>
                  </m:oMath>
                </a14:m>
                <a:r>
                  <a:rPr lang="zh-CN" altLang="en-US" sz="2000" kern="100" dirty="0">
                    <a:solidFill>
                      <a:schemeClr val="tx1"/>
                    </a:solidFill>
                    <a:effectLst/>
                    <a:latin typeface="黑体" panose="02010609060101010101" pitchFamily="49" charset="-122"/>
                    <a:ea typeface="黑体" panose="02010609060101010101" pitchFamily="49" charset="-122"/>
                  </a:rPr>
                  <a:t> </a:t>
                </a:r>
                <a:r>
                  <a:rPr lang="zh-CN" altLang="en-US" sz="1800" kern="100" dirty="0">
                    <a:solidFill>
                      <a:schemeClr val="tx1"/>
                    </a:solidFill>
                    <a:effectLst/>
                    <a:latin typeface="黑体" panose="02010609060101010101" pitchFamily="49" charset="-122"/>
                    <a:ea typeface="黑体" panose="02010609060101010101" pitchFamily="49" charset="-122"/>
                  </a:rPr>
                  <a:t>的比例关系，计算得到各实验数据中算法执行时间的理论值。通过与实际值的对比得到如下表，其中误差为（实际值</a:t>
                </a:r>
                <a:r>
                  <a:rPr lang="en-US" altLang="zh-CN" sz="1800" kern="100" dirty="0">
                    <a:solidFill>
                      <a:schemeClr val="tx1"/>
                    </a:solidFill>
                    <a:effectLst/>
                    <a:latin typeface="黑体" panose="02010609060101010101" pitchFamily="49" charset="-122"/>
                    <a:ea typeface="黑体" panose="02010609060101010101" pitchFamily="49" charset="-122"/>
                  </a:rPr>
                  <a:t>-</a:t>
                </a:r>
                <a:r>
                  <a:rPr lang="zh-CN" altLang="en-US" sz="1800" kern="100" dirty="0">
                    <a:solidFill>
                      <a:schemeClr val="tx1"/>
                    </a:solidFill>
                    <a:effectLst/>
                    <a:latin typeface="黑体" panose="02010609060101010101" pitchFamily="49" charset="-122"/>
                    <a:ea typeface="黑体" panose="02010609060101010101" pitchFamily="49" charset="-122"/>
                  </a:rPr>
                  <a:t>理论值）</a:t>
                </a:r>
                <a:r>
                  <a:rPr lang="en-US" altLang="zh-CN" sz="1800" kern="100" dirty="0">
                    <a:solidFill>
                      <a:schemeClr val="tx1"/>
                    </a:solidFill>
                    <a:effectLst/>
                    <a:latin typeface="黑体" panose="02010609060101010101" pitchFamily="49" charset="-122"/>
                    <a:ea typeface="黑体" panose="02010609060101010101" pitchFamily="49" charset="-122"/>
                  </a:rPr>
                  <a:t>/</a:t>
                </a:r>
                <a:r>
                  <a:rPr lang="zh-CN" altLang="en-US" sz="1800" kern="100" dirty="0">
                    <a:solidFill>
                      <a:schemeClr val="tx1"/>
                    </a:solidFill>
                    <a:effectLst/>
                    <a:latin typeface="黑体" panose="02010609060101010101" pitchFamily="49" charset="-122"/>
                    <a:ea typeface="黑体" panose="02010609060101010101" pitchFamily="49" charset="-122"/>
                  </a:rPr>
                  <a:t>实际值。</a:t>
                </a:r>
                <a:endParaRPr lang="zh-CN" altLang="zh-CN" sz="1800" kern="100" dirty="0">
                  <a:solidFill>
                    <a:schemeClr val="tx1"/>
                  </a:solidFill>
                  <a:effectLst/>
                  <a:latin typeface="黑体" panose="02010609060101010101" pitchFamily="49" charset="-122"/>
                  <a:ea typeface="黑体" panose="02010609060101010101" pitchFamily="49" charset="-122"/>
                </a:endParaRPr>
              </a:p>
              <a:p>
                <a:pPr indent="304800" algn="l">
                  <a:spcBef>
                    <a:spcPts val="900"/>
                  </a:spcBef>
                  <a:spcAft>
                    <a:spcPts val="900"/>
                  </a:spcAft>
                </a:pPr>
                <a:endParaRPr lang="en-US" altLang="zh-CN" kern="0" dirty="0">
                  <a:latin typeface="黑体" panose="02010609060101010101" pitchFamily="49" charset="-122"/>
                  <a:ea typeface="黑体" panose="02010609060101010101" pitchFamily="49" charset="-122"/>
                </a:endParaRPr>
              </a:p>
              <a:p>
                <a:pPr indent="304800" algn="l">
                  <a:spcBef>
                    <a:spcPts val="900"/>
                  </a:spcBef>
                  <a:spcAft>
                    <a:spcPts val="900"/>
                  </a:spcAft>
                </a:pPr>
                <a:endParaRPr lang="en-US" altLang="zh-CN" kern="0" dirty="0">
                  <a:latin typeface="黑体" panose="02010609060101010101" pitchFamily="49" charset="-122"/>
                  <a:ea typeface="黑体" panose="02010609060101010101" pitchFamily="49" charset="-122"/>
                </a:endParaRPr>
              </a:p>
              <a:p>
                <a:pPr indent="0" algn="l">
                  <a:spcBef>
                    <a:spcPts val="900"/>
                  </a:spcBef>
                  <a:spcAft>
                    <a:spcPts val="900"/>
                  </a:spcAft>
                  <a:buNone/>
                </a:pPr>
                <a:endParaRPr lang="zh-CN" altLang="zh-CN" sz="1800" kern="100" dirty="0">
                  <a:effectLst/>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p:txBody>
          </p:sp>
        </mc:Choice>
        <mc:Fallback xmlns="">
          <p:sp>
            <p:nvSpPr>
              <p:cNvPr id="3" name="内容占位符 2">
                <a:extLst>
                  <a:ext uri="{FF2B5EF4-FFF2-40B4-BE49-F238E27FC236}">
                    <a16:creationId xmlns:a16="http://schemas.microsoft.com/office/drawing/2014/main" id="{DEFEAD32-0271-44F2-A478-2BA2AB8DD0A1}"/>
                  </a:ext>
                </a:extLst>
              </p:cNvPr>
              <p:cNvSpPr>
                <a:spLocks noGrp="1" noRot="1" noChangeAspect="1" noMove="1" noResize="1" noEditPoints="1" noAdjustHandles="1" noChangeArrowheads="1" noChangeShapeType="1" noTextEdit="1"/>
              </p:cNvSpPr>
              <p:nvPr>
                <p:ph idx="1"/>
              </p:nvPr>
            </p:nvSpPr>
            <p:spPr>
              <a:xfrm>
                <a:off x="257332" y="443118"/>
                <a:ext cx="10816389" cy="5786521"/>
              </a:xfrm>
              <a:blipFill>
                <a:blip r:embed="rId2"/>
                <a:stretch>
                  <a:fillRect l="-338"/>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B6CAFF53-BD44-4793-8529-72F8018EE992}"/>
              </a:ext>
            </a:extLst>
          </p:cNvPr>
          <p:cNvPicPr/>
          <p:nvPr/>
        </p:nvPicPr>
        <p:blipFill>
          <a:blip r:embed="rId3"/>
          <a:stretch>
            <a:fillRect/>
          </a:stretch>
        </p:blipFill>
        <p:spPr>
          <a:xfrm>
            <a:off x="1613967" y="1468867"/>
            <a:ext cx="8324466" cy="931094"/>
          </a:xfrm>
          <a:prstGeom prst="rect">
            <a:avLst/>
          </a:prstGeom>
          <a:noFill/>
          <a:ln>
            <a:noFill/>
          </a:ln>
        </p:spPr>
      </p:pic>
      <p:pic>
        <p:nvPicPr>
          <p:cNvPr id="6" name="图片 5">
            <a:extLst>
              <a:ext uri="{FF2B5EF4-FFF2-40B4-BE49-F238E27FC236}">
                <a16:creationId xmlns:a16="http://schemas.microsoft.com/office/drawing/2014/main" id="{B1F30DCA-F490-4C69-AAA6-EEB1822E99DC}"/>
              </a:ext>
            </a:extLst>
          </p:cNvPr>
          <p:cNvPicPr/>
          <p:nvPr/>
        </p:nvPicPr>
        <p:blipFill>
          <a:blip r:embed="rId4"/>
          <a:stretch>
            <a:fillRect/>
          </a:stretch>
        </p:blipFill>
        <p:spPr>
          <a:xfrm>
            <a:off x="1280675" y="4356803"/>
            <a:ext cx="8769704" cy="1707765"/>
          </a:xfrm>
          <a:prstGeom prst="rect">
            <a:avLst/>
          </a:prstGeom>
        </p:spPr>
      </p:pic>
    </p:spTree>
    <p:extLst>
      <p:ext uri="{BB962C8B-B14F-4D97-AF65-F5344CB8AC3E}">
        <p14:creationId xmlns:p14="http://schemas.microsoft.com/office/powerpoint/2010/main" val="22355884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ffice_50521174_TF22566005_Win32" id="{8767197E-7510-42F8-B763-E45F3770E5A5}" vid="{CF90D904-521C-4459-A9B7-C388B2C4B83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0D51BCB-0419-432E-B7F1-25548446A6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未来设计</Template>
  <TotalTime>421</TotalTime>
  <Words>3200</Words>
  <Application>Microsoft Office PowerPoint</Application>
  <PresentationFormat>宽屏</PresentationFormat>
  <Paragraphs>194</Paragraphs>
  <Slides>23</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Microsoft YaHei UI</vt:lpstr>
      <vt:lpstr>黑体</vt:lpstr>
      <vt:lpstr>Arial</vt:lpstr>
      <vt:lpstr>Calibri</vt:lpstr>
      <vt:lpstr>Cambria Math</vt:lpstr>
      <vt:lpstr>天体</vt:lpstr>
      <vt:lpstr>算法设计与分析实验一</vt:lpstr>
      <vt:lpstr>1. 选择排序 </vt:lpstr>
      <vt:lpstr>PowerPoint 演示文稿</vt:lpstr>
      <vt:lpstr>PowerPoint 演示文稿</vt:lpstr>
      <vt:lpstr>2. 冒泡排序</vt:lpstr>
      <vt:lpstr>PowerPoint 演示文稿</vt:lpstr>
      <vt:lpstr>PowerPoint 演示文稿</vt:lpstr>
      <vt:lpstr>3. 插入排序</vt:lpstr>
      <vt:lpstr>PowerPoint 演示文稿</vt:lpstr>
      <vt:lpstr>PowerPoint 演示文稿</vt:lpstr>
      <vt:lpstr>4. 合并排序</vt:lpstr>
      <vt:lpstr>PowerPoint 演示文稿</vt:lpstr>
      <vt:lpstr>PowerPoint 演示文稿</vt:lpstr>
      <vt:lpstr>5. 快速排序</vt:lpstr>
      <vt:lpstr>#右图展示了快速排序的一趟排序过程，每经过一趟排序过程，就有一个枢轴元素到达正确的位置，要想完成整个排序过程，需要不断对左序列和右序列都进行递归调用，不断地进行右图中所展示的操作。</vt:lpstr>
      <vt:lpstr>PowerPoint 演示文稿</vt:lpstr>
      <vt:lpstr>PowerPoint 演示文稿</vt:lpstr>
      <vt:lpstr>排序算法运行时间对比及分析</vt:lpstr>
      <vt:lpstr>PowerPoint 演示文稿</vt:lpstr>
      <vt:lpstr>思考题</vt:lpstr>
      <vt:lpstr>  计数排序</vt:lpstr>
      <vt:lpstr>实验经验总结或体会</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算法设计与分析实验一</dc:title>
  <dc:creator>欧阳 宇杰</dc:creator>
  <cp:lastModifiedBy>欧阳 宇杰</cp:lastModifiedBy>
  <cp:revision>45</cp:revision>
  <dcterms:created xsi:type="dcterms:W3CDTF">2023-03-03T08:45:31Z</dcterms:created>
  <dcterms:modified xsi:type="dcterms:W3CDTF">2023-03-07T08:49:40Z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