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44" r:id="rId4"/>
  </p:sldMasterIdLst>
  <p:notesMasterIdLst>
    <p:notesMasterId r:id="rId25"/>
  </p:notesMasterIdLst>
  <p:handoutMasterIdLst>
    <p:handoutMasterId r:id="rId26"/>
  </p:handoutMasterIdLst>
  <p:sldIdLst>
    <p:sldId id="256" r:id="rId5"/>
    <p:sldId id="275" r:id="rId6"/>
    <p:sldId id="276" r:id="rId7"/>
    <p:sldId id="277" r:id="rId8"/>
    <p:sldId id="297" r:id="rId9"/>
    <p:sldId id="279" r:id="rId10"/>
    <p:sldId id="280" r:id="rId11"/>
    <p:sldId id="281" r:id="rId12"/>
    <p:sldId id="308" r:id="rId13"/>
    <p:sldId id="298" r:id="rId14"/>
    <p:sldId id="299" r:id="rId15"/>
    <p:sldId id="300" r:id="rId16"/>
    <p:sldId id="301" r:id="rId17"/>
    <p:sldId id="302" r:id="rId18"/>
    <p:sldId id="303" r:id="rId19"/>
    <p:sldId id="304" r:id="rId20"/>
    <p:sldId id="305" r:id="rId21"/>
    <p:sldId id="306" r:id="rId22"/>
    <p:sldId id="307" r:id="rId23"/>
    <p:sldId id="274" r:id="rId24"/>
  </p:sldIdLst>
  <p:sldSz cx="12192000" cy="6858000"/>
  <p:notesSz cx="6858000" cy="9144000"/>
  <p:defaultTextStyle>
    <a:defPPr rtl="0">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欧阳 宇杰" initials="欧阳" lastIdx="1" clrIdx="0">
    <p:extLst>
      <p:ext uri="{19B8F6BF-5375-455C-9EA6-DF929625EA0E}">
        <p15:presenceInfo xmlns:p15="http://schemas.microsoft.com/office/powerpoint/2012/main" userId="61f0eb353437f0c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5153" autoAdjust="0"/>
  </p:normalViewPr>
  <p:slideViewPr>
    <p:cSldViewPr snapToGrid="0" snapToObjects="1">
      <p:cViewPr varScale="1">
        <p:scale>
          <a:sx n="84" d="100"/>
          <a:sy n="84" d="100"/>
        </p:scale>
        <p:origin x="566" y="82"/>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83" d="100"/>
          <a:sy n="83" d="100"/>
        </p:scale>
        <p:origin x="3918"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commentAuthors" Target="commentAuthors.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737F2D40-DF92-4ADE-A761-CBF896599CA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zh-CN" altLang="en-US">
              <a:latin typeface="Microsoft YaHei UI" panose="020B0503020204020204" pitchFamily="34" charset="-122"/>
              <a:ea typeface="Microsoft YaHei UI" panose="020B0503020204020204" pitchFamily="34" charset="-122"/>
            </a:endParaRPr>
          </a:p>
        </p:txBody>
      </p:sp>
      <p:sp>
        <p:nvSpPr>
          <p:cNvPr id="3" name="日期占位符 2">
            <a:extLst>
              <a:ext uri="{FF2B5EF4-FFF2-40B4-BE49-F238E27FC236}">
                <a16:creationId xmlns:a16="http://schemas.microsoft.com/office/drawing/2014/main" id="{874F42E9-55BA-437C-85B3-324B4E2BF26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8252723D-D4DE-4556-A681-674D63E5E761}" type="datetime1">
              <a:rPr lang="zh-CN" altLang="en-US" smtClean="0">
                <a:latin typeface="Microsoft YaHei UI" panose="020B0503020204020204" pitchFamily="34" charset="-122"/>
                <a:ea typeface="Microsoft YaHei UI" panose="020B0503020204020204" pitchFamily="34" charset="-122"/>
              </a:rPr>
              <a:t>2023/4/16</a:t>
            </a:fld>
            <a:endParaRPr lang="zh-CN" altLang="en-US" dirty="0">
              <a:latin typeface="Microsoft YaHei UI" panose="020B0503020204020204" pitchFamily="34" charset="-122"/>
              <a:ea typeface="Microsoft YaHei UI" panose="020B0503020204020204" pitchFamily="34" charset="-122"/>
            </a:endParaRPr>
          </a:p>
        </p:txBody>
      </p:sp>
      <p:sp>
        <p:nvSpPr>
          <p:cNvPr id="4" name="页脚占位符 3">
            <a:extLst>
              <a:ext uri="{FF2B5EF4-FFF2-40B4-BE49-F238E27FC236}">
                <a16:creationId xmlns:a16="http://schemas.microsoft.com/office/drawing/2014/main" id="{407DF0FD-84A5-462F-A0AC-B2CEF6020C4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zh-CN" altLang="en-US">
              <a:latin typeface="Microsoft YaHei UI" panose="020B0503020204020204" pitchFamily="34" charset="-122"/>
              <a:ea typeface="Microsoft YaHei UI" panose="020B0503020204020204" pitchFamily="34" charset="-122"/>
            </a:endParaRPr>
          </a:p>
        </p:txBody>
      </p:sp>
      <p:sp>
        <p:nvSpPr>
          <p:cNvPr id="5" name="灯片编号占位符 4">
            <a:extLst>
              <a:ext uri="{FF2B5EF4-FFF2-40B4-BE49-F238E27FC236}">
                <a16:creationId xmlns:a16="http://schemas.microsoft.com/office/drawing/2014/main" id="{5D85C710-014C-4C89-9B64-843B9863CEB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FEC605DA-80A8-4B7B-B889-6C5700BB4CEA}" type="slidenum">
              <a:rPr lang="en-US" altLang="zh-CN" smtClean="0">
                <a:latin typeface="Microsoft YaHei UI" panose="020B0503020204020204" pitchFamily="34" charset="-122"/>
                <a:ea typeface="Microsoft YaHei UI" panose="020B0503020204020204" pitchFamily="34" charset="-122"/>
              </a:rPr>
              <a:t>‹#›</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16653922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icrosoft YaHei UI" panose="020B0503020204020204" pitchFamily="34" charset="-122"/>
                <a:ea typeface="Microsoft YaHei UI" panose="020B0503020204020204" pitchFamily="34" charset="-122"/>
              </a:defRPr>
            </a:lvl1pPr>
          </a:lstStyle>
          <a:p>
            <a:endParaRPr lang="zh-CN" altLang="en-US" noProof="0">
              <a:latin typeface="Microsoft YaHei UI" panose="020B0503020204020204" pitchFamily="34" charset="-122"/>
              <a:ea typeface="Microsoft YaHei UI" panose="020B0503020204020204" pitchFamily="34" charset="-122"/>
            </a:endParaRP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icrosoft YaHei UI" panose="020B0503020204020204" pitchFamily="34" charset="-122"/>
                <a:ea typeface="Microsoft YaHei UI" panose="020B0503020204020204" pitchFamily="34" charset="-122"/>
              </a:defRPr>
            </a:lvl1pPr>
          </a:lstStyle>
          <a:p>
            <a:fld id="{2A407D89-7B00-4E0F-AC04-610B20E7CAF9}" type="datetime1">
              <a:rPr lang="zh-CN" altLang="en-US" smtClean="0"/>
              <a:pPr/>
              <a:t>2023/4/16</a:t>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icrosoft YaHei UI" panose="020B0503020204020204" pitchFamily="34" charset="-122"/>
                <a:ea typeface="Microsoft YaHei UI" panose="020B0503020204020204" pitchFamily="34" charset="-122"/>
              </a:defRPr>
            </a:lvl1pPr>
          </a:lstStyle>
          <a:p>
            <a:endParaRPr lang="zh-CN" altLang="en-US" noProof="0">
              <a:latin typeface="Microsoft YaHei UI" panose="020B0503020204020204" pitchFamily="34" charset="-122"/>
              <a:ea typeface="Microsoft YaHei UI" panose="020B0503020204020204" pitchFamily="34" charset="-122"/>
            </a:endParaRPr>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icrosoft YaHei UI" panose="020B0503020204020204" pitchFamily="34" charset="-122"/>
                <a:ea typeface="Microsoft YaHei UI" panose="020B0503020204020204" pitchFamily="34" charset="-122"/>
              </a:defRPr>
            </a:lvl1pPr>
          </a:lstStyle>
          <a:p>
            <a:fld id="{F3544625-0ADF-4414-89A2-9E135F0C849F}" type="slidenum">
              <a:rPr lang="en-US" altLang="zh-CN" noProof="0" smtClean="0"/>
              <a:pPr/>
              <a:t>‹#›</a:t>
            </a:fld>
            <a:endParaRPr lang="zh-CN" altLang="en-US" noProof="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12222809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1pPr>
    <a:lvl2pPr marL="4572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2pPr>
    <a:lvl3pPr marL="9144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3pPr>
    <a:lvl4pPr marL="13716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4pPr>
    <a:lvl5pPr marL="18288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latin typeface="Microsoft YaHei UI" panose="020B0503020204020204" pitchFamily="34" charset="-122"/>
              <a:ea typeface="Microsoft YaHei UI" panose="020B0503020204020204" pitchFamily="34" charset="-122"/>
            </a:endParaRPr>
          </a:p>
        </p:txBody>
      </p:sp>
      <p:sp>
        <p:nvSpPr>
          <p:cNvPr id="4" name="幻灯片编号占位符 3"/>
          <p:cNvSpPr>
            <a:spLocks noGrp="1"/>
          </p:cNvSpPr>
          <p:nvPr>
            <p:ph type="sldNum" sz="quarter" idx="5"/>
          </p:nvPr>
        </p:nvSpPr>
        <p:spPr/>
        <p:txBody>
          <a:bodyPr rtlCol="0"/>
          <a:lstStyle/>
          <a:p>
            <a:pPr rtl="0"/>
            <a:fld id="{F3544625-0ADF-4414-89A2-9E135F0C849F}" type="slidenum">
              <a:rPr lang="en-US" altLang="zh-CN" smtClean="0">
                <a:latin typeface="Microsoft YaHei UI" panose="020B0503020204020204" pitchFamily="34" charset="-122"/>
                <a:ea typeface="Microsoft YaHei UI" panose="020B0503020204020204" pitchFamily="34" charset="-122"/>
              </a:rPr>
              <a:t>1</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37498086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3544625-0ADF-4414-89A2-9E135F0C849F}" type="slidenum">
              <a:rPr lang="en-US" altLang="zh-CN" noProof="0" smtClean="0"/>
              <a:pPr/>
              <a:t>5</a:t>
            </a:fld>
            <a:endParaRPr lang="zh-CN" altLang="en-US" noProof="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35042482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latin typeface="Microsoft YaHei UI" panose="020B0503020204020204" pitchFamily="34" charset="-122"/>
              <a:ea typeface="Microsoft YaHei UI" panose="020B0503020204020204" pitchFamily="34" charset="-122"/>
            </a:endParaRPr>
          </a:p>
        </p:txBody>
      </p:sp>
      <p:sp>
        <p:nvSpPr>
          <p:cNvPr id="4" name="幻灯片编号占位符 3"/>
          <p:cNvSpPr>
            <a:spLocks noGrp="1"/>
          </p:cNvSpPr>
          <p:nvPr>
            <p:ph type="sldNum" sz="quarter" idx="5"/>
          </p:nvPr>
        </p:nvSpPr>
        <p:spPr/>
        <p:txBody>
          <a:bodyPr rtlCol="0"/>
          <a:lstStyle/>
          <a:p>
            <a:pPr rtl="0"/>
            <a:fld id="{F3544625-0ADF-4414-89A2-9E135F0C849F}" type="slidenum">
              <a:rPr lang="en-US" altLang="zh-CN" smtClean="0">
                <a:latin typeface="Microsoft YaHei UI" panose="020B0503020204020204" pitchFamily="34" charset="-122"/>
                <a:ea typeface="Microsoft YaHei UI" panose="020B0503020204020204" pitchFamily="34" charset="-122"/>
              </a:rPr>
              <a:t>20</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0483474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3">
        <a:schemeClr val="bg2"/>
      </p:bgRef>
    </p:bg>
    <p:spTree>
      <p:nvGrpSpPr>
        <p:cNvPr id="1" name=""/>
        <p:cNvGrpSpPr/>
        <p:nvPr/>
      </p:nvGrpSpPr>
      <p:grpSpPr>
        <a:xfrm>
          <a:off x="0" y="0"/>
          <a:ext cx="0" cy="0"/>
          <a:chOff x="0" y="0"/>
          <a:chExt cx="0" cy="0"/>
        </a:xfrm>
      </p:grpSpPr>
      <p:pic>
        <p:nvPicPr>
          <p:cNvPr id="7" name="图片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标题 1"/>
          <p:cNvSpPr>
            <a:spLocks noGrp="1"/>
          </p:cNvSpPr>
          <p:nvPr>
            <p:ph type="ctrTitle"/>
          </p:nvPr>
        </p:nvSpPr>
        <p:spPr>
          <a:xfrm>
            <a:off x="3962399" y="1964267"/>
            <a:ext cx="7197726" cy="2421464"/>
          </a:xfrm>
        </p:spPr>
        <p:txBody>
          <a:bodyPr rtlCol="0" anchor="b">
            <a:normAutofit/>
          </a:bodyPr>
          <a:lstStyle>
            <a:lvl1pPr algn="r">
              <a:defRPr sz="4800">
                <a:effectLst/>
              </a:defRPr>
            </a:lvl1pPr>
          </a:lstStyle>
          <a:p>
            <a:pPr rtl="0"/>
            <a:r>
              <a:rPr lang="zh-CN" altLang="en-US" noProof="0"/>
              <a:t>单击此处编辑母版标题样式</a:t>
            </a:r>
          </a:p>
        </p:txBody>
      </p:sp>
      <p:sp>
        <p:nvSpPr>
          <p:cNvPr id="3" name="副标题 2"/>
          <p:cNvSpPr>
            <a:spLocks noGrp="1"/>
          </p:cNvSpPr>
          <p:nvPr>
            <p:ph type="subTitle" idx="1" hasCustomPrompt="1"/>
          </p:nvPr>
        </p:nvSpPr>
        <p:spPr>
          <a:xfrm>
            <a:off x="3962399" y="4385732"/>
            <a:ext cx="7197726" cy="1405467"/>
          </a:xfrm>
        </p:spPr>
        <p:txBody>
          <a:bodyPr rtlCol="0"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zh-CN" altLang="en-US" noProof="0"/>
              <a:t>单击以编辑母版副标题样式</a:t>
            </a:r>
          </a:p>
        </p:txBody>
      </p:sp>
      <p:sp>
        <p:nvSpPr>
          <p:cNvPr id="4" name="日期占位符 3"/>
          <p:cNvSpPr>
            <a:spLocks noGrp="1"/>
          </p:cNvSpPr>
          <p:nvPr>
            <p:ph type="dt" sz="half" idx="10"/>
          </p:nvPr>
        </p:nvSpPr>
        <p:spPr>
          <a:xfrm>
            <a:off x="8932558" y="5870575"/>
            <a:ext cx="1600200" cy="377825"/>
          </a:xfrm>
        </p:spPr>
        <p:txBody>
          <a:bodyPr rtlCol="0"/>
          <a:lstStyle/>
          <a:p>
            <a:pPr rtl="0"/>
            <a:fld id="{F8909168-4A34-4324-A83E-BD3E42B16F2A}" type="datetime1">
              <a:rPr lang="zh-CN" altLang="en-US" noProof="0" smtClean="0"/>
              <a:t>2023/4/16</a:t>
            </a:fld>
            <a:endParaRPr lang="zh-CN" altLang="en-US" noProof="0"/>
          </a:p>
        </p:txBody>
      </p:sp>
      <p:sp>
        <p:nvSpPr>
          <p:cNvPr id="5" name="页脚占位符 4"/>
          <p:cNvSpPr>
            <a:spLocks noGrp="1"/>
          </p:cNvSpPr>
          <p:nvPr>
            <p:ph type="ftr" sz="quarter" idx="11"/>
          </p:nvPr>
        </p:nvSpPr>
        <p:spPr>
          <a:xfrm>
            <a:off x="3962399" y="5870575"/>
            <a:ext cx="4893958" cy="377825"/>
          </a:xfrm>
        </p:spPr>
        <p:txBody>
          <a:bodyPr rtlCol="0"/>
          <a:lstStyle/>
          <a:p>
            <a:pPr rtl="0"/>
            <a:endParaRPr lang="zh-CN" altLang="en-US" noProof="0"/>
          </a:p>
        </p:txBody>
      </p:sp>
      <p:sp>
        <p:nvSpPr>
          <p:cNvPr id="6" name="幻灯片编号占位符 5"/>
          <p:cNvSpPr>
            <a:spLocks noGrp="1"/>
          </p:cNvSpPr>
          <p:nvPr>
            <p:ph type="sldNum" sz="quarter" idx="12"/>
          </p:nvPr>
        </p:nvSpPr>
        <p:spPr>
          <a:xfrm>
            <a:off x="10608958" y="5870575"/>
            <a:ext cx="551167" cy="377825"/>
          </a:xfrm>
        </p:spPr>
        <p:txBody>
          <a:bodyPr rtlCol="0"/>
          <a:lstStyle/>
          <a:p>
            <a:pPr rtl="0"/>
            <a:fld id="{69E57DC2-970A-4B3E-BB1C-7A09969E49DF}" type="slidenum">
              <a:rPr lang="en-US" altLang="zh-CN" noProof="0" smtClean="0"/>
              <a:pPr/>
              <a:t>‹#›</a:t>
            </a:fld>
            <a:endParaRPr lang="zh-CN" altLang="en-US" noProof="0"/>
          </a:p>
        </p:txBody>
      </p:sp>
    </p:spTree>
    <p:extLst>
      <p:ext uri="{BB962C8B-B14F-4D97-AF65-F5344CB8AC3E}">
        <p14:creationId xmlns:p14="http://schemas.microsoft.com/office/powerpoint/2010/main" val="220232501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pic>
        <p:nvPicPr>
          <p:cNvPr id="8" name="图片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标题 1"/>
          <p:cNvSpPr>
            <a:spLocks noGrp="1"/>
          </p:cNvSpPr>
          <p:nvPr>
            <p:ph type="title"/>
          </p:nvPr>
        </p:nvSpPr>
        <p:spPr>
          <a:xfrm>
            <a:off x="685800" y="4732865"/>
            <a:ext cx="10131427" cy="566738"/>
          </a:xfrm>
        </p:spPr>
        <p:txBody>
          <a:bodyPr rtlCol="0" anchor="b">
            <a:normAutofit/>
          </a:bodyPr>
          <a:lstStyle>
            <a:lvl1pPr algn="l">
              <a:defRPr sz="2400" b="0"/>
            </a:lvl1pPr>
          </a:lstStyle>
          <a:p>
            <a:pPr rtl="0"/>
            <a:r>
              <a:rPr lang="zh-CN" altLang="en-US" noProof="0"/>
              <a:t>单击此处编辑母版标题样式</a:t>
            </a:r>
          </a:p>
        </p:txBody>
      </p:sp>
      <p:sp>
        <p:nvSpPr>
          <p:cNvPr id="3" name="图片占位符 2"/>
          <p:cNvSpPr>
            <a:spLocks noGrp="1" noChangeAspect="1"/>
          </p:cNvSpPr>
          <p:nvPr>
            <p:ph type="pic" idx="1" hasCustomPrompt="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zh-CN" altLang="en-US" noProof="0"/>
              <a:t>单击图标以添加图片</a:t>
            </a:r>
          </a:p>
        </p:txBody>
      </p:sp>
      <p:sp>
        <p:nvSpPr>
          <p:cNvPr id="4" name="文本占位符 3"/>
          <p:cNvSpPr>
            <a:spLocks noGrp="1"/>
          </p:cNvSpPr>
          <p:nvPr>
            <p:ph type="body" sz="half" idx="2"/>
          </p:nvPr>
        </p:nvSpPr>
        <p:spPr>
          <a:xfrm>
            <a:off x="685800" y="5299603"/>
            <a:ext cx="10131427" cy="493712"/>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noProof="0"/>
              <a:t>单击此处编辑母版文本样式</a:t>
            </a:r>
          </a:p>
        </p:txBody>
      </p:sp>
      <p:sp>
        <p:nvSpPr>
          <p:cNvPr id="5" name="日期占位符 4"/>
          <p:cNvSpPr>
            <a:spLocks noGrp="1"/>
          </p:cNvSpPr>
          <p:nvPr>
            <p:ph type="dt" sz="half" idx="10"/>
          </p:nvPr>
        </p:nvSpPr>
        <p:spPr/>
        <p:txBody>
          <a:bodyPr rtlCol="0"/>
          <a:lstStyle/>
          <a:p>
            <a:pPr rtl="0"/>
            <a:fld id="{6AC26EF6-1ED0-4FB0-8F90-2C9921C13D99}" type="datetime1">
              <a:rPr lang="zh-CN" altLang="en-US" noProof="0" smtClean="0"/>
              <a:t>2023/4/16</a:t>
            </a:fld>
            <a:endParaRPr lang="zh-CN" altLang="en-US" noProof="0"/>
          </a:p>
        </p:txBody>
      </p:sp>
      <p:sp>
        <p:nvSpPr>
          <p:cNvPr id="6" name="页脚占位符 5"/>
          <p:cNvSpPr>
            <a:spLocks noGrp="1"/>
          </p:cNvSpPr>
          <p:nvPr>
            <p:ph type="ftr" sz="quarter" idx="11"/>
          </p:nvPr>
        </p:nvSpPr>
        <p:spPr/>
        <p:txBody>
          <a:bodyPr rtlCol="0"/>
          <a:lstStyle/>
          <a:p>
            <a:pPr rtl="0"/>
            <a:endParaRPr lang="zh-CN" altLang="en-US" noProof="0"/>
          </a:p>
        </p:txBody>
      </p:sp>
      <p:sp>
        <p:nvSpPr>
          <p:cNvPr id="7" name="灯片编号占位符 6"/>
          <p:cNvSpPr>
            <a:spLocks noGrp="1"/>
          </p:cNvSpPr>
          <p:nvPr>
            <p:ph type="sldNum" sz="quarter" idx="12"/>
          </p:nvPr>
        </p:nvSpPr>
        <p:spPr/>
        <p:txBody>
          <a:bodyPr rtlCol="0"/>
          <a:lstStyle/>
          <a:p>
            <a:pPr rtl="0"/>
            <a:fld id="{69E57DC2-970A-4B3E-BB1C-7A09969E49DF}" type="slidenum">
              <a:rPr lang="en-US" altLang="zh-CN" noProof="0" smtClean="0"/>
              <a:pPr/>
              <a:t>‹#›</a:t>
            </a:fld>
            <a:endParaRPr lang="zh-CN" altLang="en-US" noProof="0"/>
          </a:p>
        </p:txBody>
      </p:sp>
    </p:spTree>
    <p:extLst>
      <p:ext uri="{BB962C8B-B14F-4D97-AF65-F5344CB8AC3E}">
        <p14:creationId xmlns:p14="http://schemas.microsoft.com/office/powerpoint/2010/main" val="33863127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文字">
    <p:spTree>
      <p:nvGrpSpPr>
        <p:cNvPr id="1" name=""/>
        <p:cNvGrpSpPr/>
        <p:nvPr/>
      </p:nvGrpSpPr>
      <p:grpSpPr>
        <a:xfrm>
          <a:off x="0" y="0"/>
          <a:ext cx="0" cy="0"/>
          <a:chOff x="0" y="0"/>
          <a:chExt cx="0" cy="0"/>
        </a:xfrm>
      </p:grpSpPr>
      <p:pic>
        <p:nvPicPr>
          <p:cNvPr id="7" name="图片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标题 1"/>
          <p:cNvSpPr>
            <a:spLocks noGrp="1"/>
          </p:cNvSpPr>
          <p:nvPr>
            <p:ph type="title"/>
          </p:nvPr>
        </p:nvSpPr>
        <p:spPr>
          <a:xfrm>
            <a:off x="685801" y="609601"/>
            <a:ext cx="10131427" cy="3124199"/>
          </a:xfrm>
        </p:spPr>
        <p:txBody>
          <a:bodyPr rtlCol="0" anchor="ctr">
            <a:normAutofit/>
          </a:bodyPr>
          <a:lstStyle>
            <a:lvl1pPr algn="l">
              <a:defRPr sz="3200" b="0" cap="none"/>
            </a:lvl1pPr>
          </a:lstStyle>
          <a:p>
            <a:pPr rtl="0"/>
            <a:r>
              <a:rPr lang="zh-CN" altLang="en-US" noProof="0"/>
              <a:t>单击此处编辑母版标题样式</a:t>
            </a:r>
          </a:p>
        </p:txBody>
      </p:sp>
      <p:sp>
        <p:nvSpPr>
          <p:cNvPr id="3" name="文本占位符 2"/>
          <p:cNvSpPr>
            <a:spLocks noGrp="1"/>
          </p:cNvSpPr>
          <p:nvPr>
            <p:ph type="body" idx="1"/>
          </p:nvPr>
        </p:nvSpPr>
        <p:spPr>
          <a:xfrm>
            <a:off x="685800" y="4343400"/>
            <a:ext cx="10131428" cy="1447800"/>
          </a:xfrm>
        </p:spPr>
        <p:txBody>
          <a:bodyPr rtlCol="0"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zh-CN" altLang="en-US" noProof="0"/>
              <a:t>单击此处编辑母版文本样式</a:t>
            </a:r>
          </a:p>
        </p:txBody>
      </p:sp>
      <p:sp>
        <p:nvSpPr>
          <p:cNvPr id="4" name="日期占位符 3"/>
          <p:cNvSpPr>
            <a:spLocks noGrp="1"/>
          </p:cNvSpPr>
          <p:nvPr>
            <p:ph type="dt" sz="half" idx="10"/>
          </p:nvPr>
        </p:nvSpPr>
        <p:spPr/>
        <p:txBody>
          <a:bodyPr rtlCol="0"/>
          <a:lstStyle/>
          <a:p>
            <a:pPr rtl="0"/>
            <a:fld id="{43EE78C5-681C-4317-A28E-695CCF90563A}" type="datetime1">
              <a:rPr lang="zh-CN" altLang="en-US" noProof="0" smtClean="0"/>
              <a:t>2023/4/16</a:t>
            </a:fld>
            <a:endParaRPr lang="zh-CN" altLang="en-US" noProof="0"/>
          </a:p>
        </p:txBody>
      </p:sp>
      <p:sp>
        <p:nvSpPr>
          <p:cNvPr id="5" name="页脚占位符 4"/>
          <p:cNvSpPr>
            <a:spLocks noGrp="1"/>
          </p:cNvSpPr>
          <p:nvPr>
            <p:ph type="ftr" sz="quarter" idx="11"/>
          </p:nvPr>
        </p:nvSpPr>
        <p:spPr/>
        <p:txBody>
          <a:bodyPr rtlCol="0"/>
          <a:lstStyle/>
          <a:p>
            <a:pPr rtl="0"/>
            <a:endParaRPr lang="zh-CN" altLang="en-US" noProof="0"/>
          </a:p>
        </p:txBody>
      </p:sp>
      <p:sp>
        <p:nvSpPr>
          <p:cNvPr id="6" name="灯片编号占位符 5"/>
          <p:cNvSpPr>
            <a:spLocks noGrp="1"/>
          </p:cNvSpPr>
          <p:nvPr>
            <p:ph type="sldNum" sz="quarter" idx="12"/>
          </p:nvPr>
        </p:nvSpPr>
        <p:spPr/>
        <p:txBody>
          <a:bodyPr rtlCol="0"/>
          <a:lstStyle/>
          <a:p>
            <a:pPr rtl="0"/>
            <a:fld id="{69E57DC2-970A-4B3E-BB1C-7A09969E49DF}" type="slidenum">
              <a:rPr lang="en-US" altLang="zh-CN" noProof="0" smtClean="0"/>
              <a:pPr/>
              <a:t>‹#›</a:t>
            </a:fld>
            <a:endParaRPr lang="zh-CN" altLang="en-US" noProof="0"/>
          </a:p>
        </p:txBody>
      </p:sp>
    </p:spTree>
    <p:extLst>
      <p:ext uri="{BB962C8B-B14F-4D97-AF65-F5344CB8AC3E}">
        <p14:creationId xmlns:p14="http://schemas.microsoft.com/office/powerpoint/2010/main" val="34980088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题注的引用">
    <p:spTree>
      <p:nvGrpSpPr>
        <p:cNvPr id="1" name=""/>
        <p:cNvGrpSpPr/>
        <p:nvPr/>
      </p:nvGrpSpPr>
      <p:grpSpPr>
        <a:xfrm>
          <a:off x="0" y="0"/>
          <a:ext cx="0" cy="0"/>
          <a:chOff x="0" y="0"/>
          <a:chExt cx="0" cy="0"/>
        </a:xfrm>
      </p:grpSpPr>
      <p:pic>
        <p:nvPicPr>
          <p:cNvPr id="11" name="图片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文本框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zh-CN" altLang="en-US" sz="8000" noProof="0">
                <a:solidFill>
                  <a:schemeClr val="tx1"/>
                </a:solidFill>
                <a:effectLst/>
                <a:latin typeface="Microsoft YaHei UI" panose="020B0503020204020204" pitchFamily="34" charset="-122"/>
                <a:ea typeface="Microsoft YaHei UI" panose="020B0503020204020204" pitchFamily="34" charset="-122"/>
              </a:rPr>
              <a:t>”</a:t>
            </a:r>
          </a:p>
        </p:txBody>
      </p:sp>
      <p:sp>
        <p:nvSpPr>
          <p:cNvPr id="14" name="文本框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zh-CN" altLang="en-US" sz="8000" noProof="0">
                <a:solidFill>
                  <a:schemeClr val="tx1"/>
                </a:solidFill>
                <a:effectLst/>
                <a:latin typeface="Microsoft YaHei UI" panose="020B0503020204020204" pitchFamily="34" charset="-122"/>
                <a:ea typeface="Microsoft YaHei UI" panose="020B0503020204020204" pitchFamily="34" charset="-122"/>
              </a:rPr>
              <a:t>“</a:t>
            </a:r>
          </a:p>
        </p:txBody>
      </p:sp>
      <p:sp>
        <p:nvSpPr>
          <p:cNvPr id="16" name="标题 1"/>
          <p:cNvSpPr>
            <a:spLocks noGrp="1"/>
          </p:cNvSpPr>
          <p:nvPr>
            <p:ph type="title"/>
          </p:nvPr>
        </p:nvSpPr>
        <p:spPr>
          <a:xfrm>
            <a:off x="992267" y="609601"/>
            <a:ext cx="9550399" cy="2743199"/>
          </a:xfrm>
        </p:spPr>
        <p:txBody>
          <a:bodyPr rtlCol="0" anchor="ctr">
            <a:normAutofit/>
          </a:bodyPr>
          <a:lstStyle>
            <a:lvl1pPr algn="l">
              <a:defRPr sz="3200" b="0" cap="none">
                <a:solidFill>
                  <a:schemeClr val="tx1"/>
                </a:solidFill>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10" name="文本占位符 9"/>
          <p:cNvSpPr>
            <a:spLocks noGrp="1"/>
          </p:cNvSpPr>
          <p:nvPr>
            <p:ph type="body" sz="quarter" idx="13"/>
          </p:nvPr>
        </p:nvSpPr>
        <p:spPr>
          <a:xfrm>
            <a:off x="1097875" y="3352800"/>
            <a:ext cx="9339184" cy="381000"/>
          </a:xfrm>
        </p:spPr>
        <p:txBody>
          <a:bodyPr rtlCol="0" anchor="ctr"/>
          <a:lstStyle>
            <a:lvl1pPr marL="0" indent="0">
              <a:buFontTx/>
              <a:buNone/>
              <a:defRPr>
                <a:latin typeface="Microsoft YaHei UI" panose="020B0503020204020204" pitchFamily="34" charset="-122"/>
                <a:ea typeface="Microsoft YaHei UI" panose="020B0503020204020204" pitchFamily="34" charset="-122"/>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rtl="0"/>
            <a:r>
              <a:rPr lang="zh-CN" altLang="en-US" noProof="0"/>
              <a:t>单击此处编辑母版文本样式</a:t>
            </a:r>
          </a:p>
        </p:txBody>
      </p:sp>
      <p:sp>
        <p:nvSpPr>
          <p:cNvPr id="3" name="文本占位符 2"/>
          <p:cNvSpPr>
            <a:spLocks noGrp="1"/>
          </p:cNvSpPr>
          <p:nvPr>
            <p:ph type="body" idx="1"/>
          </p:nvPr>
        </p:nvSpPr>
        <p:spPr>
          <a:xfrm>
            <a:off x="687465" y="4343400"/>
            <a:ext cx="10152367" cy="1447800"/>
          </a:xfrm>
        </p:spPr>
        <p:txBody>
          <a:bodyPr rtlCol="0" anchor="ctr">
            <a:normAutofit/>
          </a:bodyPr>
          <a:lstStyle>
            <a:lvl1pPr marL="0" indent="0" algn="l">
              <a:buNone/>
              <a:defRPr sz="2000">
                <a:solidFill>
                  <a:schemeClr val="tx1"/>
                </a:solidFill>
                <a:latin typeface="Microsoft YaHei UI" panose="020B0503020204020204" pitchFamily="34" charset="-122"/>
                <a:ea typeface="Microsoft YaHei UI" panose="020B0503020204020204" pitchFamily="34" charset="-12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zh-CN" altLang="en-US" noProof="0"/>
              <a:t>单击此处编辑母版文本样式</a:t>
            </a:r>
          </a:p>
        </p:txBody>
      </p:sp>
      <p:sp>
        <p:nvSpPr>
          <p:cNvPr id="4" name="日期占位符 3"/>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DDBD9451-F8BC-4121-A45B-F0B7464CF2AC}" type="datetime1">
              <a:rPr lang="zh-CN" altLang="en-US" noProof="0" smtClean="0"/>
              <a:t>2023/4/16</a:t>
            </a:fld>
            <a:endParaRPr lang="zh-CN" altLang="en-US" noProof="0"/>
          </a:p>
        </p:txBody>
      </p:sp>
      <p:sp>
        <p:nvSpPr>
          <p:cNvPr id="5" name="页脚占位符 4"/>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endParaRPr lang="zh-CN" altLang="en-US" noProof="0"/>
          </a:p>
        </p:txBody>
      </p:sp>
      <p:sp>
        <p:nvSpPr>
          <p:cNvPr id="6" name="灯片编号占位符 5"/>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69E57DC2-970A-4B3E-BB1C-7A09969E49DF}" type="slidenum">
              <a:rPr lang="en-US" altLang="zh-CN" noProof="0" smtClean="0"/>
              <a:pPr/>
              <a:t>‹#›</a:t>
            </a:fld>
            <a:endParaRPr lang="zh-CN" altLang="en-US" noProof="0"/>
          </a:p>
        </p:txBody>
      </p:sp>
    </p:spTree>
    <p:extLst>
      <p:ext uri="{BB962C8B-B14F-4D97-AF65-F5344CB8AC3E}">
        <p14:creationId xmlns:p14="http://schemas.microsoft.com/office/powerpoint/2010/main" val="3205053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pic>
        <p:nvPicPr>
          <p:cNvPr id="7" name="图片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标题 1"/>
          <p:cNvSpPr>
            <a:spLocks noGrp="1"/>
          </p:cNvSpPr>
          <p:nvPr>
            <p:ph type="title"/>
          </p:nvPr>
        </p:nvSpPr>
        <p:spPr>
          <a:xfrm>
            <a:off x="685802" y="3308581"/>
            <a:ext cx="10131425" cy="1468800"/>
          </a:xfrm>
        </p:spPr>
        <p:txBody>
          <a:bodyPr rtlCol="0" anchor="b">
            <a:normAutofit/>
          </a:bodyPr>
          <a:lstStyle>
            <a:lvl1pPr algn="l">
              <a:defRPr sz="3200" b="0" cap="none"/>
            </a:lvl1pPr>
          </a:lstStyle>
          <a:p>
            <a:pPr rtl="0"/>
            <a:r>
              <a:rPr lang="zh-CN" altLang="en-US" noProof="0"/>
              <a:t>单击此处编辑母版标题样式</a:t>
            </a:r>
          </a:p>
        </p:txBody>
      </p:sp>
      <p:sp>
        <p:nvSpPr>
          <p:cNvPr id="3" name="文本占位符 2"/>
          <p:cNvSpPr>
            <a:spLocks noGrp="1"/>
          </p:cNvSpPr>
          <p:nvPr>
            <p:ph type="body" idx="1"/>
          </p:nvPr>
        </p:nvSpPr>
        <p:spPr>
          <a:xfrm>
            <a:off x="685801" y="4777381"/>
            <a:ext cx="10131426" cy="860400"/>
          </a:xfrm>
        </p:spPr>
        <p:txBody>
          <a:bodyPr rtlCol="0"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zh-CN" altLang="en-US" noProof="0"/>
              <a:t>单击此处编辑母版文本样式</a:t>
            </a:r>
          </a:p>
        </p:txBody>
      </p:sp>
      <p:sp>
        <p:nvSpPr>
          <p:cNvPr id="4" name="日期占位符 3"/>
          <p:cNvSpPr>
            <a:spLocks noGrp="1"/>
          </p:cNvSpPr>
          <p:nvPr>
            <p:ph type="dt" sz="half" idx="10"/>
          </p:nvPr>
        </p:nvSpPr>
        <p:spPr/>
        <p:txBody>
          <a:bodyPr rtlCol="0"/>
          <a:lstStyle/>
          <a:p>
            <a:pPr rtl="0"/>
            <a:fld id="{73FEA4BC-BAE6-4A1F-994E-523C55AE5C9B}" type="datetime1">
              <a:rPr lang="zh-CN" altLang="en-US" noProof="0" smtClean="0"/>
              <a:t>2023/4/16</a:t>
            </a:fld>
            <a:endParaRPr lang="zh-CN" altLang="en-US" noProof="0"/>
          </a:p>
        </p:txBody>
      </p:sp>
      <p:sp>
        <p:nvSpPr>
          <p:cNvPr id="5" name="页脚占位符 4"/>
          <p:cNvSpPr>
            <a:spLocks noGrp="1"/>
          </p:cNvSpPr>
          <p:nvPr>
            <p:ph type="ftr" sz="quarter" idx="11"/>
          </p:nvPr>
        </p:nvSpPr>
        <p:spPr/>
        <p:txBody>
          <a:bodyPr rtlCol="0"/>
          <a:lstStyle/>
          <a:p>
            <a:pPr rtl="0"/>
            <a:endParaRPr lang="zh-CN" altLang="en-US" noProof="0"/>
          </a:p>
        </p:txBody>
      </p:sp>
      <p:sp>
        <p:nvSpPr>
          <p:cNvPr id="6" name="灯片编号占位符 5"/>
          <p:cNvSpPr>
            <a:spLocks noGrp="1"/>
          </p:cNvSpPr>
          <p:nvPr>
            <p:ph type="sldNum" sz="quarter" idx="12"/>
          </p:nvPr>
        </p:nvSpPr>
        <p:spPr/>
        <p:txBody>
          <a:bodyPr rtlCol="0"/>
          <a:lstStyle/>
          <a:p>
            <a:pPr rtl="0"/>
            <a:fld id="{69E57DC2-970A-4B3E-BB1C-7A09969E49DF}" type="slidenum">
              <a:rPr lang="en-US" altLang="zh-CN" noProof="0" smtClean="0"/>
              <a:pPr/>
              <a:t>‹#›</a:t>
            </a:fld>
            <a:endParaRPr lang="zh-CN" altLang="en-US" noProof="0"/>
          </a:p>
        </p:txBody>
      </p:sp>
    </p:spTree>
    <p:extLst>
      <p:ext uri="{BB962C8B-B14F-4D97-AF65-F5344CB8AC3E}">
        <p14:creationId xmlns:p14="http://schemas.microsoft.com/office/powerpoint/2010/main" val="21785693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用名片">
    <p:spTree>
      <p:nvGrpSpPr>
        <p:cNvPr id="1" name=""/>
        <p:cNvGrpSpPr/>
        <p:nvPr/>
      </p:nvGrpSpPr>
      <p:grpSpPr>
        <a:xfrm>
          <a:off x="0" y="0"/>
          <a:ext cx="0" cy="0"/>
          <a:chOff x="0" y="0"/>
          <a:chExt cx="0" cy="0"/>
        </a:xfrm>
      </p:grpSpPr>
      <p:pic>
        <p:nvPicPr>
          <p:cNvPr id="11" name="图片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文本框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zh-CN" altLang="en-US" sz="8000" noProof="0">
                <a:solidFill>
                  <a:schemeClr val="tx1"/>
                </a:solidFill>
                <a:effectLst/>
                <a:latin typeface="Microsoft YaHei UI" panose="020B0503020204020204" pitchFamily="34" charset="-122"/>
                <a:ea typeface="Microsoft YaHei UI" panose="020B0503020204020204" pitchFamily="34" charset="-122"/>
              </a:rPr>
              <a:t>”</a:t>
            </a:r>
          </a:p>
        </p:txBody>
      </p:sp>
      <p:sp>
        <p:nvSpPr>
          <p:cNvPr id="14" name="文本框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zh-CN" altLang="en-US" sz="8000" noProof="0">
                <a:solidFill>
                  <a:schemeClr val="tx1"/>
                </a:solidFill>
                <a:effectLst/>
                <a:latin typeface="Microsoft YaHei UI" panose="020B0503020204020204" pitchFamily="34" charset="-122"/>
                <a:ea typeface="Microsoft YaHei UI" panose="020B0503020204020204" pitchFamily="34" charset="-122"/>
              </a:rPr>
              <a:t>“</a:t>
            </a:r>
          </a:p>
        </p:txBody>
      </p:sp>
      <p:sp>
        <p:nvSpPr>
          <p:cNvPr id="16" name="标题 1"/>
          <p:cNvSpPr>
            <a:spLocks noGrp="1"/>
          </p:cNvSpPr>
          <p:nvPr>
            <p:ph type="title"/>
          </p:nvPr>
        </p:nvSpPr>
        <p:spPr>
          <a:xfrm>
            <a:off x="992267" y="609601"/>
            <a:ext cx="9550399" cy="2743199"/>
          </a:xfrm>
        </p:spPr>
        <p:txBody>
          <a:bodyPr rtlCol="0" anchor="ctr">
            <a:normAutofit/>
          </a:bodyPr>
          <a:lstStyle>
            <a:lvl1pPr algn="l">
              <a:defRPr sz="3200" b="0" cap="none">
                <a:solidFill>
                  <a:schemeClr val="tx1"/>
                </a:solidFill>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10" name="文本占位符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latin typeface="Microsoft YaHei UI" panose="020B0503020204020204" pitchFamily="34" charset="-122"/>
                <a:ea typeface="Microsoft YaHei UI" panose="020B0503020204020204" pitchFamily="34" charset="-122"/>
              </a:defRPr>
            </a:lvl1pPr>
          </a:lstStyle>
          <a:p>
            <a:pPr marL="0" lvl="0" rtl="0">
              <a:spcBef>
                <a:spcPct val="0"/>
              </a:spcBef>
              <a:buNone/>
            </a:pPr>
            <a:r>
              <a:rPr lang="zh-CN" altLang="en-US" noProof="0"/>
              <a:t>单击此处编辑母版文本样式</a:t>
            </a:r>
          </a:p>
        </p:txBody>
      </p:sp>
      <p:sp>
        <p:nvSpPr>
          <p:cNvPr id="3" name="文本占位符 2"/>
          <p:cNvSpPr>
            <a:spLocks noGrp="1"/>
          </p:cNvSpPr>
          <p:nvPr>
            <p:ph type="body" idx="1"/>
          </p:nvPr>
        </p:nvSpPr>
        <p:spPr>
          <a:xfrm>
            <a:off x="685799" y="4775200"/>
            <a:ext cx="10135436" cy="1016000"/>
          </a:xfrm>
        </p:spPr>
        <p:txBody>
          <a:bodyPr rtlCol="0" anchor="t">
            <a:normAutofit/>
          </a:bodyPr>
          <a:lstStyle>
            <a:lvl1pPr marL="0" indent="0" algn="l">
              <a:buNone/>
              <a:defRPr sz="1800">
                <a:solidFill>
                  <a:schemeClr val="tx1"/>
                </a:solidFill>
                <a:latin typeface="Microsoft YaHei UI" panose="020B0503020204020204" pitchFamily="34" charset="-122"/>
                <a:ea typeface="Microsoft YaHei UI" panose="020B0503020204020204" pitchFamily="34" charset="-12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zh-CN" altLang="en-US" noProof="0"/>
              <a:t>单击此处编辑母版文本样式</a:t>
            </a:r>
          </a:p>
        </p:txBody>
      </p:sp>
      <p:sp>
        <p:nvSpPr>
          <p:cNvPr id="4" name="日期占位符 3"/>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025E4979-2E7C-4B55-B892-E9FF271F4E15}" type="datetime1">
              <a:rPr lang="zh-CN" altLang="en-US" noProof="0" smtClean="0"/>
              <a:t>2023/4/16</a:t>
            </a:fld>
            <a:endParaRPr lang="zh-CN" altLang="en-US" noProof="0"/>
          </a:p>
        </p:txBody>
      </p:sp>
      <p:sp>
        <p:nvSpPr>
          <p:cNvPr id="5" name="页脚占位符 4"/>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endParaRPr lang="zh-CN" altLang="en-US" noProof="0"/>
          </a:p>
        </p:txBody>
      </p:sp>
      <p:sp>
        <p:nvSpPr>
          <p:cNvPr id="6" name="灯片编号占位符 5"/>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69E57DC2-970A-4B3E-BB1C-7A09969E49DF}" type="slidenum">
              <a:rPr lang="en-US" altLang="zh-CN" noProof="0" smtClean="0"/>
              <a:pPr/>
              <a:t>‹#›</a:t>
            </a:fld>
            <a:endParaRPr lang="zh-CN" altLang="en-US" noProof="0"/>
          </a:p>
        </p:txBody>
      </p:sp>
    </p:spTree>
    <p:extLst>
      <p:ext uri="{BB962C8B-B14F-4D97-AF65-F5344CB8AC3E}">
        <p14:creationId xmlns:p14="http://schemas.microsoft.com/office/powerpoint/2010/main" val="30441876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或 False">
    <p:spTree>
      <p:nvGrpSpPr>
        <p:cNvPr id="1" name=""/>
        <p:cNvGrpSpPr/>
        <p:nvPr/>
      </p:nvGrpSpPr>
      <p:grpSpPr>
        <a:xfrm>
          <a:off x="0" y="0"/>
          <a:ext cx="0" cy="0"/>
          <a:chOff x="0" y="0"/>
          <a:chExt cx="0" cy="0"/>
        </a:xfrm>
      </p:grpSpPr>
      <p:pic>
        <p:nvPicPr>
          <p:cNvPr id="8" name="图片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标题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rtl="0"/>
            <a:r>
              <a:rPr lang="zh-CN" altLang="en-US" noProof="0"/>
              <a:t>单击此处编辑母版标题样式</a:t>
            </a:r>
          </a:p>
        </p:txBody>
      </p:sp>
      <p:sp>
        <p:nvSpPr>
          <p:cNvPr id="10" name="文本占位符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rtl="0">
              <a:spcBef>
                <a:spcPct val="0"/>
              </a:spcBef>
              <a:buNone/>
            </a:pPr>
            <a:r>
              <a:rPr lang="zh-CN" altLang="en-US" noProof="0"/>
              <a:t>单击此处编辑母版文本样式</a:t>
            </a:r>
          </a:p>
        </p:txBody>
      </p:sp>
      <p:sp>
        <p:nvSpPr>
          <p:cNvPr id="3" name="文本占位符 2"/>
          <p:cNvSpPr>
            <a:spLocks noGrp="1"/>
          </p:cNvSpPr>
          <p:nvPr>
            <p:ph type="body" idx="1"/>
          </p:nvPr>
        </p:nvSpPr>
        <p:spPr>
          <a:xfrm>
            <a:off x="685800" y="4343400"/>
            <a:ext cx="10131428" cy="1447800"/>
          </a:xfrm>
        </p:spPr>
        <p:txBody>
          <a:bodyPr rtlCol="0"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zh-CN" altLang="en-US" noProof="0"/>
              <a:t>单击此处编辑母版文本样式</a:t>
            </a:r>
          </a:p>
        </p:txBody>
      </p:sp>
      <p:sp>
        <p:nvSpPr>
          <p:cNvPr id="4" name="日期占位符 3"/>
          <p:cNvSpPr>
            <a:spLocks noGrp="1"/>
          </p:cNvSpPr>
          <p:nvPr>
            <p:ph type="dt" sz="half" idx="10"/>
          </p:nvPr>
        </p:nvSpPr>
        <p:spPr/>
        <p:txBody>
          <a:bodyPr rtlCol="0"/>
          <a:lstStyle/>
          <a:p>
            <a:pPr rtl="0"/>
            <a:fld id="{171027BD-1FB7-485B-9032-6DD3B27E5252}" type="datetime1">
              <a:rPr lang="zh-CN" altLang="en-US" noProof="0" smtClean="0"/>
              <a:t>2023/4/16</a:t>
            </a:fld>
            <a:endParaRPr lang="zh-CN" altLang="en-US" noProof="0"/>
          </a:p>
        </p:txBody>
      </p:sp>
      <p:sp>
        <p:nvSpPr>
          <p:cNvPr id="5" name="页脚占位符 4"/>
          <p:cNvSpPr>
            <a:spLocks noGrp="1"/>
          </p:cNvSpPr>
          <p:nvPr>
            <p:ph type="ftr" sz="quarter" idx="11"/>
          </p:nvPr>
        </p:nvSpPr>
        <p:spPr/>
        <p:txBody>
          <a:bodyPr rtlCol="0"/>
          <a:lstStyle/>
          <a:p>
            <a:pPr rtl="0"/>
            <a:endParaRPr lang="zh-CN" altLang="en-US" noProof="0"/>
          </a:p>
        </p:txBody>
      </p:sp>
      <p:sp>
        <p:nvSpPr>
          <p:cNvPr id="6" name="灯片编号占位符 5"/>
          <p:cNvSpPr>
            <a:spLocks noGrp="1"/>
          </p:cNvSpPr>
          <p:nvPr>
            <p:ph type="sldNum" sz="quarter" idx="12"/>
          </p:nvPr>
        </p:nvSpPr>
        <p:spPr/>
        <p:txBody>
          <a:bodyPr rtlCol="0"/>
          <a:lstStyle/>
          <a:p>
            <a:pPr rtl="0"/>
            <a:fld id="{69E57DC2-970A-4B3E-BB1C-7A09969E49DF}" type="slidenum">
              <a:rPr lang="en-US" altLang="zh-CN" noProof="0" smtClean="0"/>
              <a:pPr/>
              <a:t>‹#›</a:t>
            </a:fld>
            <a:endParaRPr lang="zh-CN" altLang="en-US" noProof="0"/>
          </a:p>
        </p:txBody>
      </p:sp>
    </p:spTree>
    <p:extLst>
      <p:ext uri="{BB962C8B-B14F-4D97-AF65-F5344CB8AC3E}">
        <p14:creationId xmlns:p14="http://schemas.microsoft.com/office/powerpoint/2010/main" val="42859608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pic>
        <p:nvPicPr>
          <p:cNvPr id="7" name="图片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标题 1"/>
          <p:cNvSpPr>
            <a:spLocks noGrp="1"/>
          </p:cNvSpPr>
          <p:nvPr>
            <p:ph type="title"/>
          </p:nvPr>
        </p:nvSpPr>
        <p:spPr>
          <a:xfrm>
            <a:off x="685801" y="609600"/>
            <a:ext cx="10131425" cy="1456267"/>
          </a:xfrm>
        </p:spPr>
        <p:txBody>
          <a:bodyPr rtlCol="0"/>
          <a:lstStyle/>
          <a:p>
            <a:pPr rtl="0"/>
            <a:r>
              <a:rPr lang="zh-CN" altLang="en-US" noProof="0"/>
              <a:t>单击此处编辑母版标题样式</a:t>
            </a:r>
          </a:p>
        </p:txBody>
      </p:sp>
      <p:sp>
        <p:nvSpPr>
          <p:cNvPr id="3" name="垂直文本占位符 2"/>
          <p:cNvSpPr>
            <a:spLocks noGrp="1"/>
          </p:cNvSpPr>
          <p:nvPr>
            <p:ph type="body" orient="vert" idx="1"/>
          </p:nvPr>
        </p:nvSpPr>
        <p:spPr/>
        <p:txBody>
          <a:bodyPr vert="eaVert" rtlCol="0" anchor="t"/>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
        <p:nvSpPr>
          <p:cNvPr id="4" name="日期占位符 3"/>
          <p:cNvSpPr>
            <a:spLocks noGrp="1"/>
          </p:cNvSpPr>
          <p:nvPr>
            <p:ph type="dt" sz="half" idx="10"/>
          </p:nvPr>
        </p:nvSpPr>
        <p:spPr/>
        <p:txBody>
          <a:bodyPr rtlCol="0"/>
          <a:lstStyle/>
          <a:p>
            <a:pPr rtl="0"/>
            <a:fld id="{A2A2B674-02BF-4098-BE33-7013FA47DF03}" type="datetime1">
              <a:rPr lang="zh-CN" altLang="en-US" noProof="0" smtClean="0"/>
              <a:t>2023/4/16</a:t>
            </a:fld>
            <a:endParaRPr lang="zh-CN" altLang="en-US" noProof="0"/>
          </a:p>
        </p:txBody>
      </p:sp>
      <p:sp>
        <p:nvSpPr>
          <p:cNvPr id="5" name="页脚占位符 4"/>
          <p:cNvSpPr>
            <a:spLocks noGrp="1"/>
          </p:cNvSpPr>
          <p:nvPr>
            <p:ph type="ftr" sz="quarter" idx="11"/>
          </p:nvPr>
        </p:nvSpPr>
        <p:spPr/>
        <p:txBody>
          <a:bodyPr rtlCol="0"/>
          <a:lstStyle/>
          <a:p>
            <a:pPr rtl="0"/>
            <a:endParaRPr lang="zh-CN" altLang="en-US" noProof="0"/>
          </a:p>
        </p:txBody>
      </p:sp>
      <p:sp>
        <p:nvSpPr>
          <p:cNvPr id="6" name="灯片编号占位符 5"/>
          <p:cNvSpPr>
            <a:spLocks noGrp="1"/>
          </p:cNvSpPr>
          <p:nvPr>
            <p:ph type="sldNum" sz="quarter" idx="12"/>
          </p:nvPr>
        </p:nvSpPr>
        <p:spPr/>
        <p:txBody>
          <a:bodyPr rtlCol="0"/>
          <a:lstStyle/>
          <a:p>
            <a:pPr rtl="0"/>
            <a:fld id="{69E57DC2-970A-4B3E-BB1C-7A09969E49DF}" type="slidenum">
              <a:rPr lang="en-US" altLang="zh-CN" noProof="0" smtClean="0"/>
              <a:t>‹#›</a:t>
            </a:fld>
            <a:endParaRPr lang="zh-CN" altLang="en-US" noProof="0"/>
          </a:p>
        </p:txBody>
      </p:sp>
    </p:spTree>
    <p:extLst>
      <p:ext uri="{BB962C8B-B14F-4D97-AF65-F5344CB8AC3E}">
        <p14:creationId xmlns:p14="http://schemas.microsoft.com/office/powerpoint/2010/main" val="22021260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垂直标题与文本">
    <p:spTree>
      <p:nvGrpSpPr>
        <p:cNvPr id="1" name=""/>
        <p:cNvGrpSpPr/>
        <p:nvPr/>
      </p:nvGrpSpPr>
      <p:grpSpPr>
        <a:xfrm>
          <a:off x="0" y="0"/>
          <a:ext cx="0" cy="0"/>
          <a:chOff x="0" y="0"/>
          <a:chExt cx="0" cy="0"/>
        </a:xfrm>
      </p:grpSpPr>
      <p:pic>
        <p:nvPicPr>
          <p:cNvPr id="7" name="图片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垂直标题 1"/>
          <p:cNvSpPr>
            <a:spLocks noGrp="1"/>
          </p:cNvSpPr>
          <p:nvPr>
            <p:ph type="title" orient="vert"/>
          </p:nvPr>
        </p:nvSpPr>
        <p:spPr>
          <a:xfrm>
            <a:off x="8658675" y="609599"/>
            <a:ext cx="2158552" cy="5181601"/>
          </a:xfrm>
        </p:spPr>
        <p:txBody>
          <a:bodyPr vert="eaVert" rtlCol="0"/>
          <a:lstStyle/>
          <a:p>
            <a:pPr rtl="0"/>
            <a:r>
              <a:rPr lang="zh-CN" altLang="en-US" noProof="0"/>
              <a:t>单击此处编辑母版标题样式</a:t>
            </a:r>
          </a:p>
        </p:txBody>
      </p:sp>
      <p:sp>
        <p:nvSpPr>
          <p:cNvPr id="3" name="垂直文本占位符 2"/>
          <p:cNvSpPr>
            <a:spLocks noGrp="1"/>
          </p:cNvSpPr>
          <p:nvPr>
            <p:ph type="body" orient="vert" idx="1"/>
          </p:nvPr>
        </p:nvSpPr>
        <p:spPr>
          <a:xfrm>
            <a:off x="685800" y="609600"/>
            <a:ext cx="7832116" cy="5181600"/>
          </a:xfrm>
        </p:spPr>
        <p:txBody>
          <a:bodyPr vert="eaVert" rtlCol="0" anchor="t"/>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
        <p:nvSpPr>
          <p:cNvPr id="4" name="日期占位符 3"/>
          <p:cNvSpPr>
            <a:spLocks noGrp="1"/>
          </p:cNvSpPr>
          <p:nvPr>
            <p:ph type="dt" sz="half" idx="10"/>
          </p:nvPr>
        </p:nvSpPr>
        <p:spPr/>
        <p:txBody>
          <a:bodyPr rtlCol="0"/>
          <a:lstStyle/>
          <a:p>
            <a:pPr rtl="0"/>
            <a:fld id="{266CD0FE-0A49-4198-A732-213A10C7BDD9}" type="datetime1">
              <a:rPr lang="zh-CN" altLang="en-US" noProof="0" smtClean="0"/>
              <a:t>2023/4/16</a:t>
            </a:fld>
            <a:endParaRPr lang="zh-CN" altLang="en-US" noProof="0"/>
          </a:p>
        </p:txBody>
      </p:sp>
      <p:sp>
        <p:nvSpPr>
          <p:cNvPr id="5" name="页脚占位符 4"/>
          <p:cNvSpPr>
            <a:spLocks noGrp="1"/>
          </p:cNvSpPr>
          <p:nvPr>
            <p:ph type="ftr" sz="quarter" idx="11"/>
          </p:nvPr>
        </p:nvSpPr>
        <p:spPr/>
        <p:txBody>
          <a:bodyPr rtlCol="0"/>
          <a:lstStyle/>
          <a:p>
            <a:pPr rtl="0"/>
            <a:endParaRPr lang="zh-CN" altLang="en-US" noProof="0"/>
          </a:p>
        </p:txBody>
      </p:sp>
      <p:sp>
        <p:nvSpPr>
          <p:cNvPr id="6" name="灯片编号占位符 5"/>
          <p:cNvSpPr>
            <a:spLocks noGrp="1"/>
          </p:cNvSpPr>
          <p:nvPr>
            <p:ph type="sldNum" sz="quarter" idx="12"/>
          </p:nvPr>
        </p:nvSpPr>
        <p:spPr/>
        <p:txBody>
          <a:bodyPr rtlCol="0"/>
          <a:lstStyle/>
          <a:p>
            <a:pPr rtl="0"/>
            <a:fld id="{69E57DC2-970A-4B3E-BB1C-7A09969E49DF}" type="slidenum">
              <a:rPr lang="en-US" altLang="zh-CN" noProof="0" smtClean="0"/>
              <a:t>‹#›</a:t>
            </a:fld>
            <a:endParaRPr lang="zh-CN" altLang="en-US" noProof="0"/>
          </a:p>
        </p:txBody>
      </p:sp>
    </p:spTree>
    <p:extLst>
      <p:ext uri="{BB962C8B-B14F-4D97-AF65-F5344CB8AC3E}">
        <p14:creationId xmlns:p14="http://schemas.microsoft.com/office/powerpoint/2010/main" val="2447542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7" name="图片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标题 1"/>
          <p:cNvSpPr>
            <a:spLocks noGrp="1"/>
          </p:cNvSpPr>
          <p:nvPr>
            <p:ph type="title"/>
          </p:nvPr>
        </p:nvSpPr>
        <p:spPr/>
        <p:txBody>
          <a:bodyPr rtlCol="0"/>
          <a:lstStyle/>
          <a:p>
            <a:pPr rtl="0"/>
            <a:r>
              <a:rPr lang="zh-CN" altLang="en-US" noProof="0"/>
              <a:t>单击此处编辑母版标题样式</a:t>
            </a:r>
          </a:p>
        </p:txBody>
      </p:sp>
      <p:sp>
        <p:nvSpPr>
          <p:cNvPr id="3" name="内容占位符 2"/>
          <p:cNvSpPr>
            <a:spLocks noGrp="1"/>
          </p:cNvSpPr>
          <p:nvPr>
            <p:ph idx="1"/>
          </p:nvPr>
        </p:nvSpPr>
        <p:spPr/>
        <p:txBody>
          <a:bodyPr rtlCol="0" anchor="ct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
        <p:nvSpPr>
          <p:cNvPr id="4" name="日期占位符 3"/>
          <p:cNvSpPr>
            <a:spLocks noGrp="1"/>
          </p:cNvSpPr>
          <p:nvPr>
            <p:ph type="dt" sz="half" idx="10"/>
          </p:nvPr>
        </p:nvSpPr>
        <p:spPr/>
        <p:txBody>
          <a:bodyPr rtlCol="0"/>
          <a:lstStyle/>
          <a:p>
            <a:pPr rtl="0"/>
            <a:fld id="{FAED38EE-2E2A-4F0B-8A99-E01B7D8AE739}" type="datetime1">
              <a:rPr lang="zh-CN" altLang="en-US" noProof="0" smtClean="0"/>
              <a:t>2023/4/16</a:t>
            </a:fld>
            <a:endParaRPr lang="zh-CN" altLang="en-US" noProof="0"/>
          </a:p>
        </p:txBody>
      </p:sp>
      <p:sp>
        <p:nvSpPr>
          <p:cNvPr id="5" name="页脚占位符 4"/>
          <p:cNvSpPr>
            <a:spLocks noGrp="1"/>
          </p:cNvSpPr>
          <p:nvPr>
            <p:ph type="ftr" sz="quarter" idx="11"/>
          </p:nvPr>
        </p:nvSpPr>
        <p:spPr/>
        <p:txBody>
          <a:bodyPr rtlCol="0"/>
          <a:lstStyle/>
          <a:p>
            <a:pPr rtl="0"/>
            <a:endParaRPr lang="zh-CN" altLang="en-US" noProof="0"/>
          </a:p>
        </p:txBody>
      </p:sp>
      <p:sp>
        <p:nvSpPr>
          <p:cNvPr id="6" name="灯片编号占位符 5"/>
          <p:cNvSpPr>
            <a:spLocks noGrp="1"/>
          </p:cNvSpPr>
          <p:nvPr>
            <p:ph type="sldNum" sz="quarter" idx="12"/>
          </p:nvPr>
        </p:nvSpPr>
        <p:spPr/>
        <p:txBody>
          <a:bodyPr rtlCol="0"/>
          <a:lstStyle/>
          <a:p>
            <a:pPr rtl="0"/>
            <a:fld id="{69E57DC2-970A-4B3E-BB1C-7A09969E49DF}" type="slidenum">
              <a:rPr lang="en-US" altLang="zh-CN" noProof="0" smtClean="0"/>
              <a:t>‹#›</a:t>
            </a:fld>
            <a:endParaRPr lang="zh-CN" altLang="en-US" noProof="0"/>
          </a:p>
        </p:txBody>
      </p:sp>
    </p:spTree>
    <p:extLst>
      <p:ext uri="{BB962C8B-B14F-4D97-AF65-F5344CB8AC3E}">
        <p14:creationId xmlns:p14="http://schemas.microsoft.com/office/powerpoint/2010/main" val="2466546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7" name="图片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标题 1"/>
          <p:cNvSpPr>
            <a:spLocks noGrp="1"/>
          </p:cNvSpPr>
          <p:nvPr>
            <p:ph type="title"/>
          </p:nvPr>
        </p:nvSpPr>
        <p:spPr>
          <a:xfrm>
            <a:off x="685800" y="3308581"/>
            <a:ext cx="10131427" cy="1468800"/>
          </a:xfrm>
        </p:spPr>
        <p:txBody>
          <a:bodyPr rtlCol="0" anchor="b"/>
          <a:lstStyle>
            <a:lvl1pPr algn="l">
              <a:defRPr sz="4000" b="0" cap="all"/>
            </a:lvl1pPr>
          </a:lstStyle>
          <a:p>
            <a:pPr rtl="0"/>
            <a:r>
              <a:rPr lang="zh-CN" altLang="en-US" noProof="0"/>
              <a:t>单击此处编辑母版标题样式</a:t>
            </a:r>
          </a:p>
        </p:txBody>
      </p:sp>
      <p:sp>
        <p:nvSpPr>
          <p:cNvPr id="3" name="文本占位符 2"/>
          <p:cNvSpPr>
            <a:spLocks noGrp="1"/>
          </p:cNvSpPr>
          <p:nvPr>
            <p:ph type="body" idx="1"/>
          </p:nvPr>
        </p:nvSpPr>
        <p:spPr>
          <a:xfrm>
            <a:off x="685799" y="4777381"/>
            <a:ext cx="10131428" cy="860400"/>
          </a:xfrm>
        </p:spPr>
        <p:txBody>
          <a:bodyPr rtlCol="0"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zh-CN" altLang="en-US" noProof="0"/>
              <a:t>单击此处编辑母版文本样式</a:t>
            </a:r>
          </a:p>
        </p:txBody>
      </p:sp>
      <p:sp>
        <p:nvSpPr>
          <p:cNvPr id="4" name="日期占位符 3"/>
          <p:cNvSpPr>
            <a:spLocks noGrp="1"/>
          </p:cNvSpPr>
          <p:nvPr>
            <p:ph type="dt" sz="half" idx="10"/>
          </p:nvPr>
        </p:nvSpPr>
        <p:spPr/>
        <p:txBody>
          <a:bodyPr rtlCol="0"/>
          <a:lstStyle/>
          <a:p>
            <a:pPr rtl="0"/>
            <a:fld id="{DB9925AA-FD42-4E46-B5E3-34027E08BA98}" type="datetime1">
              <a:rPr lang="zh-CN" altLang="en-US" noProof="0" smtClean="0"/>
              <a:t>2023/4/16</a:t>
            </a:fld>
            <a:endParaRPr lang="zh-CN" altLang="en-US" noProof="0"/>
          </a:p>
        </p:txBody>
      </p:sp>
      <p:sp>
        <p:nvSpPr>
          <p:cNvPr id="5" name="页脚占位符 4"/>
          <p:cNvSpPr>
            <a:spLocks noGrp="1"/>
          </p:cNvSpPr>
          <p:nvPr>
            <p:ph type="ftr" sz="quarter" idx="11"/>
          </p:nvPr>
        </p:nvSpPr>
        <p:spPr/>
        <p:txBody>
          <a:bodyPr rtlCol="0"/>
          <a:lstStyle/>
          <a:p>
            <a:pPr rtl="0"/>
            <a:endParaRPr lang="zh-CN" altLang="en-US" noProof="0"/>
          </a:p>
        </p:txBody>
      </p:sp>
      <p:sp>
        <p:nvSpPr>
          <p:cNvPr id="6" name="灯片编号占位符 5"/>
          <p:cNvSpPr>
            <a:spLocks noGrp="1"/>
          </p:cNvSpPr>
          <p:nvPr>
            <p:ph type="sldNum" sz="quarter" idx="12"/>
          </p:nvPr>
        </p:nvSpPr>
        <p:spPr/>
        <p:txBody>
          <a:bodyPr rtlCol="0"/>
          <a:lstStyle/>
          <a:p>
            <a:pPr rtl="0"/>
            <a:fld id="{69E57DC2-970A-4B3E-BB1C-7A09969E49DF}" type="slidenum">
              <a:rPr lang="en-US" altLang="zh-CN" noProof="0" smtClean="0"/>
              <a:pPr/>
              <a:t>‹#›</a:t>
            </a:fld>
            <a:endParaRPr lang="zh-CN" altLang="en-US" noProof="0"/>
          </a:p>
        </p:txBody>
      </p:sp>
    </p:spTree>
    <p:extLst>
      <p:ext uri="{BB962C8B-B14F-4D97-AF65-F5344CB8AC3E}">
        <p14:creationId xmlns:p14="http://schemas.microsoft.com/office/powerpoint/2010/main" val="10745802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8" name="图片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标题 1"/>
          <p:cNvSpPr>
            <a:spLocks noGrp="1"/>
          </p:cNvSpPr>
          <p:nvPr>
            <p:ph type="title"/>
          </p:nvPr>
        </p:nvSpPr>
        <p:spPr/>
        <p:txBody>
          <a:bodyPr rtlCol="0"/>
          <a:lstStyle/>
          <a:p>
            <a:pPr rtl="0"/>
            <a:r>
              <a:rPr lang="zh-CN" altLang="en-US" noProof="0"/>
              <a:t>单击此处编辑母版标题样式</a:t>
            </a:r>
          </a:p>
        </p:txBody>
      </p:sp>
      <p:sp>
        <p:nvSpPr>
          <p:cNvPr id="3" name="内容占位符 2"/>
          <p:cNvSpPr>
            <a:spLocks noGrp="1"/>
          </p:cNvSpPr>
          <p:nvPr>
            <p:ph sz="half" idx="1"/>
          </p:nvPr>
        </p:nvSpPr>
        <p:spPr>
          <a:xfrm>
            <a:off x="685802" y="2142067"/>
            <a:ext cx="4995334" cy="3649134"/>
          </a:xfrm>
        </p:spPr>
        <p:txBody>
          <a:bodyPr rtlCol="0">
            <a:normAutofit/>
          </a:body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
        <p:nvSpPr>
          <p:cNvPr id="4" name="内容占位符 3"/>
          <p:cNvSpPr>
            <a:spLocks noGrp="1"/>
          </p:cNvSpPr>
          <p:nvPr>
            <p:ph sz="half" idx="2"/>
          </p:nvPr>
        </p:nvSpPr>
        <p:spPr>
          <a:xfrm>
            <a:off x="5821895" y="2142067"/>
            <a:ext cx="4995332" cy="3649133"/>
          </a:xfrm>
        </p:spPr>
        <p:txBody>
          <a:bodyPr rtlCol="0">
            <a:normAutofit/>
          </a:body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
        <p:nvSpPr>
          <p:cNvPr id="5" name="日期占位符 4"/>
          <p:cNvSpPr>
            <a:spLocks noGrp="1"/>
          </p:cNvSpPr>
          <p:nvPr>
            <p:ph type="dt" sz="half" idx="10"/>
          </p:nvPr>
        </p:nvSpPr>
        <p:spPr/>
        <p:txBody>
          <a:bodyPr rtlCol="0"/>
          <a:lstStyle/>
          <a:p>
            <a:pPr rtl="0"/>
            <a:fld id="{7B6E6046-E7F8-43A6-A21B-5E897CAEBD47}" type="datetime1">
              <a:rPr lang="zh-CN" altLang="en-US" noProof="0" smtClean="0"/>
              <a:t>2023/4/16</a:t>
            </a:fld>
            <a:endParaRPr lang="zh-CN" altLang="en-US" noProof="0"/>
          </a:p>
        </p:txBody>
      </p:sp>
      <p:sp>
        <p:nvSpPr>
          <p:cNvPr id="6" name="页脚占位符 5"/>
          <p:cNvSpPr>
            <a:spLocks noGrp="1"/>
          </p:cNvSpPr>
          <p:nvPr>
            <p:ph type="ftr" sz="quarter" idx="11"/>
          </p:nvPr>
        </p:nvSpPr>
        <p:spPr/>
        <p:txBody>
          <a:bodyPr rtlCol="0"/>
          <a:lstStyle/>
          <a:p>
            <a:pPr rtl="0"/>
            <a:endParaRPr lang="zh-CN" altLang="en-US" noProof="0"/>
          </a:p>
        </p:txBody>
      </p:sp>
      <p:sp>
        <p:nvSpPr>
          <p:cNvPr id="7" name="灯片编号占位符 6"/>
          <p:cNvSpPr>
            <a:spLocks noGrp="1"/>
          </p:cNvSpPr>
          <p:nvPr>
            <p:ph type="sldNum" sz="quarter" idx="12"/>
          </p:nvPr>
        </p:nvSpPr>
        <p:spPr/>
        <p:txBody>
          <a:bodyPr rtlCol="0"/>
          <a:lstStyle/>
          <a:p>
            <a:pPr rtl="0"/>
            <a:fld id="{69E57DC2-970A-4B3E-BB1C-7A09969E49DF}" type="slidenum">
              <a:rPr lang="en-US" altLang="zh-CN" noProof="0" smtClean="0"/>
              <a:t>‹#›</a:t>
            </a:fld>
            <a:endParaRPr lang="zh-CN" altLang="en-US" noProof="0"/>
          </a:p>
        </p:txBody>
      </p:sp>
    </p:spTree>
    <p:extLst>
      <p:ext uri="{BB962C8B-B14F-4D97-AF65-F5344CB8AC3E}">
        <p14:creationId xmlns:p14="http://schemas.microsoft.com/office/powerpoint/2010/main" val="16231046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defRPr/>
            </a:lvl1pPr>
          </a:lstStyle>
          <a:p>
            <a:pPr rtl="0"/>
            <a:r>
              <a:rPr lang="zh-CN" altLang="en-US" noProof="0"/>
              <a:t>单击此处编辑母版标题样式</a:t>
            </a:r>
          </a:p>
        </p:txBody>
      </p:sp>
      <p:sp>
        <p:nvSpPr>
          <p:cNvPr id="3" name="文本占位符 2"/>
          <p:cNvSpPr>
            <a:spLocks noGrp="1"/>
          </p:cNvSpPr>
          <p:nvPr>
            <p:ph type="body" idx="1"/>
          </p:nvPr>
        </p:nvSpPr>
        <p:spPr>
          <a:xfrm>
            <a:off x="973670" y="2218267"/>
            <a:ext cx="4709054" cy="576262"/>
          </a:xfrm>
        </p:spPr>
        <p:txBody>
          <a:bodyPr rtlCol="0"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单击此处编辑母版文本样式</a:t>
            </a:r>
          </a:p>
        </p:txBody>
      </p:sp>
      <p:sp>
        <p:nvSpPr>
          <p:cNvPr id="4" name="内容占位符 3"/>
          <p:cNvSpPr>
            <a:spLocks noGrp="1"/>
          </p:cNvSpPr>
          <p:nvPr>
            <p:ph sz="half" idx="2"/>
          </p:nvPr>
        </p:nvSpPr>
        <p:spPr>
          <a:xfrm>
            <a:off x="685801" y="2870201"/>
            <a:ext cx="4996923" cy="2920998"/>
          </a:xfrm>
        </p:spPr>
        <p:txBody>
          <a:bodyPr rtlCol="0" anchor="t">
            <a:normAutofit/>
          </a:body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
        <p:nvSpPr>
          <p:cNvPr id="5" name="文本占位符 4"/>
          <p:cNvSpPr>
            <a:spLocks noGrp="1"/>
          </p:cNvSpPr>
          <p:nvPr>
            <p:ph type="body" sz="quarter" idx="3"/>
          </p:nvPr>
        </p:nvSpPr>
        <p:spPr>
          <a:xfrm>
            <a:off x="6096003" y="2226734"/>
            <a:ext cx="4722813" cy="576262"/>
          </a:xfrm>
        </p:spPr>
        <p:txBody>
          <a:bodyPr rtlCol="0"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单击此处编辑母版文本样式</a:t>
            </a:r>
          </a:p>
        </p:txBody>
      </p:sp>
      <p:sp>
        <p:nvSpPr>
          <p:cNvPr id="6" name="内容占位符 5"/>
          <p:cNvSpPr>
            <a:spLocks noGrp="1"/>
          </p:cNvSpPr>
          <p:nvPr>
            <p:ph sz="quarter" idx="4"/>
          </p:nvPr>
        </p:nvSpPr>
        <p:spPr>
          <a:xfrm>
            <a:off x="5823483" y="2870201"/>
            <a:ext cx="4995334" cy="2920998"/>
          </a:xfrm>
        </p:spPr>
        <p:txBody>
          <a:bodyPr rtlCol="0" anchor="t">
            <a:normAutofit/>
          </a:body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
        <p:nvSpPr>
          <p:cNvPr id="7" name="日期占位符 6"/>
          <p:cNvSpPr>
            <a:spLocks noGrp="1"/>
          </p:cNvSpPr>
          <p:nvPr>
            <p:ph type="dt" sz="half" idx="10"/>
          </p:nvPr>
        </p:nvSpPr>
        <p:spPr/>
        <p:txBody>
          <a:bodyPr rtlCol="0"/>
          <a:lstStyle/>
          <a:p>
            <a:pPr rtl="0"/>
            <a:fld id="{4076C7A7-9AEF-4176-B3C5-C9AC3A586E0A}" type="datetime1">
              <a:rPr lang="zh-CN" altLang="en-US" noProof="0" smtClean="0"/>
              <a:t>2023/4/16</a:t>
            </a:fld>
            <a:endParaRPr lang="zh-CN" altLang="en-US" noProof="0"/>
          </a:p>
        </p:txBody>
      </p:sp>
      <p:sp>
        <p:nvSpPr>
          <p:cNvPr id="8" name="页脚占位符 7"/>
          <p:cNvSpPr>
            <a:spLocks noGrp="1"/>
          </p:cNvSpPr>
          <p:nvPr>
            <p:ph type="ftr" sz="quarter" idx="11"/>
          </p:nvPr>
        </p:nvSpPr>
        <p:spPr/>
        <p:txBody>
          <a:bodyPr rtlCol="0"/>
          <a:lstStyle/>
          <a:p>
            <a:pPr rtl="0"/>
            <a:endParaRPr lang="zh-CN" altLang="en-US" noProof="0"/>
          </a:p>
        </p:txBody>
      </p:sp>
      <p:sp>
        <p:nvSpPr>
          <p:cNvPr id="9" name="灯片编号占位符 8"/>
          <p:cNvSpPr>
            <a:spLocks noGrp="1"/>
          </p:cNvSpPr>
          <p:nvPr>
            <p:ph type="sldNum" sz="quarter" idx="12"/>
          </p:nvPr>
        </p:nvSpPr>
        <p:spPr/>
        <p:txBody>
          <a:bodyPr rtlCol="0"/>
          <a:lstStyle/>
          <a:p>
            <a:pPr rtl="0"/>
            <a:fld id="{69E57DC2-970A-4B3E-BB1C-7A09969E49DF}" type="slidenum">
              <a:rPr lang="en-US" altLang="zh-CN" noProof="0" smtClean="0"/>
              <a:t>‹#›</a:t>
            </a:fld>
            <a:endParaRPr lang="zh-CN" altLang="en-US" noProof="0"/>
          </a:p>
        </p:txBody>
      </p:sp>
    </p:spTree>
    <p:extLst>
      <p:ext uri="{BB962C8B-B14F-4D97-AF65-F5344CB8AC3E}">
        <p14:creationId xmlns:p14="http://schemas.microsoft.com/office/powerpoint/2010/main" val="19872993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6" name="图片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标题 1"/>
          <p:cNvSpPr>
            <a:spLocks noGrp="1"/>
          </p:cNvSpPr>
          <p:nvPr>
            <p:ph type="title"/>
          </p:nvPr>
        </p:nvSpPr>
        <p:spPr/>
        <p:txBody>
          <a:bodyPr rtlCol="0"/>
          <a:lstStyle/>
          <a:p>
            <a:pPr rtl="0"/>
            <a:r>
              <a:rPr lang="zh-CN" altLang="en-US" noProof="0"/>
              <a:t>单击此处编辑母版标题样式</a:t>
            </a:r>
          </a:p>
        </p:txBody>
      </p:sp>
      <p:sp>
        <p:nvSpPr>
          <p:cNvPr id="3" name="日期占位符 2"/>
          <p:cNvSpPr>
            <a:spLocks noGrp="1"/>
          </p:cNvSpPr>
          <p:nvPr>
            <p:ph type="dt" sz="half" idx="10"/>
          </p:nvPr>
        </p:nvSpPr>
        <p:spPr/>
        <p:txBody>
          <a:bodyPr rtlCol="0"/>
          <a:lstStyle/>
          <a:p>
            <a:pPr rtl="0"/>
            <a:fld id="{629CBC08-4894-4154-92BB-CEC7564BF5D0}" type="datetime1">
              <a:rPr lang="zh-CN" altLang="en-US" noProof="0" smtClean="0"/>
              <a:t>2023/4/16</a:t>
            </a:fld>
            <a:endParaRPr lang="zh-CN" altLang="en-US" noProof="0"/>
          </a:p>
        </p:txBody>
      </p:sp>
      <p:sp>
        <p:nvSpPr>
          <p:cNvPr id="4" name="页脚占位符 3"/>
          <p:cNvSpPr>
            <a:spLocks noGrp="1"/>
          </p:cNvSpPr>
          <p:nvPr>
            <p:ph type="ftr" sz="quarter" idx="11"/>
          </p:nvPr>
        </p:nvSpPr>
        <p:spPr/>
        <p:txBody>
          <a:bodyPr rtlCol="0"/>
          <a:lstStyle/>
          <a:p>
            <a:pPr rtl="0"/>
            <a:endParaRPr lang="zh-CN" altLang="en-US" noProof="0"/>
          </a:p>
        </p:txBody>
      </p:sp>
      <p:sp>
        <p:nvSpPr>
          <p:cNvPr id="5" name="灯片编号占位符 4"/>
          <p:cNvSpPr>
            <a:spLocks noGrp="1"/>
          </p:cNvSpPr>
          <p:nvPr>
            <p:ph type="sldNum" sz="quarter" idx="12"/>
          </p:nvPr>
        </p:nvSpPr>
        <p:spPr/>
        <p:txBody>
          <a:bodyPr rtlCol="0"/>
          <a:lstStyle/>
          <a:p>
            <a:pPr rtl="0"/>
            <a:fld id="{69E57DC2-970A-4B3E-BB1C-7A09969E49DF}" type="slidenum">
              <a:rPr lang="en-US" altLang="zh-CN" noProof="0" smtClean="0"/>
              <a:t>‹#›</a:t>
            </a:fld>
            <a:endParaRPr lang="zh-CN" altLang="en-US" noProof="0"/>
          </a:p>
        </p:txBody>
      </p:sp>
    </p:spTree>
    <p:extLst>
      <p:ext uri="{BB962C8B-B14F-4D97-AF65-F5344CB8AC3E}">
        <p14:creationId xmlns:p14="http://schemas.microsoft.com/office/powerpoint/2010/main" val="4240550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5" name="图片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日期占位符 1"/>
          <p:cNvSpPr>
            <a:spLocks noGrp="1"/>
          </p:cNvSpPr>
          <p:nvPr>
            <p:ph type="dt" sz="half" idx="10"/>
          </p:nvPr>
        </p:nvSpPr>
        <p:spPr/>
        <p:txBody>
          <a:bodyPr rtlCol="0"/>
          <a:lstStyle/>
          <a:p>
            <a:pPr rtl="0"/>
            <a:fld id="{5704ACDB-403D-45F7-BA7B-CDC631E103DE}" type="datetime1">
              <a:rPr lang="zh-CN" altLang="en-US" noProof="0" smtClean="0"/>
              <a:t>2023/4/16</a:t>
            </a:fld>
            <a:endParaRPr lang="zh-CN" altLang="en-US" noProof="0"/>
          </a:p>
        </p:txBody>
      </p:sp>
      <p:sp>
        <p:nvSpPr>
          <p:cNvPr id="3" name="页脚占位符 2"/>
          <p:cNvSpPr>
            <a:spLocks noGrp="1"/>
          </p:cNvSpPr>
          <p:nvPr>
            <p:ph type="ftr" sz="quarter" idx="11"/>
          </p:nvPr>
        </p:nvSpPr>
        <p:spPr/>
        <p:txBody>
          <a:bodyPr rtlCol="0"/>
          <a:lstStyle/>
          <a:p>
            <a:pPr rtl="0"/>
            <a:endParaRPr lang="zh-CN" altLang="en-US" noProof="0"/>
          </a:p>
        </p:txBody>
      </p:sp>
      <p:sp>
        <p:nvSpPr>
          <p:cNvPr id="4" name="灯片编号占位符 3"/>
          <p:cNvSpPr>
            <a:spLocks noGrp="1"/>
          </p:cNvSpPr>
          <p:nvPr>
            <p:ph type="sldNum" sz="quarter" idx="12"/>
          </p:nvPr>
        </p:nvSpPr>
        <p:spPr/>
        <p:txBody>
          <a:bodyPr rtlCol="0"/>
          <a:lstStyle/>
          <a:p>
            <a:pPr rtl="0"/>
            <a:fld id="{69E57DC2-970A-4B3E-BB1C-7A09969E49DF}" type="slidenum">
              <a:rPr lang="en-US" altLang="zh-CN" noProof="0" smtClean="0"/>
              <a:t>‹#›</a:t>
            </a:fld>
            <a:endParaRPr lang="zh-CN" altLang="en-US" noProof="0"/>
          </a:p>
        </p:txBody>
      </p:sp>
    </p:spTree>
    <p:extLst>
      <p:ext uri="{BB962C8B-B14F-4D97-AF65-F5344CB8AC3E}">
        <p14:creationId xmlns:p14="http://schemas.microsoft.com/office/powerpoint/2010/main" val="3293073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带标题的内容">
    <p:spTree>
      <p:nvGrpSpPr>
        <p:cNvPr id="1" name=""/>
        <p:cNvGrpSpPr/>
        <p:nvPr/>
      </p:nvGrpSpPr>
      <p:grpSpPr>
        <a:xfrm>
          <a:off x="0" y="0"/>
          <a:ext cx="0" cy="0"/>
          <a:chOff x="0" y="0"/>
          <a:chExt cx="0" cy="0"/>
        </a:xfrm>
      </p:grpSpPr>
      <p:pic>
        <p:nvPicPr>
          <p:cNvPr id="8" name="图片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标题 1"/>
          <p:cNvSpPr>
            <a:spLocks noGrp="1"/>
          </p:cNvSpPr>
          <p:nvPr>
            <p:ph type="title"/>
          </p:nvPr>
        </p:nvSpPr>
        <p:spPr>
          <a:xfrm>
            <a:off x="685800" y="2074333"/>
            <a:ext cx="3680885" cy="1371600"/>
          </a:xfrm>
        </p:spPr>
        <p:txBody>
          <a:bodyPr rtlCol="0" anchor="b">
            <a:normAutofit/>
          </a:bodyPr>
          <a:lstStyle>
            <a:lvl1pPr algn="l">
              <a:defRPr sz="2400" b="0"/>
            </a:lvl1pPr>
          </a:lstStyle>
          <a:p>
            <a:pPr rtl="0"/>
            <a:r>
              <a:rPr lang="zh-CN" altLang="en-US" noProof="0"/>
              <a:t>单击此处编辑母版标题样式</a:t>
            </a:r>
          </a:p>
        </p:txBody>
      </p:sp>
      <p:sp>
        <p:nvSpPr>
          <p:cNvPr id="3" name="内容占位符 2"/>
          <p:cNvSpPr>
            <a:spLocks noGrp="1"/>
          </p:cNvSpPr>
          <p:nvPr>
            <p:ph idx="1"/>
          </p:nvPr>
        </p:nvSpPr>
        <p:spPr>
          <a:xfrm>
            <a:off x="4648201" y="609601"/>
            <a:ext cx="6169026" cy="5181600"/>
          </a:xfrm>
        </p:spPr>
        <p:txBody>
          <a:bodyPr rtlCol="0" anchor="ctr">
            <a:normAutofit/>
          </a:body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
        <p:nvSpPr>
          <p:cNvPr id="4" name="文本占位符 3"/>
          <p:cNvSpPr>
            <a:spLocks noGrp="1"/>
          </p:cNvSpPr>
          <p:nvPr>
            <p:ph type="body" sz="half" idx="2"/>
          </p:nvPr>
        </p:nvSpPr>
        <p:spPr>
          <a:xfrm>
            <a:off x="685800" y="3445933"/>
            <a:ext cx="3680885" cy="1828800"/>
          </a:xfrm>
        </p:spPr>
        <p:txBody>
          <a:bodyPr rtlCol="0"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noProof="0"/>
              <a:t>单击此处编辑母版文本样式</a:t>
            </a:r>
          </a:p>
        </p:txBody>
      </p:sp>
      <p:sp>
        <p:nvSpPr>
          <p:cNvPr id="5" name="日期占位符 4"/>
          <p:cNvSpPr>
            <a:spLocks noGrp="1"/>
          </p:cNvSpPr>
          <p:nvPr>
            <p:ph type="dt" sz="half" idx="10"/>
          </p:nvPr>
        </p:nvSpPr>
        <p:spPr/>
        <p:txBody>
          <a:bodyPr rtlCol="0"/>
          <a:lstStyle/>
          <a:p>
            <a:pPr rtl="0"/>
            <a:fld id="{D8905170-1958-47F4-9682-359E29E272CE}" type="datetime1">
              <a:rPr lang="zh-CN" altLang="en-US" noProof="0" smtClean="0"/>
              <a:t>2023/4/16</a:t>
            </a:fld>
            <a:endParaRPr lang="zh-CN" altLang="en-US" noProof="0"/>
          </a:p>
        </p:txBody>
      </p:sp>
      <p:sp>
        <p:nvSpPr>
          <p:cNvPr id="6" name="页脚占位符 5"/>
          <p:cNvSpPr>
            <a:spLocks noGrp="1"/>
          </p:cNvSpPr>
          <p:nvPr>
            <p:ph type="ftr" sz="quarter" idx="11"/>
          </p:nvPr>
        </p:nvSpPr>
        <p:spPr/>
        <p:txBody>
          <a:bodyPr rtlCol="0"/>
          <a:lstStyle/>
          <a:p>
            <a:pPr rtl="0"/>
            <a:endParaRPr lang="zh-CN" altLang="en-US" noProof="0"/>
          </a:p>
        </p:txBody>
      </p:sp>
      <p:sp>
        <p:nvSpPr>
          <p:cNvPr id="7" name="灯片编号占位符 6"/>
          <p:cNvSpPr>
            <a:spLocks noGrp="1"/>
          </p:cNvSpPr>
          <p:nvPr>
            <p:ph type="sldNum" sz="quarter" idx="12"/>
          </p:nvPr>
        </p:nvSpPr>
        <p:spPr/>
        <p:txBody>
          <a:bodyPr rtlCol="0"/>
          <a:lstStyle/>
          <a:p>
            <a:pPr rtl="0"/>
            <a:fld id="{69E57DC2-970A-4B3E-BB1C-7A09969E49DF}" type="slidenum">
              <a:rPr lang="en-US" altLang="zh-CN" noProof="0" smtClean="0"/>
              <a:pPr/>
              <a:t>‹#›</a:t>
            </a:fld>
            <a:endParaRPr lang="zh-CN" altLang="en-US" noProof="0"/>
          </a:p>
        </p:txBody>
      </p:sp>
    </p:spTree>
    <p:extLst>
      <p:ext uri="{BB962C8B-B14F-4D97-AF65-F5344CB8AC3E}">
        <p14:creationId xmlns:p14="http://schemas.microsoft.com/office/powerpoint/2010/main" val="11409764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带标题的图片">
    <p:spTree>
      <p:nvGrpSpPr>
        <p:cNvPr id="1" name=""/>
        <p:cNvGrpSpPr/>
        <p:nvPr/>
      </p:nvGrpSpPr>
      <p:grpSpPr>
        <a:xfrm>
          <a:off x="0" y="0"/>
          <a:ext cx="0" cy="0"/>
          <a:chOff x="0" y="0"/>
          <a:chExt cx="0" cy="0"/>
        </a:xfrm>
      </p:grpSpPr>
      <p:pic>
        <p:nvPicPr>
          <p:cNvPr id="8" name="图片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标题 1"/>
          <p:cNvSpPr>
            <a:spLocks noGrp="1"/>
          </p:cNvSpPr>
          <p:nvPr>
            <p:ph type="title"/>
          </p:nvPr>
        </p:nvSpPr>
        <p:spPr>
          <a:xfrm>
            <a:off x="685800" y="1600200"/>
            <a:ext cx="6164653" cy="1371600"/>
          </a:xfrm>
        </p:spPr>
        <p:txBody>
          <a:bodyPr rtlCol="0" anchor="b">
            <a:normAutofit/>
          </a:bodyPr>
          <a:lstStyle>
            <a:lvl1pPr algn="l">
              <a:defRPr sz="2800" b="0"/>
            </a:lvl1pPr>
          </a:lstStyle>
          <a:p>
            <a:pPr rtl="0"/>
            <a:r>
              <a:rPr lang="zh-CN" altLang="en-US" noProof="0"/>
              <a:t>单击此处编辑母版标题样式</a:t>
            </a:r>
          </a:p>
        </p:txBody>
      </p:sp>
      <p:sp>
        <p:nvSpPr>
          <p:cNvPr id="14" name="图片占位符 2"/>
          <p:cNvSpPr>
            <a:spLocks noGrp="1" noChangeAspect="1"/>
          </p:cNvSpPr>
          <p:nvPr>
            <p:ph type="pic" idx="1" hasCustomPrompt="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zh-CN" altLang="en-US" noProof="0"/>
              <a:t>单击图标以添加图片</a:t>
            </a:r>
          </a:p>
        </p:txBody>
      </p:sp>
      <p:sp>
        <p:nvSpPr>
          <p:cNvPr id="4" name="文本占位符 3"/>
          <p:cNvSpPr>
            <a:spLocks noGrp="1"/>
          </p:cNvSpPr>
          <p:nvPr>
            <p:ph type="body" sz="half" idx="2"/>
          </p:nvPr>
        </p:nvSpPr>
        <p:spPr>
          <a:xfrm>
            <a:off x="685800" y="2971800"/>
            <a:ext cx="6164653" cy="1828800"/>
          </a:xfrm>
        </p:spPr>
        <p:txBody>
          <a:bodyPr rtlCol="0"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noProof="0"/>
              <a:t>单击此处编辑母版文本样式</a:t>
            </a:r>
          </a:p>
        </p:txBody>
      </p:sp>
      <p:sp>
        <p:nvSpPr>
          <p:cNvPr id="5" name="日期占位符 4"/>
          <p:cNvSpPr>
            <a:spLocks noGrp="1"/>
          </p:cNvSpPr>
          <p:nvPr>
            <p:ph type="dt" sz="half" idx="10"/>
          </p:nvPr>
        </p:nvSpPr>
        <p:spPr/>
        <p:txBody>
          <a:bodyPr rtlCol="0"/>
          <a:lstStyle/>
          <a:p>
            <a:pPr rtl="0"/>
            <a:fld id="{57105F54-EE89-4D9B-9F9C-6DECEE061631}" type="datetime1">
              <a:rPr lang="zh-CN" altLang="en-US" noProof="0" smtClean="0"/>
              <a:t>2023/4/16</a:t>
            </a:fld>
            <a:endParaRPr lang="zh-CN" altLang="en-US" noProof="0"/>
          </a:p>
        </p:txBody>
      </p:sp>
      <p:sp>
        <p:nvSpPr>
          <p:cNvPr id="6" name="页脚占位符 5"/>
          <p:cNvSpPr>
            <a:spLocks noGrp="1"/>
          </p:cNvSpPr>
          <p:nvPr>
            <p:ph type="ftr" sz="quarter" idx="11"/>
          </p:nvPr>
        </p:nvSpPr>
        <p:spPr/>
        <p:txBody>
          <a:bodyPr rtlCol="0"/>
          <a:lstStyle/>
          <a:p>
            <a:pPr rtl="0"/>
            <a:endParaRPr lang="zh-CN" altLang="en-US" noProof="0"/>
          </a:p>
        </p:txBody>
      </p:sp>
      <p:sp>
        <p:nvSpPr>
          <p:cNvPr id="7" name="灯片编号占位符 6"/>
          <p:cNvSpPr>
            <a:spLocks noGrp="1"/>
          </p:cNvSpPr>
          <p:nvPr>
            <p:ph type="sldNum" sz="quarter" idx="12"/>
          </p:nvPr>
        </p:nvSpPr>
        <p:spPr/>
        <p:txBody>
          <a:bodyPr rtlCol="0"/>
          <a:lstStyle/>
          <a:p>
            <a:pPr rtl="0"/>
            <a:fld id="{69E57DC2-970A-4B3E-BB1C-7A09969E49DF}" type="slidenum">
              <a:rPr lang="en-US" altLang="zh-CN" noProof="0" smtClean="0"/>
              <a:pPr/>
              <a:t>‹#›</a:t>
            </a:fld>
            <a:endParaRPr lang="zh-CN" altLang="en-US" noProof="0"/>
          </a:p>
        </p:txBody>
      </p:sp>
    </p:spTree>
    <p:extLst>
      <p:ext uri="{BB962C8B-B14F-4D97-AF65-F5344CB8AC3E}">
        <p14:creationId xmlns:p14="http://schemas.microsoft.com/office/powerpoint/2010/main" val="2179080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pPr rtl="0"/>
            <a:r>
              <a:rPr lang="zh-CN" altLang="en-US" noProof="0"/>
              <a:t>单击此处编辑母版标题样式</a:t>
            </a:r>
          </a:p>
        </p:txBody>
      </p:sp>
      <p:sp>
        <p:nvSpPr>
          <p:cNvPr id="3" name="文本占位符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rtl="0"/>
            <a:r>
              <a:rPr lang="zh-CN" altLang="en-US" noProof="0"/>
              <a:t>单击此处编辑母版文本样式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p>
        </p:txBody>
      </p:sp>
      <p:sp>
        <p:nvSpPr>
          <p:cNvPr id="4" name="日期占位符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icrosoft YaHei UI" panose="020B0503020204020204" pitchFamily="34" charset="-122"/>
                <a:ea typeface="Microsoft YaHei UI" panose="020B0503020204020204" pitchFamily="34" charset="-122"/>
              </a:defRPr>
            </a:lvl1pPr>
          </a:lstStyle>
          <a:p>
            <a:fld id="{EFAB11F1-59FE-48BE-91BA-99BF2D5E1491}" type="datetime1">
              <a:rPr lang="zh-CN" altLang="en-US" noProof="0" smtClean="0"/>
              <a:t>2023/4/16</a:t>
            </a:fld>
            <a:endParaRPr lang="zh-CN" altLang="en-US" noProof="0">
              <a:latin typeface="Microsoft YaHei UI" panose="020B0503020204020204" pitchFamily="34" charset="-122"/>
              <a:ea typeface="Microsoft YaHei UI" panose="020B0503020204020204" pitchFamily="34" charset="-122"/>
            </a:endParaRPr>
          </a:p>
        </p:txBody>
      </p:sp>
      <p:sp>
        <p:nvSpPr>
          <p:cNvPr id="5" name="页脚占位符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icrosoft YaHei UI" panose="020B0503020204020204" pitchFamily="34" charset="-122"/>
                <a:ea typeface="Microsoft YaHei UI" panose="020B0503020204020204" pitchFamily="34" charset="-122"/>
              </a:defRPr>
            </a:lvl1pPr>
          </a:lstStyle>
          <a:p>
            <a:endParaRPr lang="zh-CN" altLang="en-US" noProof="0">
              <a:latin typeface="Microsoft YaHei UI" panose="020B0503020204020204" pitchFamily="34" charset="-122"/>
              <a:ea typeface="Microsoft YaHei UI" panose="020B0503020204020204" pitchFamily="34" charset="-122"/>
            </a:endParaRPr>
          </a:p>
        </p:txBody>
      </p:sp>
      <p:sp>
        <p:nvSpPr>
          <p:cNvPr id="6" name="幻灯片编号占位符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icrosoft YaHei UI" panose="020B0503020204020204" pitchFamily="34" charset="-122"/>
                <a:ea typeface="Microsoft YaHei UI" panose="020B0503020204020204" pitchFamily="34" charset="-122"/>
              </a:defRPr>
            </a:lvl1pPr>
          </a:lstStyle>
          <a:p>
            <a:fld id="{69E57DC2-970A-4B3E-BB1C-7A09969E49DF}" type="slidenum">
              <a:rPr lang="en-US" altLang="zh-CN" noProof="0" smtClean="0"/>
              <a:pPr/>
              <a:t>‹#›</a:t>
            </a:fld>
            <a:endParaRPr lang="zh-CN" altLang="en-US" noProof="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645065765"/>
      </p:ext>
    </p:extLst>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Lst>
  <p:hf sldNum="0" hdr="0" ftr="0" dt="0"/>
  <p:txStyles>
    <p:titleStyle>
      <a:lvl1pPr algn="l" defTabSz="457200" rtl="0" eaLnBrk="1" latinLnBrk="0" hangingPunct="1">
        <a:spcBef>
          <a:spcPct val="0"/>
        </a:spcBef>
        <a:buNone/>
        <a:defRPr sz="3600" kern="1200" cap="all">
          <a:ln w="3175" cmpd="sng">
            <a:noFill/>
          </a:ln>
          <a:solidFill>
            <a:schemeClr val="tx1"/>
          </a:solidFill>
          <a:effectLst/>
          <a:latin typeface="Microsoft YaHei UI" panose="020B0503020204020204" pitchFamily="34" charset="-122"/>
          <a:ea typeface="Microsoft YaHei UI" panose="020B0503020204020204" pitchFamily="34" charset="-122"/>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icrosoft YaHei UI" panose="020B0503020204020204" pitchFamily="34" charset="-122"/>
          <a:ea typeface="Microsoft YaHei UI" panose="020B0503020204020204" pitchFamily="34" charset="-122"/>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icrosoft YaHei UI" panose="020B0503020204020204" pitchFamily="34" charset="-122"/>
          <a:ea typeface="Microsoft YaHei UI" panose="020B0503020204020204" pitchFamily="34" charset="-122"/>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icrosoft YaHei UI" panose="020B0503020204020204" pitchFamily="34" charset="-122"/>
          <a:ea typeface="Microsoft YaHei UI" panose="020B0503020204020204" pitchFamily="34" charset="-122"/>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icrosoft YaHei UI" panose="020B0503020204020204" pitchFamily="34" charset="-122"/>
          <a:ea typeface="Microsoft YaHei UI" panose="020B0503020204020204" pitchFamily="34" charset="-122"/>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icrosoft YaHei UI" panose="020B0503020204020204" pitchFamily="34" charset="-122"/>
          <a:ea typeface="Microsoft YaHei UI" panose="020B0503020204020204" pitchFamily="34" charset="-122"/>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5.gif"/><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hyperlink" Target="mailto:thsingsen@qq.com"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夜晚的天空以及远处地平线上的群山">
            <a:extLst>
              <a:ext uri="{FF2B5EF4-FFF2-40B4-BE49-F238E27FC236}">
                <a16:creationId xmlns:a16="http://schemas.microsoft.com/office/drawing/2014/main" id="{7C454B0C-0819-4D56-9275-BCE254DA659D}"/>
              </a:ext>
            </a:extLst>
          </p:cNvPr>
          <p:cNvPicPr>
            <a:picLocks noChangeAspect="1"/>
          </p:cNvPicPr>
          <p:nvPr/>
        </p:nvPicPr>
        <p:blipFill rotWithShape="1">
          <a:blip r:embed="rId3">
            <a:alphaModFix amt="20000"/>
            <a:extLst>
              <a:ext uri="{28A0092B-C50C-407E-A947-70E740481C1C}">
                <a14:useLocalDpi xmlns:a14="http://schemas.microsoft.com/office/drawing/2010/main"/>
              </a:ext>
            </a:extLst>
          </a:blip>
          <a:srcRect/>
          <a:stretch/>
        </p:blipFill>
        <p:spPr>
          <a:xfrm>
            <a:off x="0" y="0"/>
            <a:ext cx="12191980" cy="6857990"/>
          </a:xfrm>
          <a:prstGeom prst="rect">
            <a:avLst/>
          </a:prstGeom>
        </p:spPr>
      </p:pic>
      <p:sp>
        <p:nvSpPr>
          <p:cNvPr id="2" name="标题 1">
            <a:extLst>
              <a:ext uri="{FF2B5EF4-FFF2-40B4-BE49-F238E27FC236}">
                <a16:creationId xmlns:a16="http://schemas.microsoft.com/office/drawing/2014/main" id="{340C7600-5BA8-4A54-887F-74AF87750A31}"/>
              </a:ext>
            </a:extLst>
          </p:cNvPr>
          <p:cNvSpPr>
            <a:spLocks noGrp="1"/>
          </p:cNvSpPr>
          <p:nvPr>
            <p:ph type="ctrTitle"/>
          </p:nvPr>
        </p:nvSpPr>
        <p:spPr>
          <a:xfrm>
            <a:off x="222656" y="1311058"/>
            <a:ext cx="7187124" cy="829667"/>
          </a:xfrm>
        </p:spPr>
        <p:txBody>
          <a:bodyPr rtlCol="0">
            <a:normAutofit/>
          </a:bodyPr>
          <a:lstStyle/>
          <a:p>
            <a:pPr rtl="0"/>
            <a:r>
              <a:rPr lang="zh-CN" altLang="en-US" b="1" dirty="0"/>
              <a:t>算法设计与分析实验二</a:t>
            </a:r>
          </a:p>
        </p:txBody>
      </p:sp>
      <p:sp>
        <p:nvSpPr>
          <p:cNvPr id="3" name="副标题 2">
            <a:extLst>
              <a:ext uri="{FF2B5EF4-FFF2-40B4-BE49-F238E27FC236}">
                <a16:creationId xmlns:a16="http://schemas.microsoft.com/office/drawing/2014/main" id="{AE584786-6548-4BB4-95FD-977AD1F362C6}"/>
              </a:ext>
            </a:extLst>
          </p:cNvPr>
          <p:cNvSpPr>
            <a:spLocks noGrp="1"/>
          </p:cNvSpPr>
          <p:nvPr>
            <p:ph type="subTitle" idx="1"/>
          </p:nvPr>
        </p:nvSpPr>
        <p:spPr>
          <a:xfrm>
            <a:off x="6096000" y="3984642"/>
            <a:ext cx="5261033" cy="543618"/>
          </a:xfrm>
        </p:spPr>
        <p:txBody>
          <a:bodyPr rtlCol="0">
            <a:normAutofit/>
          </a:bodyPr>
          <a:lstStyle/>
          <a:p>
            <a:pPr rtl="0"/>
            <a:r>
              <a:rPr lang="zh-CN" altLang="en-US" sz="2400" dirty="0">
                <a:solidFill>
                  <a:schemeClr val="accent1">
                    <a:lumMod val="40000"/>
                    <a:lumOff val="60000"/>
                  </a:schemeClr>
                </a:solidFill>
              </a:rPr>
              <a:t>欧阳宇杰   </a:t>
            </a:r>
            <a:r>
              <a:rPr lang="en-US" altLang="zh-CN" sz="2400" dirty="0">
                <a:solidFill>
                  <a:schemeClr val="accent1">
                    <a:lumMod val="40000"/>
                    <a:lumOff val="60000"/>
                  </a:schemeClr>
                </a:solidFill>
              </a:rPr>
              <a:t>2021150143</a:t>
            </a:r>
            <a:r>
              <a:rPr lang="zh-CN" altLang="en-US" sz="2400" dirty="0">
                <a:solidFill>
                  <a:schemeClr val="accent1">
                    <a:lumMod val="40000"/>
                    <a:lumOff val="60000"/>
                  </a:schemeClr>
                </a:solidFill>
              </a:rPr>
              <a:t>             </a:t>
            </a:r>
            <a:endParaRPr lang="en-US" altLang="zh-CN" sz="2400" dirty="0">
              <a:solidFill>
                <a:schemeClr val="accent1">
                  <a:lumMod val="40000"/>
                  <a:lumOff val="60000"/>
                </a:schemeClr>
              </a:solidFill>
            </a:endParaRPr>
          </a:p>
        </p:txBody>
      </p:sp>
      <p:sp>
        <p:nvSpPr>
          <p:cNvPr id="6" name="标题 1">
            <a:extLst>
              <a:ext uri="{FF2B5EF4-FFF2-40B4-BE49-F238E27FC236}">
                <a16:creationId xmlns:a16="http://schemas.microsoft.com/office/drawing/2014/main" id="{4EE3C0F7-9B57-4D57-A5EC-BE732318560A}"/>
              </a:ext>
            </a:extLst>
          </p:cNvPr>
          <p:cNvSpPr txBox="1">
            <a:spLocks/>
          </p:cNvSpPr>
          <p:nvPr/>
        </p:nvSpPr>
        <p:spPr>
          <a:xfrm>
            <a:off x="2214327" y="2647850"/>
            <a:ext cx="7187124" cy="829667"/>
          </a:xfrm>
          <a:prstGeom prst="rect">
            <a:avLst/>
          </a:prstGeom>
          <a:effectLst/>
        </p:spPr>
        <p:txBody>
          <a:bodyPr vert="horz" lIns="91440" tIns="45720" rIns="91440" bIns="45720" rtlCol="0" anchor="b">
            <a:normAutofit/>
          </a:bodyPr>
          <a:lstStyle>
            <a:lvl1pPr algn="r" defTabSz="457200" rtl="0" eaLnBrk="1" latinLnBrk="0" hangingPunct="1">
              <a:spcBef>
                <a:spcPct val="0"/>
              </a:spcBef>
              <a:buNone/>
              <a:defRPr sz="4800" kern="1200" cap="all">
                <a:ln w="3175" cmpd="sng">
                  <a:noFill/>
                </a:ln>
                <a:solidFill>
                  <a:schemeClr val="tx1"/>
                </a:solidFill>
                <a:effectLst/>
                <a:latin typeface="Microsoft YaHei UI" panose="020B0503020204020204" pitchFamily="34" charset="-122"/>
                <a:ea typeface="Microsoft YaHei UI" panose="020B0503020204020204" pitchFamily="34" charset="-122"/>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b="1" i="1" dirty="0"/>
              <a:t>分治法求最近点对问题</a:t>
            </a:r>
          </a:p>
        </p:txBody>
      </p:sp>
    </p:spTree>
    <p:extLst>
      <p:ext uri="{BB962C8B-B14F-4D97-AF65-F5344CB8AC3E}">
        <p14:creationId xmlns:p14="http://schemas.microsoft.com/office/powerpoint/2010/main" val="34177214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8BC34E32-327E-4D1D-8289-8C5D82F97A5C}"/>
                  </a:ext>
                </a:extLst>
              </p:cNvPr>
              <p:cNvSpPr txBox="1"/>
              <p:nvPr/>
            </p:nvSpPr>
            <p:spPr>
              <a:xfrm>
                <a:off x="276606" y="460724"/>
                <a:ext cx="6094476" cy="4739759"/>
              </a:xfrm>
              <a:prstGeom prst="rect">
                <a:avLst/>
              </a:prstGeom>
              <a:noFill/>
            </p:spPr>
            <p:txBody>
              <a:bodyPr wrap="square">
                <a:spAutoFit/>
              </a:bodyPr>
              <a:lstStyle/>
              <a:p>
                <a:pPr algn="just"/>
                <a:r>
                  <a:rPr lang="zh-CN" altLang="zh-CN" sz="2800" i="1" kern="100" dirty="0">
                    <a:solidFill>
                      <a:srgbClr val="FFFF00"/>
                    </a:solidFill>
                    <a:effectLst/>
                    <a:latin typeface="Times New Roman" panose="02020603050405020304" pitchFamily="18" charset="0"/>
                    <a:ea typeface="黑体" panose="02010609060101010101" pitchFamily="49" charset="-122"/>
                  </a:rPr>
                  <a:t>时间复杂度分析：</a:t>
                </a:r>
                <a:endParaRPr lang="zh-CN" altLang="zh-CN" sz="2000" kern="100" dirty="0">
                  <a:solidFill>
                    <a:srgbClr val="FFFF00"/>
                  </a:solidFill>
                  <a:effectLst/>
                  <a:latin typeface="Times New Roman" panose="02020603050405020304" pitchFamily="18" charset="0"/>
                  <a:ea typeface="宋体" panose="02010600030101010101" pitchFamily="2" charset="-122"/>
                </a:endParaRPr>
              </a:p>
              <a:p>
                <a:pPr lvl="0" algn="just"/>
                <a:r>
                  <a:rPr lang="en-US" altLang="zh-CN" sz="2000" kern="100" dirty="0">
                    <a:effectLst/>
                    <a:latin typeface="Times New Roman" panose="02020603050405020304" pitchFamily="18" charset="0"/>
                    <a:ea typeface="黑体" panose="02010609060101010101" pitchFamily="49" charset="-122"/>
                  </a:rPr>
                  <a:t>a)   </a:t>
                </a:r>
                <a:r>
                  <a:rPr lang="zh-CN" altLang="zh-CN" sz="2000" kern="100" dirty="0">
                    <a:effectLst/>
                    <a:latin typeface="Times New Roman" panose="02020603050405020304" pitchFamily="18" charset="0"/>
                    <a:ea typeface="黑体" panose="02010609060101010101" pitchFamily="49" charset="-122"/>
                  </a:rPr>
                  <a:t>由于分治函数中当递归至仅有两个点时根据</a:t>
                </a:r>
                <a:r>
                  <a:rPr lang="en-US" altLang="zh-CN" sz="2000" kern="100" dirty="0">
                    <a:effectLst/>
                    <a:latin typeface="Times New Roman" panose="02020603050405020304" pitchFamily="18" charset="0"/>
                    <a:ea typeface="黑体" panose="02010609060101010101" pitchFamily="49" charset="-122"/>
                  </a:rPr>
                  <a:t>y</a:t>
                </a:r>
                <a:r>
                  <a:rPr lang="zh-CN" altLang="zh-CN" sz="2000" kern="100" dirty="0">
                    <a:effectLst/>
                    <a:latin typeface="Times New Roman" panose="02020603050405020304" pitchFamily="18" charset="0"/>
                    <a:ea typeface="黑体" panose="02010609060101010101" pitchFamily="49" charset="-122"/>
                  </a:rPr>
                  <a:t>坐标排序后返回有序数组，故后面每次合并时待合并的两个小数组</a:t>
                </a:r>
                <a14:m>
                  <m:oMath xmlns:m="http://schemas.openxmlformats.org/officeDocument/2006/math">
                    <m:sSub>
                      <m:sSubPr>
                        <m:ctrlPr>
                          <a:rPr lang="zh-CN" altLang="zh-CN" sz="2000" i="1" kern="100">
                            <a:effectLst/>
                            <a:latin typeface="Cambria Math" panose="02040503050406030204" pitchFamily="18" charset="0"/>
                            <a:ea typeface="Cambria Math" panose="02040503050406030204" pitchFamily="18" charset="0"/>
                          </a:rPr>
                        </m:ctrlPr>
                      </m:sSubPr>
                      <m:e>
                        <m:r>
                          <a:rPr lang="en-US" altLang="zh-CN" sz="2000" i="1" kern="100">
                            <a:effectLst/>
                            <a:latin typeface="Cambria Math" panose="02040503050406030204" pitchFamily="18" charset="0"/>
                            <a:ea typeface="黑体" panose="02010609060101010101" pitchFamily="49" charset="-122"/>
                          </a:rPr>
                          <m:t>𝑎𝑟𝑟</m:t>
                        </m:r>
                      </m:e>
                      <m:sub>
                        <m:r>
                          <a:rPr lang="en-US" altLang="zh-CN" sz="2000" i="1" kern="100">
                            <a:effectLst/>
                            <a:latin typeface="Cambria Math" panose="02040503050406030204" pitchFamily="18" charset="0"/>
                            <a:ea typeface="黑体" panose="02010609060101010101" pitchFamily="49" charset="-122"/>
                          </a:rPr>
                          <m:t>𝑙</m:t>
                        </m:r>
                      </m:sub>
                    </m:sSub>
                  </m:oMath>
                </a14:m>
                <a:r>
                  <a:rPr lang="zh-CN" altLang="zh-CN" sz="2000" kern="100" dirty="0">
                    <a:effectLst/>
                    <a:latin typeface="Times New Roman" panose="02020603050405020304" pitchFamily="18" charset="0"/>
                    <a:ea typeface="黑体" panose="02010609060101010101" pitchFamily="49" charset="-122"/>
                  </a:rPr>
                  <a:t>和</a:t>
                </a:r>
                <a14:m>
                  <m:oMath xmlns:m="http://schemas.openxmlformats.org/officeDocument/2006/math">
                    <m:sSub>
                      <m:sSubPr>
                        <m:ctrlPr>
                          <a:rPr lang="zh-CN" altLang="zh-CN" sz="2000" i="1" kern="100">
                            <a:effectLst/>
                            <a:latin typeface="Cambria Math" panose="02040503050406030204" pitchFamily="18" charset="0"/>
                            <a:ea typeface="Cambria Math" panose="02040503050406030204" pitchFamily="18" charset="0"/>
                          </a:rPr>
                        </m:ctrlPr>
                      </m:sSubPr>
                      <m:e>
                        <m:r>
                          <a:rPr lang="en-US" altLang="zh-CN" sz="2000" i="1" kern="100">
                            <a:effectLst/>
                            <a:latin typeface="Cambria Math" panose="02040503050406030204" pitchFamily="18" charset="0"/>
                            <a:ea typeface="黑体" panose="02010609060101010101" pitchFamily="49" charset="-122"/>
                          </a:rPr>
                          <m:t>𝑎𝑟𝑟</m:t>
                        </m:r>
                      </m:e>
                      <m:sub>
                        <m:r>
                          <a:rPr lang="en-US" altLang="zh-CN" sz="2000" i="1" kern="100">
                            <a:effectLst/>
                            <a:latin typeface="Cambria Math" panose="02040503050406030204" pitchFamily="18" charset="0"/>
                            <a:ea typeface="黑体" panose="02010609060101010101" pitchFamily="49" charset="-122"/>
                          </a:rPr>
                          <m:t>𝑟</m:t>
                        </m:r>
                      </m:sub>
                    </m:sSub>
                  </m:oMath>
                </a14:m>
                <a:r>
                  <a:rPr lang="zh-CN" altLang="zh-CN" sz="2000" kern="100" dirty="0">
                    <a:effectLst/>
                    <a:latin typeface="Times New Roman" panose="02020603050405020304" pitchFamily="18" charset="0"/>
                    <a:ea typeface="黑体" panose="02010609060101010101" pitchFamily="49" charset="-122"/>
                  </a:rPr>
                  <a:t>都是</a:t>
                </a:r>
                <a:r>
                  <a:rPr lang="en-US" altLang="zh-CN" sz="2000" kern="100" dirty="0">
                    <a:effectLst/>
                    <a:latin typeface="Times New Roman" panose="02020603050405020304" pitchFamily="18" charset="0"/>
                    <a:ea typeface="黑体" panose="02010609060101010101" pitchFamily="49" charset="-122"/>
                  </a:rPr>
                  <a:t>y</a:t>
                </a:r>
                <a:r>
                  <a:rPr lang="zh-CN" altLang="zh-CN" sz="2000" kern="100" dirty="0">
                    <a:effectLst/>
                    <a:latin typeface="Times New Roman" panose="02020603050405020304" pitchFamily="18" charset="0"/>
                    <a:ea typeface="黑体" panose="02010609060101010101" pitchFamily="49" charset="-122"/>
                  </a:rPr>
                  <a:t>坐标有序的。因此合并这两个小数组的操作很简单，和归并排序中的合并操作很相似，只不过这里比较的是</a:t>
                </a:r>
                <a:r>
                  <a:rPr lang="en-US" altLang="zh-CN" sz="2000" kern="100" dirty="0">
                    <a:effectLst/>
                    <a:latin typeface="Times New Roman" panose="02020603050405020304" pitchFamily="18" charset="0"/>
                    <a:ea typeface="黑体" panose="02010609060101010101" pitchFamily="49" charset="-122"/>
                  </a:rPr>
                  <a:t>y</a:t>
                </a:r>
                <a:r>
                  <a:rPr lang="zh-CN" altLang="zh-CN" sz="2000" kern="100" dirty="0">
                    <a:effectLst/>
                    <a:latin typeface="Times New Roman" panose="02020603050405020304" pitchFamily="18" charset="0"/>
                    <a:ea typeface="黑体" panose="02010609060101010101" pitchFamily="49" charset="-122"/>
                  </a:rPr>
                  <a:t>坐标。因此归并操作的时间复杂度为</a:t>
                </a:r>
                <a:r>
                  <a:rPr lang="en-US" altLang="zh-CN" sz="2000" kern="100" dirty="0">
                    <a:effectLst/>
                    <a:latin typeface="Times New Roman" panose="02020603050405020304" pitchFamily="18" charset="0"/>
                    <a:ea typeface="黑体" panose="02010609060101010101" pitchFamily="49" charset="-122"/>
                  </a:rPr>
                  <a:t>O(n)</a:t>
                </a:r>
                <a:r>
                  <a:rPr lang="zh-CN" altLang="zh-CN" sz="2000" kern="100" dirty="0">
                    <a:effectLst/>
                    <a:latin typeface="Times New Roman" panose="02020603050405020304" pitchFamily="18" charset="0"/>
                    <a:ea typeface="黑体" panose="02010609060101010101" pitchFamily="49" charset="-122"/>
                  </a:rPr>
                  <a:t>。</a:t>
                </a:r>
                <a:endParaRPr lang="zh-CN" altLang="zh-CN" kern="100" dirty="0">
                  <a:effectLst/>
                  <a:latin typeface="Times New Roman" panose="02020603050405020304" pitchFamily="18" charset="0"/>
                  <a:ea typeface="宋体" panose="02010600030101010101" pitchFamily="2" charset="-122"/>
                </a:endParaRPr>
              </a:p>
              <a:p>
                <a:pPr lvl="0" algn="just"/>
                <a:r>
                  <a:rPr lang="en-US" altLang="zh-CN" sz="2000" kern="100" dirty="0">
                    <a:effectLst/>
                    <a:latin typeface="Times New Roman" panose="02020603050405020304" pitchFamily="18" charset="0"/>
                    <a:ea typeface="黑体" panose="02010609060101010101" pitchFamily="49" charset="-122"/>
                  </a:rPr>
                  <a:t>b)  </a:t>
                </a:r>
                <a:r>
                  <a:rPr lang="zh-CN" altLang="zh-CN" sz="2000" kern="100" dirty="0">
                    <a:effectLst/>
                    <a:latin typeface="Times New Roman" panose="02020603050405020304" pitchFamily="18" charset="0"/>
                    <a:ea typeface="黑体" panose="02010609060101010101" pitchFamily="49" charset="-122"/>
                  </a:rPr>
                  <a:t>又由于之前的优化，对于绿色矩形内的每个点，仅需要计算</a:t>
                </a:r>
                <a:r>
                  <a:rPr lang="en-US" altLang="zh-CN" kern="100" dirty="0">
                    <a:effectLst/>
                    <a:latin typeface="Times New Roman" panose="02020603050405020304" pitchFamily="18" charset="0"/>
                    <a:ea typeface="黑体" panose="02010609060101010101" pitchFamily="49" charset="-122"/>
                  </a:rPr>
                  <a:t>y</a:t>
                </a:r>
                <a:r>
                  <a:rPr lang="zh-CN" altLang="zh-CN" kern="100" dirty="0">
                    <a:effectLst/>
                    <a:latin typeface="Times New Roman" panose="02020603050405020304" pitchFamily="18" charset="0"/>
                    <a:ea typeface="黑体" panose="02010609060101010101" pitchFamily="49" charset="-122"/>
                  </a:rPr>
                  <a:t>坐标在它之上的五个点与其的距离，故对于每个点仅需要常数级的时间，即时间复杂度为</a:t>
                </a:r>
                <a:r>
                  <a:rPr lang="en-US" altLang="zh-CN" kern="100" dirty="0">
                    <a:effectLst/>
                    <a:latin typeface="Times New Roman" panose="02020603050405020304" pitchFamily="18" charset="0"/>
                    <a:ea typeface="黑体" panose="02010609060101010101" pitchFamily="49" charset="-122"/>
                  </a:rPr>
                  <a:t>O(1)</a:t>
                </a:r>
                <a:r>
                  <a:rPr lang="zh-CN" altLang="zh-CN" kern="100" dirty="0">
                    <a:effectLst/>
                    <a:latin typeface="Times New Roman" panose="02020603050405020304" pitchFamily="18" charset="0"/>
                    <a:ea typeface="黑体" panose="02010609060101010101" pitchFamily="49" charset="-122"/>
                  </a:rPr>
                  <a:t>，故对绿色矩形左边的所有点都进行这样的枚举的时间复杂度为</a:t>
                </a:r>
                <a:r>
                  <a:rPr lang="en-US" altLang="zh-CN" kern="100" dirty="0">
                    <a:effectLst/>
                    <a:latin typeface="Times New Roman" panose="02020603050405020304" pitchFamily="18" charset="0"/>
                    <a:ea typeface="黑体" panose="02010609060101010101" pitchFamily="49" charset="-122"/>
                  </a:rPr>
                  <a:t>O(n)</a:t>
                </a:r>
                <a:r>
                  <a:rPr lang="zh-CN" altLang="zh-CN" kern="100" dirty="0">
                    <a:effectLst/>
                    <a:latin typeface="Times New Roman" panose="02020603050405020304" pitchFamily="18" charset="0"/>
                    <a:ea typeface="黑体" panose="02010609060101010101" pitchFamily="49" charset="-122"/>
                  </a:rPr>
                  <a:t>。</a:t>
                </a:r>
                <a:endParaRPr lang="zh-CN" altLang="zh-CN" kern="100" dirty="0">
                  <a:effectLst/>
                  <a:latin typeface="Times New Roman" panose="02020603050405020304" pitchFamily="18" charset="0"/>
                  <a:ea typeface="宋体" panose="02010600030101010101" pitchFamily="2" charset="-122"/>
                </a:endParaRPr>
              </a:p>
              <a:p>
                <a:pPr indent="266700" algn="just"/>
                <a:endParaRPr lang="en-US" altLang="zh-CN" sz="2000" kern="100" dirty="0">
                  <a:effectLst/>
                  <a:latin typeface="Times New Roman" panose="02020603050405020304" pitchFamily="18" charset="0"/>
                  <a:ea typeface="黑体" panose="02010609060101010101" pitchFamily="49" charset="-122"/>
                </a:endParaRPr>
              </a:p>
              <a:p>
                <a:pPr indent="266700" algn="just"/>
                <a:r>
                  <a:rPr lang="zh-CN" altLang="zh-CN" sz="2000" kern="100" dirty="0">
                    <a:effectLst/>
                    <a:latin typeface="Times New Roman" panose="02020603050405020304" pitchFamily="18" charset="0"/>
                    <a:ea typeface="黑体" panose="02010609060101010101" pitchFamily="49" charset="-122"/>
                  </a:rPr>
                  <a:t>综上所述以上两点，对于每层递归，消耗的时间为</a:t>
                </a:r>
                <a:r>
                  <a:rPr lang="en-US" altLang="zh-CN" sz="2000" kern="100" dirty="0">
                    <a:effectLst/>
                    <a:latin typeface="Times New Roman" panose="02020603050405020304" pitchFamily="18" charset="0"/>
                    <a:ea typeface="黑体" panose="02010609060101010101" pitchFamily="49" charset="-122"/>
                  </a:rPr>
                  <a:t>O(n)</a:t>
                </a:r>
                <a:r>
                  <a:rPr lang="zh-CN" altLang="zh-CN" sz="2000" kern="100" dirty="0">
                    <a:effectLst/>
                    <a:latin typeface="Times New Roman" panose="02020603050405020304" pitchFamily="18" charset="0"/>
                    <a:ea typeface="黑体" panose="02010609060101010101" pitchFamily="49" charset="-122"/>
                  </a:rPr>
                  <a:t>。</a:t>
                </a:r>
                <a:endParaRPr lang="zh-CN" altLang="zh-CN" sz="1600" kern="100" dirty="0">
                  <a:effectLst/>
                  <a:latin typeface="Times New Roman" panose="02020603050405020304" pitchFamily="18" charset="0"/>
                  <a:ea typeface="宋体" panose="02010600030101010101" pitchFamily="2" charset="-122"/>
                </a:endParaRPr>
              </a:p>
            </p:txBody>
          </p:sp>
        </mc:Choice>
        <mc:Fallback xmlns="">
          <p:sp>
            <p:nvSpPr>
              <p:cNvPr id="3" name="文本框 2">
                <a:extLst>
                  <a:ext uri="{FF2B5EF4-FFF2-40B4-BE49-F238E27FC236}">
                    <a16:creationId xmlns:a16="http://schemas.microsoft.com/office/drawing/2014/main" id="{8BC34E32-327E-4D1D-8289-8C5D82F97A5C}"/>
                  </a:ext>
                </a:extLst>
              </p:cNvPr>
              <p:cNvSpPr txBox="1">
                <a:spLocks noRot="1" noChangeAspect="1" noMove="1" noResize="1" noEditPoints="1" noAdjustHandles="1" noChangeArrowheads="1" noChangeShapeType="1" noTextEdit="1"/>
              </p:cNvSpPr>
              <p:nvPr/>
            </p:nvSpPr>
            <p:spPr>
              <a:xfrm>
                <a:off x="276606" y="460724"/>
                <a:ext cx="6094476" cy="4739759"/>
              </a:xfrm>
              <a:prstGeom prst="rect">
                <a:avLst/>
              </a:prstGeom>
              <a:blipFill>
                <a:blip r:embed="rId2"/>
                <a:stretch>
                  <a:fillRect l="-2000" t="-1802" r="-1100" b="-1544"/>
                </a:stretch>
              </a:blipFill>
            </p:spPr>
            <p:txBody>
              <a:bodyPr/>
              <a:lstStyle/>
              <a:p>
                <a:r>
                  <a:rPr lang="zh-CN" altLang="en-US">
                    <a:noFill/>
                  </a:rPr>
                  <a:t> </a:t>
                </a:r>
              </a:p>
            </p:txBody>
          </p:sp>
        </mc:Fallback>
      </mc:AlternateContent>
      <p:sp>
        <p:nvSpPr>
          <p:cNvPr id="5" name="文本框 4">
            <a:extLst>
              <a:ext uri="{FF2B5EF4-FFF2-40B4-BE49-F238E27FC236}">
                <a16:creationId xmlns:a16="http://schemas.microsoft.com/office/drawing/2014/main" id="{53B9F015-1032-476C-A5C1-208B9E96B0CD}"/>
              </a:ext>
            </a:extLst>
          </p:cNvPr>
          <p:cNvSpPr txBox="1"/>
          <p:nvPr/>
        </p:nvSpPr>
        <p:spPr>
          <a:xfrm>
            <a:off x="1026414" y="5294823"/>
            <a:ext cx="5218938" cy="461665"/>
          </a:xfrm>
          <a:prstGeom prst="rect">
            <a:avLst/>
          </a:prstGeom>
          <a:noFill/>
        </p:spPr>
        <p:txBody>
          <a:bodyPr wrap="square">
            <a:spAutoFit/>
          </a:bodyPr>
          <a:lstStyle/>
          <a:p>
            <a:pPr algn="just">
              <a:spcBef>
                <a:spcPts val="600"/>
              </a:spcBef>
              <a:spcAft>
                <a:spcPts val="600"/>
              </a:spcAft>
            </a:pPr>
            <a:r>
              <a:rPr lang="zh-CN" altLang="zh-CN" sz="2400" kern="100" dirty="0">
                <a:solidFill>
                  <a:schemeClr val="tx1">
                    <a:lumMod val="95000"/>
                  </a:schemeClr>
                </a:solidFill>
                <a:effectLst/>
                <a:latin typeface="Times New Roman" panose="02020603050405020304" pitchFamily="18" charset="0"/>
                <a:ea typeface="黑体" panose="02010609060101010101" pitchFamily="49" charset="-122"/>
              </a:rPr>
              <a:t>则有递推式如下：</a:t>
            </a:r>
            <a:r>
              <a:rPr lang="en-US" altLang="zh-CN" sz="2400" kern="100" dirty="0">
                <a:solidFill>
                  <a:schemeClr val="tx1">
                    <a:lumMod val="95000"/>
                  </a:schemeClr>
                </a:solidFill>
                <a:effectLst/>
                <a:latin typeface="Times New Roman" panose="02020603050405020304" pitchFamily="18" charset="0"/>
                <a:ea typeface="黑体" panose="02010609060101010101" pitchFamily="49" charset="-122"/>
              </a:rPr>
              <a:t>T(n) = 2T(n/2) + n</a:t>
            </a:r>
            <a:endParaRPr lang="zh-CN" altLang="zh-CN" sz="2400" kern="100" dirty="0">
              <a:solidFill>
                <a:schemeClr val="tx1">
                  <a:lumMod val="95000"/>
                </a:schemeClr>
              </a:solidFill>
              <a:effectLst/>
              <a:latin typeface="Times New Roman" panose="02020603050405020304" pitchFamily="18" charset="0"/>
              <a:ea typeface="宋体" panose="02010600030101010101" pitchFamily="2" charset="-122"/>
            </a:endParaRPr>
          </a:p>
        </p:txBody>
      </p:sp>
      <p:pic>
        <p:nvPicPr>
          <p:cNvPr id="6" name="图片 5">
            <a:extLst>
              <a:ext uri="{FF2B5EF4-FFF2-40B4-BE49-F238E27FC236}">
                <a16:creationId xmlns:a16="http://schemas.microsoft.com/office/drawing/2014/main" id="{8EDFBCB2-A860-4160-B119-C0F83ED9571C}"/>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61251" y="1705096"/>
            <a:ext cx="4471416" cy="5043176"/>
          </a:xfrm>
          <a:prstGeom prst="rect">
            <a:avLst/>
          </a:prstGeom>
          <a:noFill/>
          <a:ln>
            <a:noFill/>
          </a:ln>
        </p:spPr>
      </p:pic>
      <p:sp>
        <p:nvSpPr>
          <p:cNvPr id="8" name="文本框 7">
            <a:extLst>
              <a:ext uri="{FF2B5EF4-FFF2-40B4-BE49-F238E27FC236}">
                <a16:creationId xmlns:a16="http://schemas.microsoft.com/office/drawing/2014/main" id="{55C08E83-303B-4CCD-B919-DF08156884A5}"/>
              </a:ext>
            </a:extLst>
          </p:cNvPr>
          <p:cNvSpPr txBox="1"/>
          <p:nvPr/>
        </p:nvSpPr>
        <p:spPr>
          <a:xfrm>
            <a:off x="6643878" y="612489"/>
            <a:ext cx="5106162" cy="1092607"/>
          </a:xfrm>
          <a:prstGeom prst="rect">
            <a:avLst/>
          </a:prstGeom>
          <a:noFill/>
        </p:spPr>
        <p:txBody>
          <a:bodyPr wrap="square">
            <a:spAutoFit/>
          </a:bodyPr>
          <a:lstStyle/>
          <a:p>
            <a:pPr algn="just">
              <a:spcBef>
                <a:spcPts val="600"/>
              </a:spcBef>
              <a:spcAft>
                <a:spcPts val="600"/>
              </a:spcAft>
            </a:pPr>
            <a:r>
              <a:rPr lang="en-US" altLang="zh-CN" sz="2000" kern="100" dirty="0">
                <a:solidFill>
                  <a:schemeClr val="tx1">
                    <a:lumMod val="95000"/>
                  </a:schemeClr>
                </a:solidFill>
                <a:latin typeface="Times New Roman" panose="02020603050405020304" pitchFamily="18" charset="0"/>
                <a:ea typeface="黑体" panose="02010609060101010101" pitchFamily="49" charset="-122"/>
              </a:rPr>
              <a:t>        </a:t>
            </a:r>
            <a:r>
              <a:rPr lang="zh-CN" altLang="zh-CN" sz="2000" kern="100" dirty="0">
                <a:solidFill>
                  <a:schemeClr val="tx1">
                    <a:lumMod val="95000"/>
                  </a:schemeClr>
                </a:solidFill>
                <a:effectLst/>
                <a:latin typeface="Times New Roman" panose="02020603050405020304" pitchFamily="18" charset="0"/>
                <a:ea typeface="黑体" panose="02010609060101010101" pitchFamily="49" charset="-122"/>
              </a:rPr>
              <a:t>运用主定理法进行算法时间复杂度的计算，可得算法的时间复杂度为</a:t>
            </a:r>
            <a:r>
              <a:rPr lang="en-US" altLang="zh-CN" sz="2000" kern="100" dirty="0">
                <a:solidFill>
                  <a:schemeClr val="tx1">
                    <a:lumMod val="95000"/>
                  </a:schemeClr>
                </a:solidFill>
                <a:effectLst/>
                <a:latin typeface="Cambria Math" panose="02040503050406030204" pitchFamily="18" charset="0"/>
                <a:ea typeface="黑体" panose="02010609060101010101" pitchFamily="49" charset="-122"/>
                <a:cs typeface="Cambria Math" panose="02040503050406030204" pitchFamily="18" charset="0"/>
              </a:rPr>
              <a:t>𝑂</a:t>
            </a:r>
            <a:r>
              <a:rPr lang="en-US" altLang="zh-CN" sz="2000" kern="100" dirty="0">
                <a:solidFill>
                  <a:schemeClr val="tx1">
                    <a:lumMod val="95000"/>
                  </a:schemeClr>
                </a:solidFill>
                <a:effectLst/>
                <a:latin typeface="Times New Roman" panose="02020603050405020304" pitchFamily="18" charset="0"/>
                <a:ea typeface="黑体" panose="02010609060101010101" pitchFamily="49" charset="-122"/>
              </a:rPr>
              <a:t>(</a:t>
            </a:r>
            <a:r>
              <a:rPr lang="en-US" altLang="zh-CN" sz="2000" kern="100" dirty="0">
                <a:solidFill>
                  <a:schemeClr val="tx1">
                    <a:lumMod val="95000"/>
                  </a:schemeClr>
                </a:solidFill>
                <a:effectLst/>
                <a:latin typeface="Cambria Math" panose="02040503050406030204" pitchFamily="18" charset="0"/>
                <a:ea typeface="黑体" panose="02010609060101010101" pitchFamily="49" charset="-122"/>
                <a:cs typeface="Cambria Math" panose="02040503050406030204" pitchFamily="18" charset="0"/>
              </a:rPr>
              <a:t>𝑛</a:t>
            </a:r>
            <a:r>
              <a:rPr lang="en-US" altLang="zh-CN" sz="2000" kern="100" dirty="0">
                <a:solidFill>
                  <a:schemeClr val="tx1">
                    <a:lumMod val="95000"/>
                  </a:schemeClr>
                </a:solidFill>
                <a:effectLst/>
                <a:latin typeface="Times New Roman" panose="02020603050405020304" pitchFamily="18" charset="0"/>
                <a:ea typeface="黑体" panose="02010609060101010101" pitchFamily="49" charset="-122"/>
              </a:rPr>
              <a:t> log </a:t>
            </a:r>
            <a:r>
              <a:rPr lang="en-US" altLang="zh-CN" sz="2000" kern="100" dirty="0">
                <a:solidFill>
                  <a:schemeClr val="tx1">
                    <a:lumMod val="95000"/>
                  </a:schemeClr>
                </a:solidFill>
                <a:effectLst/>
                <a:latin typeface="Cambria Math" panose="02040503050406030204" pitchFamily="18" charset="0"/>
                <a:ea typeface="黑体" panose="02010609060101010101" pitchFamily="49" charset="-122"/>
                <a:cs typeface="Cambria Math" panose="02040503050406030204" pitchFamily="18" charset="0"/>
              </a:rPr>
              <a:t>𝑛</a:t>
            </a:r>
            <a:r>
              <a:rPr lang="en-US" altLang="zh-CN" sz="2000" kern="100" dirty="0">
                <a:solidFill>
                  <a:schemeClr val="tx1">
                    <a:lumMod val="95000"/>
                  </a:schemeClr>
                </a:solidFill>
                <a:effectLst/>
                <a:latin typeface="Times New Roman" panose="02020603050405020304" pitchFamily="18" charset="0"/>
                <a:ea typeface="黑体" panose="02010609060101010101" pitchFamily="49" charset="-122"/>
              </a:rPr>
              <a:t>)</a:t>
            </a:r>
            <a:r>
              <a:rPr lang="zh-CN" altLang="zh-CN" sz="2000" kern="100" dirty="0">
                <a:solidFill>
                  <a:schemeClr val="tx1">
                    <a:lumMod val="95000"/>
                  </a:schemeClr>
                </a:solidFill>
                <a:effectLst/>
                <a:latin typeface="Times New Roman" panose="02020603050405020304" pitchFamily="18" charset="0"/>
                <a:ea typeface="黑体" panose="02010609060101010101" pitchFamily="49" charset="-122"/>
              </a:rPr>
              <a:t>。</a:t>
            </a:r>
            <a:endParaRPr lang="zh-CN" altLang="zh-CN" sz="2000" kern="100" dirty="0">
              <a:solidFill>
                <a:schemeClr val="tx1">
                  <a:lumMod val="95000"/>
                </a:schemeClr>
              </a:solidFill>
              <a:effectLst/>
              <a:latin typeface="Times New Roman" panose="02020603050405020304" pitchFamily="18" charset="0"/>
              <a:ea typeface="宋体" panose="02010600030101010101" pitchFamily="2" charset="-122"/>
            </a:endParaRPr>
          </a:p>
          <a:p>
            <a:pPr algn="just"/>
            <a:r>
              <a:rPr lang="en-US" altLang="zh-CN" sz="2000" kern="100" dirty="0">
                <a:solidFill>
                  <a:schemeClr val="tx1">
                    <a:lumMod val="95000"/>
                  </a:schemeClr>
                </a:solidFill>
                <a:effectLst/>
                <a:latin typeface="Times New Roman" panose="02020603050405020304" pitchFamily="18" charset="0"/>
                <a:ea typeface="黑体" panose="02010609060101010101" pitchFamily="49" charset="-122"/>
              </a:rPr>
              <a:t>        </a:t>
            </a:r>
            <a:r>
              <a:rPr lang="zh-CN" altLang="zh-CN" sz="2000" kern="100" dirty="0">
                <a:solidFill>
                  <a:schemeClr val="tx1">
                    <a:lumMod val="95000"/>
                  </a:schemeClr>
                </a:solidFill>
                <a:effectLst/>
                <a:latin typeface="Times New Roman" panose="02020603050405020304" pitchFamily="18" charset="0"/>
                <a:ea typeface="黑体" panose="02010609060101010101" pitchFamily="49" charset="-122"/>
              </a:rPr>
              <a:t>运算过程如</a:t>
            </a:r>
            <a:r>
              <a:rPr lang="zh-CN" altLang="en-US" sz="2000" kern="100" dirty="0">
                <a:solidFill>
                  <a:schemeClr val="tx1">
                    <a:lumMod val="95000"/>
                  </a:schemeClr>
                </a:solidFill>
                <a:latin typeface="Times New Roman" panose="02020603050405020304" pitchFamily="18" charset="0"/>
                <a:ea typeface="黑体" panose="02010609060101010101" pitchFamily="49" charset="-122"/>
              </a:rPr>
              <a:t>下</a:t>
            </a:r>
            <a:r>
              <a:rPr lang="zh-CN" altLang="zh-CN" sz="2000" kern="100" dirty="0">
                <a:solidFill>
                  <a:schemeClr val="tx1">
                    <a:lumMod val="95000"/>
                  </a:schemeClr>
                </a:solidFill>
                <a:effectLst/>
                <a:latin typeface="Times New Roman" panose="02020603050405020304" pitchFamily="18" charset="0"/>
                <a:ea typeface="黑体" panose="02010609060101010101" pitchFamily="49" charset="-122"/>
              </a:rPr>
              <a:t>图所示。</a:t>
            </a:r>
            <a:endParaRPr lang="zh-CN" altLang="zh-CN" sz="2000" kern="100" dirty="0">
              <a:solidFill>
                <a:schemeClr val="tx1">
                  <a:lumMod val="95000"/>
                </a:schemeClr>
              </a:solidFill>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12739878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图片 12">
            <a:extLst>
              <a:ext uri="{FF2B5EF4-FFF2-40B4-BE49-F238E27FC236}">
                <a16:creationId xmlns:a16="http://schemas.microsoft.com/office/drawing/2014/main" id="{4C601F8B-BE5F-4D52-9FC0-70B2B2CB42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5719" y="1227774"/>
            <a:ext cx="5535001" cy="584821"/>
          </a:xfrm>
          <a:prstGeom prst="rect">
            <a:avLst/>
          </a:prstGeom>
          <a:noFill/>
          <a:extLst>
            <a:ext uri="{909E8E84-426E-40DD-AFC4-6F175D3DCCD1}">
              <a14:hiddenFill xmlns:a14="http://schemas.microsoft.com/office/drawing/2010/main">
                <a:solidFill>
                  <a:srgbClr val="FFFFFF"/>
                </a:solidFill>
              </a14:hiddenFill>
            </a:ext>
          </a:extLst>
        </p:spPr>
      </p:pic>
      <p:pic>
        <p:nvPicPr>
          <p:cNvPr id="3073" name="图片 13">
            <a:extLst>
              <a:ext uri="{FF2B5EF4-FFF2-40B4-BE49-F238E27FC236}">
                <a16:creationId xmlns:a16="http://schemas.microsoft.com/office/drawing/2014/main" id="{7D1F1855-7C0C-493A-8392-3FC2BE716B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3503" y="2224154"/>
            <a:ext cx="4081121" cy="1222376"/>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3">
            <a:extLst>
              <a:ext uri="{FF2B5EF4-FFF2-40B4-BE49-F238E27FC236}">
                <a16:creationId xmlns:a16="http://schemas.microsoft.com/office/drawing/2014/main" id="{FD0E291F-D647-489F-8FBC-F4B18C80D903}"/>
              </a:ext>
            </a:extLst>
          </p:cNvPr>
          <p:cNvSpPr>
            <a:spLocks noChangeArrowheads="1"/>
          </p:cNvSpPr>
          <p:nvPr/>
        </p:nvSpPr>
        <p:spPr bwMode="auto">
          <a:xfrm>
            <a:off x="118872" y="150556"/>
            <a:ext cx="7598664"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228600" algn="l"/>
              </a:tabLst>
              <a:defRPr>
                <a:solidFill>
                  <a:schemeClr val="tx1"/>
                </a:solidFill>
                <a:latin typeface="Arial" panose="020B0604020202020204" pitchFamily="34" charset="0"/>
              </a:defRPr>
            </a:lvl1pPr>
            <a:lvl2pPr eaLnBrk="0" fontAlgn="base" hangingPunct="0">
              <a:spcBef>
                <a:spcPct val="0"/>
              </a:spcBef>
              <a:spcAft>
                <a:spcPct val="0"/>
              </a:spcAft>
              <a:tabLst>
                <a:tab pos="228600" algn="l"/>
              </a:tabLst>
              <a:defRPr>
                <a:solidFill>
                  <a:schemeClr val="tx1"/>
                </a:solidFill>
                <a:latin typeface="Arial" panose="020B0604020202020204" pitchFamily="34" charset="0"/>
              </a:defRPr>
            </a:lvl2pPr>
            <a:lvl3pPr eaLnBrk="0" fontAlgn="base" hangingPunct="0">
              <a:spcBef>
                <a:spcPct val="0"/>
              </a:spcBef>
              <a:spcAft>
                <a:spcPct val="0"/>
              </a:spcAft>
              <a:tabLst>
                <a:tab pos="228600" algn="l"/>
              </a:tabLst>
              <a:defRPr>
                <a:solidFill>
                  <a:schemeClr val="tx1"/>
                </a:solidFill>
                <a:latin typeface="Arial" panose="020B0604020202020204" pitchFamily="34" charset="0"/>
              </a:defRPr>
            </a:lvl3pPr>
            <a:lvl4pPr eaLnBrk="0" fontAlgn="base" hangingPunct="0">
              <a:spcBef>
                <a:spcPct val="0"/>
              </a:spcBef>
              <a:spcAft>
                <a:spcPct val="0"/>
              </a:spcAft>
              <a:tabLst>
                <a:tab pos="228600" algn="l"/>
              </a:tabLst>
              <a:defRPr>
                <a:solidFill>
                  <a:schemeClr val="tx1"/>
                </a:solidFill>
                <a:latin typeface="Arial" panose="020B0604020202020204" pitchFamily="34" charset="0"/>
              </a:defRPr>
            </a:lvl4pPr>
            <a:lvl5pPr eaLnBrk="0" fontAlgn="base" hangingPunct="0">
              <a:spcBef>
                <a:spcPct val="0"/>
              </a:spcBef>
              <a:spcAft>
                <a:spcPct val="0"/>
              </a:spcAft>
              <a:tabLst>
                <a:tab pos="228600" algn="l"/>
              </a:tabLst>
              <a:defRPr>
                <a:solidFill>
                  <a:schemeClr val="tx1"/>
                </a:solidFill>
                <a:latin typeface="Arial" panose="020B0604020202020204" pitchFamily="34" charset="0"/>
              </a:defRPr>
            </a:lvl5pPr>
            <a:lvl6pPr eaLnBrk="0" fontAlgn="base" hangingPunct="0">
              <a:spcBef>
                <a:spcPct val="0"/>
              </a:spcBef>
              <a:spcAft>
                <a:spcPct val="0"/>
              </a:spcAft>
              <a:tabLst>
                <a:tab pos="228600" algn="l"/>
              </a:tabLst>
              <a:defRPr>
                <a:solidFill>
                  <a:schemeClr val="tx1"/>
                </a:solidFill>
                <a:latin typeface="Arial" panose="020B0604020202020204" pitchFamily="34" charset="0"/>
              </a:defRPr>
            </a:lvl6pPr>
            <a:lvl7pPr eaLnBrk="0" fontAlgn="base" hangingPunct="0">
              <a:spcBef>
                <a:spcPct val="0"/>
              </a:spcBef>
              <a:spcAft>
                <a:spcPct val="0"/>
              </a:spcAft>
              <a:tabLst>
                <a:tab pos="228600" algn="l"/>
              </a:tabLst>
              <a:defRPr>
                <a:solidFill>
                  <a:schemeClr val="tx1"/>
                </a:solidFill>
                <a:latin typeface="Arial" panose="020B0604020202020204" pitchFamily="34" charset="0"/>
              </a:defRPr>
            </a:lvl7pPr>
            <a:lvl8pPr eaLnBrk="0" fontAlgn="base" hangingPunct="0">
              <a:spcBef>
                <a:spcPct val="0"/>
              </a:spcBef>
              <a:spcAft>
                <a:spcPct val="0"/>
              </a:spcAft>
              <a:tabLst>
                <a:tab pos="228600" algn="l"/>
              </a:tabLst>
              <a:defRPr>
                <a:solidFill>
                  <a:schemeClr val="tx1"/>
                </a:solidFill>
                <a:latin typeface="Arial" panose="020B0604020202020204" pitchFamily="34" charset="0"/>
              </a:defRPr>
            </a:lvl8pPr>
            <a:lvl9pPr eaLnBrk="0" fontAlgn="base" hangingPunct="0">
              <a:spcBef>
                <a:spcPct val="0"/>
              </a:spcBef>
              <a:spcAft>
                <a:spcPct val="0"/>
              </a:spcAft>
              <a:tabLst>
                <a:tab pos="22860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228600" algn="l"/>
              </a:tabLst>
            </a:pPr>
            <a:r>
              <a:rPr kumimoji="0" lang="zh-CN" altLang="zh-CN" sz="2400" b="0" i="1" u="none" strike="noStrike" cap="none" normalizeH="0" baseline="0" dirty="0">
                <a:ln>
                  <a:noFill/>
                </a:ln>
                <a:solidFill>
                  <a:srgbClr val="FFC000"/>
                </a:solidFill>
                <a:effectLst/>
                <a:latin typeface="黑体" panose="02010609060101010101" pitchFamily="49" charset="-122"/>
                <a:ea typeface="黑体" panose="02010609060101010101" pitchFamily="49" charset="-122"/>
                <a:cs typeface="Times New Roman" panose="02020603050405020304" pitchFamily="18" charset="0"/>
              </a:rPr>
              <a:t>下面我将展示如何编程实现运用分治法求最近点对。</a:t>
            </a:r>
            <a:endParaRPr kumimoji="0" lang="zh-CN" altLang="zh-CN"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228600" algn="l"/>
              </a:tabLst>
            </a:pPr>
            <a:r>
              <a:rPr kumimoji="0" lang="zh-CN" altLang="zh-CN" sz="20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运用分治法求最近点对的关键函数：</a:t>
            </a:r>
            <a:endParaRPr kumimoji="0" lang="zh-CN" altLang="zh-CN"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tabLst>
                <a:tab pos="228600" algn="l"/>
              </a:tabLst>
            </a:pPr>
            <a:r>
              <a:rPr kumimoji="0" lang="en-US" altLang="zh-CN" sz="20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1.</a:t>
            </a:r>
            <a:r>
              <a:rPr kumimoji="0" lang="zh-CN" altLang="zh-CN" sz="20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函数声明部分</a:t>
            </a:r>
            <a:r>
              <a:rPr kumimoji="0" lang="zh-CN" altLang="en-US" sz="20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a:t>
            </a:r>
            <a:endParaRPr kumimoji="0" lang="zh-CN" altLang="zh-CN" sz="2000" b="0" i="0" u="none" strike="noStrike" cap="none" normalizeH="0" baseline="0" dirty="0">
              <a:ln>
                <a:noFill/>
              </a:ln>
              <a:solidFill>
                <a:schemeClr val="tx1"/>
              </a:solidFill>
              <a:effectLst/>
            </a:endParaRPr>
          </a:p>
        </p:txBody>
      </p:sp>
      <p:sp>
        <p:nvSpPr>
          <p:cNvPr id="3" name="Rectangle 4">
            <a:extLst>
              <a:ext uri="{FF2B5EF4-FFF2-40B4-BE49-F238E27FC236}">
                <a16:creationId xmlns:a16="http://schemas.microsoft.com/office/drawing/2014/main" id="{47B512E5-8457-4E10-9D91-1B22043740E2}"/>
              </a:ext>
            </a:extLst>
          </p:cNvPr>
          <p:cNvSpPr>
            <a:spLocks noChangeArrowheads="1"/>
          </p:cNvSpPr>
          <p:nvPr/>
        </p:nvSpPr>
        <p:spPr bwMode="auto">
          <a:xfrm>
            <a:off x="118872" y="1831503"/>
            <a:ext cx="505663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228600" algn="l"/>
              </a:tabLst>
              <a:defRPr>
                <a:solidFill>
                  <a:schemeClr val="tx1"/>
                </a:solidFill>
                <a:latin typeface="Arial" panose="020B0604020202020204" pitchFamily="34" charset="0"/>
              </a:defRPr>
            </a:lvl1pPr>
            <a:lvl2pPr eaLnBrk="0" fontAlgn="base" hangingPunct="0">
              <a:spcBef>
                <a:spcPct val="0"/>
              </a:spcBef>
              <a:spcAft>
                <a:spcPct val="0"/>
              </a:spcAft>
              <a:tabLst>
                <a:tab pos="228600" algn="l"/>
              </a:tabLst>
              <a:defRPr>
                <a:solidFill>
                  <a:schemeClr val="tx1"/>
                </a:solidFill>
                <a:latin typeface="Arial" panose="020B0604020202020204" pitchFamily="34" charset="0"/>
              </a:defRPr>
            </a:lvl2pPr>
            <a:lvl3pPr eaLnBrk="0" fontAlgn="base" hangingPunct="0">
              <a:spcBef>
                <a:spcPct val="0"/>
              </a:spcBef>
              <a:spcAft>
                <a:spcPct val="0"/>
              </a:spcAft>
              <a:tabLst>
                <a:tab pos="228600" algn="l"/>
              </a:tabLst>
              <a:defRPr>
                <a:solidFill>
                  <a:schemeClr val="tx1"/>
                </a:solidFill>
                <a:latin typeface="Arial" panose="020B0604020202020204" pitchFamily="34" charset="0"/>
              </a:defRPr>
            </a:lvl3pPr>
            <a:lvl4pPr eaLnBrk="0" fontAlgn="base" hangingPunct="0">
              <a:spcBef>
                <a:spcPct val="0"/>
              </a:spcBef>
              <a:spcAft>
                <a:spcPct val="0"/>
              </a:spcAft>
              <a:tabLst>
                <a:tab pos="228600" algn="l"/>
              </a:tabLst>
              <a:defRPr>
                <a:solidFill>
                  <a:schemeClr val="tx1"/>
                </a:solidFill>
                <a:latin typeface="Arial" panose="020B0604020202020204" pitchFamily="34" charset="0"/>
              </a:defRPr>
            </a:lvl4pPr>
            <a:lvl5pPr eaLnBrk="0" fontAlgn="base" hangingPunct="0">
              <a:spcBef>
                <a:spcPct val="0"/>
              </a:spcBef>
              <a:spcAft>
                <a:spcPct val="0"/>
              </a:spcAft>
              <a:tabLst>
                <a:tab pos="228600" algn="l"/>
              </a:tabLst>
              <a:defRPr>
                <a:solidFill>
                  <a:schemeClr val="tx1"/>
                </a:solidFill>
                <a:latin typeface="Arial" panose="020B0604020202020204" pitchFamily="34" charset="0"/>
              </a:defRPr>
            </a:lvl5pPr>
            <a:lvl6pPr eaLnBrk="0" fontAlgn="base" hangingPunct="0">
              <a:spcBef>
                <a:spcPct val="0"/>
              </a:spcBef>
              <a:spcAft>
                <a:spcPct val="0"/>
              </a:spcAft>
              <a:tabLst>
                <a:tab pos="228600" algn="l"/>
              </a:tabLst>
              <a:defRPr>
                <a:solidFill>
                  <a:schemeClr val="tx1"/>
                </a:solidFill>
                <a:latin typeface="Arial" panose="020B0604020202020204" pitchFamily="34" charset="0"/>
              </a:defRPr>
            </a:lvl6pPr>
            <a:lvl7pPr eaLnBrk="0" fontAlgn="base" hangingPunct="0">
              <a:spcBef>
                <a:spcPct val="0"/>
              </a:spcBef>
              <a:spcAft>
                <a:spcPct val="0"/>
              </a:spcAft>
              <a:tabLst>
                <a:tab pos="228600" algn="l"/>
              </a:tabLst>
              <a:defRPr>
                <a:solidFill>
                  <a:schemeClr val="tx1"/>
                </a:solidFill>
                <a:latin typeface="Arial" panose="020B0604020202020204" pitchFamily="34" charset="0"/>
              </a:defRPr>
            </a:lvl7pPr>
            <a:lvl8pPr eaLnBrk="0" fontAlgn="base" hangingPunct="0">
              <a:spcBef>
                <a:spcPct val="0"/>
              </a:spcBef>
              <a:spcAft>
                <a:spcPct val="0"/>
              </a:spcAft>
              <a:tabLst>
                <a:tab pos="228600" algn="l"/>
              </a:tabLst>
              <a:defRPr>
                <a:solidFill>
                  <a:schemeClr val="tx1"/>
                </a:solidFill>
                <a:latin typeface="Arial" panose="020B0604020202020204" pitchFamily="34" charset="0"/>
              </a:defRPr>
            </a:lvl8pPr>
            <a:lvl9pPr eaLnBrk="0" fontAlgn="base" hangingPunct="0">
              <a:spcBef>
                <a:spcPct val="0"/>
              </a:spcBef>
              <a:spcAft>
                <a:spcPct val="0"/>
              </a:spcAft>
              <a:tabLst>
                <a:tab pos="22860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tabLst>
                <a:tab pos="228600" algn="l"/>
              </a:tabLst>
            </a:pPr>
            <a:r>
              <a:rPr kumimoji="0" lang="en-US" altLang="zh-CN" sz="20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2.</a:t>
            </a:r>
            <a:r>
              <a:rPr kumimoji="0" lang="zh-CN" altLang="zh-CN" sz="20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仅有一点时，返回无穷大</a:t>
            </a:r>
            <a:r>
              <a:rPr kumimoji="0" lang="zh-CN" altLang="en-US" sz="20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a:t>
            </a:r>
            <a:endParaRPr kumimoji="0" lang="zh-CN" altLang="zh-CN" sz="2000" b="0" i="0" u="none" strike="noStrike" cap="none" normalizeH="0" baseline="0" dirty="0">
              <a:ln>
                <a:noFill/>
              </a:ln>
              <a:solidFill>
                <a:schemeClr val="tx1"/>
              </a:solidFill>
              <a:effectLst/>
            </a:endParaRPr>
          </a:p>
        </p:txBody>
      </p:sp>
      <p:sp>
        <p:nvSpPr>
          <p:cNvPr id="4" name="Rectangle 5">
            <a:extLst>
              <a:ext uri="{FF2B5EF4-FFF2-40B4-BE49-F238E27FC236}">
                <a16:creationId xmlns:a16="http://schemas.microsoft.com/office/drawing/2014/main" id="{7D4B4350-21BB-4C99-995F-13595BC7C7A0}"/>
              </a:ext>
            </a:extLst>
          </p:cNvPr>
          <p:cNvSpPr>
            <a:spLocks noChangeArrowheads="1"/>
          </p:cNvSpPr>
          <p:nvPr/>
        </p:nvSpPr>
        <p:spPr bwMode="auto">
          <a:xfrm>
            <a:off x="118872" y="3472898"/>
            <a:ext cx="935822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3.</a:t>
            </a:r>
            <a:r>
              <a:rPr kumimoji="0" lang="zh-CN" altLang="en-US" sz="20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当有两个点时，将两点根据</a:t>
            </a:r>
            <a:r>
              <a:rPr kumimoji="0" lang="en-US" altLang="zh-CN" sz="20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y</a:t>
            </a:r>
            <a:r>
              <a:rPr kumimoji="0" lang="zh-CN" altLang="en-US" sz="20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升序排序，再直接返回两点间距离。</a:t>
            </a:r>
            <a:endParaRPr kumimoji="0" lang="zh-CN" altLang="en-US" sz="2000" b="0" i="0" u="none" strike="noStrike" cap="none" normalizeH="0" baseline="0" dirty="0">
              <a:ln>
                <a:noFill/>
              </a:ln>
              <a:solidFill>
                <a:schemeClr val="tx1"/>
              </a:solidFill>
              <a:effectLst/>
              <a:latin typeface="Arial" panose="020B0604020202020204" pitchFamily="34" charset="0"/>
            </a:endParaRPr>
          </a:p>
        </p:txBody>
      </p:sp>
      <p:pic>
        <p:nvPicPr>
          <p:cNvPr id="7" name="图片 6">
            <a:extLst>
              <a:ext uri="{FF2B5EF4-FFF2-40B4-BE49-F238E27FC236}">
                <a16:creationId xmlns:a16="http://schemas.microsoft.com/office/drawing/2014/main" id="{3FCACFBF-5E6A-4450-87DF-A291E5FEA362}"/>
              </a:ext>
            </a:extLst>
          </p:cNvPr>
          <p:cNvPicPr/>
          <p:nvPr/>
        </p:nvPicPr>
        <p:blipFill>
          <a:blip r:embed="rId4"/>
          <a:stretch>
            <a:fillRect/>
          </a:stretch>
        </p:blipFill>
        <p:spPr>
          <a:xfrm>
            <a:off x="275719" y="3961040"/>
            <a:ext cx="6536561" cy="2394040"/>
          </a:xfrm>
          <a:prstGeom prst="rect">
            <a:avLst/>
          </a:prstGeom>
        </p:spPr>
      </p:pic>
      <p:sp>
        <p:nvSpPr>
          <p:cNvPr id="5" name="Rectangle 7">
            <a:extLst>
              <a:ext uri="{FF2B5EF4-FFF2-40B4-BE49-F238E27FC236}">
                <a16:creationId xmlns:a16="http://schemas.microsoft.com/office/drawing/2014/main" id="{6F1AF625-E22A-4A06-980C-2F046539DBF6}"/>
              </a:ext>
            </a:extLst>
          </p:cNvPr>
          <p:cNvSpPr>
            <a:spLocks noChangeArrowheads="1"/>
          </p:cNvSpPr>
          <p:nvPr/>
        </p:nvSpPr>
        <p:spPr bwMode="auto">
          <a:xfrm>
            <a:off x="7507378" y="1809892"/>
            <a:ext cx="4519676"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4.  </a:t>
            </a:r>
            <a:r>
              <a:rPr kumimoji="0" lang="zh-CN" altLang="en-US" sz="20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当点的个数多于</a:t>
            </a:r>
            <a:r>
              <a:rPr kumimoji="0" lang="en-US" altLang="zh-CN" sz="20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2</a:t>
            </a:r>
            <a:r>
              <a:rPr kumimoji="0" lang="zh-CN" altLang="en-US" sz="20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时，分治。</a:t>
            </a:r>
            <a:endParaRPr lang="en-US" altLang="zh-CN" sz="2000" dirty="0"/>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0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首先根据数组左右端点求得分治的中点，以此点将点集分为左点集和右点集。</a:t>
            </a:r>
            <a:endParaRPr kumimoji="0" lang="zh-CN" altLang="en-US" sz="2000" b="0" i="0" u="none" strike="noStrike" cap="none" normalizeH="0" baseline="0" dirty="0">
              <a:ln>
                <a:noFill/>
              </a:ln>
              <a:solidFill>
                <a:schemeClr val="tx1"/>
              </a:solidFill>
              <a:effectLst/>
            </a:endParaRPr>
          </a:p>
        </p:txBody>
      </p:sp>
      <p:pic>
        <p:nvPicPr>
          <p:cNvPr id="3078" name="图片 15">
            <a:extLst>
              <a:ext uri="{FF2B5EF4-FFF2-40B4-BE49-F238E27FC236}">
                <a16:creationId xmlns:a16="http://schemas.microsoft.com/office/drawing/2014/main" id="{A4F4D98C-F9A4-40B3-BC6D-A6A00BD1EA0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07378" y="2926976"/>
            <a:ext cx="4588536" cy="4445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8">
            <a:extLst>
              <a:ext uri="{FF2B5EF4-FFF2-40B4-BE49-F238E27FC236}">
                <a16:creationId xmlns:a16="http://schemas.microsoft.com/office/drawing/2014/main" id="{67E4183E-6F4D-445F-9AA6-4846F8005EB1}"/>
              </a:ext>
            </a:extLst>
          </p:cNvPr>
          <p:cNvSpPr>
            <a:spLocks noChangeArrowheads="1"/>
          </p:cNvSpPr>
          <p:nvPr/>
        </p:nvSpPr>
        <p:spPr bwMode="auto">
          <a:xfrm flipV="1">
            <a:off x="6922008" y="1893664"/>
            <a:ext cx="4942612" cy="666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26729007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4EFBEFD0-4100-438D-83BB-421205B63392}"/>
                  </a:ext>
                </a:extLst>
              </p:cNvPr>
              <p:cNvSpPr txBox="1"/>
              <p:nvPr/>
            </p:nvSpPr>
            <p:spPr>
              <a:xfrm>
                <a:off x="100584" y="183714"/>
                <a:ext cx="5609844" cy="1200329"/>
              </a:xfrm>
              <a:prstGeom prst="rect">
                <a:avLst/>
              </a:prstGeom>
              <a:noFill/>
            </p:spPr>
            <p:txBody>
              <a:bodyPr wrap="square">
                <a:spAutoFit/>
              </a:bodyPr>
              <a:lstStyle/>
              <a:p>
                <a:pPr algn="just"/>
                <a:r>
                  <a:rPr lang="en-US" altLang="zh-CN" sz="1800" kern="100" dirty="0">
                    <a:effectLst/>
                    <a:latin typeface="Times New Roman" panose="02020603050405020304" pitchFamily="18" charset="0"/>
                    <a:ea typeface="黑体" panose="02010609060101010101" pitchFamily="49" charset="-122"/>
                  </a:rPr>
                  <a:t>5. </a:t>
                </a:r>
                <a:r>
                  <a:rPr lang="zh-CN" altLang="zh-CN" sz="1800" kern="100" dirty="0">
                    <a:effectLst/>
                    <a:latin typeface="Times New Roman" panose="02020603050405020304" pitchFamily="18" charset="0"/>
                    <a:ea typeface="黑体" panose="02010609060101010101" pitchFamily="49" charset="-122"/>
                  </a:rPr>
                  <a:t>递归求得左点集的最近点对距离</a:t>
                </a:r>
                <a14:m>
                  <m:oMath xmlns:m="http://schemas.openxmlformats.org/officeDocument/2006/math">
                    <m:sSub>
                      <m:sSubPr>
                        <m:ctrlPr>
                          <a:rPr lang="zh-CN" altLang="zh-CN" sz="1800" i="1" kern="100">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黑体" panose="02010609060101010101" pitchFamily="49" charset="-122"/>
                          </a:rPr>
                          <m:t>𝑑</m:t>
                        </m:r>
                      </m:e>
                      <m:sub>
                        <m:r>
                          <a:rPr lang="en-US" altLang="zh-CN" sz="1800" i="1" kern="100">
                            <a:effectLst/>
                            <a:latin typeface="Cambria Math" panose="02040503050406030204" pitchFamily="18" charset="0"/>
                            <a:ea typeface="黑体" panose="02010609060101010101" pitchFamily="49" charset="-122"/>
                          </a:rPr>
                          <m:t>𝑙</m:t>
                        </m:r>
                      </m:sub>
                    </m:sSub>
                  </m:oMath>
                </a14:m>
                <a:r>
                  <a:rPr lang="zh-CN" altLang="zh-CN" sz="1800" kern="100" dirty="0">
                    <a:effectLst/>
                    <a:latin typeface="Times New Roman" panose="02020603050405020304" pitchFamily="18" charset="0"/>
                    <a:ea typeface="黑体" panose="02010609060101010101" pitchFamily="49" charset="-122"/>
                  </a:rPr>
                  <a:t>和右点集的最近点对距离</a:t>
                </a:r>
                <a14:m>
                  <m:oMath xmlns:m="http://schemas.openxmlformats.org/officeDocument/2006/math">
                    <m:sSub>
                      <m:sSubPr>
                        <m:ctrlPr>
                          <a:rPr lang="zh-CN" altLang="zh-CN" sz="1800" i="1" kern="100">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黑体" panose="02010609060101010101" pitchFamily="49" charset="-122"/>
                          </a:rPr>
                          <m:t>𝑑</m:t>
                        </m:r>
                      </m:e>
                      <m:sub>
                        <m:r>
                          <a:rPr lang="en-US" altLang="zh-CN" sz="1800" i="1" kern="100">
                            <a:effectLst/>
                            <a:latin typeface="Cambria Math" panose="02040503050406030204" pitchFamily="18" charset="0"/>
                            <a:ea typeface="黑体" panose="02010609060101010101" pitchFamily="49" charset="-122"/>
                          </a:rPr>
                          <m:t>𝑟</m:t>
                        </m:r>
                      </m:sub>
                    </m:sSub>
                  </m:oMath>
                </a14:m>
                <a:r>
                  <a:rPr lang="zh-CN" altLang="zh-CN" sz="1800" kern="100" dirty="0">
                    <a:effectLst/>
                    <a:latin typeface="Times New Roman" panose="02020603050405020304" pitchFamily="18" charset="0"/>
                    <a:ea typeface="黑体" panose="02010609060101010101" pitchFamily="49" charset="-122"/>
                  </a:rPr>
                  <a:t>，并求得两者中的最小值</a:t>
                </a:r>
                <a14:m>
                  <m:oMath xmlns:m="http://schemas.openxmlformats.org/officeDocument/2006/math">
                    <m:r>
                      <a:rPr lang="en-US" altLang="zh-CN" sz="1800" i="1" kern="100">
                        <a:effectLst/>
                        <a:latin typeface="Cambria Math" panose="02040503050406030204" pitchFamily="18" charset="0"/>
                        <a:ea typeface="黑体" panose="02010609060101010101" pitchFamily="49" charset="-122"/>
                      </a:rPr>
                      <m:t>𝑑</m:t>
                    </m:r>
                  </m:oMath>
                </a14:m>
                <a:r>
                  <a:rPr lang="zh-CN" altLang="zh-CN" sz="1800" kern="100" dirty="0">
                    <a:effectLst/>
                    <a:latin typeface="Times New Roman" panose="02020603050405020304" pitchFamily="18" charset="0"/>
                    <a:ea typeface="黑体" panose="02010609060101010101" pitchFamily="49" charset="-122"/>
                  </a:rPr>
                  <a:t>。另外，递归之后数组的左半边和右半边都已有序，故接着的就是合并操作。</a:t>
                </a:r>
                <a:endParaRPr lang="zh-CN" altLang="zh-CN" sz="1400" kern="100" dirty="0">
                  <a:effectLst/>
                  <a:latin typeface="Times New Roman" panose="02020603050405020304" pitchFamily="18" charset="0"/>
                  <a:ea typeface="宋体" panose="02010600030101010101" pitchFamily="2" charset="-122"/>
                </a:endParaRPr>
              </a:p>
            </p:txBody>
          </p:sp>
        </mc:Choice>
        <mc:Fallback xmlns="">
          <p:sp>
            <p:nvSpPr>
              <p:cNvPr id="3" name="文本框 2">
                <a:extLst>
                  <a:ext uri="{FF2B5EF4-FFF2-40B4-BE49-F238E27FC236}">
                    <a16:creationId xmlns:a16="http://schemas.microsoft.com/office/drawing/2014/main" id="{4EFBEFD0-4100-438D-83BB-421205B63392}"/>
                  </a:ext>
                </a:extLst>
              </p:cNvPr>
              <p:cNvSpPr txBox="1">
                <a:spLocks noRot="1" noChangeAspect="1" noMove="1" noResize="1" noEditPoints="1" noAdjustHandles="1" noChangeArrowheads="1" noChangeShapeType="1" noTextEdit="1"/>
              </p:cNvSpPr>
              <p:nvPr/>
            </p:nvSpPr>
            <p:spPr>
              <a:xfrm>
                <a:off x="100584" y="183714"/>
                <a:ext cx="5609844" cy="1200329"/>
              </a:xfrm>
              <a:prstGeom prst="rect">
                <a:avLst/>
              </a:prstGeom>
              <a:blipFill>
                <a:blip r:embed="rId2"/>
                <a:stretch>
                  <a:fillRect l="-978" t="-3553" r="-870" b="-6091"/>
                </a:stretch>
              </a:blipFill>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id="{95932ECD-F873-4830-AF02-2F4234B06C4E}"/>
              </a:ext>
            </a:extLst>
          </p:cNvPr>
          <p:cNvPicPr/>
          <p:nvPr/>
        </p:nvPicPr>
        <p:blipFill>
          <a:blip r:embed="rId3"/>
          <a:stretch>
            <a:fillRect/>
          </a:stretch>
        </p:blipFill>
        <p:spPr>
          <a:xfrm>
            <a:off x="-4572" y="1384043"/>
            <a:ext cx="5715000" cy="1287365"/>
          </a:xfrm>
          <a:prstGeom prst="rect">
            <a:avLst/>
          </a:prstGeom>
        </p:spPr>
      </p:pic>
      <p:sp>
        <p:nvSpPr>
          <p:cNvPr id="6" name="文本框 5">
            <a:extLst>
              <a:ext uri="{FF2B5EF4-FFF2-40B4-BE49-F238E27FC236}">
                <a16:creationId xmlns:a16="http://schemas.microsoft.com/office/drawing/2014/main" id="{05D800AE-16D5-4F5A-9005-D5444A54C0BA}"/>
              </a:ext>
            </a:extLst>
          </p:cNvPr>
          <p:cNvSpPr txBox="1"/>
          <p:nvPr/>
        </p:nvSpPr>
        <p:spPr>
          <a:xfrm>
            <a:off x="100584" y="4484613"/>
            <a:ext cx="3825431" cy="369332"/>
          </a:xfrm>
          <a:prstGeom prst="rect">
            <a:avLst/>
          </a:prstGeom>
          <a:noFill/>
        </p:spPr>
        <p:txBody>
          <a:bodyPr wrap="square">
            <a:spAutoFit/>
          </a:bodyPr>
          <a:lstStyle/>
          <a:p>
            <a:pPr algn="just"/>
            <a:r>
              <a:rPr lang="en-US" altLang="zh-CN" sz="1800" kern="100" dirty="0">
                <a:effectLst/>
                <a:latin typeface="Times New Roman" panose="02020603050405020304" pitchFamily="18" charset="0"/>
                <a:ea typeface="黑体" panose="02010609060101010101" pitchFamily="49" charset="-122"/>
              </a:rPr>
              <a:t>6. </a:t>
            </a:r>
            <a:r>
              <a:rPr lang="zh-CN" altLang="zh-CN" sz="1800" kern="100" dirty="0">
                <a:effectLst/>
                <a:latin typeface="Times New Roman" panose="02020603050405020304" pitchFamily="18" charset="0"/>
                <a:ea typeface="黑体" panose="02010609060101010101" pitchFamily="49" charset="-122"/>
              </a:rPr>
              <a:t>将绿色矩形内的点装进点集</a:t>
            </a:r>
            <a:r>
              <a:rPr lang="en-US" altLang="zh-CN" sz="1800" kern="100" dirty="0">
                <a:effectLst/>
                <a:latin typeface="Times New Roman" panose="02020603050405020304" pitchFamily="18" charset="0"/>
                <a:ea typeface="黑体" panose="02010609060101010101" pitchFamily="49" charset="-122"/>
              </a:rPr>
              <a:t>v</a:t>
            </a:r>
            <a:r>
              <a:rPr lang="zh-CN" altLang="zh-CN" sz="1800" kern="100" dirty="0">
                <a:effectLst/>
                <a:latin typeface="Times New Roman" panose="02020603050405020304" pitchFamily="18" charset="0"/>
                <a:ea typeface="黑体" panose="02010609060101010101" pitchFamily="49" charset="-122"/>
              </a:rPr>
              <a:t>中。</a:t>
            </a:r>
            <a:endParaRPr lang="zh-CN" altLang="zh-CN" sz="1400" kern="100" dirty="0">
              <a:effectLst/>
              <a:latin typeface="Times New Roman" panose="02020603050405020304" pitchFamily="18" charset="0"/>
              <a:ea typeface="宋体" panose="02010600030101010101" pitchFamily="2" charset="-122"/>
            </a:endParaRPr>
          </a:p>
        </p:txBody>
      </p:sp>
      <p:pic>
        <p:nvPicPr>
          <p:cNvPr id="7" name="图片 6">
            <a:extLst>
              <a:ext uri="{FF2B5EF4-FFF2-40B4-BE49-F238E27FC236}">
                <a16:creationId xmlns:a16="http://schemas.microsoft.com/office/drawing/2014/main" id="{122D12C7-90DE-49CA-A133-3DAAB9E45DCB}"/>
              </a:ext>
            </a:extLst>
          </p:cNvPr>
          <p:cNvPicPr/>
          <p:nvPr/>
        </p:nvPicPr>
        <p:blipFill>
          <a:blip r:embed="rId4"/>
          <a:stretch>
            <a:fillRect/>
          </a:stretch>
        </p:blipFill>
        <p:spPr>
          <a:xfrm>
            <a:off x="73152" y="4853945"/>
            <a:ext cx="6720840" cy="1911781"/>
          </a:xfrm>
          <a:prstGeom prst="rect">
            <a:avLst/>
          </a:prstGeom>
        </p:spPr>
      </p:pic>
      <p:sp>
        <p:nvSpPr>
          <p:cNvPr id="9" name="文本框 8">
            <a:extLst>
              <a:ext uri="{FF2B5EF4-FFF2-40B4-BE49-F238E27FC236}">
                <a16:creationId xmlns:a16="http://schemas.microsoft.com/office/drawing/2014/main" id="{CF7A6F0D-AAD4-4047-97B9-268EEB988772}"/>
              </a:ext>
            </a:extLst>
          </p:cNvPr>
          <p:cNvSpPr txBox="1"/>
          <p:nvPr/>
        </p:nvSpPr>
        <p:spPr>
          <a:xfrm>
            <a:off x="6096000" y="183714"/>
            <a:ext cx="5995416" cy="2031325"/>
          </a:xfrm>
          <a:prstGeom prst="rect">
            <a:avLst/>
          </a:prstGeom>
          <a:noFill/>
        </p:spPr>
        <p:txBody>
          <a:bodyPr wrap="square">
            <a:spAutoFit/>
          </a:bodyPr>
          <a:lstStyle/>
          <a:p>
            <a:pPr algn="just"/>
            <a:r>
              <a:rPr lang="en-US" altLang="zh-CN" sz="1800" kern="100" dirty="0">
                <a:effectLst/>
                <a:latin typeface="Times New Roman" panose="02020603050405020304" pitchFamily="18" charset="0"/>
                <a:ea typeface="黑体" panose="02010609060101010101" pitchFamily="49" charset="-122"/>
              </a:rPr>
              <a:t>7.</a:t>
            </a:r>
            <a:r>
              <a:rPr lang="zh-CN" altLang="zh-CN" sz="1800" kern="100" dirty="0">
                <a:effectLst/>
                <a:latin typeface="Times New Roman" panose="02020603050405020304" pitchFamily="18" charset="0"/>
                <a:ea typeface="黑体" panose="02010609060101010101" pitchFamily="49" charset="-122"/>
              </a:rPr>
              <a:t>对于绿色矩形内的每个点，计算</a:t>
            </a:r>
            <a:r>
              <a:rPr lang="en-US" altLang="zh-CN" sz="1800" kern="100" dirty="0">
                <a:effectLst/>
                <a:latin typeface="Times New Roman" panose="02020603050405020304" pitchFamily="18" charset="0"/>
                <a:ea typeface="黑体" panose="02010609060101010101" pitchFamily="49" charset="-122"/>
              </a:rPr>
              <a:t>y</a:t>
            </a:r>
            <a:r>
              <a:rPr lang="zh-CN" altLang="zh-CN" sz="1800" kern="100" dirty="0">
                <a:effectLst/>
                <a:latin typeface="Times New Roman" panose="02020603050405020304" pitchFamily="18" charset="0"/>
                <a:ea typeface="黑体" panose="02010609060101010101" pitchFamily="49" charset="-122"/>
              </a:rPr>
              <a:t>坐标在它之上的五个点与其的距离。</a:t>
            </a:r>
            <a:endParaRPr lang="zh-CN" altLang="zh-CN" sz="1400" kern="100" dirty="0">
              <a:effectLst/>
              <a:latin typeface="Times New Roman" panose="02020603050405020304" pitchFamily="18" charset="0"/>
              <a:ea typeface="宋体" panose="02010600030101010101" pitchFamily="2" charset="-122"/>
            </a:endParaRPr>
          </a:p>
          <a:p>
            <a:pPr algn="just"/>
            <a:r>
              <a:rPr lang="en-US" altLang="zh-CN" sz="1800" kern="100" dirty="0">
                <a:effectLst/>
                <a:latin typeface="Times New Roman" panose="02020603050405020304" pitchFamily="18" charset="0"/>
                <a:ea typeface="黑体" panose="02010609060101010101" pitchFamily="49" charset="-122"/>
              </a:rPr>
              <a:t>        </a:t>
            </a:r>
            <a:r>
              <a:rPr lang="zh-CN" altLang="zh-CN" sz="1800" kern="100" dirty="0">
                <a:effectLst/>
                <a:latin typeface="Times New Roman" panose="02020603050405020304" pitchFamily="18" charset="0"/>
                <a:ea typeface="黑体" panose="02010609060101010101" pitchFamily="49" charset="-122"/>
              </a:rPr>
              <a:t>如果两个点的</a:t>
            </a:r>
            <a:r>
              <a:rPr lang="en-US" altLang="zh-CN" sz="1800" kern="100" dirty="0">
                <a:effectLst/>
                <a:latin typeface="Times New Roman" panose="02020603050405020304" pitchFamily="18" charset="0"/>
                <a:ea typeface="黑体" panose="02010609060101010101" pitchFamily="49" charset="-122"/>
              </a:rPr>
              <a:t>y</a:t>
            </a:r>
            <a:r>
              <a:rPr lang="zh-CN" altLang="zh-CN" sz="1800" kern="100" dirty="0">
                <a:effectLst/>
                <a:latin typeface="Times New Roman" panose="02020603050405020304" pitchFamily="18" charset="0"/>
                <a:ea typeface="黑体" panose="02010609060101010101" pitchFamily="49" charset="-122"/>
              </a:rPr>
              <a:t>坐标之差已经大于当前最小点对距离，又因为点是按</a:t>
            </a:r>
            <a:r>
              <a:rPr lang="en-US" altLang="zh-CN" sz="1800" kern="100" dirty="0">
                <a:effectLst/>
                <a:latin typeface="Times New Roman" panose="02020603050405020304" pitchFamily="18" charset="0"/>
                <a:ea typeface="黑体" panose="02010609060101010101" pitchFamily="49" charset="-122"/>
              </a:rPr>
              <a:t>y</a:t>
            </a:r>
            <a:r>
              <a:rPr lang="zh-CN" altLang="zh-CN" sz="1800" kern="100" dirty="0">
                <a:effectLst/>
                <a:latin typeface="Times New Roman" panose="02020603050405020304" pitchFamily="18" charset="0"/>
                <a:ea typeface="黑体" panose="02010609060101010101" pitchFamily="49" charset="-122"/>
              </a:rPr>
              <a:t>坐标升序排序的，之后的差距只会增大，故之后的点都不符合条件，故直接</a:t>
            </a:r>
            <a:r>
              <a:rPr lang="en-US" altLang="zh-CN" sz="1800" kern="100" dirty="0">
                <a:effectLst/>
                <a:latin typeface="Times New Roman" panose="02020603050405020304" pitchFamily="18" charset="0"/>
                <a:ea typeface="黑体" panose="02010609060101010101" pitchFamily="49" charset="-122"/>
              </a:rPr>
              <a:t>break</a:t>
            </a:r>
            <a:r>
              <a:rPr lang="zh-CN" altLang="zh-CN" sz="1800" kern="100" dirty="0">
                <a:effectLst/>
                <a:latin typeface="Times New Roman" panose="02020603050405020304" pitchFamily="18" charset="0"/>
                <a:ea typeface="黑体" panose="02010609060101010101" pitchFamily="49" charset="-122"/>
              </a:rPr>
              <a:t>出内层循环。</a:t>
            </a:r>
            <a:endParaRPr lang="zh-CN" altLang="zh-CN" sz="1400" kern="100" dirty="0">
              <a:effectLst/>
              <a:latin typeface="Times New Roman" panose="02020603050405020304" pitchFamily="18" charset="0"/>
              <a:ea typeface="宋体" panose="02010600030101010101" pitchFamily="2" charset="-122"/>
            </a:endParaRPr>
          </a:p>
          <a:p>
            <a:pPr algn="just"/>
            <a:r>
              <a:rPr lang="en-US" altLang="zh-CN" sz="1800" kern="100" dirty="0">
                <a:effectLst/>
                <a:latin typeface="Times New Roman" panose="02020603050405020304" pitchFamily="18" charset="0"/>
                <a:ea typeface="黑体" panose="02010609060101010101" pitchFamily="49" charset="-122"/>
              </a:rPr>
              <a:t>       </a:t>
            </a:r>
            <a:r>
              <a:rPr lang="zh-CN" altLang="zh-CN" sz="1800" kern="100" dirty="0">
                <a:effectLst/>
                <a:latin typeface="Times New Roman" panose="02020603050405020304" pitchFamily="18" charset="0"/>
                <a:ea typeface="黑体" panose="02010609060101010101" pitchFamily="49" charset="-122"/>
              </a:rPr>
              <a:t>如果计算得到的两点间距离小于当前最小点对距离，则更新当前最小点对距离。</a:t>
            </a:r>
            <a:endParaRPr lang="zh-CN" altLang="zh-CN" sz="1400" kern="100" dirty="0">
              <a:effectLst/>
              <a:latin typeface="Times New Roman" panose="02020603050405020304" pitchFamily="18" charset="0"/>
              <a:ea typeface="宋体" panose="02010600030101010101" pitchFamily="2" charset="-122"/>
            </a:endParaRPr>
          </a:p>
        </p:txBody>
      </p:sp>
      <p:pic>
        <p:nvPicPr>
          <p:cNvPr id="12" name="图片 11">
            <a:extLst>
              <a:ext uri="{FF2B5EF4-FFF2-40B4-BE49-F238E27FC236}">
                <a16:creationId xmlns:a16="http://schemas.microsoft.com/office/drawing/2014/main" id="{5F9E7C1A-04D5-4057-B98B-1AC59AC4DC23}"/>
              </a:ext>
            </a:extLst>
          </p:cNvPr>
          <p:cNvPicPr>
            <a:picLocks noChangeAspect="1"/>
          </p:cNvPicPr>
          <p:nvPr/>
        </p:nvPicPr>
        <p:blipFill>
          <a:blip r:embed="rId5"/>
          <a:stretch>
            <a:fillRect/>
          </a:stretch>
        </p:blipFill>
        <p:spPr>
          <a:xfrm>
            <a:off x="5551275" y="2155267"/>
            <a:ext cx="6640725" cy="3144579"/>
          </a:xfrm>
          <a:prstGeom prst="rect">
            <a:avLst/>
          </a:prstGeom>
        </p:spPr>
      </p:pic>
    </p:spTree>
    <p:extLst>
      <p:ext uri="{BB962C8B-B14F-4D97-AF65-F5344CB8AC3E}">
        <p14:creationId xmlns:p14="http://schemas.microsoft.com/office/powerpoint/2010/main" val="23891171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E4CA9ED7-E2B1-4C66-91AC-3ED5F49EEAE8}"/>
              </a:ext>
            </a:extLst>
          </p:cNvPr>
          <p:cNvSpPr txBox="1"/>
          <p:nvPr/>
        </p:nvSpPr>
        <p:spPr>
          <a:xfrm>
            <a:off x="0" y="92748"/>
            <a:ext cx="12192000" cy="923330"/>
          </a:xfrm>
          <a:prstGeom prst="rect">
            <a:avLst/>
          </a:prstGeom>
          <a:noFill/>
        </p:spPr>
        <p:txBody>
          <a:bodyPr wrap="square">
            <a:spAutoFit/>
          </a:bodyPr>
          <a:lstStyle/>
          <a:p>
            <a:pPr algn="just"/>
            <a:r>
              <a:rPr lang="en-US" altLang="zh-CN" sz="1800" kern="100" dirty="0">
                <a:effectLst/>
                <a:latin typeface="Times New Roman" panose="02020603050405020304" pitchFamily="18" charset="0"/>
                <a:ea typeface="黑体" panose="02010609060101010101" pitchFamily="49" charset="-122"/>
              </a:rPr>
              <a:t>8. </a:t>
            </a:r>
            <a:r>
              <a:rPr lang="zh-CN" altLang="zh-CN" sz="1800" kern="100" dirty="0">
                <a:effectLst/>
                <a:latin typeface="Times New Roman" panose="02020603050405020304" pitchFamily="18" charset="0"/>
                <a:ea typeface="黑体" panose="02010609060101010101" pitchFamily="49" charset="-122"/>
              </a:rPr>
              <a:t>关于合并操作，即关于</a:t>
            </a:r>
            <a:r>
              <a:rPr lang="en-US" altLang="zh-CN" sz="1800" kern="100" dirty="0">
                <a:effectLst/>
                <a:latin typeface="Times New Roman" panose="02020603050405020304" pitchFamily="18" charset="0"/>
                <a:ea typeface="黑体" panose="02010609060101010101" pitchFamily="49" charset="-122"/>
              </a:rPr>
              <a:t>Merge</a:t>
            </a:r>
            <a:r>
              <a:rPr lang="zh-CN" altLang="zh-CN" sz="1800" kern="100" dirty="0">
                <a:effectLst/>
                <a:latin typeface="Times New Roman" panose="02020603050405020304" pitchFamily="18" charset="0"/>
                <a:ea typeface="黑体" panose="02010609060101010101" pitchFamily="49" charset="-122"/>
              </a:rPr>
              <a:t>函数</a:t>
            </a:r>
            <a:endParaRPr lang="zh-CN" altLang="zh-CN" sz="1400" kern="100" dirty="0">
              <a:effectLst/>
              <a:latin typeface="Times New Roman" panose="02020603050405020304" pitchFamily="18" charset="0"/>
              <a:ea typeface="宋体" panose="02010600030101010101" pitchFamily="2" charset="-122"/>
            </a:endParaRPr>
          </a:p>
          <a:p>
            <a:pPr algn="just"/>
            <a:r>
              <a:rPr lang="zh-CN" altLang="zh-CN" sz="1800" kern="100" dirty="0">
                <a:effectLst/>
                <a:latin typeface="Times New Roman" panose="02020603050405020304" pitchFamily="18" charset="0"/>
                <a:ea typeface="黑体" panose="02010609060101010101" pitchFamily="49" charset="-122"/>
              </a:rPr>
              <a:t>首先完成两侧点的深复制，将左点集复制到</a:t>
            </a:r>
            <a:r>
              <a:rPr lang="en-US" altLang="zh-CN" sz="1800" kern="100" dirty="0">
                <a:effectLst/>
                <a:latin typeface="Times New Roman" panose="02020603050405020304" pitchFamily="18" charset="0"/>
                <a:ea typeface="黑体" panose="02010609060101010101" pitchFamily="49" charset="-122"/>
              </a:rPr>
              <a:t>L</a:t>
            </a:r>
            <a:r>
              <a:rPr lang="zh-CN" altLang="zh-CN" sz="1800" kern="100" dirty="0">
                <a:effectLst/>
                <a:latin typeface="Times New Roman" panose="02020603050405020304" pitchFamily="18" charset="0"/>
                <a:ea typeface="黑体" panose="02010609060101010101" pitchFamily="49" charset="-122"/>
              </a:rPr>
              <a:t>数组中，将右点集复制到</a:t>
            </a:r>
            <a:r>
              <a:rPr lang="en-US" altLang="zh-CN" sz="1800" kern="100" dirty="0">
                <a:effectLst/>
                <a:latin typeface="Times New Roman" panose="02020603050405020304" pitchFamily="18" charset="0"/>
                <a:ea typeface="黑体" panose="02010609060101010101" pitchFamily="49" charset="-122"/>
              </a:rPr>
              <a:t>R</a:t>
            </a:r>
            <a:r>
              <a:rPr lang="zh-CN" altLang="zh-CN" sz="1800" kern="100" dirty="0">
                <a:effectLst/>
                <a:latin typeface="Times New Roman" panose="02020603050405020304" pitchFamily="18" charset="0"/>
                <a:ea typeface="黑体" panose="02010609060101010101" pitchFamily="49" charset="-122"/>
              </a:rPr>
              <a:t>数组中，接着利用类似归并排序的方法将点根据</a:t>
            </a:r>
            <a:r>
              <a:rPr lang="en-US" altLang="zh-CN" sz="1800" kern="100" dirty="0">
                <a:effectLst/>
                <a:latin typeface="Times New Roman" panose="02020603050405020304" pitchFamily="18" charset="0"/>
                <a:ea typeface="黑体" panose="02010609060101010101" pitchFamily="49" charset="-122"/>
              </a:rPr>
              <a:t>y</a:t>
            </a:r>
            <a:r>
              <a:rPr lang="zh-CN" altLang="zh-CN" sz="1800" kern="100" dirty="0">
                <a:effectLst/>
                <a:latin typeface="Times New Roman" panose="02020603050405020304" pitchFamily="18" charset="0"/>
                <a:ea typeface="黑体" panose="02010609060101010101" pitchFamily="49" charset="-122"/>
              </a:rPr>
              <a:t>升序排序，如果左点集或右点集有剩余元素，就将剩余元素直接放入即可。</a:t>
            </a:r>
            <a:endParaRPr lang="zh-CN" altLang="zh-CN" sz="1400" kern="100" dirty="0">
              <a:effectLst/>
              <a:latin typeface="Times New Roman" panose="02020603050405020304" pitchFamily="18" charset="0"/>
              <a:ea typeface="宋体" panose="02010600030101010101" pitchFamily="2" charset="-122"/>
            </a:endParaRPr>
          </a:p>
        </p:txBody>
      </p:sp>
      <p:pic>
        <p:nvPicPr>
          <p:cNvPr id="4" name="图片 3">
            <a:extLst>
              <a:ext uri="{FF2B5EF4-FFF2-40B4-BE49-F238E27FC236}">
                <a16:creationId xmlns:a16="http://schemas.microsoft.com/office/drawing/2014/main" id="{9F7697B9-5279-49AB-B62A-558F0C805D60}"/>
              </a:ext>
            </a:extLst>
          </p:cNvPr>
          <p:cNvPicPr/>
          <p:nvPr/>
        </p:nvPicPr>
        <p:blipFill>
          <a:blip r:embed="rId2"/>
          <a:stretch>
            <a:fillRect/>
          </a:stretch>
        </p:blipFill>
        <p:spPr>
          <a:xfrm>
            <a:off x="1739646" y="979502"/>
            <a:ext cx="8013954" cy="5878498"/>
          </a:xfrm>
          <a:prstGeom prst="rect">
            <a:avLst/>
          </a:prstGeom>
        </p:spPr>
      </p:pic>
    </p:spTree>
    <p:extLst>
      <p:ext uri="{BB962C8B-B14F-4D97-AF65-F5344CB8AC3E}">
        <p14:creationId xmlns:p14="http://schemas.microsoft.com/office/powerpoint/2010/main" val="3968688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5E6F4E-D735-4579-AD63-4C876FB2A135}"/>
              </a:ext>
            </a:extLst>
          </p:cNvPr>
          <p:cNvSpPr txBox="1">
            <a:spLocks/>
          </p:cNvSpPr>
          <p:nvPr/>
        </p:nvSpPr>
        <p:spPr>
          <a:xfrm>
            <a:off x="85229" y="64008"/>
            <a:ext cx="4596499" cy="493776"/>
          </a:xfrm>
          <a:prstGeom prst="rect">
            <a:avLst/>
          </a:prstGeom>
          <a:effectLst/>
        </p:spPr>
        <p:txBody>
          <a:bodyPr vert="horz" lIns="91440" tIns="45720" rIns="91440" bIns="45720" rtlCol="0" anchor="ctr">
            <a:noAutofit/>
          </a:bodyPr>
          <a:lstStyle>
            <a:lvl1pPr algn="l" defTabSz="457200" rtl="0" eaLnBrk="1" latinLnBrk="0" hangingPunct="1">
              <a:spcBef>
                <a:spcPct val="0"/>
              </a:spcBef>
              <a:buNone/>
              <a:defRPr sz="3600" kern="1200" cap="all">
                <a:ln w="3175" cmpd="sng">
                  <a:noFill/>
                </a:ln>
                <a:solidFill>
                  <a:schemeClr val="tx1"/>
                </a:solidFill>
                <a:effectLst/>
                <a:latin typeface="Microsoft YaHei UI" panose="020B0503020204020204" pitchFamily="34" charset="-122"/>
                <a:ea typeface="Microsoft YaHei UI" panose="020B0503020204020204" pitchFamily="34" charset="-122"/>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just">
              <a:lnSpc>
                <a:spcPct val="173000"/>
              </a:lnSpc>
              <a:spcBef>
                <a:spcPts val="1300"/>
              </a:spcBef>
              <a:spcAft>
                <a:spcPts val="1300"/>
              </a:spcAft>
            </a:pPr>
            <a:r>
              <a:rPr lang="en-US" altLang="zh-CN" sz="3200" kern="100" dirty="0">
                <a:latin typeface="Times New Roman" panose="02020603050405020304" pitchFamily="18" charset="0"/>
              </a:rPr>
              <a:t>D.</a:t>
            </a:r>
            <a:r>
              <a:rPr lang="zh-CN" altLang="en-US" sz="3200" kern="100" dirty="0">
                <a:latin typeface="Times New Roman" panose="02020603050405020304" pitchFamily="18" charset="0"/>
              </a:rPr>
              <a:t>算法效率分析与比较</a:t>
            </a:r>
            <a:endParaRPr lang="zh-CN" altLang="zh-CN" sz="3200" kern="100" dirty="0">
              <a:latin typeface="Times New Roman" panose="02020603050405020304" pitchFamily="18" charset="0"/>
            </a:endParaRPr>
          </a:p>
        </p:txBody>
      </p:sp>
      <p:sp>
        <p:nvSpPr>
          <p:cNvPr id="4" name="文本框 3">
            <a:extLst>
              <a:ext uri="{FF2B5EF4-FFF2-40B4-BE49-F238E27FC236}">
                <a16:creationId xmlns:a16="http://schemas.microsoft.com/office/drawing/2014/main" id="{8D323A26-C669-474E-A71C-C425D48276F1}"/>
              </a:ext>
            </a:extLst>
          </p:cNvPr>
          <p:cNvSpPr txBox="1"/>
          <p:nvPr/>
        </p:nvSpPr>
        <p:spPr>
          <a:xfrm>
            <a:off x="157733" y="855071"/>
            <a:ext cx="11592305" cy="1015663"/>
          </a:xfrm>
          <a:prstGeom prst="rect">
            <a:avLst/>
          </a:prstGeom>
          <a:noFill/>
        </p:spPr>
        <p:txBody>
          <a:bodyPr wrap="square">
            <a:spAutoFit/>
          </a:bodyPr>
          <a:lstStyle/>
          <a:p>
            <a:pPr algn="just"/>
            <a:r>
              <a:rPr lang="zh-CN" altLang="zh-CN" sz="2000" kern="100" dirty="0">
                <a:solidFill>
                  <a:srgbClr val="FFFF00"/>
                </a:solidFill>
                <a:effectLst/>
                <a:latin typeface="Times New Roman" panose="02020603050405020304" pitchFamily="18" charset="0"/>
                <a:ea typeface="黑体" panose="02010609060101010101" pitchFamily="49" charset="-122"/>
              </a:rPr>
              <a:t>正确性检验：</a:t>
            </a:r>
            <a:endParaRPr lang="zh-CN" altLang="zh-CN" sz="2000" kern="100" dirty="0">
              <a:solidFill>
                <a:srgbClr val="FFFF00"/>
              </a:solidFill>
              <a:effectLst/>
              <a:latin typeface="Times New Roman" panose="02020603050405020304" pitchFamily="18" charset="0"/>
              <a:ea typeface="宋体" panose="02010600030101010101" pitchFamily="2" charset="-122"/>
            </a:endParaRPr>
          </a:p>
          <a:p>
            <a:pPr marL="342900" lvl="0" indent="-342900" algn="just">
              <a:buFont typeface="Wingdings" panose="05000000000000000000" pitchFamily="2" charset="2"/>
              <a:buBlip>
                <a:blip r:embed="rId2"/>
              </a:buBlip>
            </a:pPr>
            <a:r>
              <a:rPr lang="zh-CN" altLang="zh-CN" sz="2000" kern="100" dirty="0">
                <a:effectLst/>
                <a:latin typeface="Times New Roman" panose="02020603050405020304" pitchFamily="18" charset="0"/>
                <a:ea typeface="黑体" panose="02010609060101010101" pitchFamily="49" charset="-122"/>
              </a:rPr>
              <a:t>经过我多次实践检验，通过蛮力穷举法和分治法求得的最短距离均相同，互相验证了这两个算法的正确性。</a:t>
            </a:r>
            <a:endParaRPr lang="zh-CN" altLang="zh-CN" sz="2000" kern="100" dirty="0">
              <a:effectLst/>
              <a:latin typeface="Times New Roman" panose="02020603050405020304" pitchFamily="18" charset="0"/>
              <a:ea typeface="宋体" panose="02010600030101010101" pitchFamily="2" charset="-122"/>
            </a:endParaRPr>
          </a:p>
        </p:txBody>
      </p:sp>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30BE3BA1-270F-4B8B-A028-CC913FB65B4C}"/>
                  </a:ext>
                </a:extLst>
              </p:cNvPr>
              <p:cNvSpPr txBox="1"/>
              <p:nvPr/>
            </p:nvSpPr>
            <p:spPr>
              <a:xfrm>
                <a:off x="157733" y="1967478"/>
                <a:ext cx="11664811" cy="2536785"/>
              </a:xfrm>
              <a:prstGeom prst="rect">
                <a:avLst/>
              </a:prstGeom>
              <a:noFill/>
            </p:spPr>
            <p:txBody>
              <a:bodyPr wrap="square">
                <a:spAutoFit/>
              </a:bodyPr>
              <a:lstStyle/>
              <a:p>
                <a:pPr algn="just"/>
                <a:r>
                  <a:rPr lang="en-US" altLang="zh-CN" sz="2400" i="1" kern="100" dirty="0">
                    <a:solidFill>
                      <a:schemeClr val="tx1"/>
                    </a:solidFill>
                    <a:effectLst/>
                    <a:highlight>
                      <a:srgbClr val="008080"/>
                    </a:highlight>
                    <a:latin typeface="Times New Roman" panose="02020603050405020304" pitchFamily="18" charset="0"/>
                    <a:ea typeface="黑体" panose="02010609060101010101" pitchFamily="49" charset="-122"/>
                  </a:rPr>
                  <a:t>1.</a:t>
                </a:r>
                <a:r>
                  <a:rPr lang="zh-CN" altLang="zh-CN" sz="2400" i="1" kern="100" dirty="0">
                    <a:solidFill>
                      <a:schemeClr val="tx1"/>
                    </a:solidFill>
                    <a:effectLst/>
                    <a:highlight>
                      <a:srgbClr val="008080"/>
                    </a:highlight>
                    <a:latin typeface="Times New Roman" panose="02020603050405020304" pitchFamily="18" charset="0"/>
                    <a:ea typeface="黑体" panose="02010609060101010101" pitchFamily="49" charset="-122"/>
                  </a:rPr>
                  <a:t>蛮力穷举法</a:t>
                </a:r>
                <a:endParaRPr lang="zh-CN" altLang="zh-CN" sz="2400" kern="100" dirty="0">
                  <a:solidFill>
                    <a:schemeClr val="tx1"/>
                  </a:solidFill>
                  <a:effectLst/>
                  <a:highlight>
                    <a:srgbClr val="008080"/>
                  </a:highlight>
                  <a:latin typeface="Times New Roman" panose="02020603050405020304" pitchFamily="18" charset="0"/>
                  <a:ea typeface="宋体" panose="02010600030101010101" pitchFamily="2" charset="-122"/>
                </a:endParaRPr>
              </a:p>
              <a:p>
                <a:pPr indent="304800" algn="just"/>
                <a:r>
                  <a:rPr lang="zh-CN" altLang="zh-CN" sz="2000" kern="0" dirty="0">
                    <a:solidFill>
                      <a:schemeClr val="tx1"/>
                    </a:solidFill>
                    <a:effectLst/>
                    <a:latin typeface="Times New Roman" panose="02020603050405020304" pitchFamily="18" charset="0"/>
                    <a:ea typeface="黑体" panose="02010609060101010101" pitchFamily="49" charset="-122"/>
                  </a:rPr>
                  <a:t>对于蛮力穷举法，选取数据规模为：</a:t>
                </a:r>
                <a:r>
                  <a:rPr lang="en-US" altLang="zh-CN" sz="2000" kern="0" dirty="0">
                    <a:solidFill>
                      <a:schemeClr val="tx1"/>
                    </a:solidFill>
                    <a:effectLst/>
                    <a:latin typeface="Times New Roman" panose="02020603050405020304" pitchFamily="18" charset="0"/>
                    <a:ea typeface="黑体" panose="02010609060101010101" pitchFamily="49" charset="-122"/>
                  </a:rPr>
                  <a:t>10</a:t>
                </a:r>
                <a:r>
                  <a:rPr lang="zh-CN" altLang="zh-CN" sz="2000" kern="0" dirty="0">
                    <a:solidFill>
                      <a:schemeClr val="tx1"/>
                    </a:solidFill>
                    <a:effectLst/>
                    <a:latin typeface="Times New Roman" panose="02020603050405020304" pitchFamily="18" charset="0"/>
                    <a:ea typeface="黑体" panose="02010609060101010101" pitchFamily="49" charset="-122"/>
                  </a:rPr>
                  <a:t>、</a:t>
                </a:r>
                <a:r>
                  <a:rPr lang="en-US" altLang="zh-CN" sz="2000" kern="0" dirty="0">
                    <a:solidFill>
                      <a:schemeClr val="tx1"/>
                    </a:solidFill>
                    <a:effectLst/>
                    <a:latin typeface="Times New Roman" panose="02020603050405020304" pitchFamily="18" charset="0"/>
                    <a:ea typeface="黑体" panose="02010609060101010101" pitchFamily="49" charset="-122"/>
                  </a:rPr>
                  <a:t>20</a:t>
                </a:r>
                <a:r>
                  <a:rPr lang="zh-CN" altLang="zh-CN" sz="2000" kern="0" dirty="0">
                    <a:solidFill>
                      <a:schemeClr val="tx1"/>
                    </a:solidFill>
                    <a:effectLst/>
                    <a:latin typeface="Times New Roman" panose="02020603050405020304" pitchFamily="18" charset="0"/>
                    <a:ea typeface="黑体" panose="02010609060101010101" pitchFamily="49" charset="-122"/>
                  </a:rPr>
                  <a:t>、</a:t>
                </a:r>
                <a:r>
                  <a:rPr lang="en-US" altLang="zh-CN" sz="2000" kern="0" dirty="0">
                    <a:solidFill>
                      <a:schemeClr val="tx1"/>
                    </a:solidFill>
                    <a:effectLst/>
                    <a:latin typeface="Times New Roman" panose="02020603050405020304" pitchFamily="18" charset="0"/>
                    <a:ea typeface="黑体" panose="02010609060101010101" pitchFamily="49" charset="-122"/>
                  </a:rPr>
                  <a:t>30</a:t>
                </a:r>
                <a:r>
                  <a:rPr lang="zh-CN" altLang="zh-CN" sz="2000" kern="0" dirty="0">
                    <a:solidFill>
                      <a:schemeClr val="tx1"/>
                    </a:solidFill>
                    <a:effectLst/>
                    <a:latin typeface="Times New Roman" panose="02020603050405020304" pitchFamily="18" charset="0"/>
                    <a:ea typeface="黑体" panose="02010609060101010101" pitchFamily="49" charset="-122"/>
                  </a:rPr>
                  <a:t>、</a:t>
                </a:r>
                <a:r>
                  <a:rPr lang="en-US" altLang="zh-CN" sz="2000" kern="0" dirty="0">
                    <a:solidFill>
                      <a:schemeClr val="tx1"/>
                    </a:solidFill>
                    <a:effectLst/>
                    <a:latin typeface="Times New Roman" panose="02020603050405020304" pitchFamily="18" charset="0"/>
                    <a:ea typeface="黑体" panose="02010609060101010101" pitchFamily="49" charset="-122"/>
                  </a:rPr>
                  <a:t>40</a:t>
                </a:r>
                <a:r>
                  <a:rPr lang="zh-CN" altLang="zh-CN" sz="2000" kern="0" dirty="0">
                    <a:solidFill>
                      <a:schemeClr val="tx1"/>
                    </a:solidFill>
                    <a:effectLst/>
                    <a:latin typeface="Times New Roman" panose="02020603050405020304" pitchFamily="18" charset="0"/>
                    <a:ea typeface="黑体" panose="02010609060101010101" pitchFamily="49" charset="-122"/>
                  </a:rPr>
                  <a:t>、</a:t>
                </a:r>
                <a:r>
                  <a:rPr lang="en-US" altLang="zh-CN" sz="2000" kern="0" dirty="0">
                    <a:solidFill>
                      <a:schemeClr val="tx1"/>
                    </a:solidFill>
                    <a:effectLst/>
                    <a:latin typeface="Times New Roman" panose="02020603050405020304" pitchFamily="18" charset="0"/>
                    <a:ea typeface="黑体" panose="02010609060101010101" pitchFamily="49" charset="-122"/>
                  </a:rPr>
                  <a:t>50</a:t>
                </a:r>
                <a:r>
                  <a:rPr lang="zh-CN" altLang="zh-CN" sz="2000" kern="0" dirty="0">
                    <a:solidFill>
                      <a:schemeClr val="tx1"/>
                    </a:solidFill>
                    <a:effectLst/>
                    <a:latin typeface="Times New Roman" panose="02020603050405020304" pitchFamily="18" charset="0"/>
                    <a:ea typeface="黑体" panose="02010609060101010101" pitchFamily="49" charset="-122"/>
                  </a:rPr>
                  <a:t>、</a:t>
                </a:r>
                <a:r>
                  <a:rPr lang="en-US" altLang="zh-CN" sz="2000" kern="0" dirty="0">
                    <a:solidFill>
                      <a:schemeClr val="tx1"/>
                    </a:solidFill>
                    <a:effectLst/>
                    <a:latin typeface="Times New Roman" panose="02020603050405020304" pitchFamily="18" charset="0"/>
                    <a:ea typeface="黑体" panose="02010609060101010101" pitchFamily="49" charset="-122"/>
                  </a:rPr>
                  <a:t>60</a:t>
                </a:r>
                <a:r>
                  <a:rPr lang="zh-CN" altLang="zh-CN" sz="2000" kern="0" dirty="0">
                    <a:solidFill>
                      <a:schemeClr val="tx1"/>
                    </a:solidFill>
                    <a:effectLst/>
                    <a:latin typeface="Times New Roman" panose="02020603050405020304" pitchFamily="18" charset="0"/>
                    <a:ea typeface="黑体" panose="02010609060101010101" pitchFamily="49" charset="-122"/>
                  </a:rPr>
                  <a:t>、</a:t>
                </a:r>
                <a:r>
                  <a:rPr lang="en-US" altLang="zh-CN" sz="2000" kern="0" dirty="0">
                    <a:solidFill>
                      <a:schemeClr val="tx1"/>
                    </a:solidFill>
                    <a:effectLst/>
                    <a:latin typeface="Times New Roman" panose="02020603050405020304" pitchFamily="18" charset="0"/>
                    <a:ea typeface="黑体" panose="02010609060101010101" pitchFamily="49" charset="-122"/>
                  </a:rPr>
                  <a:t>70</a:t>
                </a:r>
                <a:r>
                  <a:rPr lang="zh-CN" altLang="zh-CN" sz="2000" kern="0" dirty="0">
                    <a:solidFill>
                      <a:schemeClr val="tx1"/>
                    </a:solidFill>
                    <a:effectLst/>
                    <a:latin typeface="Times New Roman" panose="02020603050405020304" pitchFamily="18" charset="0"/>
                    <a:ea typeface="黑体" panose="02010609060101010101" pitchFamily="49" charset="-122"/>
                  </a:rPr>
                  <a:t>，单位为万的数据规模进行算法运行时间测试。对于每一个数据规模，都随机产生</a:t>
                </a:r>
                <a:r>
                  <a:rPr lang="en-US" altLang="zh-CN" sz="2000" kern="0" dirty="0">
                    <a:solidFill>
                      <a:schemeClr val="tx1"/>
                    </a:solidFill>
                    <a:effectLst/>
                    <a:latin typeface="Times New Roman" panose="02020603050405020304" pitchFamily="18" charset="0"/>
                    <a:ea typeface="黑体" panose="02010609060101010101" pitchFamily="49" charset="-122"/>
                  </a:rPr>
                  <a:t>10</a:t>
                </a:r>
                <a:r>
                  <a:rPr lang="zh-CN" altLang="zh-CN" sz="2000" kern="0" dirty="0">
                    <a:solidFill>
                      <a:schemeClr val="tx1"/>
                    </a:solidFill>
                    <a:effectLst/>
                    <a:latin typeface="Times New Roman" panose="02020603050405020304" pitchFamily="18" charset="0"/>
                    <a:ea typeface="黑体" panose="02010609060101010101" pitchFamily="49" charset="-122"/>
                  </a:rPr>
                  <a:t>组测试样本来测试，取</a:t>
                </a:r>
                <a:r>
                  <a:rPr lang="en-US" altLang="zh-CN" sz="2000" kern="0" dirty="0">
                    <a:solidFill>
                      <a:schemeClr val="tx1"/>
                    </a:solidFill>
                    <a:effectLst/>
                    <a:latin typeface="Times New Roman" panose="02020603050405020304" pitchFamily="18" charset="0"/>
                    <a:ea typeface="黑体" panose="02010609060101010101" pitchFamily="49" charset="-122"/>
                  </a:rPr>
                  <a:t>10</a:t>
                </a:r>
                <a:r>
                  <a:rPr lang="zh-CN" altLang="zh-CN" sz="2000" kern="0" dirty="0">
                    <a:solidFill>
                      <a:schemeClr val="tx1"/>
                    </a:solidFill>
                    <a:effectLst/>
                    <a:latin typeface="Times New Roman" panose="02020603050405020304" pitchFamily="18" charset="0"/>
                    <a:ea typeface="黑体" panose="02010609060101010101" pitchFamily="49" charset="-122"/>
                  </a:rPr>
                  <a:t>次的运行时间平均值来作为每一个数据规模下，算法实际执行所需的时间值。</a:t>
                </a:r>
                <a:endParaRPr lang="zh-CN" altLang="zh-CN" sz="2000" kern="100" dirty="0">
                  <a:solidFill>
                    <a:schemeClr val="tx1"/>
                  </a:solidFill>
                  <a:effectLst/>
                  <a:latin typeface="Times New Roman" panose="02020603050405020304" pitchFamily="18" charset="0"/>
                  <a:ea typeface="宋体" panose="02010600030101010101" pitchFamily="2" charset="-122"/>
                </a:endParaRPr>
              </a:p>
              <a:p>
                <a:pPr indent="304800" algn="just"/>
                <a:r>
                  <a:rPr lang="zh-CN" altLang="zh-CN" sz="2000" kern="0" dirty="0">
                    <a:solidFill>
                      <a:schemeClr val="tx1"/>
                    </a:solidFill>
                    <a:effectLst/>
                    <a:latin typeface="Times New Roman" panose="02020603050405020304" pitchFamily="18" charset="0"/>
                    <a:ea typeface="黑体" panose="02010609060101010101" pitchFamily="49" charset="-122"/>
                  </a:rPr>
                  <a:t>我以输入规模为</a:t>
                </a:r>
                <a:r>
                  <a:rPr lang="en-US" altLang="zh-CN" sz="2000" kern="0" dirty="0">
                    <a:solidFill>
                      <a:schemeClr val="tx1"/>
                    </a:solidFill>
                    <a:effectLst/>
                    <a:latin typeface="Times New Roman" panose="02020603050405020304" pitchFamily="18" charset="0"/>
                    <a:ea typeface="黑体" panose="02010609060101010101" pitchFamily="49" charset="-122"/>
                  </a:rPr>
                  <a:t>400000</a:t>
                </a:r>
                <a:r>
                  <a:rPr lang="zh-CN" altLang="zh-CN" sz="2000" kern="0" dirty="0">
                    <a:solidFill>
                      <a:schemeClr val="tx1"/>
                    </a:solidFill>
                    <a:effectLst/>
                    <a:latin typeface="Times New Roman" panose="02020603050405020304" pitchFamily="18" charset="0"/>
                    <a:ea typeface="黑体" panose="02010609060101010101" pitchFamily="49" charset="-122"/>
                  </a:rPr>
                  <a:t>的数据运行时间为基准点，通过 </a:t>
                </a:r>
                <a14:m>
                  <m:oMath xmlns:m="http://schemas.openxmlformats.org/officeDocument/2006/math">
                    <m:f>
                      <m:fPr>
                        <m:ctrlPr>
                          <a:rPr lang="zh-CN" altLang="zh-CN" sz="2000" i="1" kern="100">
                            <a:solidFill>
                              <a:schemeClr val="tx1"/>
                            </a:solidFill>
                            <a:effectLst/>
                            <a:latin typeface="Cambria Math" panose="02040503050406030204" pitchFamily="18" charset="0"/>
                            <a:ea typeface="Cambria Math" panose="02040503050406030204" pitchFamily="18" charset="0"/>
                          </a:rPr>
                        </m:ctrlPr>
                      </m:fPr>
                      <m:num>
                        <m:sSubSup>
                          <m:sSubSupPr>
                            <m:ctrlPr>
                              <a:rPr lang="zh-CN" altLang="zh-CN" sz="2000" i="1" kern="100">
                                <a:solidFill>
                                  <a:schemeClr val="tx1"/>
                                </a:solidFill>
                                <a:effectLst/>
                                <a:latin typeface="Cambria Math" panose="02040503050406030204" pitchFamily="18" charset="0"/>
                                <a:ea typeface="Cambria Math" panose="02040503050406030204" pitchFamily="18" charset="0"/>
                              </a:rPr>
                            </m:ctrlPr>
                          </m:sSubSupPr>
                          <m:e>
                            <m:r>
                              <a:rPr lang="en-US" altLang="zh-CN" sz="2000" i="1" kern="100">
                                <a:solidFill>
                                  <a:schemeClr val="tx1"/>
                                </a:solidFill>
                                <a:effectLst/>
                                <a:latin typeface="Cambria Math" panose="02040503050406030204" pitchFamily="18" charset="0"/>
                                <a:ea typeface="黑体" panose="02010609060101010101" pitchFamily="49" charset="-122"/>
                              </a:rPr>
                              <m:t>𝑛</m:t>
                            </m:r>
                          </m:e>
                          <m:sub>
                            <m:r>
                              <a:rPr lang="en-US" altLang="zh-CN" sz="2000" i="1" kern="100">
                                <a:solidFill>
                                  <a:schemeClr val="tx1"/>
                                </a:solidFill>
                                <a:effectLst/>
                                <a:latin typeface="Cambria Math" panose="02040503050406030204" pitchFamily="18" charset="0"/>
                                <a:ea typeface="黑体" panose="02010609060101010101" pitchFamily="49" charset="-122"/>
                              </a:rPr>
                              <m:t>1 </m:t>
                            </m:r>
                          </m:sub>
                          <m:sup>
                            <m:r>
                              <a:rPr lang="en-US" altLang="zh-CN" sz="2000" i="1" kern="100">
                                <a:solidFill>
                                  <a:schemeClr val="tx1"/>
                                </a:solidFill>
                                <a:effectLst/>
                                <a:latin typeface="Cambria Math" panose="02040503050406030204" pitchFamily="18" charset="0"/>
                                <a:ea typeface="黑体" panose="02010609060101010101" pitchFamily="49" charset="-122"/>
                              </a:rPr>
                              <m:t>2</m:t>
                            </m:r>
                          </m:sup>
                        </m:sSubSup>
                      </m:num>
                      <m:den>
                        <m:sSubSup>
                          <m:sSubSupPr>
                            <m:ctrlPr>
                              <a:rPr lang="zh-CN" altLang="zh-CN" sz="2000" i="1" kern="100">
                                <a:solidFill>
                                  <a:schemeClr val="tx1"/>
                                </a:solidFill>
                                <a:effectLst/>
                                <a:latin typeface="Cambria Math" panose="02040503050406030204" pitchFamily="18" charset="0"/>
                                <a:ea typeface="Cambria Math" panose="02040503050406030204" pitchFamily="18" charset="0"/>
                              </a:rPr>
                            </m:ctrlPr>
                          </m:sSubSupPr>
                          <m:e>
                            <m:r>
                              <a:rPr lang="en-US" altLang="zh-CN" sz="2000" i="1" kern="100">
                                <a:solidFill>
                                  <a:schemeClr val="tx1"/>
                                </a:solidFill>
                                <a:effectLst/>
                                <a:latin typeface="Cambria Math" panose="02040503050406030204" pitchFamily="18" charset="0"/>
                                <a:ea typeface="黑体" panose="02010609060101010101" pitchFamily="49" charset="-122"/>
                              </a:rPr>
                              <m:t>𝑛</m:t>
                            </m:r>
                          </m:e>
                          <m:sub>
                            <m:r>
                              <a:rPr lang="en-US" altLang="zh-CN" sz="2000" i="1" kern="100">
                                <a:solidFill>
                                  <a:schemeClr val="tx1"/>
                                </a:solidFill>
                                <a:effectLst/>
                                <a:latin typeface="Cambria Math" panose="02040503050406030204" pitchFamily="18" charset="0"/>
                                <a:ea typeface="黑体" panose="02010609060101010101" pitchFamily="49" charset="-122"/>
                              </a:rPr>
                              <m:t>2 </m:t>
                            </m:r>
                          </m:sub>
                          <m:sup>
                            <m:r>
                              <a:rPr lang="en-US" altLang="zh-CN" sz="2000" i="1" kern="100">
                                <a:solidFill>
                                  <a:schemeClr val="tx1"/>
                                </a:solidFill>
                                <a:effectLst/>
                                <a:latin typeface="Cambria Math" panose="02040503050406030204" pitchFamily="18" charset="0"/>
                                <a:ea typeface="黑体" panose="02010609060101010101" pitchFamily="49" charset="-122"/>
                              </a:rPr>
                              <m:t>2</m:t>
                            </m:r>
                          </m:sup>
                        </m:sSubSup>
                      </m:den>
                    </m:f>
                  </m:oMath>
                </a14:m>
                <a:r>
                  <a:rPr lang="en-US" altLang="zh-CN" sz="2000" kern="100" dirty="0">
                    <a:solidFill>
                      <a:schemeClr val="tx1"/>
                    </a:solidFill>
                    <a:effectLst/>
                    <a:latin typeface="Times New Roman" panose="02020603050405020304" pitchFamily="18" charset="0"/>
                    <a:ea typeface="黑体" panose="02010609060101010101" pitchFamily="49" charset="-122"/>
                  </a:rPr>
                  <a:t> = </a:t>
                </a:r>
                <a14:m>
                  <m:oMath xmlns:m="http://schemas.openxmlformats.org/officeDocument/2006/math">
                    <m:f>
                      <m:fPr>
                        <m:ctrlPr>
                          <a:rPr lang="zh-CN" altLang="zh-CN" sz="2000" i="1" kern="100">
                            <a:solidFill>
                              <a:schemeClr val="tx1"/>
                            </a:solidFill>
                            <a:effectLst/>
                            <a:latin typeface="Cambria Math" panose="02040503050406030204" pitchFamily="18" charset="0"/>
                            <a:ea typeface="Cambria Math" panose="02040503050406030204" pitchFamily="18" charset="0"/>
                          </a:rPr>
                        </m:ctrlPr>
                      </m:fPr>
                      <m:num>
                        <m:r>
                          <a:rPr lang="en-US" altLang="zh-CN" sz="2000" i="1" kern="100">
                            <a:solidFill>
                              <a:schemeClr val="tx1"/>
                            </a:solidFill>
                            <a:effectLst/>
                            <a:latin typeface="Cambria Math" panose="02040503050406030204" pitchFamily="18" charset="0"/>
                            <a:ea typeface="黑体" panose="02010609060101010101" pitchFamily="49" charset="-122"/>
                          </a:rPr>
                          <m:t>𝑡𝑖𝑚𝑒</m:t>
                        </m:r>
                        <m:r>
                          <a:rPr lang="en-US" altLang="zh-CN" sz="2000" i="1" kern="100">
                            <a:solidFill>
                              <a:schemeClr val="tx1"/>
                            </a:solidFill>
                            <a:effectLst/>
                            <a:latin typeface="Cambria Math" panose="02040503050406030204" pitchFamily="18" charset="0"/>
                            <a:ea typeface="黑体" panose="02010609060101010101" pitchFamily="49" charset="-122"/>
                          </a:rPr>
                          <m:t>1</m:t>
                        </m:r>
                      </m:num>
                      <m:den>
                        <m:r>
                          <a:rPr lang="en-US" altLang="zh-CN" sz="2000" i="1" kern="100">
                            <a:solidFill>
                              <a:schemeClr val="tx1"/>
                            </a:solidFill>
                            <a:effectLst/>
                            <a:latin typeface="Cambria Math" panose="02040503050406030204" pitchFamily="18" charset="0"/>
                            <a:ea typeface="黑体" panose="02010609060101010101" pitchFamily="49" charset="-122"/>
                          </a:rPr>
                          <m:t>𝑡𝑖𝑚𝑒</m:t>
                        </m:r>
                        <m:r>
                          <a:rPr lang="en-US" altLang="zh-CN" sz="2000" i="1" kern="100">
                            <a:solidFill>
                              <a:schemeClr val="tx1"/>
                            </a:solidFill>
                            <a:effectLst/>
                            <a:latin typeface="Cambria Math" panose="02040503050406030204" pitchFamily="18" charset="0"/>
                            <a:ea typeface="黑体" panose="02010609060101010101" pitchFamily="49" charset="-122"/>
                          </a:rPr>
                          <m:t>2</m:t>
                        </m:r>
                      </m:den>
                    </m:f>
                  </m:oMath>
                </a14:m>
                <a:r>
                  <a:rPr lang="en-US" altLang="zh-CN" sz="2000" kern="100" dirty="0">
                    <a:solidFill>
                      <a:schemeClr val="tx1"/>
                    </a:solidFill>
                    <a:effectLst/>
                    <a:latin typeface="Times New Roman" panose="02020603050405020304" pitchFamily="18" charset="0"/>
                    <a:ea typeface="黑体" panose="02010609060101010101" pitchFamily="49" charset="-122"/>
                  </a:rPr>
                  <a:t> </a:t>
                </a:r>
                <a:r>
                  <a:rPr lang="zh-CN" altLang="zh-CN" sz="2000" kern="0" dirty="0">
                    <a:solidFill>
                      <a:schemeClr val="tx1"/>
                    </a:solidFill>
                    <a:effectLst/>
                    <a:latin typeface="Times New Roman" panose="02020603050405020304" pitchFamily="18" charset="0"/>
                    <a:ea typeface="黑体" panose="02010609060101010101" pitchFamily="49" charset="-122"/>
                  </a:rPr>
                  <a:t>的比例关系，计算得到各实验数据中算法执行时间的理论值。</a:t>
                </a:r>
                <a:endParaRPr lang="en-US" altLang="zh-CN" sz="2000" kern="100" dirty="0">
                  <a:latin typeface="Times New Roman" panose="02020603050405020304" pitchFamily="18" charset="0"/>
                  <a:ea typeface="宋体" panose="02010600030101010101" pitchFamily="2" charset="-122"/>
                </a:endParaRPr>
              </a:p>
              <a:p>
                <a:pPr indent="304800" algn="just"/>
                <a:r>
                  <a:rPr lang="zh-CN" altLang="zh-CN" sz="2000" kern="100" dirty="0">
                    <a:solidFill>
                      <a:schemeClr val="tx1"/>
                    </a:solidFill>
                    <a:effectLst/>
                    <a:latin typeface="Times New Roman" panose="02020603050405020304" pitchFamily="18" charset="0"/>
                    <a:ea typeface="黑体" panose="02010609060101010101" pitchFamily="49" charset="-122"/>
                  </a:rPr>
                  <a:t>其中差别比例为（实际值</a:t>
                </a:r>
                <a:r>
                  <a:rPr lang="en-US" altLang="zh-CN" sz="2000" kern="100" dirty="0">
                    <a:solidFill>
                      <a:schemeClr val="tx1"/>
                    </a:solidFill>
                    <a:effectLst/>
                    <a:latin typeface="Times New Roman" panose="02020603050405020304" pitchFamily="18" charset="0"/>
                    <a:ea typeface="黑体" panose="02010609060101010101" pitchFamily="49" charset="-122"/>
                  </a:rPr>
                  <a:t>-</a:t>
                </a:r>
                <a:r>
                  <a:rPr lang="zh-CN" altLang="zh-CN" sz="2000" kern="100" dirty="0">
                    <a:solidFill>
                      <a:schemeClr val="tx1"/>
                    </a:solidFill>
                    <a:effectLst/>
                    <a:latin typeface="Times New Roman" panose="02020603050405020304" pitchFamily="18" charset="0"/>
                    <a:ea typeface="黑体" panose="02010609060101010101" pitchFamily="49" charset="-122"/>
                  </a:rPr>
                  <a:t>理论值）</a:t>
                </a:r>
                <a:r>
                  <a:rPr lang="en-US" altLang="zh-CN" sz="2000" kern="100" dirty="0">
                    <a:solidFill>
                      <a:schemeClr val="tx1"/>
                    </a:solidFill>
                    <a:effectLst/>
                    <a:latin typeface="Times New Roman" panose="02020603050405020304" pitchFamily="18" charset="0"/>
                    <a:ea typeface="黑体" panose="02010609060101010101" pitchFamily="49" charset="-122"/>
                  </a:rPr>
                  <a:t>/</a:t>
                </a:r>
                <a:r>
                  <a:rPr lang="zh-CN" altLang="zh-CN" sz="2000" kern="100" dirty="0">
                    <a:solidFill>
                      <a:schemeClr val="tx1"/>
                    </a:solidFill>
                    <a:effectLst/>
                    <a:latin typeface="Times New Roman" panose="02020603050405020304" pitchFamily="18" charset="0"/>
                    <a:ea typeface="黑体" panose="02010609060101010101" pitchFamily="49" charset="-122"/>
                  </a:rPr>
                  <a:t>实际值</a:t>
                </a:r>
                <a:endParaRPr lang="zh-CN" altLang="zh-CN" sz="2000" kern="100" dirty="0">
                  <a:solidFill>
                    <a:schemeClr val="tx1"/>
                  </a:solidFill>
                  <a:effectLst/>
                  <a:latin typeface="Times New Roman" panose="02020603050405020304" pitchFamily="18" charset="0"/>
                  <a:ea typeface="宋体" panose="02010600030101010101" pitchFamily="2" charset="-122"/>
                </a:endParaRPr>
              </a:p>
            </p:txBody>
          </p:sp>
        </mc:Choice>
        <mc:Fallback xmlns="">
          <p:sp>
            <p:nvSpPr>
              <p:cNvPr id="6" name="文本框 5">
                <a:extLst>
                  <a:ext uri="{FF2B5EF4-FFF2-40B4-BE49-F238E27FC236}">
                    <a16:creationId xmlns:a16="http://schemas.microsoft.com/office/drawing/2014/main" id="{30BE3BA1-270F-4B8B-A028-CC913FB65B4C}"/>
                  </a:ext>
                </a:extLst>
              </p:cNvPr>
              <p:cNvSpPr txBox="1">
                <a:spLocks noRot="1" noChangeAspect="1" noMove="1" noResize="1" noEditPoints="1" noAdjustHandles="1" noChangeArrowheads="1" noChangeShapeType="1" noTextEdit="1"/>
              </p:cNvSpPr>
              <p:nvPr/>
            </p:nvSpPr>
            <p:spPr>
              <a:xfrm>
                <a:off x="157733" y="1967478"/>
                <a:ext cx="11664811" cy="2536785"/>
              </a:xfrm>
              <a:prstGeom prst="rect">
                <a:avLst/>
              </a:prstGeom>
              <a:blipFill>
                <a:blip r:embed="rId3"/>
                <a:stretch>
                  <a:fillRect l="-836" t="-2644" r="-523" b="-3606"/>
                </a:stretch>
              </a:blipFill>
            </p:spPr>
            <p:txBody>
              <a:bodyPr/>
              <a:lstStyle/>
              <a:p>
                <a:r>
                  <a:rPr lang="zh-CN" altLang="en-US">
                    <a:noFill/>
                  </a:rPr>
                  <a:t> </a:t>
                </a:r>
              </a:p>
            </p:txBody>
          </p:sp>
        </mc:Fallback>
      </mc:AlternateContent>
      <p:pic>
        <p:nvPicPr>
          <p:cNvPr id="7" name="图片 6">
            <a:extLst>
              <a:ext uri="{FF2B5EF4-FFF2-40B4-BE49-F238E27FC236}">
                <a16:creationId xmlns:a16="http://schemas.microsoft.com/office/drawing/2014/main" id="{25A6745D-97EE-4B9D-8990-74A1F472965A}"/>
              </a:ext>
            </a:extLst>
          </p:cNvPr>
          <p:cNvPicPr/>
          <p:nvPr/>
        </p:nvPicPr>
        <p:blipFill>
          <a:blip r:embed="rId4"/>
          <a:stretch>
            <a:fillRect/>
          </a:stretch>
        </p:blipFill>
        <p:spPr>
          <a:xfrm>
            <a:off x="550531" y="4539451"/>
            <a:ext cx="11090937" cy="1843061"/>
          </a:xfrm>
          <a:prstGeom prst="rect">
            <a:avLst/>
          </a:prstGeom>
        </p:spPr>
      </p:pic>
    </p:spTree>
    <p:extLst>
      <p:ext uri="{BB962C8B-B14F-4D97-AF65-F5344CB8AC3E}">
        <p14:creationId xmlns:p14="http://schemas.microsoft.com/office/powerpoint/2010/main" val="27815370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0BF6D24E-9F81-45F2-902F-BA078A56F45F}"/>
              </a:ext>
            </a:extLst>
          </p:cNvPr>
          <p:cNvSpPr txBox="1"/>
          <p:nvPr/>
        </p:nvSpPr>
        <p:spPr>
          <a:xfrm>
            <a:off x="0" y="390959"/>
            <a:ext cx="7925562" cy="461665"/>
          </a:xfrm>
          <a:prstGeom prst="rect">
            <a:avLst/>
          </a:prstGeom>
          <a:noFill/>
        </p:spPr>
        <p:txBody>
          <a:bodyPr wrap="square">
            <a:spAutoFit/>
          </a:bodyPr>
          <a:lstStyle/>
          <a:p>
            <a:pPr algn="just"/>
            <a:r>
              <a:rPr lang="zh-CN" altLang="zh-CN" sz="2400" kern="0" dirty="0">
                <a:effectLst/>
                <a:latin typeface="Times New Roman" panose="02020603050405020304" pitchFamily="18" charset="0"/>
                <a:ea typeface="黑体" panose="02010609060101010101" pitchFamily="49" charset="-122"/>
              </a:rPr>
              <a:t>下面为蛮力穷举法的理论效率曲线和实测效率曲线对比图：</a:t>
            </a:r>
            <a:endParaRPr lang="zh-CN" altLang="zh-CN" kern="100" dirty="0">
              <a:effectLst/>
              <a:latin typeface="Times New Roman" panose="02020603050405020304" pitchFamily="18" charset="0"/>
              <a:ea typeface="宋体" panose="02010600030101010101" pitchFamily="2" charset="-122"/>
            </a:endParaRPr>
          </a:p>
        </p:txBody>
      </p:sp>
      <p:pic>
        <p:nvPicPr>
          <p:cNvPr id="4" name="图片 3">
            <a:extLst>
              <a:ext uri="{FF2B5EF4-FFF2-40B4-BE49-F238E27FC236}">
                <a16:creationId xmlns:a16="http://schemas.microsoft.com/office/drawing/2014/main" id="{44F8AF8B-F54F-469B-97E0-D6D85328E183}"/>
              </a:ext>
            </a:extLst>
          </p:cNvPr>
          <p:cNvPicPr/>
          <p:nvPr/>
        </p:nvPicPr>
        <p:blipFill>
          <a:blip r:embed="rId2"/>
          <a:stretch>
            <a:fillRect/>
          </a:stretch>
        </p:blipFill>
        <p:spPr>
          <a:xfrm>
            <a:off x="0" y="1044360"/>
            <a:ext cx="8165592" cy="5191848"/>
          </a:xfrm>
          <a:prstGeom prst="rect">
            <a:avLst/>
          </a:prstGeom>
        </p:spPr>
      </p:pic>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8EBBFD65-E7EC-406E-8C74-D54551A63E73}"/>
                  </a:ext>
                </a:extLst>
              </p:cNvPr>
              <p:cNvSpPr txBox="1"/>
              <p:nvPr/>
            </p:nvSpPr>
            <p:spPr>
              <a:xfrm>
                <a:off x="8229600" y="2340864"/>
                <a:ext cx="3877056" cy="1631216"/>
              </a:xfrm>
              <a:prstGeom prst="rect">
                <a:avLst/>
              </a:prstGeom>
              <a:noFill/>
            </p:spPr>
            <p:txBody>
              <a:bodyPr wrap="square">
                <a:spAutoFit/>
              </a:bodyPr>
              <a:lstStyle/>
              <a:p>
                <a:pPr algn="just"/>
                <a:r>
                  <a:rPr lang="en-US" altLang="zh-CN" sz="2000" kern="100" dirty="0">
                    <a:solidFill>
                      <a:schemeClr val="tx1"/>
                    </a:solidFill>
                    <a:effectLst/>
                    <a:latin typeface="Times New Roman" panose="02020603050405020304" pitchFamily="18" charset="0"/>
                    <a:ea typeface="黑体" panose="02010609060101010101" pitchFamily="49" charset="-122"/>
                  </a:rPr>
                  <a:t>       </a:t>
                </a:r>
                <a:r>
                  <a:rPr lang="zh-CN" altLang="zh-CN" sz="2000" kern="100" dirty="0">
                    <a:solidFill>
                      <a:schemeClr val="tx1"/>
                    </a:solidFill>
                    <a:effectLst/>
                    <a:latin typeface="Times New Roman" panose="02020603050405020304" pitchFamily="18" charset="0"/>
                    <a:ea typeface="黑体" panose="02010609060101010101" pitchFamily="49" charset="-122"/>
                  </a:rPr>
                  <a:t>通过</a:t>
                </a:r>
                <a:r>
                  <a:rPr lang="zh-CN" altLang="en-US" sz="2000" kern="100" dirty="0">
                    <a:solidFill>
                      <a:schemeClr val="tx1"/>
                    </a:solidFill>
                    <a:effectLst/>
                    <a:latin typeface="Times New Roman" panose="02020603050405020304" pitchFamily="18" charset="0"/>
                    <a:ea typeface="黑体" panose="02010609060101010101" pitchFamily="49" charset="-122"/>
                  </a:rPr>
                  <a:t>前面</a:t>
                </a:r>
                <a:r>
                  <a:rPr lang="zh-CN" altLang="zh-CN" sz="2000" kern="100" dirty="0">
                    <a:solidFill>
                      <a:schemeClr val="tx1"/>
                    </a:solidFill>
                    <a:effectLst/>
                    <a:latin typeface="Times New Roman" panose="02020603050405020304" pitchFamily="18" charset="0"/>
                    <a:ea typeface="黑体" panose="02010609060101010101" pitchFamily="49" charset="-122"/>
                  </a:rPr>
                  <a:t>的表格和曲线图可知，蛮力穷举法的实际值曲线和理论值曲线的整体拟合效果非常好，这也表明了蛮力穷举法的时间复杂度就是</a:t>
                </a:r>
                <a:r>
                  <a:rPr lang="en-US" altLang="zh-CN" sz="2000" kern="100" dirty="0">
                    <a:solidFill>
                      <a:schemeClr val="tx1"/>
                    </a:solidFill>
                    <a:effectLst/>
                    <a:latin typeface="Cambria Math" panose="02040503050406030204" pitchFamily="18" charset="0"/>
                    <a:ea typeface="黑体" panose="02010609060101010101" pitchFamily="49" charset="-122"/>
                    <a:cs typeface="Cambria Math" panose="02040503050406030204" pitchFamily="18" charset="0"/>
                  </a:rPr>
                  <a:t>𝑂</a:t>
                </a:r>
                <a:r>
                  <a:rPr lang="en-US" altLang="zh-CN" sz="2000" kern="100" dirty="0">
                    <a:solidFill>
                      <a:schemeClr val="tx1"/>
                    </a:solidFill>
                    <a:effectLst/>
                    <a:latin typeface="Times New Roman" panose="02020603050405020304" pitchFamily="18" charset="0"/>
                    <a:ea typeface="黑体" panose="02010609060101010101" pitchFamily="49" charset="-122"/>
                  </a:rPr>
                  <a:t>(</a:t>
                </a:r>
                <a14:m>
                  <m:oMath xmlns:m="http://schemas.openxmlformats.org/officeDocument/2006/math">
                    <m:sSup>
                      <m:sSupPr>
                        <m:ctrlPr>
                          <a:rPr lang="zh-CN" altLang="zh-CN" sz="2000" i="1" kern="100">
                            <a:solidFill>
                              <a:schemeClr val="tx1"/>
                            </a:solidFill>
                            <a:effectLst/>
                            <a:latin typeface="Cambria Math" panose="02040503050406030204" pitchFamily="18" charset="0"/>
                            <a:ea typeface="Cambria Math" panose="02040503050406030204" pitchFamily="18" charset="0"/>
                          </a:rPr>
                        </m:ctrlPr>
                      </m:sSupPr>
                      <m:e>
                        <m:r>
                          <a:rPr lang="en-US" altLang="zh-CN" sz="2000" i="1" kern="100">
                            <a:solidFill>
                              <a:schemeClr val="tx1"/>
                            </a:solidFill>
                            <a:effectLst/>
                            <a:latin typeface="Cambria Math" panose="02040503050406030204" pitchFamily="18" charset="0"/>
                            <a:ea typeface="黑体" panose="02010609060101010101" pitchFamily="49" charset="-122"/>
                          </a:rPr>
                          <m:t>𝑛</m:t>
                        </m:r>
                      </m:e>
                      <m:sup>
                        <m:r>
                          <a:rPr lang="en-US" altLang="zh-CN" sz="2000" i="1" kern="100">
                            <a:solidFill>
                              <a:schemeClr val="tx1"/>
                            </a:solidFill>
                            <a:effectLst/>
                            <a:latin typeface="Cambria Math" panose="02040503050406030204" pitchFamily="18" charset="0"/>
                            <a:ea typeface="黑体" panose="02010609060101010101" pitchFamily="49" charset="-122"/>
                          </a:rPr>
                          <m:t>2</m:t>
                        </m:r>
                      </m:sup>
                    </m:sSup>
                  </m:oMath>
                </a14:m>
                <a:r>
                  <a:rPr lang="en-US" altLang="zh-CN" sz="2000" kern="100" dirty="0">
                    <a:solidFill>
                      <a:schemeClr val="tx1"/>
                    </a:solidFill>
                    <a:effectLst/>
                    <a:latin typeface="Times New Roman" panose="02020603050405020304" pitchFamily="18" charset="0"/>
                    <a:ea typeface="黑体" panose="02010609060101010101" pitchFamily="49" charset="-122"/>
                  </a:rPr>
                  <a:t>)</a:t>
                </a:r>
                <a:r>
                  <a:rPr lang="zh-CN" altLang="zh-CN" sz="2000" kern="100" dirty="0">
                    <a:solidFill>
                      <a:schemeClr val="tx1"/>
                    </a:solidFill>
                    <a:effectLst/>
                    <a:latin typeface="Times New Roman" panose="02020603050405020304" pitchFamily="18" charset="0"/>
                    <a:ea typeface="黑体" panose="02010609060101010101" pitchFamily="49" charset="-122"/>
                  </a:rPr>
                  <a:t>。</a:t>
                </a:r>
                <a:endParaRPr lang="zh-CN" altLang="zh-CN" sz="2000" kern="100" dirty="0">
                  <a:solidFill>
                    <a:schemeClr val="tx1"/>
                  </a:solidFill>
                  <a:effectLst/>
                  <a:latin typeface="Times New Roman" panose="02020603050405020304" pitchFamily="18" charset="0"/>
                  <a:ea typeface="宋体" panose="02010600030101010101" pitchFamily="2" charset="-122"/>
                </a:endParaRPr>
              </a:p>
            </p:txBody>
          </p:sp>
        </mc:Choice>
        <mc:Fallback xmlns="">
          <p:sp>
            <p:nvSpPr>
              <p:cNvPr id="6" name="文本框 5">
                <a:extLst>
                  <a:ext uri="{FF2B5EF4-FFF2-40B4-BE49-F238E27FC236}">
                    <a16:creationId xmlns:a16="http://schemas.microsoft.com/office/drawing/2014/main" id="{8EBBFD65-E7EC-406E-8C74-D54551A63E73}"/>
                  </a:ext>
                </a:extLst>
              </p:cNvPr>
              <p:cNvSpPr txBox="1">
                <a:spLocks noRot="1" noChangeAspect="1" noMove="1" noResize="1" noEditPoints="1" noAdjustHandles="1" noChangeArrowheads="1" noChangeShapeType="1" noTextEdit="1"/>
              </p:cNvSpPr>
              <p:nvPr/>
            </p:nvSpPr>
            <p:spPr>
              <a:xfrm>
                <a:off x="8229600" y="2340864"/>
                <a:ext cx="3877056" cy="1631216"/>
              </a:xfrm>
              <a:prstGeom prst="rect">
                <a:avLst/>
              </a:prstGeom>
              <a:blipFill>
                <a:blip r:embed="rId3"/>
                <a:stretch>
                  <a:fillRect l="-1572" t="-2612" r="-1572" b="-597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7571981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B3C6FD3B-25C5-46CE-81BC-52F238D61E0A}"/>
              </a:ext>
            </a:extLst>
          </p:cNvPr>
          <p:cNvSpPr txBox="1"/>
          <p:nvPr/>
        </p:nvSpPr>
        <p:spPr>
          <a:xfrm>
            <a:off x="413766" y="429404"/>
            <a:ext cx="10879074" cy="2062103"/>
          </a:xfrm>
          <a:prstGeom prst="rect">
            <a:avLst/>
          </a:prstGeom>
          <a:noFill/>
        </p:spPr>
        <p:txBody>
          <a:bodyPr wrap="square">
            <a:spAutoFit/>
          </a:bodyPr>
          <a:lstStyle/>
          <a:p>
            <a:pPr algn="just"/>
            <a:r>
              <a:rPr lang="en-US" altLang="zh-CN" sz="3200" i="1" kern="100" dirty="0">
                <a:effectLst/>
                <a:highlight>
                  <a:srgbClr val="008080"/>
                </a:highlight>
                <a:latin typeface="Times New Roman" panose="02020603050405020304" pitchFamily="18" charset="0"/>
                <a:ea typeface="黑体" panose="02010609060101010101" pitchFamily="49" charset="-122"/>
              </a:rPr>
              <a:t>2.</a:t>
            </a:r>
            <a:r>
              <a:rPr lang="zh-CN" altLang="zh-CN" sz="3200" i="1" kern="100" dirty="0">
                <a:effectLst/>
                <a:highlight>
                  <a:srgbClr val="008080"/>
                </a:highlight>
                <a:latin typeface="Times New Roman" panose="02020603050405020304" pitchFamily="18" charset="0"/>
                <a:ea typeface="黑体" panose="02010609060101010101" pitchFamily="49" charset="-122"/>
              </a:rPr>
              <a:t>分治法</a:t>
            </a:r>
            <a:endParaRPr lang="zh-CN" altLang="zh-CN" sz="3200" kern="100" dirty="0">
              <a:effectLst/>
              <a:highlight>
                <a:srgbClr val="008080"/>
              </a:highlight>
              <a:latin typeface="Times New Roman" panose="02020603050405020304" pitchFamily="18" charset="0"/>
              <a:ea typeface="宋体" panose="02010600030101010101" pitchFamily="2" charset="-122"/>
            </a:endParaRPr>
          </a:p>
          <a:p>
            <a:pPr indent="304800" algn="just"/>
            <a:r>
              <a:rPr lang="zh-CN" altLang="zh-CN" sz="2400" kern="0" dirty="0">
                <a:effectLst/>
                <a:latin typeface="Times New Roman" panose="02020603050405020304" pitchFamily="18" charset="0"/>
                <a:ea typeface="黑体" panose="02010609060101010101" pitchFamily="49" charset="-122"/>
              </a:rPr>
              <a:t>对于分治法选取数据规模为：</a:t>
            </a:r>
            <a:r>
              <a:rPr lang="en-US" altLang="zh-CN" sz="2400" kern="0" dirty="0">
                <a:effectLst/>
                <a:latin typeface="Times New Roman" panose="02020603050405020304" pitchFamily="18" charset="0"/>
                <a:ea typeface="黑体" panose="02010609060101010101" pitchFamily="49" charset="-122"/>
              </a:rPr>
              <a:t>10</a:t>
            </a:r>
            <a:r>
              <a:rPr lang="zh-CN" altLang="zh-CN" sz="2400" kern="0" dirty="0">
                <a:effectLst/>
                <a:latin typeface="Times New Roman" panose="02020603050405020304" pitchFamily="18" charset="0"/>
                <a:ea typeface="黑体" panose="02010609060101010101" pitchFamily="49" charset="-122"/>
              </a:rPr>
              <a:t>、</a:t>
            </a:r>
            <a:r>
              <a:rPr lang="en-US" altLang="zh-CN" sz="2400" kern="0" dirty="0">
                <a:effectLst/>
                <a:latin typeface="Times New Roman" panose="02020603050405020304" pitchFamily="18" charset="0"/>
                <a:ea typeface="黑体" panose="02010609060101010101" pitchFamily="49" charset="-122"/>
              </a:rPr>
              <a:t>20</a:t>
            </a:r>
            <a:r>
              <a:rPr lang="zh-CN" altLang="zh-CN" sz="2400" kern="0" dirty="0">
                <a:effectLst/>
                <a:latin typeface="Times New Roman" panose="02020603050405020304" pitchFamily="18" charset="0"/>
                <a:ea typeface="黑体" panose="02010609060101010101" pitchFamily="49" charset="-122"/>
              </a:rPr>
              <a:t>、</a:t>
            </a:r>
            <a:r>
              <a:rPr lang="en-US" altLang="zh-CN" sz="2400" kern="0" dirty="0">
                <a:effectLst/>
                <a:latin typeface="Times New Roman" panose="02020603050405020304" pitchFamily="18" charset="0"/>
                <a:ea typeface="黑体" panose="02010609060101010101" pitchFamily="49" charset="-122"/>
              </a:rPr>
              <a:t>30</a:t>
            </a:r>
            <a:r>
              <a:rPr lang="zh-CN" altLang="zh-CN" sz="2400" kern="0" dirty="0">
                <a:effectLst/>
                <a:latin typeface="Times New Roman" panose="02020603050405020304" pitchFamily="18" charset="0"/>
                <a:ea typeface="黑体" panose="02010609060101010101" pitchFamily="49" charset="-122"/>
              </a:rPr>
              <a:t>、</a:t>
            </a:r>
            <a:r>
              <a:rPr lang="en-US" altLang="zh-CN" sz="2400" kern="0" dirty="0">
                <a:effectLst/>
                <a:latin typeface="Times New Roman" panose="02020603050405020304" pitchFamily="18" charset="0"/>
                <a:ea typeface="黑体" panose="02010609060101010101" pitchFamily="49" charset="-122"/>
              </a:rPr>
              <a:t>40</a:t>
            </a:r>
            <a:r>
              <a:rPr lang="zh-CN" altLang="zh-CN" sz="2400" kern="0" dirty="0">
                <a:effectLst/>
                <a:latin typeface="Times New Roman" panose="02020603050405020304" pitchFamily="18" charset="0"/>
                <a:ea typeface="黑体" panose="02010609060101010101" pitchFamily="49" charset="-122"/>
              </a:rPr>
              <a:t>、</a:t>
            </a:r>
            <a:r>
              <a:rPr lang="en-US" altLang="zh-CN" sz="2400" kern="0" dirty="0">
                <a:effectLst/>
                <a:latin typeface="Times New Roman" panose="02020603050405020304" pitchFamily="18" charset="0"/>
                <a:ea typeface="黑体" panose="02010609060101010101" pitchFamily="49" charset="-122"/>
              </a:rPr>
              <a:t>50</a:t>
            </a:r>
            <a:r>
              <a:rPr lang="zh-CN" altLang="zh-CN" sz="2400" kern="0" dirty="0">
                <a:effectLst/>
                <a:latin typeface="Times New Roman" panose="02020603050405020304" pitchFamily="18" charset="0"/>
                <a:ea typeface="黑体" panose="02010609060101010101" pitchFamily="49" charset="-122"/>
              </a:rPr>
              <a:t>、</a:t>
            </a:r>
            <a:r>
              <a:rPr lang="en-US" altLang="zh-CN" sz="2400" kern="0" dirty="0">
                <a:effectLst/>
                <a:latin typeface="Times New Roman" panose="02020603050405020304" pitchFamily="18" charset="0"/>
                <a:ea typeface="黑体" panose="02010609060101010101" pitchFamily="49" charset="-122"/>
              </a:rPr>
              <a:t>60</a:t>
            </a:r>
            <a:r>
              <a:rPr lang="zh-CN" altLang="zh-CN" sz="2400" kern="0" dirty="0">
                <a:effectLst/>
                <a:latin typeface="Times New Roman" panose="02020603050405020304" pitchFamily="18" charset="0"/>
                <a:ea typeface="黑体" panose="02010609060101010101" pitchFamily="49" charset="-122"/>
              </a:rPr>
              <a:t>、</a:t>
            </a:r>
            <a:r>
              <a:rPr lang="en-US" altLang="zh-CN" sz="2400" kern="0" dirty="0">
                <a:effectLst/>
                <a:latin typeface="Times New Roman" panose="02020603050405020304" pitchFamily="18" charset="0"/>
                <a:ea typeface="黑体" panose="02010609060101010101" pitchFamily="49" charset="-122"/>
              </a:rPr>
              <a:t>70</a:t>
            </a:r>
            <a:r>
              <a:rPr lang="zh-CN" altLang="zh-CN" sz="2400" kern="0" dirty="0">
                <a:effectLst/>
                <a:latin typeface="Times New Roman" panose="02020603050405020304" pitchFamily="18" charset="0"/>
                <a:ea typeface="黑体" panose="02010609060101010101" pitchFamily="49" charset="-122"/>
              </a:rPr>
              <a:t>、</a:t>
            </a:r>
            <a:r>
              <a:rPr lang="en-US" altLang="zh-CN" sz="2400" kern="0" dirty="0">
                <a:effectLst/>
                <a:latin typeface="Times New Roman" panose="02020603050405020304" pitchFamily="18" charset="0"/>
                <a:ea typeface="黑体" panose="02010609060101010101" pitchFamily="49" charset="-122"/>
              </a:rPr>
              <a:t>80</a:t>
            </a:r>
            <a:r>
              <a:rPr lang="zh-CN" altLang="zh-CN" sz="2400" kern="0" dirty="0">
                <a:effectLst/>
                <a:latin typeface="Times New Roman" panose="02020603050405020304" pitchFamily="18" charset="0"/>
                <a:ea typeface="黑体" panose="02010609060101010101" pitchFamily="49" charset="-122"/>
              </a:rPr>
              <a:t>、</a:t>
            </a:r>
            <a:r>
              <a:rPr lang="en-US" altLang="zh-CN" sz="2400" kern="0" dirty="0">
                <a:effectLst/>
                <a:latin typeface="Times New Roman" panose="02020603050405020304" pitchFamily="18" charset="0"/>
                <a:ea typeface="黑体" panose="02010609060101010101" pitchFamily="49" charset="-122"/>
              </a:rPr>
              <a:t>90</a:t>
            </a:r>
            <a:r>
              <a:rPr lang="zh-CN" altLang="zh-CN" sz="2400" kern="0" dirty="0">
                <a:effectLst/>
                <a:latin typeface="Times New Roman" panose="02020603050405020304" pitchFamily="18" charset="0"/>
                <a:ea typeface="黑体" panose="02010609060101010101" pitchFamily="49" charset="-122"/>
              </a:rPr>
              <a:t>、</a:t>
            </a:r>
            <a:r>
              <a:rPr lang="en-US" altLang="zh-CN" sz="2400" kern="0" dirty="0">
                <a:effectLst/>
                <a:latin typeface="Times New Roman" panose="02020603050405020304" pitchFamily="18" charset="0"/>
                <a:ea typeface="黑体" panose="02010609060101010101" pitchFamily="49" charset="-122"/>
              </a:rPr>
              <a:t>100</a:t>
            </a:r>
            <a:r>
              <a:rPr lang="zh-CN" altLang="zh-CN" sz="2400" kern="0" dirty="0">
                <a:effectLst/>
                <a:latin typeface="Times New Roman" panose="02020603050405020304" pitchFamily="18" charset="0"/>
                <a:ea typeface="黑体" panose="02010609060101010101" pitchFamily="49" charset="-122"/>
              </a:rPr>
              <a:t>，单位为万的数据规模进行算法运行时间测试。对于每一个数据规模，都随机产生</a:t>
            </a:r>
            <a:r>
              <a:rPr lang="en-US" altLang="zh-CN" sz="2400" kern="0" dirty="0">
                <a:effectLst/>
                <a:latin typeface="Times New Roman" panose="02020603050405020304" pitchFamily="18" charset="0"/>
                <a:ea typeface="黑体" panose="02010609060101010101" pitchFamily="49" charset="-122"/>
              </a:rPr>
              <a:t>10</a:t>
            </a:r>
            <a:r>
              <a:rPr lang="zh-CN" altLang="zh-CN" sz="2400" kern="0" dirty="0">
                <a:effectLst/>
                <a:latin typeface="Times New Roman" panose="02020603050405020304" pitchFamily="18" charset="0"/>
                <a:ea typeface="黑体" panose="02010609060101010101" pitchFamily="49" charset="-122"/>
              </a:rPr>
              <a:t>组测试样本来测试，取</a:t>
            </a:r>
            <a:r>
              <a:rPr lang="en-US" altLang="zh-CN" sz="2400" kern="0" dirty="0">
                <a:effectLst/>
                <a:latin typeface="Times New Roman" panose="02020603050405020304" pitchFamily="18" charset="0"/>
                <a:ea typeface="黑体" panose="02010609060101010101" pitchFamily="49" charset="-122"/>
              </a:rPr>
              <a:t>10</a:t>
            </a:r>
            <a:r>
              <a:rPr lang="zh-CN" altLang="zh-CN" sz="2400" kern="0" dirty="0">
                <a:effectLst/>
                <a:latin typeface="Times New Roman" panose="02020603050405020304" pitchFamily="18" charset="0"/>
                <a:ea typeface="黑体" panose="02010609060101010101" pitchFamily="49" charset="-122"/>
              </a:rPr>
              <a:t>次的运行时间平均值来作为每一个数据规模下，算法实际执行所需的时间值。</a:t>
            </a:r>
            <a:endParaRPr lang="zh-CN" altLang="zh-CN" sz="2400" kern="100" dirty="0">
              <a:effectLst/>
              <a:latin typeface="Times New Roman" panose="02020603050405020304" pitchFamily="18" charset="0"/>
              <a:ea typeface="宋体" panose="02010600030101010101" pitchFamily="2" charset="-122"/>
            </a:endParaRPr>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577193AB-4A6F-45B2-A438-37DD8362BD1C}"/>
                  </a:ext>
                </a:extLst>
              </p:cNvPr>
              <p:cNvSpPr txBox="1"/>
              <p:nvPr/>
            </p:nvSpPr>
            <p:spPr>
              <a:xfrm>
                <a:off x="413766" y="2472346"/>
                <a:ext cx="10668762" cy="1133324"/>
              </a:xfrm>
              <a:prstGeom prst="rect">
                <a:avLst/>
              </a:prstGeom>
              <a:noFill/>
            </p:spPr>
            <p:txBody>
              <a:bodyPr wrap="square">
                <a:spAutoFit/>
              </a:bodyPr>
              <a:lstStyle/>
              <a:p>
                <a:pPr indent="304800" algn="just"/>
                <a:r>
                  <a:rPr lang="zh-CN" altLang="zh-CN" sz="2400" kern="0" dirty="0">
                    <a:solidFill>
                      <a:schemeClr val="tx1"/>
                    </a:solidFill>
                    <a:effectLst/>
                    <a:latin typeface="Times New Roman" panose="02020603050405020304" pitchFamily="18" charset="0"/>
                    <a:ea typeface="黑体" panose="02010609060101010101" pitchFamily="49" charset="-122"/>
                  </a:rPr>
                  <a:t>我以输入规模为</a:t>
                </a:r>
                <a:r>
                  <a:rPr lang="en-US" altLang="zh-CN" sz="2400" kern="0" dirty="0">
                    <a:solidFill>
                      <a:schemeClr val="tx1"/>
                    </a:solidFill>
                    <a:effectLst/>
                    <a:latin typeface="Times New Roman" panose="02020603050405020304" pitchFamily="18" charset="0"/>
                    <a:ea typeface="黑体" panose="02010609060101010101" pitchFamily="49" charset="-122"/>
                  </a:rPr>
                  <a:t>500000</a:t>
                </a:r>
                <a:r>
                  <a:rPr lang="zh-CN" altLang="zh-CN" sz="2400" kern="0" dirty="0">
                    <a:solidFill>
                      <a:schemeClr val="tx1"/>
                    </a:solidFill>
                    <a:effectLst/>
                    <a:latin typeface="Times New Roman" panose="02020603050405020304" pitchFamily="18" charset="0"/>
                    <a:ea typeface="黑体" panose="02010609060101010101" pitchFamily="49" charset="-122"/>
                  </a:rPr>
                  <a:t>的数据运行时间为基准点，通过 </a:t>
                </a:r>
                <a14:m>
                  <m:oMath xmlns:m="http://schemas.openxmlformats.org/officeDocument/2006/math">
                    <m:f>
                      <m:fPr>
                        <m:ctrlPr>
                          <a:rPr lang="zh-CN" altLang="zh-CN" sz="2800" i="1" kern="100">
                            <a:solidFill>
                              <a:schemeClr val="tx1"/>
                            </a:solidFill>
                            <a:effectLst/>
                            <a:latin typeface="Cambria Math" panose="02040503050406030204" pitchFamily="18" charset="0"/>
                            <a:ea typeface="Cambria Math" panose="02040503050406030204" pitchFamily="18" charset="0"/>
                          </a:rPr>
                        </m:ctrlPr>
                      </m:fPr>
                      <m:num>
                        <m:sSub>
                          <m:sSubPr>
                            <m:ctrlPr>
                              <a:rPr lang="zh-CN" altLang="zh-CN" sz="2800" i="1" kern="100">
                                <a:solidFill>
                                  <a:schemeClr val="tx1"/>
                                </a:solidFill>
                                <a:effectLst/>
                                <a:latin typeface="Cambria Math" panose="02040503050406030204" pitchFamily="18" charset="0"/>
                                <a:ea typeface="Cambria Math" panose="02040503050406030204" pitchFamily="18" charset="0"/>
                              </a:rPr>
                            </m:ctrlPr>
                          </m:sSubPr>
                          <m:e>
                            <m:r>
                              <a:rPr lang="en-US" altLang="zh-CN" sz="2800" i="1" kern="100">
                                <a:solidFill>
                                  <a:schemeClr val="tx1"/>
                                </a:solidFill>
                                <a:effectLst/>
                                <a:latin typeface="Cambria Math" panose="02040503050406030204" pitchFamily="18" charset="0"/>
                                <a:ea typeface="黑体" panose="02010609060101010101" pitchFamily="49" charset="-122"/>
                              </a:rPr>
                              <m:t>𝑛</m:t>
                            </m:r>
                          </m:e>
                          <m:sub>
                            <m:r>
                              <a:rPr lang="en-US" altLang="zh-CN" sz="2800" i="1" kern="100">
                                <a:solidFill>
                                  <a:schemeClr val="tx1"/>
                                </a:solidFill>
                                <a:effectLst/>
                                <a:latin typeface="Cambria Math" panose="02040503050406030204" pitchFamily="18" charset="0"/>
                                <a:ea typeface="黑体" panose="02010609060101010101" pitchFamily="49" charset="-122"/>
                              </a:rPr>
                              <m:t>1</m:t>
                            </m:r>
                          </m:sub>
                        </m:sSub>
                        <m:r>
                          <a:rPr lang="en-US" altLang="zh-CN" sz="2800" i="1" kern="100">
                            <a:solidFill>
                              <a:schemeClr val="tx1"/>
                            </a:solidFill>
                            <a:effectLst/>
                            <a:latin typeface="Cambria Math" panose="02040503050406030204" pitchFamily="18" charset="0"/>
                            <a:ea typeface="黑体" panose="02010609060101010101" pitchFamily="49" charset="-122"/>
                          </a:rPr>
                          <m:t>𝑙𝑜𝑔</m:t>
                        </m:r>
                        <m:sSub>
                          <m:sSubPr>
                            <m:ctrlPr>
                              <a:rPr lang="zh-CN" altLang="zh-CN" sz="2800" i="1" kern="100">
                                <a:solidFill>
                                  <a:schemeClr val="tx1"/>
                                </a:solidFill>
                                <a:effectLst/>
                                <a:latin typeface="Cambria Math" panose="02040503050406030204" pitchFamily="18" charset="0"/>
                                <a:ea typeface="Cambria Math" panose="02040503050406030204" pitchFamily="18" charset="0"/>
                              </a:rPr>
                            </m:ctrlPr>
                          </m:sSubPr>
                          <m:e>
                            <m:r>
                              <a:rPr lang="en-US" altLang="zh-CN" sz="2800" i="1" kern="100">
                                <a:solidFill>
                                  <a:schemeClr val="tx1"/>
                                </a:solidFill>
                                <a:effectLst/>
                                <a:latin typeface="Cambria Math" panose="02040503050406030204" pitchFamily="18" charset="0"/>
                                <a:ea typeface="黑体" panose="02010609060101010101" pitchFamily="49" charset="-122"/>
                              </a:rPr>
                              <m:t>𝑛</m:t>
                            </m:r>
                          </m:e>
                          <m:sub>
                            <m:r>
                              <a:rPr lang="en-US" altLang="zh-CN" sz="2800" i="1" kern="100">
                                <a:solidFill>
                                  <a:schemeClr val="tx1"/>
                                </a:solidFill>
                                <a:effectLst/>
                                <a:latin typeface="Cambria Math" panose="02040503050406030204" pitchFamily="18" charset="0"/>
                                <a:ea typeface="黑体" panose="02010609060101010101" pitchFamily="49" charset="-122"/>
                              </a:rPr>
                              <m:t>1</m:t>
                            </m:r>
                          </m:sub>
                        </m:sSub>
                      </m:num>
                      <m:den>
                        <m:sSub>
                          <m:sSubPr>
                            <m:ctrlPr>
                              <a:rPr lang="zh-CN" altLang="zh-CN" sz="2800" i="1" kern="100">
                                <a:solidFill>
                                  <a:schemeClr val="tx1"/>
                                </a:solidFill>
                                <a:effectLst/>
                                <a:latin typeface="Cambria Math" panose="02040503050406030204" pitchFamily="18" charset="0"/>
                                <a:ea typeface="Cambria Math" panose="02040503050406030204" pitchFamily="18" charset="0"/>
                              </a:rPr>
                            </m:ctrlPr>
                          </m:sSubPr>
                          <m:e>
                            <m:r>
                              <a:rPr lang="en-US" altLang="zh-CN" sz="2800" i="1" kern="100">
                                <a:solidFill>
                                  <a:schemeClr val="tx1"/>
                                </a:solidFill>
                                <a:effectLst/>
                                <a:latin typeface="Cambria Math" panose="02040503050406030204" pitchFamily="18" charset="0"/>
                                <a:ea typeface="黑体" panose="02010609060101010101" pitchFamily="49" charset="-122"/>
                              </a:rPr>
                              <m:t>𝑛</m:t>
                            </m:r>
                          </m:e>
                          <m:sub>
                            <m:r>
                              <a:rPr lang="en-US" altLang="zh-CN" sz="2800" i="1" kern="100">
                                <a:solidFill>
                                  <a:schemeClr val="tx1"/>
                                </a:solidFill>
                                <a:effectLst/>
                                <a:latin typeface="Cambria Math" panose="02040503050406030204" pitchFamily="18" charset="0"/>
                                <a:ea typeface="黑体" panose="02010609060101010101" pitchFamily="49" charset="-122"/>
                              </a:rPr>
                              <m:t>2</m:t>
                            </m:r>
                          </m:sub>
                        </m:sSub>
                        <m:r>
                          <a:rPr lang="en-US" altLang="zh-CN" sz="2800" i="1" kern="100">
                            <a:solidFill>
                              <a:schemeClr val="tx1"/>
                            </a:solidFill>
                            <a:effectLst/>
                            <a:latin typeface="Cambria Math" panose="02040503050406030204" pitchFamily="18" charset="0"/>
                            <a:ea typeface="黑体" panose="02010609060101010101" pitchFamily="49" charset="-122"/>
                          </a:rPr>
                          <m:t>𝑙𝑜𝑔</m:t>
                        </m:r>
                        <m:sSub>
                          <m:sSubPr>
                            <m:ctrlPr>
                              <a:rPr lang="zh-CN" altLang="zh-CN" sz="2800" i="1" kern="100">
                                <a:solidFill>
                                  <a:schemeClr val="tx1"/>
                                </a:solidFill>
                                <a:effectLst/>
                                <a:latin typeface="Cambria Math" panose="02040503050406030204" pitchFamily="18" charset="0"/>
                                <a:ea typeface="Cambria Math" panose="02040503050406030204" pitchFamily="18" charset="0"/>
                              </a:rPr>
                            </m:ctrlPr>
                          </m:sSubPr>
                          <m:e>
                            <m:r>
                              <a:rPr lang="en-US" altLang="zh-CN" sz="2800" i="1" kern="100">
                                <a:solidFill>
                                  <a:schemeClr val="tx1"/>
                                </a:solidFill>
                                <a:effectLst/>
                                <a:latin typeface="Cambria Math" panose="02040503050406030204" pitchFamily="18" charset="0"/>
                                <a:ea typeface="黑体" panose="02010609060101010101" pitchFamily="49" charset="-122"/>
                              </a:rPr>
                              <m:t>𝑛</m:t>
                            </m:r>
                          </m:e>
                          <m:sub>
                            <m:r>
                              <a:rPr lang="en-US" altLang="zh-CN" sz="2800" i="1" kern="100">
                                <a:solidFill>
                                  <a:schemeClr val="tx1"/>
                                </a:solidFill>
                                <a:effectLst/>
                                <a:latin typeface="Cambria Math" panose="02040503050406030204" pitchFamily="18" charset="0"/>
                                <a:ea typeface="黑体" panose="02010609060101010101" pitchFamily="49" charset="-122"/>
                              </a:rPr>
                              <m:t>2</m:t>
                            </m:r>
                          </m:sub>
                        </m:sSub>
                      </m:den>
                    </m:f>
                  </m:oMath>
                </a14:m>
                <a:r>
                  <a:rPr lang="en-US" altLang="zh-CN" sz="2800" kern="100" dirty="0">
                    <a:solidFill>
                      <a:schemeClr val="tx1"/>
                    </a:solidFill>
                    <a:effectLst/>
                    <a:latin typeface="Times New Roman" panose="02020603050405020304" pitchFamily="18" charset="0"/>
                    <a:ea typeface="黑体" panose="02010609060101010101" pitchFamily="49" charset="-122"/>
                  </a:rPr>
                  <a:t> = </a:t>
                </a:r>
                <a14:m>
                  <m:oMath xmlns:m="http://schemas.openxmlformats.org/officeDocument/2006/math">
                    <m:f>
                      <m:fPr>
                        <m:ctrlPr>
                          <a:rPr lang="zh-CN" altLang="zh-CN" sz="2800" i="1" kern="100">
                            <a:solidFill>
                              <a:schemeClr val="tx1"/>
                            </a:solidFill>
                            <a:effectLst/>
                            <a:latin typeface="Cambria Math" panose="02040503050406030204" pitchFamily="18" charset="0"/>
                            <a:ea typeface="Cambria Math" panose="02040503050406030204" pitchFamily="18" charset="0"/>
                          </a:rPr>
                        </m:ctrlPr>
                      </m:fPr>
                      <m:num>
                        <m:r>
                          <a:rPr lang="en-US" altLang="zh-CN" sz="2800" i="1" kern="100">
                            <a:solidFill>
                              <a:schemeClr val="tx1"/>
                            </a:solidFill>
                            <a:effectLst/>
                            <a:latin typeface="Cambria Math" panose="02040503050406030204" pitchFamily="18" charset="0"/>
                            <a:ea typeface="黑体" panose="02010609060101010101" pitchFamily="49" charset="-122"/>
                          </a:rPr>
                          <m:t>𝑡𝑖𝑚𝑒</m:t>
                        </m:r>
                        <m:r>
                          <a:rPr lang="en-US" altLang="zh-CN" sz="2800" i="1" kern="100">
                            <a:solidFill>
                              <a:schemeClr val="tx1"/>
                            </a:solidFill>
                            <a:effectLst/>
                            <a:latin typeface="Cambria Math" panose="02040503050406030204" pitchFamily="18" charset="0"/>
                            <a:ea typeface="黑体" panose="02010609060101010101" pitchFamily="49" charset="-122"/>
                          </a:rPr>
                          <m:t>1</m:t>
                        </m:r>
                      </m:num>
                      <m:den>
                        <m:r>
                          <a:rPr lang="en-US" altLang="zh-CN" sz="2800" i="1" kern="100">
                            <a:solidFill>
                              <a:schemeClr val="tx1"/>
                            </a:solidFill>
                            <a:effectLst/>
                            <a:latin typeface="Cambria Math" panose="02040503050406030204" pitchFamily="18" charset="0"/>
                            <a:ea typeface="黑体" panose="02010609060101010101" pitchFamily="49" charset="-122"/>
                          </a:rPr>
                          <m:t>𝑡𝑖𝑚𝑒</m:t>
                        </m:r>
                        <m:r>
                          <a:rPr lang="en-US" altLang="zh-CN" sz="2800" i="1" kern="100">
                            <a:solidFill>
                              <a:schemeClr val="tx1"/>
                            </a:solidFill>
                            <a:effectLst/>
                            <a:latin typeface="Cambria Math" panose="02040503050406030204" pitchFamily="18" charset="0"/>
                            <a:ea typeface="黑体" panose="02010609060101010101" pitchFamily="49" charset="-122"/>
                          </a:rPr>
                          <m:t>2</m:t>
                        </m:r>
                      </m:den>
                    </m:f>
                  </m:oMath>
                </a14:m>
                <a:r>
                  <a:rPr lang="en-US" altLang="zh-CN" sz="2400" kern="100" dirty="0">
                    <a:solidFill>
                      <a:schemeClr val="tx1"/>
                    </a:solidFill>
                    <a:effectLst/>
                    <a:latin typeface="Times New Roman" panose="02020603050405020304" pitchFamily="18" charset="0"/>
                    <a:ea typeface="黑体" panose="02010609060101010101" pitchFamily="49" charset="-122"/>
                  </a:rPr>
                  <a:t> </a:t>
                </a:r>
                <a:r>
                  <a:rPr lang="zh-CN" altLang="zh-CN" sz="2400" kern="0" dirty="0">
                    <a:solidFill>
                      <a:schemeClr val="tx1"/>
                    </a:solidFill>
                    <a:effectLst/>
                    <a:latin typeface="Times New Roman" panose="02020603050405020304" pitchFamily="18" charset="0"/>
                    <a:ea typeface="黑体" panose="02010609060101010101" pitchFamily="49" charset="-122"/>
                  </a:rPr>
                  <a:t>的比例关系，计算得到各实验数据中算法执行时间的理论值。</a:t>
                </a:r>
                <a:endParaRPr lang="zh-CN" altLang="zh-CN" sz="2400" kern="100" dirty="0">
                  <a:solidFill>
                    <a:schemeClr val="tx1"/>
                  </a:solidFill>
                  <a:effectLst/>
                  <a:latin typeface="Times New Roman" panose="02020603050405020304" pitchFamily="18" charset="0"/>
                  <a:ea typeface="宋体" panose="02010600030101010101" pitchFamily="2" charset="-122"/>
                </a:endParaRPr>
              </a:p>
            </p:txBody>
          </p:sp>
        </mc:Choice>
        <mc:Fallback xmlns="">
          <p:sp>
            <p:nvSpPr>
              <p:cNvPr id="8" name="文本框 7">
                <a:extLst>
                  <a:ext uri="{FF2B5EF4-FFF2-40B4-BE49-F238E27FC236}">
                    <a16:creationId xmlns:a16="http://schemas.microsoft.com/office/drawing/2014/main" id="{577193AB-4A6F-45B2-A438-37DD8362BD1C}"/>
                  </a:ext>
                </a:extLst>
              </p:cNvPr>
              <p:cNvSpPr txBox="1">
                <a:spLocks noRot="1" noChangeAspect="1" noMove="1" noResize="1" noEditPoints="1" noAdjustHandles="1" noChangeArrowheads="1" noChangeShapeType="1" noTextEdit="1"/>
              </p:cNvSpPr>
              <p:nvPr/>
            </p:nvSpPr>
            <p:spPr>
              <a:xfrm>
                <a:off x="413766" y="2472346"/>
                <a:ext cx="10668762" cy="1133324"/>
              </a:xfrm>
              <a:prstGeom prst="rect">
                <a:avLst/>
              </a:prstGeom>
              <a:blipFill>
                <a:blip r:embed="rId2"/>
                <a:stretch>
                  <a:fillRect l="-914" r="-857" b="-10270"/>
                </a:stretch>
              </a:blipFill>
            </p:spPr>
            <p:txBody>
              <a:bodyPr/>
              <a:lstStyle/>
              <a:p>
                <a:r>
                  <a:rPr lang="zh-CN" altLang="en-US">
                    <a:noFill/>
                  </a:rPr>
                  <a:t> </a:t>
                </a:r>
              </a:p>
            </p:txBody>
          </p:sp>
        </mc:Fallback>
      </mc:AlternateContent>
      <p:sp>
        <p:nvSpPr>
          <p:cNvPr id="10" name="文本框 9">
            <a:extLst>
              <a:ext uri="{FF2B5EF4-FFF2-40B4-BE49-F238E27FC236}">
                <a16:creationId xmlns:a16="http://schemas.microsoft.com/office/drawing/2014/main" id="{2551CF3D-DCA5-498D-B317-A22697AD7115}"/>
              </a:ext>
            </a:extLst>
          </p:cNvPr>
          <p:cNvSpPr txBox="1"/>
          <p:nvPr/>
        </p:nvSpPr>
        <p:spPr>
          <a:xfrm>
            <a:off x="797814" y="3669867"/>
            <a:ext cx="6094476" cy="461665"/>
          </a:xfrm>
          <a:prstGeom prst="rect">
            <a:avLst/>
          </a:prstGeom>
          <a:noFill/>
        </p:spPr>
        <p:txBody>
          <a:bodyPr wrap="square">
            <a:spAutoFit/>
          </a:bodyPr>
          <a:lstStyle/>
          <a:p>
            <a:r>
              <a:rPr lang="zh-CN" altLang="zh-CN" sz="2400" kern="100" dirty="0">
                <a:effectLst/>
                <a:latin typeface="Times New Roman" panose="02020603050405020304" pitchFamily="18" charset="0"/>
                <a:ea typeface="黑体" panose="02010609060101010101" pitchFamily="49" charset="-122"/>
                <a:cs typeface="Times New Roman" panose="02020603050405020304" pitchFamily="18" charset="0"/>
              </a:rPr>
              <a:t>其中差别比例为（实际值</a:t>
            </a:r>
            <a:r>
              <a:rPr lang="en-US" altLang="zh-CN" sz="2400" kern="100" dirty="0">
                <a:effectLst/>
                <a:latin typeface="Times New Roman" panose="02020603050405020304" pitchFamily="18" charset="0"/>
                <a:ea typeface="黑体" panose="02010609060101010101" pitchFamily="49" charset="-122"/>
              </a:rPr>
              <a:t>-</a:t>
            </a:r>
            <a:r>
              <a:rPr lang="zh-CN" altLang="zh-CN" sz="2400" kern="100" dirty="0">
                <a:effectLst/>
                <a:latin typeface="Times New Roman" panose="02020603050405020304" pitchFamily="18" charset="0"/>
                <a:ea typeface="黑体" panose="02010609060101010101" pitchFamily="49" charset="-122"/>
                <a:cs typeface="Times New Roman" panose="02020603050405020304" pitchFamily="18" charset="0"/>
              </a:rPr>
              <a:t>理论值）</a:t>
            </a:r>
            <a:r>
              <a:rPr lang="en-US" altLang="zh-CN" sz="2400" kern="100" dirty="0">
                <a:effectLst/>
                <a:latin typeface="Times New Roman" panose="02020603050405020304" pitchFamily="18" charset="0"/>
                <a:ea typeface="黑体" panose="02010609060101010101" pitchFamily="49" charset="-122"/>
              </a:rPr>
              <a:t>/</a:t>
            </a:r>
            <a:r>
              <a:rPr lang="zh-CN" altLang="zh-CN" sz="2400" kern="100" dirty="0">
                <a:effectLst/>
                <a:latin typeface="Times New Roman" panose="02020603050405020304" pitchFamily="18" charset="0"/>
                <a:ea typeface="黑体" panose="02010609060101010101" pitchFamily="49" charset="-122"/>
                <a:cs typeface="Times New Roman" panose="02020603050405020304" pitchFamily="18" charset="0"/>
              </a:rPr>
              <a:t>实际值</a:t>
            </a:r>
            <a:endParaRPr lang="zh-CN" altLang="en-US" sz="2400" dirty="0"/>
          </a:p>
        </p:txBody>
      </p:sp>
      <p:pic>
        <p:nvPicPr>
          <p:cNvPr id="11" name="图片 10">
            <a:extLst>
              <a:ext uri="{FF2B5EF4-FFF2-40B4-BE49-F238E27FC236}">
                <a16:creationId xmlns:a16="http://schemas.microsoft.com/office/drawing/2014/main" id="{95AB41A9-E2FF-47E4-AAEF-BBF018DA4B8F}"/>
              </a:ext>
            </a:extLst>
          </p:cNvPr>
          <p:cNvPicPr/>
          <p:nvPr/>
        </p:nvPicPr>
        <p:blipFill>
          <a:blip r:embed="rId3">
            <a:extLst>
              <a:ext uri="{28A0092B-C50C-407E-A947-70E740481C1C}">
                <a14:useLocalDpi xmlns:a14="http://schemas.microsoft.com/office/drawing/2010/main" val="0"/>
              </a:ext>
            </a:extLst>
          </a:blip>
          <a:stretch>
            <a:fillRect/>
          </a:stretch>
        </p:blipFill>
        <p:spPr>
          <a:xfrm>
            <a:off x="235839" y="4263617"/>
            <a:ext cx="11592306" cy="1384995"/>
          </a:xfrm>
          <a:prstGeom prst="rect">
            <a:avLst/>
          </a:prstGeom>
        </p:spPr>
      </p:pic>
    </p:spTree>
    <p:extLst>
      <p:ext uri="{BB962C8B-B14F-4D97-AF65-F5344CB8AC3E}">
        <p14:creationId xmlns:p14="http://schemas.microsoft.com/office/powerpoint/2010/main" val="25103400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EAAC5FD8-16BC-4770-A39A-5990AB427F1E}"/>
              </a:ext>
            </a:extLst>
          </p:cNvPr>
          <p:cNvSpPr txBox="1"/>
          <p:nvPr/>
        </p:nvSpPr>
        <p:spPr>
          <a:xfrm>
            <a:off x="112014" y="298181"/>
            <a:ext cx="7413498" cy="461665"/>
          </a:xfrm>
          <a:prstGeom prst="rect">
            <a:avLst/>
          </a:prstGeom>
          <a:noFill/>
        </p:spPr>
        <p:txBody>
          <a:bodyPr wrap="square">
            <a:spAutoFit/>
          </a:bodyPr>
          <a:lstStyle/>
          <a:p>
            <a:pPr algn="just"/>
            <a:r>
              <a:rPr lang="zh-CN" altLang="zh-CN" sz="2400" kern="0" dirty="0">
                <a:effectLst/>
                <a:latin typeface="Times New Roman" panose="02020603050405020304" pitchFamily="18" charset="0"/>
                <a:ea typeface="黑体" panose="02010609060101010101" pitchFamily="49" charset="-122"/>
              </a:rPr>
              <a:t>下面为分治法的理论效率曲线和实测效率曲线对比图：</a:t>
            </a:r>
            <a:endParaRPr lang="zh-CN" altLang="zh-CN" sz="2400" kern="100" dirty="0">
              <a:effectLst/>
              <a:latin typeface="Times New Roman" panose="02020603050405020304" pitchFamily="18" charset="0"/>
              <a:ea typeface="宋体" panose="02010600030101010101" pitchFamily="2" charset="-122"/>
            </a:endParaRPr>
          </a:p>
        </p:txBody>
      </p:sp>
      <p:pic>
        <p:nvPicPr>
          <p:cNvPr id="4" name="图片 3">
            <a:extLst>
              <a:ext uri="{FF2B5EF4-FFF2-40B4-BE49-F238E27FC236}">
                <a16:creationId xmlns:a16="http://schemas.microsoft.com/office/drawing/2014/main" id="{E52A1029-E0D3-43BA-8BD1-EDC6B47F071E}"/>
              </a:ext>
            </a:extLst>
          </p:cNvPr>
          <p:cNvPicPr/>
          <p:nvPr/>
        </p:nvPicPr>
        <p:blipFill>
          <a:blip r:embed="rId2"/>
          <a:stretch>
            <a:fillRect/>
          </a:stretch>
        </p:blipFill>
        <p:spPr>
          <a:xfrm>
            <a:off x="0" y="996790"/>
            <a:ext cx="8083296" cy="5202842"/>
          </a:xfrm>
          <a:prstGeom prst="rect">
            <a:avLst/>
          </a:prstGeom>
        </p:spPr>
      </p:pic>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9DD82C0C-9963-4E2B-A865-BDE23054478B}"/>
                  </a:ext>
                </a:extLst>
              </p:cNvPr>
              <p:cNvSpPr txBox="1"/>
              <p:nvPr/>
            </p:nvSpPr>
            <p:spPr>
              <a:xfrm>
                <a:off x="8083296" y="2005877"/>
                <a:ext cx="4032504" cy="2246769"/>
              </a:xfrm>
              <a:prstGeom prst="rect">
                <a:avLst/>
              </a:prstGeom>
              <a:noFill/>
            </p:spPr>
            <p:txBody>
              <a:bodyPr wrap="square">
                <a:spAutoFit/>
              </a:bodyPr>
              <a:lstStyle/>
              <a:p>
                <a:pPr algn="just"/>
                <a:r>
                  <a:rPr lang="en-US" altLang="zh-CN" sz="2000" kern="100" dirty="0">
                    <a:effectLst/>
                    <a:latin typeface="Times New Roman" panose="02020603050405020304" pitchFamily="18" charset="0"/>
                    <a:ea typeface="黑体" panose="02010609060101010101" pitchFamily="49" charset="-122"/>
                  </a:rPr>
                  <a:t>        </a:t>
                </a:r>
                <a:r>
                  <a:rPr lang="zh-CN" altLang="zh-CN" sz="2000" kern="100" dirty="0">
                    <a:effectLst/>
                    <a:latin typeface="Times New Roman" panose="02020603050405020304" pitchFamily="18" charset="0"/>
                    <a:ea typeface="黑体" panose="02010609060101010101" pitchFamily="49" charset="-122"/>
                  </a:rPr>
                  <a:t>通过</a:t>
                </a:r>
                <a:r>
                  <a:rPr lang="zh-CN" altLang="en-US" sz="2000" kern="100" dirty="0">
                    <a:effectLst/>
                    <a:latin typeface="Times New Roman" panose="02020603050405020304" pitchFamily="18" charset="0"/>
                    <a:ea typeface="黑体" panose="02010609060101010101" pitchFamily="49" charset="-122"/>
                  </a:rPr>
                  <a:t>前</a:t>
                </a:r>
                <a:r>
                  <a:rPr lang="zh-CN" altLang="zh-CN" sz="2000" kern="100" dirty="0">
                    <a:effectLst/>
                    <a:latin typeface="Times New Roman" panose="02020603050405020304" pitchFamily="18" charset="0"/>
                    <a:ea typeface="黑体" panose="02010609060101010101" pitchFamily="49" charset="-122"/>
                  </a:rPr>
                  <a:t>面的表格和曲线图可知，分治法的实际值曲线和理论值曲线的整体拟合效果挺不错的，在有的数据规模下略有差别我觉得是测得的时间难免有波动的原因。总的来说基本拟合，这也表明了分治法的时间复杂度就是</a:t>
                </a:r>
                <a:r>
                  <a:rPr lang="en-US" altLang="zh-CN" kern="100" dirty="0">
                    <a:solidFill>
                      <a:schemeClr val="tx1"/>
                    </a:solidFill>
                    <a:effectLst/>
                    <a:latin typeface="Cambria Math" panose="02040503050406030204" pitchFamily="18" charset="0"/>
                    <a:ea typeface="黑体" panose="02010609060101010101" pitchFamily="49" charset="-122"/>
                    <a:cs typeface="Cambria Math" panose="02040503050406030204" pitchFamily="18" charset="0"/>
                  </a:rPr>
                  <a:t>𝑂</a:t>
                </a:r>
                <a:r>
                  <a:rPr lang="en-US" altLang="zh-CN" kern="100" dirty="0">
                    <a:solidFill>
                      <a:schemeClr val="tx1"/>
                    </a:solidFill>
                    <a:effectLst/>
                    <a:latin typeface="Times New Roman" panose="02020603050405020304" pitchFamily="18" charset="0"/>
                    <a:ea typeface="黑体" panose="02010609060101010101" pitchFamily="49" charset="-122"/>
                  </a:rPr>
                  <a:t>(</a:t>
                </a:r>
                <a14:m>
                  <m:oMath xmlns:m="http://schemas.openxmlformats.org/officeDocument/2006/math">
                    <m:r>
                      <a:rPr lang="en-US" altLang="zh-CN" i="1" kern="100">
                        <a:solidFill>
                          <a:schemeClr val="tx1"/>
                        </a:solidFill>
                        <a:effectLst/>
                        <a:latin typeface="Cambria Math" panose="02040503050406030204" pitchFamily="18" charset="0"/>
                        <a:ea typeface="黑体" panose="02010609060101010101" pitchFamily="49" charset="-122"/>
                      </a:rPr>
                      <m:t>𝑛𝑙𝑜𝑔𝑛</m:t>
                    </m:r>
                  </m:oMath>
                </a14:m>
                <a:r>
                  <a:rPr lang="en-US" altLang="zh-CN" kern="100" dirty="0">
                    <a:solidFill>
                      <a:schemeClr val="tx1"/>
                    </a:solidFill>
                    <a:effectLst/>
                    <a:latin typeface="Times New Roman" panose="02020603050405020304" pitchFamily="18" charset="0"/>
                    <a:ea typeface="黑体" panose="02010609060101010101" pitchFamily="49" charset="-122"/>
                  </a:rPr>
                  <a:t>)</a:t>
                </a:r>
                <a:r>
                  <a:rPr lang="zh-CN" altLang="zh-CN" kern="100" dirty="0">
                    <a:solidFill>
                      <a:schemeClr val="tx1"/>
                    </a:solidFill>
                    <a:effectLst/>
                    <a:latin typeface="Times New Roman" panose="02020603050405020304" pitchFamily="18" charset="0"/>
                    <a:ea typeface="黑体" panose="02010609060101010101" pitchFamily="49" charset="-122"/>
                  </a:rPr>
                  <a:t>。</a:t>
                </a:r>
                <a:endParaRPr lang="zh-CN" altLang="zh-CN" sz="1600" kern="100" dirty="0">
                  <a:effectLst/>
                  <a:latin typeface="Times New Roman" panose="02020603050405020304" pitchFamily="18" charset="0"/>
                  <a:ea typeface="宋体" panose="02010600030101010101" pitchFamily="2" charset="-122"/>
                </a:endParaRPr>
              </a:p>
            </p:txBody>
          </p:sp>
        </mc:Choice>
        <mc:Fallback xmlns="">
          <p:sp>
            <p:nvSpPr>
              <p:cNvPr id="6" name="文本框 5">
                <a:extLst>
                  <a:ext uri="{FF2B5EF4-FFF2-40B4-BE49-F238E27FC236}">
                    <a16:creationId xmlns:a16="http://schemas.microsoft.com/office/drawing/2014/main" id="{9DD82C0C-9963-4E2B-A865-BDE23054478B}"/>
                  </a:ext>
                </a:extLst>
              </p:cNvPr>
              <p:cNvSpPr txBox="1">
                <a:spLocks noRot="1" noChangeAspect="1" noMove="1" noResize="1" noEditPoints="1" noAdjustHandles="1" noChangeArrowheads="1" noChangeShapeType="1" noTextEdit="1"/>
              </p:cNvSpPr>
              <p:nvPr/>
            </p:nvSpPr>
            <p:spPr>
              <a:xfrm>
                <a:off x="8083296" y="2005877"/>
                <a:ext cx="4032504" cy="2246769"/>
              </a:xfrm>
              <a:prstGeom prst="rect">
                <a:avLst/>
              </a:prstGeom>
              <a:blipFill>
                <a:blip r:embed="rId3"/>
                <a:stretch>
                  <a:fillRect l="-1511" t="-1897" r="-7855" b="-352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596645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FB201E61-D337-4E12-9EA6-9B3ACAF38FD9}"/>
              </a:ext>
            </a:extLst>
          </p:cNvPr>
          <p:cNvSpPr txBox="1"/>
          <p:nvPr/>
        </p:nvSpPr>
        <p:spPr>
          <a:xfrm>
            <a:off x="0" y="99019"/>
            <a:ext cx="10449306" cy="769441"/>
          </a:xfrm>
          <a:prstGeom prst="rect">
            <a:avLst/>
          </a:prstGeom>
          <a:noFill/>
        </p:spPr>
        <p:txBody>
          <a:bodyPr wrap="square">
            <a:spAutoFit/>
          </a:bodyPr>
          <a:lstStyle/>
          <a:p>
            <a:pPr algn="just"/>
            <a:r>
              <a:rPr lang="zh-CN" altLang="zh-CN" sz="2400" i="1" kern="100" dirty="0">
                <a:effectLst/>
                <a:highlight>
                  <a:srgbClr val="008080"/>
                </a:highlight>
                <a:latin typeface="Times New Roman" panose="02020603050405020304" pitchFamily="18" charset="0"/>
                <a:ea typeface="黑体" panose="02010609060101010101" pitchFamily="49" charset="-122"/>
              </a:rPr>
              <a:t>两种算法的效率分析及比较：</a:t>
            </a:r>
            <a:endParaRPr lang="zh-CN" altLang="zh-CN" sz="1600" kern="100" dirty="0">
              <a:effectLst/>
              <a:highlight>
                <a:srgbClr val="008080"/>
              </a:highlight>
              <a:latin typeface="Times New Roman" panose="02020603050405020304" pitchFamily="18" charset="0"/>
              <a:ea typeface="宋体" panose="02010600030101010101" pitchFamily="2" charset="-122"/>
            </a:endParaRPr>
          </a:p>
          <a:p>
            <a:pPr algn="just"/>
            <a:r>
              <a:rPr lang="zh-CN" altLang="zh-CN" sz="2000" kern="100" dirty="0">
                <a:effectLst/>
                <a:latin typeface="Times New Roman" panose="02020603050405020304" pitchFamily="18" charset="0"/>
                <a:ea typeface="黑体" panose="02010609060101010101" pitchFamily="49" charset="-122"/>
              </a:rPr>
              <a:t>由于蛮力穷举法的最大数据规模为</a:t>
            </a:r>
            <a:r>
              <a:rPr lang="en-US" altLang="zh-CN" sz="2000" kern="100" dirty="0">
                <a:effectLst/>
                <a:latin typeface="Times New Roman" panose="02020603050405020304" pitchFamily="18" charset="0"/>
                <a:ea typeface="黑体" panose="02010609060101010101" pitchFamily="49" charset="-122"/>
              </a:rPr>
              <a:t>70</a:t>
            </a:r>
            <a:r>
              <a:rPr lang="zh-CN" altLang="zh-CN" sz="2000" kern="100" dirty="0">
                <a:effectLst/>
                <a:latin typeface="Times New Roman" panose="02020603050405020304" pitchFamily="18" charset="0"/>
                <a:ea typeface="黑体" panose="02010609060101010101" pitchFamily="49" charset="-122"/>
              </a:rPr>
              <a:t>万，故我下面的对比图的最大数据规模也为</a:t>
            </a:r>
            <a:r>
              <a:rPr lang="en-US" altLang="zh-CN" sz="2000" kern="100" dirty="0">
                <a:effectLst/>
                <a:latin typeface="Times New Roman" panose="02020603050405020304" pitchFamily="18" charset="0"/>
                <a:ea typeface="黑体" panose="02010609060101010101" pitchFamily="49" charset="-122"/>
              </a:rPr>
              <a:t>70</a:t>
            </a:r>
            <a:r>
              <a:rPr lang="zh-CN" altLang="zh-CN" sz="2000" kern="100" dirty="0">
                <a:effectLst/>
                <a:latin typeface="Times New Roman" panose="02020603050405020304" pitchFamily="18" charset="0"/>
                <a:ea typeface="黑体" panose="02010609060101010101" pitchFamily="49" charset="-122"/>
              </a:rPr>
              <a:t>万。</a:t>
            </a:r>
            <a:endParaRPr lang="zh-CN" altLang="zh-CN" sz="1600" kern="100" dirty="0">
              <a:effectLst/>
              <a:latin typeface="Times New Roman" panose="02020603050405020304" pitchFamily="18" charset="0"/>
              <a:ea typeface="宋体" panose="02010600030101010101" pitchFamily="2" charset="-122"/>
            </a:endParaRPr>
          </a:p>
        </p:txBody>
      </p:sp>
      <p:pic>
        <p:nvPicPr>
          <p:cNvPr id="8" name="图片 7">
            <a:extLst>
              <a:ext uri="{FF2B5EF4-FFF2-40B4-BE49-F238E27FC236}">
                <a16:creationId xmlns:a16="http://schemas.microsoft.com/office/drawing/2014/main" id="{C2A4150C-DA44-43E5-A023-055DAF0E472D}"/>
              </a:ext>
            </a:extLst>
          </p:cNvPr>
          <p:cNvPicPr/>
          <p:nvPr/>
        </p:nvPicPr>
        <p:blipFill>
          <a:blip r:embed="rId2"/>
          <a:stretch>
            <a:fillRect/>
          </a:stretch>
        </p:blipFill>
        <p:spPr>
          <a:xfrm>
            <a:off x="0" y="868460"/>
            <a:ext cx="8595360" cy="5989540"/>
          </a:xfrm>
          <a:prstGeom prst="rect">
            <a:avLst/>
          </a:prstGeom>
        </p:spPr>
      </p:pic>
      <p:sp>
        <p:nvSpPr>
          <p:cNvPr id="9" name="文本框 8">
            <a:extLst>
              <a:ext uri="{FF2B5EF4-FFF2-40B4-BE49-F238E27FC236}">
                <a16:creationId xmlns:a16="http://schemas.microsoft.com/office/drawing/2014/main" id="{78EB41C9-6DB9-4477-8A2B-4C3B1107F1AF}"/>
              </a:ext>
            </a:extLst>
          </p:cNvPr>
          <p:cNvSpPr txBox="1"/>
          <p:nvPr/>
        </p:nvSpPr>
        <p:spPr>
          <a:xfrm>
            <a:off x="8675370" y="1931384"/>
            <a:ext cx="3376422" cy="3170099"/>
          </a:xfrm>
          <a:prstGeom prst="rect">
            <a:avLst/>
          </a:prstGeom>
          <a:noFill/>
        </p:spPr>
        <p:txBody>
          <a:bodyPr wrap="square">
            <a:spAutoFit/>
          </a:bodyPr>
          <a:lstStyle/>
          <a:p>
            <a:pPr algn="just"/>
            <a:r>
              <a:rPr lang="en-US" altLang="zh-CN" sz="2000" kern="100" dirty="0">
                <a:effectLst/>
                <a:latin typeface="Times New Roman" panose="02020603050405020304" pitchFamily="18" charset="0"/>
                <a:ea typeface="黑体" panose="02010609060101010101" pitchFamily="49" charset="-122"/>
              </a:rPr>
              <a:t>        </a:t>
            </a:r>
            <a:r>
              <a:rPr lang="zh-CN" altLang="zh-CN" sz="2000" kern="100" dirty="0">
                <a:effectLst/>
                <a:latin typeface="Times New Roman" panose="02020603050405020304" pitchFamily="18" charset="0"/>
                <a:ea typeface="黑体" panose="02010609060101010101" pitchFamily="49" charset="-122"/>
              </a:rPr>
              <a:t>可以看到，从实验要求的起始数据规模</a:t>
            </a:r>
            <a:r>
              <a:rPr lang="en-US" altLang="zh-CN" sz="2000" kern="100" dirty="0">
                <a:effectLst/>
                <a:latin typeface="Times New Roman" panose="02020603050405020304" pitchFamily="18" charset="0"/>
                <a:ea typeface="黑体" panose="02010609060101010101" pitchFamily="49" charset="-122"/>
              </a:rPr>
              <a:t>10</a:t>
            </a:r>
            <a:r>
              <a:rPr lang="zh-CN" altLang="zh-CN" sz="2000" kern="100" dirty="0">
                <a:effectLst/>
                <a:latin typeface="Times New Roman" panose="02020603050405020304" pitchFamily="18" charset="0"/>
                <a:ea typeface="黑体" panose="02010609060101010101" pitchFamily="49" charset="-122"/>
              </a:rPr>
              <a:t>万开始直到</a:t>
            </a:r>
            <a:r>
              <a:rPr lang="en-US" altLang="zh-CN" sz="2000" kern="100" dirty="0">
                <a:effectLst/>
                <a:latin typeface="Times New Roman" panose="02020603050405020304" pitchFamily="18" charset="0"/>
                <a:ea typeface="黑体" panose="02010609060101010101" pitchFamily="49" charset="-122"/>
              </a:rPr>
              <a:t>70</a:t>
            </a:r>
            <a:r>
              <a:rPr lang="zh-CN" altLang="zh-CN" sz="2000" kern="100" dirty="0">
                <a:effectLst/>
                <a:latin typeface="Times New Roman" panose="02020603050405020304" pitchFamily="18" charset="0"/>
                <a:ea typeface="黑体" panose="02010609060101010101" pitchFamily="49" charset="-122"/>
              </a:rPr>
              <a:t>万，分治法的效率都远远优于蛮力穷举法。一直到</a:t>
            </a:r>
            <a:r>
              <a:rPr lang="en-US" altLang="zh-CN" sz="2000" kern="100" dirty="0">
                <a:effectLst/>
                <a:latin typeface="Times New Roman" panose="02020603050405020304" pitchFamily="18" charset="0"/>
                <a:ea typeface="黑体" panose="02010609060101010101" pitchFamily="49" charset="-122"/>
              </a:rPr>
              <a:t>70</a:t>
            </a:r>
            <a:r>
              <a:rPr lang="zh-CN" altLang="zh-CN" sz="2000" kern="100" dirty="0">
                <a:effectLst/>
                <a:latin typeface="Times New Roman" panose="02020603050405020304" pitchFamily="18" charset="0"/>
                <a:ea typeface="黑体" panose="02010609060101010101" pitchFamily="49" charset="-122"/>
              </a:rPr>
              <a:t>万的数据规模，分治法的时间消耗都未超过</a:t>
            </a:r>
            <a:r>
              <a:rPr lang="en-US" altLang="zh-CN" sz="2000" kern="100" dirty="0">
                <a:effectLst/>
                <a:latin typeface="Times New Roman" panose="02020603050405020304" pitchFamily="18" charset="0"/>
                <a:ea typeface="黑体" panose="02010609060101010101" pitchFamily="49" charset="-122"/>
              </a:rPr>
              <a:t>1</a:t>
            </a:r>
            <a:r>
              <a:rPr lang="zh-CN" altLang="zh-CN" sz="2000" kern="100" dirty="0">
                <a:effectLst/>
                <a:latin typeface="Times New Roman" panose="02020603050405020304" pitchFamily="18" charset="0"/>
                <a:ea typeface="黑体" panose="02010609060101010101" pitchFamily="49" charset="-122"/>
              </a:rPr>
              <a:t>秒，可蛮力穷举法的时间消耗已经超过了</a:t>
            </a:r>
            <a:r>
              <a:rPr lang="en-US" altLang="zh-CN" sz="2000" kern="100" dirty="0">
                <a:effectLst/>
                <a:latin typeface="Times New Roman" panose="02020603050405020304" pitchFamily="18" charset="0"/>
                <a:ea typeface="黑体" panose="02010609060101010101" pitchFamily="49" charset="-122"/>
              </a:rPr>
              <a:t>500</a:t>
            </a:r>
            <a:r>
              <a:rPr lang="zh-CN" altLang="zh-CN" sz="2000" kern="100" dirty="0">
                <a:effectLst/>
                <a:latin typeface="Times New Roman" panose="02020603050405020304" pitchFamily="18" charset="0"/>
                <a:ea typeface="黑体" panose="02010609060101010101" pitchFamily="49" charset="-122"/>
              </a:rPr>
              <a:t>秒。较蛮力穷举法的时间消耗，分治法的时间消耗都可以忽略不计。</a:t>
            </a:r>
            <a:endParaRPr lang="zh-CN" altLang="zh-CN" sz="1600" kern="100" dirty="0">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20925489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C680F57D-6752-4C4D-865B-84DB5A03ACD5}"/>
              </a:ext>
            </a:extLst>
          </p:cNvPr>
          <p:cNvSpPr txBox="1"/>
          <p:nvPr/>
        </p:nvSpPr>
        <p:spPr>
          <a:xfrm>
            <a:off x="448056" y="402336"/>
            <a:ext cx="3529584" cy="731226"/>
          </a:xfrm>
          <a:prstGeom prst="rect">
            <a:avLst/>
          </a:prstGeom>
          <a:noFill/>
        </p:spPr>
        <p:txBody>
          <a:bodyPr wrap="square">
            <a:spAutoFit/>
          </a:bodyPr>
          <a:lstStyle/>
          <a:p>
            <a:pPr algn="just">
              <a:lnSpc>
                <a:spcPct val="173000"/>
              </a:lnSpc>
              <a:spcBef>
                <a:spcPts val="1300"/>
              </a:spcBef>
              <a:spcAft>
                <a:spcPts val="1300"/>
              </a:spcAft>
            </a:pPr>
            <a:r>
              <a:rPr lang="zh-CN" altLang="zh-CN" sz="2800" b="1" kern="100" dirty="0">
                <a:solidFill>
                  <a:srgbClr val="FFFF00"/>
                </a:solidFill>
                <a:effectLst/>
                <a:latin typeface="Times New Roman" panose="02020603050405020304" pitchFamily="18" charset="0"/>
                <a:ea typeface="黑体" panose="02010609060101010101" pitchFamily="49" charset="-122"/>
              </a:rPr>
              <a:t>四、实验总结与体会</a:t>
            </a:r>
            <a:endParaRPr lang="zh-CN" altLang="zh-CN" sz="2800" b="1" kern="100" dirty="0">
              <a:solidFill>
                <a:srgbClr val="FFFF00"/>
              </a:solidFill>
              <a:effectLst/>
              <a:latin typeface="Times New Roman" panose="02020603050405020304" pitchFamily="18" charset="0"/>
            </a:endParaRPr>
          </a:p>
        </p:txBody>
      </p:sp>
      <p:sp>
        <p:nvSpPr>
          <p:cNvPr id="7" name="文本框 6">
            <a:extLst>
              <a:ext uri="{FF2B5EF4-FFF2-40B4-BE49-F238E27FC236}">
                <a16:creationId xmlns:a16="http://schemas.microsoft.com/office/drawing/2014/main" id="{645B68EE-DA60-4F6D-A24E-B8D57DE6088D}"/>
              </a:ext>
            </a:extLst>
          </p:cNvPr>
          <p:cNvSpPr txBox="1"/>
          <p:nvPr/>
        </p:nvSpPr>
        <p:spPr>
          <a:xfrm>
            <a:off x="137160" y="1279017"/>
            <a:ext cx="11764137" cy="4401205"/>
          </a:xfrm>
          <a:prstGeom prst="rect">
            <a:avLst/>
          </a:prstGeom>
          <a:noFill/>
        </p:spPr>
        <p:txBody>
          <a:bodyPr wrap="square">
            <a:spAutoFit/>
          </a:bodyPr>
          <a:lstStyle/>
          <a:p>
            <a:pPr marL="457200" lvl="0" indent="-457200" algn="just">
              <a:buFont typeface="+mj-ea"/>
              <a:buAutoNum type="circleNumDbPlain"/>
            </a:pPr>
            <a:r>
              <a:rPr lang="zh-CN" altLang="zh-CN" sz="2000" kern="100" dirty="0">
                <a:effectLst/>
                <a:latin typeface="Times New Roman" panose="02020603050405020304" pitchFamily="18" charset="0"/>
                <a:ea typeface="黑体" panose="02010609060101010101" pitchFamily="49" charset="-122"/>
              </a:rPr>
              <a:t>验证更优算法的正确性可以根据较差算法的结果。具体到本题中，可以用蛮力穷举法算出正确结果，再看分治法是否得出了与蛮力穷举法相同的正确答案来验证写的分治算法的正确性。</a:t>
            </a:r>
            <a:endParaRPr lang="zh-CN" altLang="zh-CN" sz="2000" kern="100" dirty="0">
              <a:effectLst/>
              <a:latin typeface="Times New Roman" panose="02020603050405020304" pitchFamily="18" charset="0"/>
              <a:ea typeface="宋体" panose="02010600030101010101" pitchFamily="2" charset="-122"/>
            </a:endParaRPr>
          </a:p>
          <a:p>
            <a:pPr marL="457200" indent="-457200" algn="just">
              <a:buFont typeface="+mj-ea"/>
              <a:buAutoNum type="circleNumDbPlain"/>
            </a:pPr>
            <a:endParaRPr lang="zh-CN" altLang="zh-CN" sz="2000" kern="100" dirty="0">
              <a:effectLst/>
              <a:latin typeface="Times New Roman" panose="02020603050405020304" pitchFamily="18" charset="0"/>
              <a:ea typeface="宋体" panose="02010600030101010101" pitchFamily="2" charset="-122"/>
            </a:endParaRPr>
          </a:p>
          <a:p>
            <a:pPr marL="457200" lvl="0" indent="-457200" algn="just">
              <a:buFont typeface="+mj-ea"/>
              <a:buAutoNum type="circleNumDbPlain"/>
            </a:pPr>
            <a:r>
              <a:rPr lang="zh-CN" altLang="zh-CN" sz="2000" kern="100" dirty="0">
                <a:effectLst/>
                <a:latin typeface="Times New Roman" panose="02020603050405020304" pitchFamily="18" charset="0"/>
                <a:ea typeface="黑体" panose="02010609060101010101" pitchFamily="49" charset="-122"/>
              </a:rPr>
              <a:t>遇到问题的时要积极思考，想想可不可以运用数学或逻辑思维与推理，来解决问题或者简化问题。如在此题中，运用了数学逻辑思维将要分析的点局限在了</a:t>
            </a:r>
            <a:r>
              <a:rPr lang="en-US" altLang="zh-CN" sz="2000" kern="100" dirty="0">
                <a:effectLst/>
                <a:latin typeface="Times New Roman" panose="02020603050405020304" pitchFamily="18" charset="0"/>
                <a:ea typeface="黑体" panose="02010609060101010101" pitchFamily="49" charset="-122"/>
              </a:rPr>
              <a:t>2d*d</a:t>
            </a:r>
            <a:r>
              <a:rPr lang="zh-CN" altLang="zh-CN" sz="2000" kern="100" dirty="0">
                <a:effectLst/>
                <a:latin typeface="Times New Roman" panose="02020603050405020304" pitchFamily="18" charset="0"/>
                <a:ea typeface="黑体" panose="02010609060101010101" pitchFamily="49" charset="-122"/>
              </a:rPr>
              <a:t>的绿色矩形内，并根据鸽笼原理，使得绿色矩形内的每个点，仅需要计算</a:t>
            </a:r>
            <a:r>
              <a:rPr lang="en-US" altLang="zh-CN" sz="2000" kern="100" dirty="0">
                <a:effectLst/>
                <a:latin typeface="Times New Roman" panose="02020603050405020304" pitchFamily="18" charset="0"/>
                <a:ea typeface="黑体" panose="02010609060101010101" pitchFamily="49" charset="-122"/>
              </a:rPr>
              <a:t>y</a:t>
            </a:r>
            <a:r>
              <a:rPr lang="zh-CN" altLang="zh-CN" sz="2000" kern="100" dirty="0">
                <a:effectLst/>
                <a:latin typeface="Times New Roman" panose="02020603050405020304" pitchFamily="18" charset="0"/>
                <a:ea typeface="黑体" panose="02010609060101010101" pitchFamily="49" charset="-122"/>
              </a:rPr>
              <a:t>坐标在它之上的五个点与其的距离，成功地将算法的时间复杂度降低了。</a:t>
            </a:r>
            <a:endParaRPr lang="zh-CN" altLang="zh-CN" sz="2000" kern="100" dirty="0">
              <a:effectLst/>
              <a:latin typeface="Times New Roman" panose="02020603050405020304" pitchFamily="18" charset="0"/>
              <a:ea typeface="宋体" panose="02010600030101010101" pitchFamily="2" charset="-122"/>
            </a:endParaRPr>
          </a:p>
          <a:p>
            <a:pPr marL="457200" indent="-457200" algn="just">
              <a:buFont typeface="+mj-ea"/>
              <a:buAutoNum type="circleNumDbPlain"/>
            </a:pPr>
            <a:endParaRPr lang="zh-CN" altLang="zh-CN" sz="2000" kern="100" dirty="0">
              <a:effectLst/>
              <a:latin typeface="Times New Roman" panose="02020603050405020304" pitchFamily="18" charset="0"/>
              <a:ea typeface="宋体" panose="02010600030101010101" pitchFamily="2" charset="-122"/>
            </a:endParaRPr>
          </a:p>
          <a:p>
            <a:pPr marL="457200" lvl="0" indent="-457200" algn="just">
              <a:buFont typeface="+mj-ea"/>
              <a:buAutoNum type="circleNumDbPlain"/>
            </a:pPr>
            <a:r>
              <a:rPr lang="zh-CN" altLang="zh-CN" sz="2000" kern="100" dirty="0">
                <a:effectLst/>
                <a:latin typeface="Times New Roman" panose="02020603050405020304" pitchFamily="18" charset="0"/>
                <a:ea typeface="黑体" panose="02010609060101010101" pitchFamily="49" charset="-122"/>
              </a:rPr>
              <a:t>对于许多问题，都可以经过数学或逻辑分析后根据分治法进行求解，从而有效地降低问题的时间复杂度，提高解决问题的效率。如：</a:t>
            </a:r>
            <a:r>
              <a:rPr lang="en-US" altLang="zh-CN" sz="2000" kern="100" dirty="0">
                <a:effectLst/>
                <a:latin typeface="Times New Roman" panose="02020603050405020304" pitchFamily="18" charset="0"/>
                <a:ea typeface="黑体" panose="02010609060101010101" pitchFamily="49" charset="-122"/>
              </a:rPr>
              <a:t>Strassen</a:t>
            </a:r>
            <a:r>
              <a:rPr lang="zh-CN" altLang="zh-CN" sz="2000" kern="100" dirty="0">
                <a:effectLst/>
                <a:latin typeface="Times New Roman" panose="02020603050405020304" pitchFamily="18" charset="0"/>
                <a:ea typeface="黑体" panose="02010609060101010101" pitchFamily="49" charset="-122"/>
              </a:rPr>
              <a:t>矩阵乘法，最大子数组，合并排序等。</a:t>
            </a:r>
            <a:endParaRPr lang="zh-CN" altLang="zh-CN" sz="2000" kern="100" dirty="0">
              <a:effectLst/>
              <a:latin typeface="Times New Roman" panose="02020603050405020304" pitchFamily="18" charset="0"/>
              <a:ea typeface="宋体" panose="02010600030101010101" pitchFamily="2" charset="-122"/>
            </a:endParaRPr>
          </a:p>
          <a:p>
            <a:pPr marL="457200" indent="-457200" algn="just">
              <a:buFont typeface="+mj-ea"/>
              <a:buAutoNum type="circleNumDbPlain"/>
            </a:pPr>
            <a:endParaRPr lang="zh-CN" altLang="zh-CN" sz="2000" kern="100" dirty="0">
              <a:effectLst/>
              <a:latin typeface="Times New Roman" panose="02020603050405020304" pitchFamily="18" charset="0"/>
              <a:ea typeface="宋体" panose="02010600030101010101" pitchFamily="2" charset="-122"/>
            </a:endParaRPr>
          </a:p>
          <a:p>
            <a:pPr marL="457200" indent="-457200">
              <a:buFont typeface="+mj-ea"/>
              <a:buAutoNum type="circleNumDbPlain"/>
            </a:pPr>
            <a:r>
              <a:rPr lang="zh-CN" altLang="zh-CN" sz="2000" kern="100" dirty="0">
                <a:effectLst/>
                <a:latin typeface="Times New Roman" panose="02020603050405020304" pitchFamily="18" charset="0"/>
                <a:ea typeface="黑体" panose="02010609060101010101" pitchFamily="49" charset="-122"/>
                <a:cs typeface="Times New Roman" panose="02020603050405020304" pitchFamily="18" charset="0"/>
              </a:rPr>
              <a:t>通过此次实验，我掌握了分治法的思想，并学会了如何将它应用到最近点对问题的求解中。同时，我也深刻理解了算法优化的重要性，通过调整算法的实现方式和数据结构，可以大幅提高算法的效率和性能。</a:t>
            </a:r>
            <a:endParaRPr lang="zh-CN" altLang="en-US" sz="2000" dirty="0"/>
          </a:p>
        </p:txBody>
      </p:sp>
    </p:spTree>
    <p:extLst>
      <p:ext uri="{BB962C8B-B14F-4D97-AF65-F5344CB8AC3E}">
        <p14:creationId xmlns:p14="http://schemas.microsoft.com/office/powerpoint/2010/main" val="8131956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85F865-4B7E-46F0-AD9B-B83397837AEE}"/>
              </a:ext>
            </a:extLst>
          </p:cNvPr>
          <p:cNvSpPr>
            <a:spLocks noGrp="1"/>
          </p:cNvSpPr>
          <p:nvPr>
            <p:ph type="title"/>
          </p:nvPr>
        </p:nvSpPr>
        <p:spPr>
          <a:xfrm>
            <a:off x="348615" y="1410741"/>
            <a:ext cx="3268578" cy="753979"/>
          </a:xfrm>
        </p:spPr>
        <p:txBody>
          <a:bodyPr>
            <a:normAutofit/>
          </a:bodyPr>
          <a:lstStyle/>
          <a:p>
            <a:r>
              <a:rPr lang="zh-CN" altLang="en-US" sz="3200" dirty="0"/>
              <a:t>实验流程如下图：</a:t>
            </a:r>
          </a:p>
        </p:txBody>
      </p:sp>
      <p:pic>
        <p:nvPicPr>
          <p:cNvPr id="9" name="内容占位符 8">
            <a:extLst>
              <a:ext uri="{FF2B5EF4-FFF2-40B4-BE49-F238E27FC236}">
                <a16:creationId xmlns:a16="http://schemas.microsoft.com/office/drawing/2014/main" id="{F0248110-2652-4C80-8BC3-72D1B7DDF7E8}"/>
              </a:ext>
            </a:extLst>
          </p:cNvPr>
          <p:cNvPicPr>
            <a:picLocks noGrp="1"/>
          </p:cNvPicPr>
          <p:nvPr>
            <p:ph idx="1"/>
          </p:nvPr>
        </p:nvPicPr>
        <p:blipFill>
          <a:blip r:embed="rId2"/>
          <a:stretch>
            <a:fillRect/>
          </a:stretch>
        </p:blipFill>
        <p:spPr>
          <a:xfrm>
            <a:off x="348615" y="2456093"/>
            <a:ext cx="11494770" cy="2340864"/>
          </a:xfrm>
          <a:prstGeom prst="rect">
            <a:avLst/>
          </a:prstGeom>
        </p:spPr>
      </p:pic>
      <p:sp>
        <p:nvSpPr>
          <p:cNvPr id="11" name="文本框 10">
            <a:extLst>
              <a:ext uri="{FF2B5EF4-FFF2-40B4-BE49-F238E27FC236}">
                <a16:creationId xmlns:a16="http://schemas.microsoft.com/office/drawing/2014/main" id="{F85E9FAA-BF04-49CD-B790-5287A89D8605}"/>
              </a:ext>
            </a:extLst>
          </p:cNvPr>
          <p:cNvSpPr txBox="1"/>
          <p:nvPr/>
        </p:nvSpPr>
        <p:spPr>
          <a:xfrm>
            <a:off x="1151382" y="4330613"/>
            <a:ext cx="6094476" cy="2131224"/>
          </a:xfrm>
          <a:prstGeom prst="rect">
            <a:avLst/>
          </a:prstGeom>
          <a:noFill/>
        </p:spPr>
        <p:txBody>
          <a:bodyPr wrap="square">
            <a:spAutoFit/>
          </a:bodyPr>
          <a:lstStyle/>
          <a:p>
            <a:pPr lvl="0" algn="just">
              <a:lnSpc>
                <a:spcPct val="173000"/>
              </a:lnSpc>
              <a:spcBef>
                <a:spcPts val="1300"/>
              </a:spcBef>
              <a:spcAft>
                <a:spcPts val="1300"/>
              </a:spcAft>
            </a:pPr>
            <a:endParaRPr lang="zh-CN" altLang="zh-CN" sz="1800" kern="100" dirty="0">
              <a:effectLst/>
              <a:latin typeface="Times New Roman" panose="02020603050405020304" pitchFamily="18" charset="0"/>
              <a:ea typeface="宋体" panose="02010600030101010101" pitchFamily="2" charset="-122"/>
            </a:endParaRPr>
          </a:p>
          <a:p>
            <a:pPr marL="342900" lvl="0" indent="-342900" algn="just">
              <a:lnSpc>
                <a:spcPct val="173000"/>
              </a:lnSpc>
              <a:spcBef>
                <a:spcPts val="1300"/>
              </a:spcBef>
              <a:spcAft>
                <a:spcPts val="1300"/>
              </a:spcAft>
              <a:buFont typeface="+mj-lt"/>
              <a:buAutoNum type="alphaUcPeriod"/>
            </a:pPr>
            <a:endParaRPr lang="en-US" altLang="zh-CN" sz="1800" b="1" kern="100" dirty="0">
              <a:effectLst/>
              <a:latin typeface="Times New Roman" panose="02020603050405020304" pitchFamily="18" charset="0"/>
              <a:ea typeface="黑体" panose="02010609060101010101" pitchFamily="49" charset="-122"/>
            </a:endParaRPr>
          </a:p>
          <a:p>
            <a:pPr marL="342900" lvl="0" indent="-342900" algn="just">
              <a:lnSpc>
                <a:spcPct val="173000"/>
              </a:lnSpc>
              <a:spcBef>
                <a:spcPts val="1300"/>
              </a:spcBef>
              <a:spcAft>
                <a:spcPts val="1300"/>
              </a:spcAft>
              <a:buFont typeface="+mj-lt"/>
              <a:buAutoNum type="alphaUcPeriod"/>
            </a:pPr>
            <a:endParaRPr lang="zh-CN" altLang="zh-CN" sz="1800" b="1" kern="100" dirty="0">
              <a:effectLst/>
              <a:latin typeface="Times New Roman" panose="02020603050405020304" pitchFamily="18" charset="0"/>
            </a:endParaRPr>
          </a:p>
        </p:txBody>
      </p:sp>
    </p:spTree>
    <p:extLst>
      <p:ext uri="{BB962C8B-B14F-4D97-AF65-F5344CB8AC3E}">
        <p14:creationId xmlns:p14="http://schemas.microsoft.com/office/powerpoint/2010/main" val="21766516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光点">
            <a:extLst>
              <a:ext uri="{FF2B5EF4-FFF2-40B4-BE49-F238E27FC236}">
                <a16:creationId xmlns:a16="http://schemas.microsoft.com/office/drawing/2014/main" id="{20A520D0-11CF-4639-8537-F56A8A2FDCFD}"/>
              </a:ext>
            </a:extLst>
          </p:cNvPr>
          <p:cNvPicPr>
            <a:picLocks noChangeAspect="1"/>
          </p:cNvPicPr>
          <p:nvPr/>
        </p:nvPicPr>
        <p:blipFill rotWithShape="1">
          <a:blip r:embed="rId3">
            <a:alphaModFix amt="20000"/>
            <a:extLst>
              <a:ext uri="{28A0092B-C50C-407E-A947-70E740481C1C}">
                <a14:useLocalDpi xmlns:a14="http://schemas.microsoft.com/office/drawing/2010/main"/>
              </a:ext>
            </a:extLst>
          </a:blip>
          <a:srcRect/>
          <a:stretch/>
        </p:blipFill>
        <p:spPr>
          <a:xfrm>
            <a:off x="20" y="10"/>
            <a:ext cx="12191980" cy="6857990"/>
          </a:xfrm>
          <a:prstGeom prst="rect">
            <a:avLst/>
          </a:prstGeom>
        </p:spPr>
      </p:pic>
      <p:sp>
        <p:nvSpPr>
          <p:cNvPr id="2" name="标题 1">
            <a:extLst>
              <a:ext uri="{FF2B5EF4-FFF2-40B4-BE49-F238E27FC236}">
                <a16:creationId xmlns:a16="http://schemas.microsoft.com/office/drawing/2014/main" id="{D44BCB7C-A6FC-4118-9027-468ECFDE6455}"/>
              </a:ext>
            </a:extLst>
          </p:cNvPr>
          <p:cNvSpPr>
            <a:spLocks noGrp="1"/>
          </p:cNvSpPr>
          <p:nvPr>
            <p:ph type="ctrTitle"/>
          </p:nvPr>
        </p:nvSpPr>
        <p:spPr>
          <a:xfrm>
            <a:off x="3108958" y="1572446"/>
            <a:ext cx="4786685" cy="2099144"/>
          </a:xfrm>
        </p:spPr>
        <p:txBody>
          <a:bodyPr rtlCol="0">
            <a:normAutofit/>
          </a:bodyPr>
          <a:lstStyle/>
          <a:p>
            <a:pPr rtl="0"/>
            <a:r>
              <a:rPr lang="zh-CN" altLang="en-US" sz="9600" dirty="0">
                <a:latin typeface="Microsoft YaHei UI" panose="020B0503020204020204" pitchFamily="34" charset="-122"/>
                <a:ea typeface="Microsoft YaHei UI" panose="020B0503020204020204" pitchFamily="34" charset="-122"/>
              </a:rPr>
              <a:t>谢谢！</a:t>
            </a:r>
          </a:p>
        </p:txBody>
      </p:sp>
      <p:sp>
        <p:nvSpPr>
          <p:cNvPr id="7" name="文本框 6">
            <a:extLst>
              <a:ext uri="{FF2B5EF4-FFF2-40B4-BE49-F238E27FC236}">
                <a16:creationId xmlns:a16="http://schemas.microsoft.com/office/drawing/2014/main" id="{A4392610-B694-4842-A28C-4C322645BC65}"/>
              </a:ext>
            </a:extLst>
          </p:cNvPr>
          <p:cNvSpPr txBox="1"/>
          <p:nvPr/>
        </p:nvSpPr>
        <p:spPr>
          <a:xfrm>
            <a:off x="5943596" y="3743779"/>
            <a:ext cx="3904094" cy="2246769"/>
          </a:xfrm>
          <a:prstGeom prst="rect">
            <a:avLst/>
          </a:prstGeom>
          <a:noFill/>
        </p:spPr>
        <p:txBody>
          <a:bodyPr wrap="square" rtlCol="0">
            <a:spAutoFit/>
          </a:bodyPr>
          <a:lstStyle/>
          <a:p>
            <a:r>
              <a:rPr lang="zh-CN" altLang="en-US" sz="2800" dirty="0">
                <a:hlinkClick r:id="rId4"/>
              </a:rPr>
              <a:t>欧阳宇杰 </a:t>
            </a:r>
            <a:r>
              <a:rPr lang="en-US" altLang="zh-CN" sz="2800" dirty="0">
                <a:hlinkClick r:id="rId4"/>
              </a:rPr>
              <a:t>2021150143           </a:t>
            </a:r>
          </a:p>
          <a:p>
            <a:r>
              <a:rPr lang="en-US" altLang="zh-CN" sz="2800" dirty="0">
                <a:hlinkClick r:id="rId4"/>
              </a:rPr>
              <a:t>thsingsen@qq.com</a:t>
            </a:r>
            <a:endParaRPr lang="en-US" altLang="zh-CN" sz="2800" dirty="0"/>
          </a:p>
          <a:p>
            <a:endParaRPr lang="en-US" altLang="zh-CN" sz="2800" dirty="0"/>
          </a:p>
          <a:p>
            <a:endParaRPr lang="en-US" altLang="zh-CN" sz="2800" dirty="0"/>
          </a:p>
          <a:p>
            <a:endParaRPr lang="zh-CN" altLang="en-US" sz="2800" dirty="0"/>
          </a:p>
        </p:txBody>
      </p:sp>
    </p:spTree>
    <p:extLst>
      <p:ext uri="{BB962C8B-B14F-4D97-AF65-F5344CB8AC3E}">
        <p14:creationId xmlns:p14="http://schemas.microsoft.com/office/powerpoint/2010/main" val="29399308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a:extLst>
              <a:ext uri="{FF2B5EF4-FFF2-40B4-BE49-F238E27FC236}">
                <a16:creationId xmlns:a16="http://schemas.microsoft.com/office/drawing/2014/main" id="{EB24C77D-FB65-4900-B3A8-B5627075BABF}"/>
              </a:ext>
            </a:extLst>
          </p:cNvPr>
          <p:cNvSpPr>
            <a:spLocks noGrp="1"/>
          </p:cNvSpPr>
          <p:nvPr>
            <p:ph idx="1"/>
          </p:nvPr>
        </p:nvSpPr>
        <p:spPr>
          <a:xfrm>
            <a:off x="109480" y="803264"/>
            <a:ext cx="4636256" cy="615179"/>
          </a:xfrm>
        </p:spPr>
        <p:txBody>
          <a:bodyPr>
            <a:normAutofit/>
          </a:bodyPr>
          <a:lstStyle/>
          <a:p>
            <a:pPr marL="342900" lvl="0" indent="-342900" algn="just">
              <a:buFont typeface="+mj-lt"/>
              <a:buAutoNum type="arabicParenR"/>
            </a:pPr>
            <a:r>
              <a:rPr lang="zh-CN" altLang="zh-CN" sz="2000" kern="100" dirty="0">
                <a:effectLst/>
                <a:latin typeface="Times New Roman" panose="02020603050405020304" pitchFamily="18" charset="0"/>
                <a:ea typeface="黑体" panose="02010609060101010101" pitchFamily="49" charset="-122"/>
              </a:rPr>
              <a:t>二维点定义如下</a:t>
            </a:r>
            <a:r>
              <a:rPr lang="zh-CN" altLang="en-US" sz="2000" kern="100" dirty="0">
                <a:effectLst/>
                <a:latin typeface="Times New Roman" panose="02020603050405020304" pitchFamily="18" charset="0"/>
                <a:ea typeface="黑体" panose="02010609060101010101" pitchFamily="49" charset="-122"/>
              </a:rPr>
              <a:t>：</a:t>
            </a:r>
            <a:endParaRPr lang="en-US" altLang="zh-CN" sz="2000" dirty="0"/>
          </a:p>
          <a:p>
            <a:endParaRPr lang="zh-CN" altLang="en-US" sz="1600" dirty="0"/>
          </a:p>
        </p:txBody>
      </p:sp>
      <p:sp>
        <p:nvSpPr>
          <p:cNvPr id="10" name="文本框 9">
            <a:extLst>
              <a:ext uri="{FF2B5EF4-FFF2-40B4-BE49-F238E27FC236}">
                <a16:creationId xmlns:a16="http://schemas.microsoft.com/office/drawing/2014/main" id="{F8ABD548-2689-4236-86C9-EDDF6D0AAE8E}"/>
              </a:ext>
            </a:extLst>
          </p:cNvPr>
          <p:cNvSpPr txBox="1"/>
          <p:nvPr/>
        </p:nvSpPr>
        <p:spPr>
          <a:xfrm>
            <a:off x="1524" y="3200401"/>
            <a:ext cx="6271260" cy="3416320"/>
          </a:xfrm>
          <a:prstGeom prst="rect">
            <a:avLst/>
          </a:prstGeom>
          <a:noFill/>
        </p:spPr>
        <p:txBody>
          <a:bodyPr wrap="square">
            <a:spAutoFit/>
          </a:bodyPr>
          <a:lstStyle/>
          <a:p>
            <a:pPr lvl="0" algn="just"/>
            <a:r>
              <a:rPr lang="en-US" altLang="zh-CN" sz="2000" kern="100" dirty="0">
                <a:effectLst/>
                <a:latin typeface="Times New Roman" panose="02020603050405020304" pitchFamily="18" charset="0"/>
                <a:ea typeface="黑体" panose="02010609060101010101" pitchFamily="49" charset="-122"/>
              </a:rPr>
              <a:t>2) </a:t>
            </a:r>
            <a:r>
              <a:rPr lang="zh-CN" altLang="en-US" sz="2000" kern="100" dirty="0">
                <a:effectLst/>
                <a:latin typeface="Times New Roman" panose="02020603050405020304" pitchFamily="18" charset="0"/>
                <a:ea typeface="黑体" panose="02010609060101010101" pitchFamily="49" charset="-122"/>
              </a:rPr>
              <a:t>我</a:t>
            </a:r>
            <a:r>
              <a:rPr lang="zh-CN" altLang="zh-CN" sz="2000" kern="100" dirty="0">
                <a:effectLst/>
                <a:latin typeface="Times New Roman" panose="02020603050405020304" pitchFamily="18" charset="0"/>
                <a:ea typeface="黑体" panose="02010609060101010101" pitchFamily="49" charset="-122"/>
              </a:rPr>
              <a:t>使用随机数生成器</a:t>
            </a:r>
            <a:r>
              <a:rPr lang="en-US" altLang="zh-CN" sz="2000" kern="100" dirty="0">
                <a:effectLst/>
                <a:latin typeface="Times New Roman" panose="02020603050405020304" pitchFamily="18" charset="0"/>
                <a:ea typeface="黑体" panose="02010609060101010101" pitchFamily="49" charset="-122"/>
              </a:rPr>
              <a:t>std::</a:t>
            </a:r>
            <a:r>
              <a:rPr lang="en-US" altLang="zh-CN" sz="2000" kern="100" dirty="0" err="1">
                <a:effectLst/>
                <a:latin typeface="Times New Roman" panose="02020603050405020304" pitchFamily="18" charset="0"/>
                <a:ea typeface="黑体" panose="02010609060101010101" pitchFamily="49" charset="-122"/>
              </a:rPr>
              <a:t>uniform_int_distribution</a:t>
            </a:r>
            <a:r>
              <a:rPr lang="en-US" altLang="zh-CN" sz="2000" kern="100" dirty="0">
                <a:effectLst/>
                <a:latin typeface="Times New Roman" panose="02020603050405020304" pitchFamily="18" charset="0"/>
                <a:ea typeface="黑体" panose="02010609060101010101" pitchFamily="49" charset="-122"/>
              </a:rPr>
              <a:t> </a:t>
            </a:r>
            <a:r>
              <a:rPr lang="zh-CN" altLang="zh-CN" sz="2000" kern="100" dirty="0">
                <a:effectLst/>
                <a:latin typeface="Times New Roman" panose="02020603050405020304" pitchFamily="18" charset="0"/>
                <a:ea typeface="黑体" panose="02010609060101010101" pitchFamily="49" charset="-122"/>
              </a:rPr>
              <a:t>生成所需要的随机点，该随机数生成器的作用是：随机生成一个整数</a:t>
            </a:r>
            <a:r>
              <a:rPr lang="en-US" altLang="zh-CN" sz="2000" kern="100" dirty="0" err="1">
                <a:effectLst/>
                <a:latin typeface="Times New Roman" panose="02020603050405020304" pitchFamily="18" charset="0"/>
                <a:ea typeface="黑体" panose="02010609060101010101" pitchFamily="49" charset="-122"/>
              </a:rPr>
              <a:t>i</a:t>
            </a:r>
            <a:r>
              <a:rPr lang="en-US" altLang="zh-CN" sz="2000" kern="100" dirty="0">
                <a:effectLst/>
                <a:latin typeface="Times New Roman" panose="02020603050405020304" pitchFamily="18" charset="0"/>
                <a:ea typeface="黑体" panose="02010609060101010101" pitchFamily="49" charset="-122"/>
              </a:rPr>
              <a:t> </a:t>
            </a:r>
            <a:r>
              <a:rPr lang="zh-CN" altLang="zh-CN" sz="2000" kern="100" dirty="0">
                <a:effectLst/>
                <a:latin typeface="Times New Roman" panose="02020603050405020304" pitchFamily="18" charset="0"/>
                <a:ea typeface="黑体" panose="02010609060101010101" pitchFamily="49" charset="-122"/>
              </a:rPr>
              <a:t>，根据分布概率函数</a:t>
            </a:r>
            <a:endParaRPr lang="zh-CN" altLang="zh-CN" sz="1600" kern="100" dirty="0">
              <a:effectLst/>
              <a:latin typeface="Times New Roman" panose="02020603050405020304" pitchFamily="18" charset="0"/>
              <a:ea typeface="宋体" panose="02010600030101010101" pitchFamily="2" charset="-122"/>
            </a:endParaRPr>
          </a:p>
          <a:p>
            <a:pPr marL="266700" indent="266700" algn="just"/>
            <a:r>
              <a:rPr lang="en-US" altLang="zh-CN" sz="2000" kern="100" dirty="0">
                <a:effectLst/>
                <a:latin typeface="Times New Roman" panose="02020603050405020304" pitchFamily="18" charset="0"/>
                <a:ea typeface="黑体" panose="02010609060101010101" pitchFamily="49" charset="-122"/>
              </a:rPr>
              <a:t>P (</a:t>
            </a:r>
            <a:r>
              <a:rPr lang="en-US" altLang="zh-CN" sz="2000" kern="100" dirty="0" err="1">
                <a:effectLst/>
                <a:latin typeface="Times New Roman" panose="02020603050405020304" pitchFamily="18" charset="0"/>
                <a:ea typeface="黑体" panose="02010609060101010101" pitchFamily="49" charset="-122"/>
              </a:rPr>
              <a:t>i</a:t>
            </a:r>
            <a:r>
              <a:rPr lang="en-US" altLang="zh-CN" sz="2000" kern="100" dirty="0">
                <a:effectLst/>
                <a:latin typeface="Times New Roman" panose="02020603050405020304" pitchFamily="18" charset="0"/>
                <a:ea typeface="黑体" panose="02010609060101010101" pitchFamily="49" charset="-122"/>
              </a:rPr>
              <a:t>| </a:t>
            </a:r>
            <a:r>
              <a:rPr lang="en-US" altLang="zh-CN" sz="2000" kern="100" dirty="0" err="1">
                <a:effectLst/>
                <a:latin typeface="Times New Roman" panose="02020603050405020304" pitchFamily="18" charset="0"/>
                <a:ea typeface="黑体" panose="02010609060101010101" pitchFamily="49" charset="-122"/>
              </a:rPr>
              <a:t>a,b</a:t>
            </a:r>
            <a:r>
              <a:rPr lang="en-US" altLang="zh-CN" sz="2000" kern="100" dirty="0">
                <a:effectLst/>
                <a:latin typeface="Times New Roman" panose="02020603050405020304" pitchFamily="18" charset="0"/>
                <a:ea typeface="黑体" panose="02010609060101010101" pitchFamily="49" charset="-122"/>
              </a:rPr>
              <a:t>) = 1/ (b</a:t>
            </a:r>
            <a:r>
              <a:rPr lang="en-US" altLang="zh-CN" sz="2000" kern="100" dirty="0">
                <a:effectLst/>
                <a:latin typeface="Times New Roman" panose="02020603050405020304" pitchFamily="18" charset="0"/>
                <a:ea typeface="微软雅黑" panose="020B0503020204020204" pitchFamily="34" charset="-122"/>
              </a:rPr>
              <a:t>−</a:t>
            </a:r>
            <a:r>
              <a:rPr lang="en-US" altLang="zh-CN" sz="2000" kern="100" dirty="0">
                <a:effectLst/>
                <a:latin typeface="Times New Roman" panose="02020603050405020304" pitchFamily="18" charset="0"/>
                <a:ea typeface="黑体" panose="02010609060101010101" pitchFamily="49" charset="-122"/>
              </a:rPr>
              <a:t>a+1) </a:t>
            </a:r>
            <a:r>
              <a:rPr lang="zh-CN" altLang="zh-CN" sz="2000" kern="100" dirty="0">
                <a:effectLst/>
                <a:highlight>
                  <a:srgbClr val="008080"/>
                </a:highlight>
                <a:latin typeface="Times New Roman" panose="02020603050405020304" pitchFamily="18" charset="0"/>
                <a:ea typeface="黑体" panose="02010609060101010101" pitchFamily="49" charset="-122"/>
              </a:rPr>
              <a:t>均匀分布</a:t>
            </a:r>
            <a:r>
              <a:rPr lang="zh-CN" altLang="zh-CN" sz="2000" kern="100" dirty="0">
                <a:effectLst/>
                <a:latin typeface="Times New Roman" panose="02020603050405020304" pitchFamily="18" charset="0"/>
                <a:ea typeface="黑体" panose="02010609060101010101" pitchFamily="49" charset="-122"/>
              </a:rPr>
              <a:t>在一个闭区间</a:t>
            </a:r>
            <a:r>
              <a:rPr lang="en-US" altLang="zh-CN" sz="2000" kern="100" dirty="0">
                <a:effectLst/>
                <a:latin typeface="Times New Roman" panose="02020603050405020304" pitchFamily="18" charset="0"/>
                <a:ea typeface="黑体" panose="02010609060101010101" pitchFamily="49" charset="-122"/>
              </a:rPr>
              <a:t> [a</a:t>
            </a:r>
            <a:r>
              <a:rPr lang="zh-CN" altLang="zh-CN" sz="2000" kern="100" dirty="0">
                <a:effectLst/>
                <a:latin typeface="Times New Roman" panose="02020603050405020304" pitchFamily="18" charset="0"/>
                <a:ea typeface="黑体" panose="02010609060101010101" pitchFamily="49" charset="-122"/>
              </a:rPr>
              <a:t>，</a:t>
            </a:r>
            <a:r>
              <a:rPr lang="en-US" altLang="zh-CN" sz="2000" kern="100" dirty="0">
                <a:effectLst/>
                <a:latin typeface="Times New Roman" panose="02020603050405020304" pitchFamily="18" charset="0"/>
                <a:ea typeface="黑体" panose="02010609060101010101" pitchFamily="49" charset="-122"/>
              </a:rPr>
              <a:t>b]</a:t>
            </a:r>
            <a:r>
              <a:rPr lang="zh-CN" altLang="zh-CN" sz="2000" kern="100" dirty="0">
                <a:effectLst/>
                <a:latin typeface="Times New Roman" panose="02020603050405020304" pitchFamily="18" charset="0"/>
                <a:ea typeface="黑体" panose="02010609060101010101" pitchFamily="49" charset="-122"/>
              </a:rPr>
              <a:t>。</a:t>
            </a:r>
            <a:endParaRPr lang="en-US" altLang="zh-CN" sz="2000" kern="100" dirty="0">
              <a:effectLst/>
              <a:latin typeface="Times New Roman" panose="02020603050405020304" pitchFamily="18" charset="0"/>
              <a:ea typeface="黑体" panose="02010609060101010101" pitchFamily="49" charset="-122"/>
            </a:endParaRPr>
          </a:p>
          <a:p>
            <a:pPr marL="266700" indent="266700" algn="just"/>
            <a:endParaRPr lang="en-US" altLang="zh-CN" sz="2000" kern="100" dirty="0">
              <a:latin typeface="Times New Roman" panose="02020603050405020304" pitchFamily="18" charset="0"/>
              <a:ea typeface="黑体" panose="02010609060101010101" pitchFamily="49" charset="-122"/>
            </a:endParaRPr>
          </a:p>
          <a:p>
            <a:pPr lvl="0" algn="just"/>
            <a:r>
              <a:rPr lang="en-US" altLang="zh-CN" sz="2000" kern="100" dirty="0">
                <a:effectLst/>
                <a:latin typeface="Times New Roman" panose="02020603050405020304" pitchFamily="18" charset="0"/>
                <a:ea typeface="黑体" panose="02010609060101010101" pitchFamily="49" charset="-122"/>
              </a:rPr>
              <a:t>3) </a:t>
            </a:r>
            <a:r>
              <a:rPr lang="zh-CN" altLang="zh-CN" sz="2000" kern="100" dirty="0">
                <a:effectLst/>
                <a:latin typeface="Times New Roman" panose="02020603050405020304" pitchFamily="18" charset="0"/>
                <a:ea typeface="黑体" panose="02010609060101010101" pitchFamily="49" charset="-122"/>
              </a:rPr>
              <a:t>点集去重</a:t>
            </a:r>
            <a:endParaRPr lang="zh-CN" altLang="zh-CN" sz="2000" kern="100" dirty="0">
              <a:effectLst/>
              <a:latin typeface="Times New Roman" panose="02020603050405020304" pitchFamily="18" charset="0"/>
              <a:ea typeface="宋体" panose="02010600030101010101" pitchFamily="2" charset="-122"/>
            </a:endParaRPr>
          </a:p>
          <a:p>
            <a:pPr indent="266700" algn="just"/>
            <a:r>
              <a:rPr lang="zh-CN" altLang="zh-CN" sz="2000" kern="100" dirty="0">
                <a:effectLst/>
                <a:latin typeface="Times New Roman" panose="02020603050405020304" pitchFamily="18" charset="0"/>
                <a:ea typeface="黑体" panose="02010609060101010101" pitchFamily="49" charset="-122"/>
              </a:rPr>
              <a:t>生成的随机点很难避免会有重复点，故需要对重复的点进行去除。</a:t>
            </a:r>
            <a:endParaRPr lang="zh-CN" altLang="zh-CN" sz="2000" kern="100" dirty="0">
              <a:effectLst/>
              <a:latin typeface="Times New Roman" panose="02020603050405020304" pitchFamily="18" charset="0"/>
              <a:ea typeface="宋体" panose="02010600030101010101" pitchFamily="2" charset="-122"/>
            </a:endParaRPr>
          </a:p>
          <a:p>
            <a:pPr indent="266700" algn="just"/>
            <a:r>
              <a:rPr lang="zh-CN" altLang="zh-CN" sz="2000" kern="100" dirty="0">
                <a:effectLst/>
                <a:latin typeface="Times New Roman" panose="02020603050405020304" pitchFamily="18" charset="0"/>
                <a:ea typeface="黑体" panose="02010609060101010101" pitchFamily="49" charset="-122"/>
              </a:rPr>
              <a:t>我使用</a:t>
            </a:r>
            <a:r>
              <a:rPr lang="en-US" altLang="zh-CN" sz="2000" kern="100" dirty="0">
                <a:effectLst/>
                <a:latin typeface="Times New Roman" panose="02020603050405020304" pitchFamily="18" charset="0"/>
                <a:ea typeface="黑体" panose="02010609060101010101" pitchFamily="49" charset="-122"/>
              </a:rPr>
              <a:t>STL</a:t>
            </a:r>
            <a:r>
              <a:rPr lang="zh-CN" altLang="zh-CN" sz="2000" kern="100" dirty="0">
                <a:effectLst/>
                <a:latin typeface="Times New Roman" panose="02020603050405020304" pitchFamily="18" charset="0"/>
                <a:ea typeface="黑体" panose="02010609060101010101" pitchFamily="49" charset="-122"/>
              </a:rPr>
              <a:t>中的</a:t>
            </a:r>
            <a:r>
              <a:rPr lang="en-US" altLang="zh-CN" sz="2000" i="1" kern="100" dirty="0" err="1">
                <a:solidFill>
                  <a:schemeClr val="tx1">
                    <a:lumMod val="95000"/>
                  </a:schemeClr>
                </a:solidFill>
                <a:effectLst/>
                <a:latin typeface="Times New Roman" panose="02020603050405020304" pitchFamily="18" charset="0"/>
                <a:ea typeface="黑体" panose="02010609060101010101" pitchFamily="49" charset="-122"/>
              </a:rPr>
              <a:t>unordered_set</a:t>
            </a:r>
            <a:r>
              <a:rPr lang="en-US" altLang="zh-CN" sz="2000" i="1" kern="100" dirty="0">
                <a:solidFill>
                  <a:schemeClr val="tx1">
                    <a:lumMod val="95000"/>
                  </a:schemeClr>
                </a:solidFill>
                <a:effectLst/>
                <a:latin typeface="Times New Roman" panose="02020603050405020304" pitchFamily="18" charset="0"/>
                <a:ea typeface="黑体" panose="02010609060101010101" pitchFamily="49" charset="-122"/>
              </a:rPr>
              <a:t> </a:t>
            </a:r>
            <a:r>
              <a:rPr lang="zh-CN" altLang="zh-CN" sz="2000" kern="100" dirty="0">
                <a:solidFill>
                  <a:schemeClr val="tx1">
                    <a:lumMod val="95000"/>
                  </a:schemeClr>
                </a:solidFill>
                <a:effectLst/>
                <a:latin typeface="Times New Roman" panose="02020603050405020304" pitchFamily="18" charset="0"/>
                <a:ea typeface="黑体" panose="02010609060101010101" pitchFamily="49" charset="-122"/>
              </a:rPr>
              <a:t>来去除重复点。</a:t>
            </a:r>
            <a:endParaRPr lang="zh-CN" altLang="zh-CN" sz="2000" kern="100" dirty="0">
              <a:solidFill>
                <a:schemeClr val="tx1">
                  <a:lumMod val="95000"/>
                </a:schemeClr>
              </a:solidFill>
              <a:effectLst/>
              <a:latin typeface="Times New Roman" panose="02020603050405020304" pitchFamily="18" charset="0"/>
              <a:ea typeface="宋体" panose="02010600030101010101" pitchFamily="2" charset="-122"/>
            </a:endParaRPr>
          </a:p>
          <a:p>
            <a:pPr indent="266700" algn="just"/>
            <a:r>
              <a:rPr lang="en-US" altLang="zh-CN" sz="2000" i="1" kern="100" dirty="0" err="1">
                <a:solidFill>
                  <a:schemeClr val="tx1">
                    <a:lumMod val="95000"/>
                  </a:schemeClr>
                </a:solidFill>
                <a:effectLst/>
                <a:latin typeface="Times New Roman" panose="02020603050405020304" pitchFamily="18" charset="0"/>
                <a:ea typeface="黑体" panose="02010609060101010101" pitchFamily="49" charset="-122"/>
              </a:rPr>
              <a:t>unordered_set</a:t>
            </a:r>
            <a:r>
              <a:rPr lang="zh-CN" altLang="zh-CN" sz="2000" i="1" kern="100" dirty="0">
                <a:solidFill>
                  <a:schemeClr val="tx1">
                    <a:lumMod val="95000"/>
                  </a:schemeClr>
                </a:solidFill>
                <a:effectLst/>
                <a:latin typeface="Times New Roman" panose="02020603050405020304" pitchFamily="18" charset="0"/>
                <a:ea typeface="黑体" panose="02010609060101010101" pitchFamily="49" charset="-122"/>
              </a:rPr>
              <a:t>的类模板定义如</a:t>
            </a:r>
            <a:r>
              <a:rPr lang="zh-CN" altLang="en-US" sz="2000" i="1" kern="100" dirty="0">
                <a:solidFill>
                  <a:schemeClr val="tx1">
                    <a:lumMod val="95000"/>
                  </a:schemeClr>
                </a:solidFill>
                <a:effectLst/>
                <a:latin typeface="Times New Roman" panose="02020603050405020304" pitchFamily="18" charset="0"/>
                <a:ea typeface="黑体" panose="02010609060101010101" pitchFamily="49" charset="-122"/>
              </a:rPr>
              <a:t>右上</a:t>
            </a:r>
            <a:r>
              <a:rPr lang="zh-CN" altLang="zh-CN" sz="2000" i="1" kern="100" dirty="0">
                <a:solidFill>
                  <a:schemeClr val="tx1">
                    <a:lumMod val="95000"/>
                  </a:schemeClr>
                </a:solidFill>
                <a:effectLst/>
                <a:latin typeface="Times New Roman" panose="02020603050405020304" pitchFamily="18" charset="0"/>
                <a:ea typeface="黑体" panose="02010609060101010101" pitchFamily="49" charset="-122"/>
              </a:rPr>
              <a:t>：</a:t>
            </a:r>
            <a:endParaRPr lang="zh-CN" altLang="zh-CN" sz="2000" kern="100" dirty="0">
              <a:solidFill>
                <a:schemeClr val="tx1">
                  <a:lumMod val="95000"/>
                </a:schemeClr>
              </a:solidFill>
              <a:effectLst/>
              <a:latin typeface="Times New Roman" panose="02020603050405020304" pitchFamily="18" charset="0"/>
              <a:ea typeface="宋体" panose="02010600030101010101" pitchFamily="2" charset="-122"/>
            </a:endParaRPr>
          </a:p>
          <a:p>
            <a:pPr marL="266700" indent="266700" algn="just"/>
            <a:endParaRPr lang="zh-CN" altLang="zh-CN" sz="1600" kern="100" dirty="0">
              <a:effectLst/>
              <a:latin typeface="Times New Roman" panose="02020603050405020304" pitchFamily="18" charset="0"/>
              <a:ea typeface="宋体" panose="02010600030101010101" pitchFamily="2" charset="-122"/>
            </a:endParaRPr>
          </a:p>
        </p:txBody>
      </p:sp>
      <p:sp>
        <p:nvSpPr>
          <p:cNvPr id="11" name="标题 1">
            <a:extLst>
              <a:ext uri="{FF2B5EF4-FFF2-40B4-BE49-F238E27FC236}">
                <a16:creationId xmlns:a16="http://schemas.microsoft.com/office/drawing/2014/main" id="{354F6AF1-7D2C-43A2-B9AD-94F6D84AFE21}"/>
              </a:ext>
            </a:extLst>
          </p:cNvPr>
          <p:cNvSpPr>
            <a:spLocks noGrp="1"/>
          </p:cNvSpPr>
          <p:nvPr>
            <p:ph type="title"/>
          </p:nvPr>
        </p:nvSpPr>
        <p:spPr>
          <a:xfrm>
            <a:off x="173737" y="-24047"/>
            <a:ext cx="2304769" cy="548640"/>
          </a:xfrm>
        </p:spPr>
        <p:txBody>
          <a:bodyPr>
            <a:noAutofit/>
          </a:bodyPr>
          <a:lstStyle/>
          <a:p>
            <a:pPr marL="342900" lvl="0" indent="-342900" algn="just">
              <a:lnSpc>
                <a:spcPct val="173000"/>
              </a:lnSpc>
              <a:spcBef>
                <a:spcPts val="1300"/>
              </a:spcBef>
              <a:spcAft>
                <a:spcPts val="1300"/>
              </a:spcAft>
              <a:buFont typeface="+mj-lt"/>
              <a:buAutoNum type="alphaUcPeriod"/>
            </a:pPr>
            <a:r>
              <a:rPr lang="zh-CN" altLang="zh-CN" sz="3200" kern="100" dirty="0">
                <a:solidFill>
                  <a:srgbClr val="FFFF00"/>
                </a:solidFill>
                <a:effectLst/>
                <a:latin typeface="Times New Roman" panose="02020603050405020304" pitchFamily="18" charset="0"/>
                <a:ea typeface="黑体" panose="02010609060101010101" pitchFamily="49" charset="-122"/>
              </a:rPr>
              <a:t>前期工作</a:t>
            </a:r>
            <a:endParaRPr lang="zh-CN" altLang="zh-CN" sz="3200" kern="100" dirty="0">
              <a:solidFill>
                <a:srgbClr val="FFFF00"/>
              </a:solidFill>
              <a:effectLst/>
              <a:latin typeface="Times New Roman" panose="02020603050405020304" pitchFamily="18" charset="0"/>
            </a:endParaRPr>
          </a:p>
        </p:txBody>
      </p:sp>
      <p:pic>
        <p:nvPicPr>
          <p:cNvPr id="12" name="图片 11">
            <a:extLst>
              <a:ext uri="{FF2B5EF4-FFF2-40B4-BE49-F238E27FC236}">
                <a16:creationId xmlns:a16="http://schemas.microsoft.com/office/drawing/2014/main" id="{A4BC68AF-6385-4F19-9BE5-B54138D80A5F}"/>
              </a:ext>
            </a:extLst>
          </p:cNvPr>
          <p:cNvPicPr/>
          <p:nvPr/>
        </p:nvPicPr>
        <p:blipFill>
          <a:blip r:embed="rId2"/>
          <a:stretch>
            <a:fillRect/>
          </a:stretch>
        </p:blipFill>
        <p:spPr>
          <a:xfrm>
            <a:off x="5404104" y="803264"/>
            <a:ext cx="6787896" cy="1947672"/>
          </a:xfrm>
          <a:prstGeom prst="rect">
            <a:avLst/>
          </a:prstGeom>
        </p:spPr>
      </p:pic>
      <p:pic>
        <p:nvPicPr>
          <p:cNvPr id="13" name="图片 12">
            <a:extLst>
              <a:ext uri="{FF2B5EF4-FFF2-40B4-BE49-F238E27FC236}">
                <a16:creationId xmlns:a16="http://schemas.microsoft.com/office/drawing/2014/main" id="{3D1E3B7E-4EBE-402D-B641-CA375F5AB207}"/>
              </a:ext>
            </a:extLst>
          </p:cNvPr>
          <p:cNvPicPr/>
          <p:nvPr/>
        </p:nvPicPr>
        <p:blipFill>
          <a:blip r:embed="rId3"/>
          <a:stretch>
            <a:fillRect/>
          </a:stretch>
        </p:blipFill>
        <p:spPr>
          <a:xfrm>
            <a:off x="55626" y="1204579"/>
            <a:ext cx="5348477" cy="1856232"/>
          </a:xfrm>
          <a:prstGeom prst="rect">
            <a:avLst/>
          </a:prstGeom>
        </p:spPr>
      </p:pic>
      <p:sp>
        <p:nvSpPr>
          <p:cNvPr id="15" name="文本框 14">
            <a:extLst>
              <a:ext uri="{FF2B5EF4-FFF2-40B4-BE49-F238E27FC236}">
                <a16:creationId xmlns:a16="http://schemas.microsoft.com/office/drawing/2014/main" id="{29337370-4443-4EC3-87C6-B3F8E6645F59}"/>
              </a:ext>
            </a:extLst>
          </p:cNvPr>
          <p:cNvSpPr txBox="1"/>
          <p:nvPr/>
        </p:nvSpPr>
        <p:spPr>
          <a:xfrm>
            <a:off x="6494014" y="3008376"/>
            <a:ext cx="5588506" cy="1631216"/>
          </a:xfrm>
          <a:prstGeom prst="rect">
            <a:avLst/>
          </a:prstGeom>
          <a:noFill/>
        </p:spPr>
        <p:txBody>
          <a:bodyPr wrap="square">
            <a:spAutoFit/>
          </a:bodyPr>
          <a:lstStyle/>
          <a:p>
            <a:pPr indent="304800" algn="just"/>
            <a:r>
              <a:rPr lang="en-US" altLang="zh-CN" sz="2000" kern="100" dirty="0">
                <a:effectLst/>
                <a:latin typeface="Times New Roman" panose="02020603050405020304" pitchFamily="18" charset="0"/>
                <a:ea typeface="黑体" panose="02010609060101010101" pitchFamily="49" charset="-122"/>
              </a:rPr>
              <a:t>    </a:t>
            </a:r>
            <a:r>
              <a:rPr lang="zh-CN" altLang="zh-CN" sz="2000" kern="100" dirty="0">
                <a:effectLst/>
                <a:latin typeface="Times New Roman" panose="02020603050405020304" pitchFamily="18" charset="0"/>
                <a:ea typeface="黑体" panose="02010609060101010101" pitchFamily="49" charset="-122"/>
              </a:rPr>
              <a:t>因为</a:t>
            </a:r>
            <a:r>
              <a:rPr lang="en-US" altLang="zh-CN" sz="2000" i="1" kern="100" dirty="0" err="1">
                <a:effectLst/>
                <a:latin typeface="Times New Roman" panose="02020603050405020304" pitchFamily="18" charset="0"/>
                <a:ea typeface="黑体" panose="02010609060101010101" pitchFamily="49" charset="-122"/>
              </a:rPr>
              <a:t>unordered_set</a:t>
            </a:r>
            <a:r>
              <a:rPr lang="en-US" altLang="zh-CN" sz="2000" kern="100" dirty="0">
                <a:effectLst/>
                <a:latin typeface="Times New Roman" panose="02020603050405020304" pitchFamily="18" charset="0"/>
                <a:ea typeface="黑体" panose="02010609060101010101" pitchFamily="49" charset="-122"/>
              </a:rPr>
              <a:t> </a:t>
            </a:r>
            <a:r>
              <a:rPr lang="zh-CN" altLang="zh-CN" sz="2000" kern="100" dirty="0">
                <a:effectLst/>
                <a:latin typeface="Times New Roman" panose="02020603050405020304" pitchFamily="18" charset="0"/>
                <a:ea typeface="黑体" panose="02010609060101010101" pitchFamily="49" charset="-122"/>
              </a:rPr>
              <a:t>容器中存储的元素为我自己定义的数据类型</a:t>
            </a:r>
            <a:r>
              <a:rPr lang="en-US" altLang="zh-CN" sz="2000" kern="100" dirty="0">
                <a:effectLst/>
                <a:latin typeface="Times New Roman" panose="02020603050405020304" pitchFamily="18" charset="0"/>
                <a:ea typeface="黑体" panose="02010609060101010101" pitchFamily="49" charset="-122"/>
              </a:rPr>
              <a:t>pi</a:t>
            </a:r>
            <a:r>
              <a:rPr lang="zh-CN" altLang="zh-CN" sz="2000" kern="100" dirty="0">
                <a:effectLst/>
                <a:latin typeface="Times New Roman" panose="02020603050405020304" pitchFamily="18" charset="0"/>
                <a:ea typeface="黑体" panose="02010609060101010101" pitchFamily="49" charset="-122"/>
              </a:rPr>
              <a:t>，故默认的哈希函数 </a:t>
            </a:r>
            <a:r>
              <a:rPr lang="en-US" altLang="zh-CN" sz="2000" i="1" kern="100" dirty="0">
                <a:effectLst/>
                <a:latin typeface="Times New Roman" panose="02020603050405020304" pitchFamily="18" charset="0"/>
                <a:ea typeface="黑体" panose="02010609060101010101" pitchFamily="49" charset="-122"/>
              </a:rPr>
              <a:t>hash&lt;key&gt;</a:t>
            </a:r>
            <a:r>
              <a:rPr lang="en-US" altLang="zh-CN" sz="2000" kern="100" dirty="0">
                <a:effectLst/>
                <a:latin typeface="Times New Roman" panose="02020603050405020304" pitchFamily="18" charset="0"/>
                <a:ea typeface="黑体" panose="02010609060101010101" pitchFamily="49" charset="-122"/>
              </a:rPr>
              <a:t> </a:t>
            </a:r>
            <a:r>
              <a:rPr lang="zh-CN" altLang="zh-CN" sz="2000" kern="100" dirty="0">
                <a:effectLst/>
                <a:latin typeface="Times New Roman" panose="02020603050405020304" pitchFamily="18" charset="0"/>
                <a:ea typeface="黑体" panose="02010609060101010101" pitchFamily="49" charset="-122"/>
              </a:rPr>
              <a:t>以及比较函数</a:t>
            </a:r>
            <a:r>
              <a:rPr lang="en-US" altLang="zh-CN" sz="2000" i="1" kern="100" dirty="0">
                <a:effectLst/>
                <a:latin typeface="Times New Roman" panose="02020603050405020304" pitchFamily="18" charset="0"/>
                <a:ea typeface="黑体" panose="02010609060101010101" pitchFamily="49" charset="-122"/>
              </a:rPr>
              <a:t> </a:t>
            </a:r>
            <a:r>
              <a:rPr lang="en-US" altLang="zh-CN" sz="2000" i="1" kern="100" dirty="0" err="1">
                <a:effectLst/>
                <a:latin typeface="Times New Roman" panose="02020603050405020304" pitchFamily="18" charset="0"/>
                <a:ea typeface="黑体" panose="02010609060101010101" pitchFamily="49" charset="-122"/>
              </a:rPr>
              <a:t>equal_to</a:t>
            </a:r>
            <a:r>
              <a:rPr lang="en-US" altLang="zh-CN" sz="2000" i="1" kern="100" dirty="0">
                <a:effectLst/>
                <a:latin typeface="Times New Roman" panose="02020603050405020304" pitchFamily="18" charset="0"/>
                <a:ea typeface="黑体" panose="02010609060101010101" pitchFamily="49" charset="-122"/>
              </a:rPr>
              <a:t>&lt;key&gt;</a:t>
            </a:r>
            <a:r>
              <a:rPr lang="en-US" altLang="zh-CN" sz="2000" kern="100" dirty="0">
                <a:effectLst/>
                <a:latin typeface="Times New Roman" panose="02020603050405020304" pitchFamily="18" charset="0"/>
                <a:ea typeface="黑体" panose="02010609060101010101" pitchFamily="49" charset="-122"/>
              </a:rPr>
              <a:t> </a:t>
            </a:r>
            <a:r>
              <a:rPr lang="zh-CN" altLang="zh-CN" sz="2000" kern="100" dirty="0">
                <a:effectLst/>
                <a:latin typeface="Times New Roman" panose="02020603050405020304" pitchFamily="18" charset="0"/>
                <a:ea typeface="黑体" panose="02010609060101010101" pitchFamily="49" charset="-122"/>
              </a:rPr>
              <a:t>将不再适用，只能自己设计适用该类型的哈希函数和比较函数。</a:t>
            </a:r>
            <a:endParaRPr lang="zh-CN" altLang="zh-CN" sz="1600" kern="100" dirty="0">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2051310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图片 4">
            <a:extLst>
              <a:ext uri="{FF2B5EF4-FFF2-40B4-BE49-F238E27FC236}">
                <a16:creationId xmlns:a16="http://schemas.microsoft.com/office/drawing/2014/main" id="{CB702E9F-0844-4B46-80FB-B78937F605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347472"/>
            <a:ext cx="9027595" cy="416052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D0022809-9781-425B-9354-65656A91593C}"/>
              </a:ext>
            </a:extLst>
          </p:cNvPr>
          <p:cNvSpPr>
            <a:spLocks noChangeArrowheads="1"/>
          </p:cNvSpPr>
          <p:nvPr/>
        </p:nvSpPr>
        <p:spPr bwMode="auto">
          <a:xfrm>
            <a:off x="129372" y="-12384"/>
            <a:ext cx="953583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400" eaLnBrk="0" fontAlgn="base" hangingPunct="0">
              <a:spcBef>
                <a:spcPct val="0"/>
              </a:spcBef>
              <a:spcAft>
                <a:spcPct val="0"/>
              </a:spcAft>
            </a:pPr>
            <a:r>
              <a:rPr kumimoji="0" lang="zh-CN" altLang="en-US"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下面是</a:t>
            </a:r>
            <a:r>
              <a:rPr kumimoji="0" lang="zh-CN" altLang="zh-CN"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自己重载的</a:t>
            </a:r>
            <a:r>
              <a:rPr kumimoji="0" lang="en-US" altLang="zh-CN"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hash</a:t>
            </a:r>
            <a:r>
              <a:rPr kumimoji="0" lang="zh-CN" altLang="en-US"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函数和比较函数，</a:t>
            </a:r>
            <a:r>
              <a:rPr kumimoji="0" lang="zh-CN" altLang="zh-CN"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完成</a:t>
            </a:r>
            <a:r>
              <a:rPr kumimoji="0" lang="zh-CN" altLang="en-US"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这两个函数</a:t>
            </a:r>
            <a:r>
              <a:rPr kumimoji="0" lang="zh-CN" altLang="zh-CN"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后就可以用</a:t>
            </a:r>
            <a:r>
              <a:rPr kumimoji="0" lang="en-US" altLang="zh-CN" b="0" i="1" u="none" strike="noStrike" cap="none" normalizeH="0" baseline="0" dirty="0" err="1">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unordered_set</a:t>
            </a:r>
            <a:r>
              <a:rPr kumimoji="0" lang="zh-CN" altLang="en-US"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去重了</a:t>
            </a:r>
            <a:endParaRPr kumimoji="0" lang="zh-CN"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en-US" b="0" i="0" u="none" strike="noStrike" cap="none" normalizeH="0" baseline="0" dirty="0">
              <a:ln>
                <a:noFill/>
              </a:ln>
              <a:solidFill>
                <a:schemeClr val="tx1"/>
              </a:solidFill>
              <a:effectLst/>
            </a:endParaRPr>
          </a:p>
        </p:txBody>
      </p:sp>
      <p:sp>
        <p:nvSpPr>
          <p:cNvPr id="9" name="Rectangle 5">
            <a:extLst>
              <a:ext uri="{FF2B5EF4-FFF2-40B4-BE49-F238E27FC236}">
                <a16:creationId xmlns:a16="http://schemas.microsoft.com/office/drawing/2014/main" id="{0E5E723B-C421-4276-A3EB-ABC7AA7EFA5C}"/>
              </a:ext>
            </a:extLst>
          </p:cNvPr>
          <p:cNvSpPr>
            <a:spLocks noChangeArrowheads="1"/>
          </p:cNvSpPr>
          <p:nvPr/>
        </p:nvSpPr>
        <p:spPr bwMode="auto">
          <a:xfrm>
            <a:off x="187611" y="4831156"/>
            <a:ext cx="5692796"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30480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代码就像</a:t>
            </a:r>
            <a:r>
              <a:rPr kumimoji="0" lang="zh-CN" altLang="en-US"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右图</a:t>
            </a:r>
            <a:r>
              <a:rPr kumimoji="0" lang="zh-CN" altLang="zh-CN"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，生成一个随机点后，用</a:t>
            </a:r>
            <a:r>
              <a:rPr kumimoji="0" lang="en-US" altLang="zh-CN"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STL</a:t>
            </a:r>
            <a:r>
              <a:rPr kumimoji="0" lang="zh-CN" altLang="en-US"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的</a:t>
            </a:r>
            <a:r>
              <a:rPr kumimoji="0" lang="en-US" altLang="zh-CN"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find</a:t>
            </a:r>
            <a:r>
              <a:rPr kumimoji="0" lang="zh-CN" altLang="en-US"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函数看</a:t>
            </a:r>
            <a:r>
              <a:rPr kumimoji="0" lang="en-US" altLang="zh-CN"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hash</a:t>
            </a:r>
            <a:r>
              <a:rPr kumimoji="0" lang="zh-CN" altLang="en-US"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里能不能找到，若是找不到，说明该点不重复，那么该点保留，并将该点加入</a:t>
            </a:r>
            <a:r>
              <a:rPr kumimoji="0" lang="en-US" altLang="zh-CN"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hash</a:t>
            </a:r>
            <a:r>
              <a:rPr kumimoji="0" lang="zh-CN" altLang="en-US"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中。若是该点在</a:t>
            </a:r>
            <a:r>
              <a:rPr kumimoji="0" lang="en-US" altLang="zh-CN"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hash</a:t>
            </a:r>
            <a:r>
              <a:rPr kumimoji="0" lang="zh-CN" altLang="en-US"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里找到了，说明该点重复，则</a:t>
            </a:r>
            <a:r>
              <a:rPr kumimoji="0" lang="en-US" altLang="zh-CN" b="0" i="0" u="none" strike="noStrike" cap="none" normalizeH="0" baseline="0" dirty="0" err="1">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i</a:t>
            </a:r>
            <a:r>
              <a:rPr kumimoji="0" lang="en-US" altLang="zh-CN"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a:t>
            </a:r>
            <a:r>
              <a:rPr kumimoji="0" lang="zh-CN" altLang="en-US"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，重新生成该点的横纵坐标，再进行上面的判断。</a:t>
            </a:r>
            <a:endParaRPr kumimoji="0" lang="zh-CN" altLang="en-US" b="0" i="0" u="none" strike="noStrike" cap="none" normalizeH="0" baseline="0" dirty="0">
              <a:ln>
                <a:noFill/>
              </a:ln>
              <a:solidFill>
                <a:schemeClr val="tx1"/>
              </a:solidFill>
              <a:effectLst/>
              <a:latin typeface="Arial" panose="020B0604020202020204" pitchFamily="34" charset="0"/>
            </a:endParaRPr>
          </a:p>
        </p:txBody>
      </p:sp>
      <p:pic>
        <p:nvPicPr>
          <p:cNvPr id="1025" name="图片 6">
            <a:extLst>
              <a:ext uri="{FF2B5EF4-FFF2-40B4-BE49-F238E27FC236}">
                <a16:creationId xmlns:a16="http://schemas.microsoft.com/office/drawing/2014/main" id="{8E1DB4BC-637B-467B-8E25-5716DA2C6C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80407" y="3895345"/>
            <a:ext cx="6296355" cy="29626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24295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1">
            <a:extLst>
              <a:ext uri="{FF2B5EF4-FFF2-40B4-BE49-F238E27FC236}">
                <a16:creationId xmlns:a16="http://schemas.microsoft.com/office/drawing/2014/main" id="{985E90D5-D79C-4DC6-9F8D-B1FBCD08BBC4}"/>
              </a:ext>
            </a:extLst>
          </p:cNvPr>
          <p:cNvSpPr txBox="1">
            <a:spLocks/>
          </p:cNvSpPr>
          <p:nvPr/>
        </p:nvSpPr>
        <p:spPr>
          <a:xfrm>
            <a:off x="85229" y="27051"/>
            <a:ext cx="2941435" cy="548640"/>
          </a:xfrm>
          <a:prstGeom prst="rect">
            <a:avLst/>
          </a:prstGeom>
          <a:effectLst/>
        </p:spPr>
        <p:txBody>
          <a:bodyPr vert="horz" lIns="91440" tIns="45720" rIns="91440" bIns="45720" rtlCol="0" anchor="ctr">
            <a:noAutofit/>
          </a:bodyPr>
          <a:lstStyle>
            <a:lvl1pPr algn="l" defTabSz="457200" rtl="0" eaLnBrk="1" latinLnBrk="0" hangingPunct="1">
              <a:spcBef>
                <a:spcPct val="0"/>
              </a:spcBef>
              <a:buNone/>
              <a:defRPr sz="3600" kern="1200" cap="all">
                <a:ln w="3175" cmpd="sng">
                  <a:noFill/>
                </a:ln>
                <a:solidFill>
                  <a:schemeClr val="tx1"/>
                </a:solidFill>
                <a:effectLst/>
                <a:latin typeface="Microsoft YaHei UI" panose="020B0503020204020204" pitchFamily="34" charset="-122"/>
                <a:ea typeface="Microsoft YaHei UI" panose="020B0503020204020204" pitchFamily="34" charset="-122"/>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just">
              <a:lnSpc>
                <a:spcPct val="173000"/>
              </a:lnSpc>
              <a:spcBef>
                <a:spcPts val="1300"/>
              </a:spcBef>
              <a:spcAft>
                <a:spcPts val="1300"/>
              </a:spcAft>
            </a:pPr>
            <a:r>
              <a:rPr lang="en-US" altLang="zh-CN" sz="3200" kern="100" dirty="0">
                <a:solidFill>
                  <a:srgbClr val="FFFF00"/>
                </a:solidFill>
                <a:latin typeface="Times New Roman" panose="02020603050405020304" pitchFamily="18" charset="0"/>
              </a:rPr>
              <a:t>B.</a:t>
            </a:r>
            <a:r>
              <a:rPr lang="zh-CN" altLang="en-US" sz="3200" kern="100" dirty="0">
                <a:solidFill>
                  <a:srgbClr val="FFFF00"/>
                </a:solidFill>
                <a:latin typeface="Times New Roman" panose="02020603050405020304" pitchFamily="18" charset="0"/>
              </a:rPr>
              <a:t>蛮力穷举法 </a:t>
            </a:r>
            <a:endParaRPr lang="zh-CN" altLang="zh-CN" sz="3200" kern="100" dirty="0">
              <a:solidFill>
                <a:srgbClr val="FFFF00"/>
              </a:solidFill>
              <a:latin typeface="Times New Roman" panose="02020603050405020304" pitchFamily="18" charset="0"/>
            </a:endParaRPr>
          </a:p>
        </p:txBody>
      </p:sp>
      <p:sp>
        <p:nvSpPr>
          <p:cNvPr id="13" name="文本框 12">
            <a:extLst>
              <a:ext uri="{FF2B5EF4-FFF2-40B4-BE49-F238E27FC236}">
                <a16:creationId xmlns:a16="http://schemas.microsoft.com/office/drawing/2014/main" id="{B7DFF065-06B6-420A-820B-AECDBBF9C2B8}"/>
              </a:ext>
            </a:extLst>
          </p:cNvPr>
          <p:cNvSpPr txBox="1"/>
          <p:nvPr/>
        </p:nvSpPr>
        <p:spPr>
          <a:xfrm>
            <a:off x="486792" y="696963"/>
            <a:ext cx="10486008" cy="954107"/>
          </a:xfrm>
          <a:prstGeom prst="rect">
            <a:avLst/>
          </a:prstGeom>
          <a:noFill/>
        </p:spPr>
        <p:txBody>
          <a:bodyPr wrap="square">
            <a:spAutoFit/>
          </a:bodyPr>
          <a:lstStyle/>
          <a:p>
            <a:pPr algn="just"/>
            <a:r>
              <a:rPr lang="zh-CN" altLang="zh-CN" sz="2000" kern="0" dirty="0">
                <a:effectLst/>
                <a:highlight>
                  <a:srgbClr val="008080"/>
                </a:highlight>
                <a:latin typeface="Times New Roman" panose="02020603050405020304" pitchFamily="18" charset="0"/>
                <a:ea typeface="黑体" panose="02010609060101010101" pitchFamily="49" charset="-122"/>
              </a:rPr>
              <a:t>算法设计原理：</a:t>
            </a:r>
            <a:endParaRPr lang="zh-CN" altLang="zh-CN" sz="1600" kern="100" dirty="0">
              <a:effectLst/>
              <a:highlight>
                <a:srgbClr val="008080"/>
              </a:highlight>
              <a:latin typeface="Times New Roman" panose="02020603050405020304" pitchFamily="18" charset="0"/>
              <a:ea typeface="宋体" panose="02010600030101010101" pitchFamily="2" charset="-122"/>
            </a:endParaRPr>
          </a:p>
          <a:p>
            <a:pPr indent="279400" algn="just"/>
            <a:r>
              <a:rPr lang="zh-CN" altLang="zh-CN" sz="1800" kern="0" dirty="0">
                <a:effectLst/>
                <a:latin typeface="Times New Roman" panose="02020603050405020304" pitchFamily="18" charset="0"/>
                <a:ea typeface="黑体" panose="02010609060101010101" pitchFamily="49" charset="-122"/>
              </a:rPr>
              <a:t>依次遍历计算每两个点之间的距离，如果当前记录的最短距离大于此刻计算所得的两点间距离，则更新最短距离为当前计算的两点间距离，实现代码如下：</a:t>
            </a:r>
            <a:endParaRPr lang="zh-CN" altLang="zh-CN" sz="1600" kern="100" dirty="0">
              <a:effectLst/>
              <a:latin typeface="Times New Roman" panose="02020603050405020304" pitchFamily="18" charset="0"/>
              <a:ea typeface="宋体" panose="02010600030101010101" pitchFamily="2" charset="-122"/>
            </a:endParaRPr>
          </a:p>
        </p:txBody>
      </p:sp>
      <p:pic>
        <p:nvPicPr>
          <p:cNvPr id="14" name="图片 13">
            <a:extLst>
              <a:ext uri="{FF2B5EF4-FFF2-40B4-BE49-F238E27FC236}">
                <a16:creationId xmlns:a16="http://schemas.microsoft.com/office/drawing/2014/main" id="{46914B1D-39B6-4112-883B-0D8EDFF810CC}"/>
              </a:ext>
            </a:extLst>
          </p:cNvPr>
          <p:cNvPicPr/>
          <p:nvPr/>
        </p:nvPicPr>
        <p:blipFill>
          <a:blip r:embed="rId3"/>
          <a:stretch>
            <a:fillRect/>
          </a:stretch>
        </p:blipFill>
        <p:spPr>
          <a:xfrm>
            <a:off x="349632" y="1651069"/>
            <a:ext cx="8227440" cy="2749968"/>
          </a:xfrm>
          <a:prstGeom prst="rect">
            <a:avLst/>
          </a:prstGeom>
        </p:spPr>
      </p:pic>
      <p:sp>
        <p:nvSpPr>
          <p:cNvPr id="15" name="Rectangle 2">
            <a:extLst>
              <a:ext uri="{FF2B5EF4-FFF2-40B4-BE49-F238E27FC236}">
                <a16:creationId xmlns:a16="http://schemas.microsoft.com/office/drawing/2014/main" id="{AF6A84B6-5619-41E7-B35C-EFF3A05286BA}"/>
              </a:ext>
            </a:extLst>
          </p:cNvPr>
          <p:cNvSpPr>
            <a:spLocks noChangeArrowheads="1"/>
          </p:cNvSpPr>
          <p:nvPr/>
        </p:nvSpPr>
        <p:spPr bwMode="auto">
          <a:xfrm>
            <a:off x="486792" y="5024389"/>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BA334FBB-59D0-4E70-9B07-F61894E3B51C}"/>
                  </a:ext>
                </a:extLst>
              </p:cNvPr>
              <p:cNvSpPr txBox="1"/>
              <p:nvPr/>
            </p:nvSpPr>
            <p:spPr>
              <a:xfrm>
                <a:off x="486792" y="4401037"/>
                <a:ext cx="11218416" cy="2161104"/>
              </a:xfrm>
              <a:prstGeom prst="rect">
                <a:avLst/>
              </a:prstGeom>
              <a:noFill/>
            </p:spPr>
            <p:txBody>
              <a:bodyPr wrap="square">
                <a:spAutoFit/>
              </a:bodyPr>
              <a:lstStyle/>
              <a:p>
                <a:pPr algn="just"/>
                <a:r>
                  <a:rPr lang="zh-CN" altLang="zh-CN" sz="2000" kern="0" dirty="0">
                    <a:solidFill>
                      <a:srgbClr val="FFFF00"/>
                    </a:solidFill>
                    <a:effectLst/>
                    <a:latin typeface="Times New Roman" panose="02020603050405020304" pitchFamily="18" charset="0"/>
                    <a:ea typeface="黑体" panose="02010609060101010101" pitchFamily="49" charset="-122"/>
                  </a:rPr>
                  <a:t>时间复杂度分析：</a:t>
                </a:r>
                <a:endParaRPr lang="zh-CN" altLang="zh-CN" sz="1600" kern="100" dirty="0">
                  <a:solidFill>
                    <a:srgbClr val="FFFF00"/>
                  </a:solidFill>
                  <a:effectLst/>
                  <a:latin typeface="Times New Roman" panose="02020603050405020304" pitchFamily="18" charset="0"/>
                  <a:ea typeface="宋体" panose="02010600030101010101" pitchFamily="2" charset="-122"/>
                </a:endParaRPr>
              </a:p>
              <a:p>
                <a:pPr algn="l">
                  <a:lnSpc>
                    <a:spcPct val="115000"/>
                  </a:lnSpc>
                  <a:spcBef>
                    <a:spcPts val="900"/>
                  </a:spcBef>
                  <a:spcAft>
                    <a:spcPts val="900"/>
                  </a:spcAft>
                </a:pPr>
                <a:r>
                  <a:rPr lang="en-US" altLang="zh-CN" sz="2000" kern="0" dirty="0">
                    <a:effectLst/>
                    <a:latin typeface="Times New Roman" panose="02020603050405020304" pitchFamily="18" charset="0"/>
                    <a:ea typeface="黑体" panose="02010609060101010101" pitchFamily="49" charset="-122"/>
                  </a:rPr>
                  <a:t> 	</a:t>
                </a:r>
                <a:r>
                  <a:rPr lang="zh-CN" altLang="zh-CN" kern="0" dirty="0">
                    <a:effectLst/>
                    <a:latin typeface="Times New Roman" panose="02020603050405020304" pitchFamily="18" charset="0"/>
                    <a:ea typeface="黑体" panose="02010609060101010101" pitchFamily="49" charset="-122"/>
                  </a:rPr>
                  <a:t>从上述蛮力穷举法求解最近点对问题的代码中，可以通过计算得到该算法时间复杂度为</a:t>
                </a:r>
                <a14:m>
                  <m:oMath xmlns:m="http://schemas.openxmlformats.org/officeDocument/2006/math">
                    <m:r>
                      <a:rPr lang="en-US" altLang="zh-CN" sz="2000" i="1" kern="0">
                        <a:effectLst/>
                        <a:latin typeface="Cambria Math" panose="02040503050406030204" pitchFamily="18" charset="0"/>
                        <a:ea typeface="黑体" panose="02010609060101010101" pitchFamily="49" charset="-122"/>
                      </a:rPr>
                      <m:t>𝑇</m:t>
                    </m:r>
                    <m:r>
                      <a:rPr lang="en-US" altLang="zh-CN" sz="2000" i="1" kern="0">
                        <a:effectLst/>
                        <a:latin typeface="Cambria Math" panose="02040503050406030204" pitchFamily="18" charset="0"/>
                        <a:ea typeface="黑体" panose="02010609060101010101" pitchFamily="49" charset="-122"/>
                      </a:rPr>
                      <m:t>(</m:t>
                    </m:r>
                    <m:r>
                      <a:rPr lang="en-US" altLang="zh-CN" sz="2000" i="1" kern="0">
                        <a:effectLst/>
                        <a:latin typeface="Cambria Math" panose="02040503050406030204" pitchFamily="18" charset="0"/>
                        <a:ea typeface="黑体" panose="02010609060101010101" pitchFamily="49" charset="-122"/>
                      </a:rPr>
                      <m:t>𝑛</m:t>
                    </m:r>
                    <m:r>
                      <a:rPr lang="en-US" altLang="zh-CN" sz="2000" i="1" kern="0">
                        <a:effectLst/>
                        <a:latin typeface="Cambria Math" panose="02040503050406030204" pitchFamily="18" charset="0"/>
                        <a:ea typeface="黑体" panose="02010609060101010101" pitchFamily="49" charset="-122"/>
                      </a:rPr>
                      <m:t>)=</m:t>
                    </m:r>
                    <m:r>
                      <a:rPr lang="en-US" altLang="zh-CN" sz="2000" i="1" kern="0">
                        <a:effectLst/>
                        <a:latin typeface="Cambria Math" panose="02040503050406030204" pitchFamily="18" charset="0"/>
                        <a:ea typeface="黑体" panose="02010609060101010101" pitchFamily="49" charset="-122"/>
                      </a:rPr>
                      <m:t>𝑂</m:t>
                    </m:r>
                    <m:r>
                      <a:rPr lang="en-US" altLang="zh-CN" sz="2000" i="1" kern="0">
                        <a:effectLst/>
                        <a:latin typeface="Cambria Math" panose="02040503050406030204" pitchFamily="18" charset="0"/>
                        <a:ea typeface="黑体" panose="02010609060101010101" pitchFamily="49" charset="-122"/>
                      </a:rPr>
                      <m:t>(</m:t>
                    </m:r>
                    <m:sSup>
                      <m:sSupPr>
                        <m:ctrlPr>
                          <a:rPr lang="zh-CN" altLang="zh-CN" sz="2000" i="1" kern="0">
                            <a:effectLst/>
                            <a:latin typeface="Cambria Math" panose="02040503050406030204" pitchFamily="18" charset="0"/>
                            <a:ea typeface="Cambria Math" panose="02040503050406030204" pitchFamily="18" charset="0"/>
                          </a:rPr>
                        </m:ctrlPr>
                      </m:sSupPr>
                      <m:e>
                        <m:r>
                          <a:rPr lang="en-US" altLang="zh-CN" sz="2000" i="1" kern="0">
                            <a:effectLst/>
                            <a:latin typeface="Cambria Math" panose="02040503050406030204" pitchFamily="18" charset="0"/>
                            <a:ea typeface="黑体" panose="02010609060101010101" pitchFamily="49" charset="-122"/>
                          </a:rPr>
                          <m:t>𝑛</m:t>
                        </m:r>
                      </m:e>
                      <m:sup>
                        <m:r>
                          <a:rPr lang="en-US" altLang="zh-CN" sz="2000" i="1" kern="0">
                            <a:effectLst/>
                            <a:latin typeface="Cambria Math" panose="02040503050406030204" pitchFamily="18" charset="0"/>
                            <a:ea typeface="黑体" panose="02010609060101010101" pitchFamily="49" charset="-122"/>
                          </a:rPr>
                          <m:t>2</m:t>
                        </m:r>
                      </m:sup>
                    </m:sSup>
                    <m:r>
                      <a:rPr lang="en-US" altLang="zh-CN" sz="2000" i="1" kern="0">
                        <a:effectLst/>
                        <a:latin typeface="Cambria Math" panose="02040503050406030204" pitchFamily="18" charset="0"/>
                        <a:ea typeface="黑体" panose="02010609060101010101" pitchFamily="49" charset="-122"/>
                      </a:rPr>
                      <m:t>)</m:t>
                    </m:r>
                  </m:oMath>
                </a14:m>
                <a:r>
                  <a:rPr lang="zh-CN" altLang="zh-CN" kern="0" dirty="0">
                    <a:effectLst/>
                    <a:latin typeface="Times New Roman" panose="02020603050405020304" pitchFamily="18" charset="0"/>
                    <a:ea typeface="黑体" panose="02010609060101010101" pitchFamily="49" charset="-122"/>
                  </a:rPr>
                  <a:t>，具体计算过程如下式所示。</a:t>
                </a:r>
                <a:endParaRPr lang="zh-CN" altLang="zh-CN" sz="1600" kern="100" dirty="0">
                  <a:effectLst/>
                  <a:latin typeface="Times New Roman" panose="02020603050405020304" pitchFamily="18" charset="0"/>
                  <a:ea typeface="宋体" panose="02010600030101010101" pitchFamily="2" charset="-122"/>
                </a:endParaRPr>
              </a:p>
              <a:p>
                <a:pPr algn="l">
                  <a:lnSpc>
                    <a:spcPct val="115000"/>
                  </a:lnSpc>
                  <a:spcBef>
                    <a:spcPts val="900"/>
                  </a:spcBef>
                  <a:spcAft>
                    <a:spcPts val="900"/>
                  </a:spcAft>
                </a:pPr>
                <a14:m>
                  <m:oMathPara xmlns:m="http://schemas.openxmlformats.org/officeDocument/2006/math">
                    <m:oMathParaPr>
                      <m:jc m:val="centerGroup"/>
                    </m:oMathParaPr>
                    <m:oMath xmlns:m="http://schemas.openxmlformats.org/officeDocument/2006/math">
                      <m:r>
                        <a:rPr lang="en-US" altLang="zh-CN" sz="2000" i="1" kern="0">
                          <a:effectLst/>
                          <a:latin typeface="Cambria Math" panose="02040503050406030204" pitchFamily="18" charset="0"/>
                          <a:ea typeface="黑体" panose="02010609060101010101" pitchFamily="49" charset="-122"/>
                        </a:rPr>
                        <m:t>𝑇</m:t>
                      </m:r>
                      <m:r>
                        <a:rPr lang="en-US" altLang="zh-CN" sz="2000" i="1" kern="0">
                          <a:effectLst/>
                          <a:latin typeface="Cambria Math" panose="02040503050406030204" pitchFamily="18" charset="0"/>
                          <a:ea typeface="黑体" panose="02010609060101010101" pitchFamily="49" charset="-122"/>
                        </a:rPr>
                        <m:t>(</m:t>
                      </m:r>
                      <m:r>
                        <a:rPr lang="en-US" altLang="zh-CN" sz="2000" i="1" kern="0">
                          <a:effectLst/>
                          <a:latin typeface="Cambria Math" panose="02040503050406030204" pitchFamily="18" charset="0"/>
                          <a:ea typeface="黑体" panose="02010609060101010101" pitchFamily="49" charset="-122"/>
                        </a:rPr>
                        <m:t>𝑛</m:t>
                      </m:r>
                      <m:r>
                        <a:rPr lang="en-US" altLang="zh-CN" sz="2000" i="1" kern="0">
                          <a:effectLst/>
                          <a:latin typeface="Cambria Math" panose="02040503050406030204" pitchFamily="18" charset="0"/>
                          <a:ea typeface="黑体" panose="02010609060101010101" pitchFamily="49" charset="-122"/>
                        </a:rPr>
                        <m:t>)=(</m:t>
                      </m:r>
                      <m:r>
                        <a:rPr lang="en-US" altLang="zh-CN" sz="2000" i="1" kern="0">
                          <a:effectLst/>
                          <a:latin typeface="Cambria Math" panose="02040503050406030204" pitchFamily="18" charset="0"/>
                          <a:ea typeface="黑体" panose="02010609060101010101" pitchFamily="49" charset="-122"/>
                        </a:rPr>
                        <m:t>𝑛</m:t>
                      </m:r>
                      <m:r>
                        <a:rPr lang="en-US" altLang="zh-CN" sz="2000" i="1" kern="0">
                          <a:effectLst/>
                          <a:latin typeface="Cambria Math" panose="02040503050406030204" pitchFamily="18" charset="0"/>
                          <a:ea typeface="黑体" panose="02010609060101010101" pitchFamily="49" charset="-122"/>
                        </a:rPr>
                        <m:t>−1)+(</m:t>
                      </m:r>
                      <m:r>
                        <a:rPr lang="en-US" altLang="zh-CN" sz="2000" i="1" kern="0">
                          <a:effectLst/>
                          <a:latin typeface="Cambria Math" panose="02040503050406030204" pitchFamily="18" charset="0"/>
                          <a:ea typeface="黑体" panose="02010609060101010101" pitchFamily="49" charset="-122"/>
                        </a:rPr>
                        <m:t>𝑛</m:t>
                      </m:r>
                      <m:r>
                        <a:rPr lang="en-US" altLang="zh-CN" sz="2000" i="1" kern="0">
                          <a:effectLst/>
                          <a:latin typeface="Cambria Math" panose="02040503050406030204" pitchFamily="18" charset="0"/>
                          <a:ea typeface="黑体" panose="02010609060101010101" pitchFamily="49" charset="-122"/>
                        </a:rPr>
                        <m:t>−2)+……+2+1=</m:t>
                      </m:r>
                      <m:f>
                        <m:fPr>
                          <m:ctrlPr>
                            <a:rPr lang="zh-CN" altLang="zh-CN" sz="2000" i="1" kern="0">
                              <a:effectLst/>
                              <a:latin typeface="Cambria Math" panose="02040503050406030204" pitchFamily="18" charset="0"/>
                              <a:ea typeface="Cambria Math" panose="02040503050406030204" pitchFamily="18" charset="0"/>
                            </a:rPr>
                          </m:ctrlPr>
                        </m:fPr>
                        <m:num>
                          <m:sSup>
                            <m:sSupPr>
                              <m:ctrlPr>
                                <a:rPr lang="zh-CN" altLang="zh-CN" sz="2000" i="1" kern="0">
                                  <a:effectLst/>
                                  <a:latin typeface="Cambria Math" panose="02040503050406030204" pitchFamily="18" charset="0"/>
                                  <a:ea typeface="Cambria Math" panose="02040503050406030204" pitchFamily="18" charset="0"/>
                                </a:rPr>
                              </m:ctrlPr>
                            </m:sSupPr>
                            <m:e>
                              <m:r>
                                <a:rPr lang="en-US" altLang="zh-CN" sz="2000" i="1" kern="0">
                                  <a:effectLst/>
                                  <a:latin typeface="Cambria Math" panose="02040503050406030204" pitchFamily="18" charset="0"/>
                                  <a:ea typeface="黑体" panose="02010609060101010101" pitchFamily="49" charset="-122"/>
                                </a:rPr>
                                <m:t>𝑛</m:t>
                              </m:r>
                            </m:e>
                            <m:sup>
                              <m:r>
                                <a:rPr lang="en-US" altLang="zh-CN" sz="2000" i="1" kern="0">
                                  <a:effectLst/>
                                  <a:latin typeface="Cambria Math" panose="02040503050406030204" pitchFamily="18" charset="0"/>
                                  <a:ea typeface="黑体" panose="02010609060101010101" pitchFamily="49" charset="-122"/>
                                </a:rPr>
                                <m:t>2</m:t>
                              </m:r>
                            </m:sup>
                          </m:sSup>
                        </m:num>
                        <m:den>
                          <m:r>
                            <a:rPr lang="en-US" altLang="zh-CN" sz="2000" i="1" kern="0">
                              <a:effectLst/>
                              <a:latin typeface="Cambria Math" panose="02040503050406030204" pitchFamily="18" charset="0"/>
                              <a:ea typeface="黑体" panose="02010609060101010101" pitchFamily="49" charset="-122"/>
                            </a:rPr>
                            <m:t>2</m:t>
                          </m:r>
                        </m:den>
                      </m:f>
                      <m:r>
                        <a:rPr lang="en-US" altLang="zh-CN" sz="2000" i="1" kern="0">
                          <a:effectLst/>
                          <a:latin typeface="Cambria Math" panose="02040503050406030204" pitchFamily="18" charset="0"/>
                          <a:ea typeface="黑体" panose="02010609060101010101" pitchFamily="49" charset="-122"/>
                        </a:rPr>
                        <m:t>−</m:t>
                      </m:r>
                      <m:f>
                        <m:fPr>
                          <m:ctrlPr>
                            <a:rPr lang="zh-CN" altLang="zh-CN" sz="2000" i="1" kern="0">
                              <a:effectLst/>
                              <a:latin typeface="Cambria Math" panose="02040503050406030204" pitchFamily="18" charset="0"/>
                              <a:ea typeface="Cambria Math" panose="02040503050406030204" pitchFamily="18" charset="0"/>
                            </a:rPr>
                          </m:ctrlPr>
                        </m:fPr>
                        <m:num>
                          <m:r>
                            <a:rPr lang="en-US" altLang="zh-CN" sz="2000" i="1" kern="0">
                              <a:effectLst/>
                              <a:latin typeface="Cambria Math" panose="02040503050406030204" pitchFamily="18" charset="0"/>
                              <a:ea typeface="黑体" panose="02010609060101010101" pitchFamily="49" charset="-122"/>
                            </a:rPr>
                            <m:t>1</m:t>
                          </m:r>
                        </m:num>
                        <m:den>
                          <m:r>
                            <a:rPr lang="en-US" altLang="zh-CN" sz="2000" i="1" kern="0">
                              <a:effectLst/>
                              <a:latin typeface="Cambria Math" panose="02040503050406030204" pitchFamily="18" charset="0"/>
                              <a:ea typeface="黑体" panose="02010609060101010101" pitchFamily="49" charset="-122"/>
                            </a:rPr>
                            <m:t>2</m:t>
                          </m:r>
                        </m:den>
                      </m:f>
                      <m:r>
                        <a:rPr lang="en-US" altLang="zh-CN" sz="2000" i="1" kern="0">
                          <a:effectLst/>
                          <a:latin typeface="Cambria Math" panose="02040503050406030204" pitchFamily="18" charset="0"/>
                          <a:ea typeface="黑体" panose="02010609060101010101" pitchFamily="49" charset="-122"/>
                        </a:rPr>
                        <m:t>      </m:t>
                      </m:r>
                      <m:r>
                        <a:rPr lang="en-US" altLang="zh-CN" sz="2000" i="1" kern="0">
                          <a:effectLst/>
                          <a:latin typeface="Cambria Math" panose="02040503050406030204" pitchFamily="18" charset="0"/>
                          <a:ea typeface="黑体" panose="02010609060101010101" pitchFamily="49" charset="-122"/>
                        </a:rPr>
                        <m:t>𝑇</m:t>
                      </m:r>
                      <m:r>
                        <a:rPr lang="en-US" altLang="zh-CN" sz="2000" i="1" kern="0">
                          <a:effectLst/>
                          <a:latin typeface="Cambria Math" panose="02040503050406030204" pitchFamily="18" charset="0"/>
                          <a:ea typeface="黑体" panose="02010609060101010101" pitchFamily="49" charset="-122"/>
                        </a:rPr>
                        <m:t>(</m:t>
                      </m:r>
                      <m:r>
                        <a:rPr lang="en-US" altLang="zh-CN" sz="2000" i="1" kern="0">
                          <a:effectLst/>
                          <a:latin typeface="Cambria Math" panose="02040503050406030204" pitchFamily="18" charset="0"/>
                          <a:ea typeface="黑体" panose="02010609060101010101" pitchFamily="49" charset="-122"/>
                        </a:rPr>
                        <m:t>𝑛</m:t>
                      </m:r>
                      <m:r>
                        <a:rPr lang="en-US" altLang="zh-CN" sz="2000" i="1" kern="0">
                          <a:effectLst/>
                          <a:latin typeface="Cambria Math" panose="02040503050406030204" pitchFamily="18" charset="0"/>
                          <a:ea typeface="黑体" panose="02010609060101010101" pitchFamily="49" charset="-122"/>
                        </a:rPr>
                        <m:t>)=</m:t>
                      </m:r>
                      <m:r>
                        <a:rPr lang="en-US" altLang="zh-CN" sz="2000" i="1" kern="0">
                          <a:effectLst/>
                          <a:latin typeface="Cambria Math" panose="02040503050406030204" pitchFamily="18" charset="0"/>
                          <a:ea typeface="黑体" panose="02010609060101010101" pitchFamily="49" charset="-122"/>
                        </a:rPr>
                        <m:t>𝑂</m:t>
                      </m:r>
                      <m:r>
                        <a:rPr lang="en-US" altLang="zh-CN" sz="2000" i="1" kern="0">
                          <a:effectLst/>
                          <a:latin typeface="Cambria Math" panose="02040503050406030204" pitchFamily="18" charset="0"/>
                          <a:ea typeface="黑体" panose="02010609060101010101" pitchFamily="49" charset="-122"/>
                        </a:rPr>
                        <m:t>(</m:t>
                      </m:r>
                      <m:sSup>
                        <m:sSupPr>
                          <m:ctrlPr>
                            <a:rPr lang="zh-CN" altLang="zh-CN" sz="2000" i="1" kern="0">
                              <a:effectLst/>
                              <a:latin typeface="Cambria Math" panose="02040503050406030204" pitchFamily="18" charset="0"/>
                              <a:ea typeface="Cambria Math" panose="02040503050406030204" pitchFamily="18" charset="0"/>
                            </a:rPr>
                          </m:ctrlPr>
                        </m:sSupPr>
                        <m:e>
                          <m:r>
                            <a:rPr lang="en-US" altLang="zh-CN" sz="2000" i="1" kern="0">
                              <a:effectLst/>
                              <a:latin typeface="Cambria Math" panose="02040503050406030204" pitchFamily="18" charset="0"/>
                              <a:ea typeface="黑体" panose="02010609060101010101" pitchFamily="49" charset="-122"/>
                            </a:rPr>
                            <m:t>𝑛</m:t>
                          </m:r>
                        </m:e>
                        <m:sup>
                          <m:r>
                            <a:rPr lang="en-US" altLang="zh-CN" sz="2000" i="1" kern="0">
                              <a:effectLst/>
                              <a:latin typeface="Cambria Math" panose="02040503050406030204" pitchFamily="18" charset="0"/>
                              <a:ea typeface="黑体" panose="02010609060101010101" pitchFamily="49" charset="-122"/>
                            </a:rPr>
                            <m:t>2</m:t>
                          </m:r>
                        </m:sup>
                      </m:sSup>
                      <m:r>
                        <a:rPr lang="en-US" altLang="zh-CN" sz="2000" i="1" kern="0">
                          <a:effectLst/>
                          <a:latin typeface="Cambria Math" panose="02040503050406030204" pitchFamily="18" charset="0"/>
                          <a:ea typeface="黑体" panose="02010609060101010101" pitchFamily="49" charset="-122"/>
                        </a:rPr>
                        <m:t>)</m:t>
                      </m:r>
                    </m:oMath>
                  </m:oMathPara>
                </a14:m>
                <a:endParaRPr lang="zh-CN" altLang="zh-CN" sz="1600" kern="100" dirty="0">
                  <a:effectLst/>
                  <a:latin typeface="Times New Roman" panose="02020603050405020304" pitchFamily="18" charset="0"/>
                  <a:ea typeface="宋体" panose="02010600030101010101" pitchFamily="2" charset="-122"/>
                </a:endParaRPr>
              </a:p>
            </p:txBody>
          </p:sp>
        </mc:Choice>
        <mc:Fallback xmlns="">
          <p:sp>
            <p:nvSpPr>
              <p:cNvPr id="18" name="文本框 17">
                <a:extLst>
                  <a:ext uri="{FF2B5EF4-FFF2-40B4-BE49-F238E27FC236}">
                    <a16:creationId xmlns:a16="http://schemas.microsoft.com/office/drawing/2014/main" id="{BA334FBB-59D0-4E70-9B07-F61894E3B51C}"/>
                  </a:ext>
                </a:extLst>
              </p:cNvPr>
              <p:cNvSpPr txBox="1">
                <a:spLocks noRot="1" noChangeAspect="1" noMove="1" noResize="1" noEditPoints="1" noAdjustHandles="1" noChangeArrowheads="1" noChangeShapeType="1" noTextEdit="1"/>
              </p:cNvSpPr>
              <p:nvPr/>
            </p:nvSpPr>
            <p:spPr>
              <a:xfrm>
                <a:off x="486792" y="4401037"/>
                <a:ext cx="11218416" cy="2161104"/>
              </a:xfrm>
              <a:prstGeom prst="rect">
                <a:avLst/>
              </a:prstGeom>
              <a:blipFill>
                <a:blip r:embed="rId4"/>
                <a:stretch>
                  <a:fillRect l="-598" t="-226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8897369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a:extLst>
              <a:ext uri="{FF2B5EF4-FFF2-40B4-BE49-F238E27FC236}">
                <a16:creationId xmlns:a16="http://schemas.microsoft.com/office/drawing/2014/main" id="{1EE49AAB-5E55-4873-9B34-26C66CB31D84}"/>
              </a:ext>
            </a:extLst>
          </p:cNvPr>
          <p:cNvSpPr txBox="1">
            <a:spLocks/>
          </p:cNvSpPr>
          <p:nvPr/>
        </p:nvSpPr>
        <p:spPr>
          <a:xfrm>
            <a:off x="85229" y="109347"/>
            <a:ext cx="2941435" cy="548640"/>
          </a:xfrm>
          <a:prstGeom prst="rect">
            <a:avLst/>
          </a:prstGeom>
          <a:effectLst/>
        </p:spPr>
        <p:txBody>
          <a:bodyPr vert="horz" lIns="91440" tIns="45720" rIns="91440" bIns="45720" rtlCol="0" anchor="ctr">
            <a:noAutofit/>
          </a:bodyPr>
          <a:lstStyle>
            <a:lvl1pPr algn="l" defTabSz="457200" rtl="0" eaLnBrk="1" latinLnBrk="0" hangingPunct="1">
              <a:spcBef>
                <a:spcPct val="0"/>
              </a:spcBef>
              <a:buNone/>
              <a:defRPr sz="3600" kern="1200" cap="all">
                <a:ln w="3175" cmpd="sng">
                  <a:noFill/>
                </a:ln>
                <a:solidFill>
                  <a:schemeClr val="tx1"/>
                </a:solidFill>
                <a:effectLst/>
                <a:latin typeface="Microsoft YaHei UI" panose="020B0503020204020204" pitchFamily="34" charset="-122"/>
                <a:ea typeface="Microsoft YaHei UI" panose="020B0503020204020204" pitchFamily="34" charset="-122"/>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just">
              <a:lnSpc>
                <a:spcPct val="173000"/>
              </a:lnSpc>
              <a:spcBef>
                <a:spcPts val="1300"/>
              </a:spcBef>
              <a:spcAft>
                <a:spcPts val="1300"/>
              </a:spcAft>
            </a:pPr>
            <a:r>
              <a:rPr lang="en-US" altLang="zh-CN" sz="3200" kern="100" dirty="0">
                <a:latin typeface="Times New Roman" panose="02020603050405020304" pitchFamily="18" charset="0"/>
              </a:rPr>
              <a:t>C.	</a:t>
            </a:r>
            <a:r>
              <a:rPr lang="zh-CN" altLang="en-US" sz="3200" kern="100" dirty="0">
                <a:latin typeface="Times New Roman" panose="02020603050405020304" pitchFamily="18" charset="0"/>
              </a:rPr>
              <a:t>分治法</a:t>
            </a:r>
            <a:endParaRPr lang="zh-CN" altLang="zh-CN" sz="3200" kern="100" dirty="0">
              <a:latin typeface="Times New Roman" panose="02020603050405020304" pitchFamily="18" charset="0"/>
            </a:endParaRPr>
          </a:p>
        </p:txBody>
      </p:sp>
      <p:sp>
        <p:nvSpPr>
          <p:cNvPr id="11" name="文本框 10">
            <a:extLst>
              <a:ext uri="{FF2B5EF4-FFF2-40B4-BE49-F238E27FC236}">
                <a16:creationId xmlns:a16="http://schemas.microsoft.com/office/drawing/2014/main" id="{3A2DD021-3F4B-49D9-AC49-54DB22D3B0FB}"/>
              </a:ext>
            </a:extLst>
          </p:cNvPr>
          <p:cNvSpPr txBox="1"/>
          <p:nvPr/>
        </p:nvSpPr>
        <p:spPr>
          <a:xfrm>
            <a:off x="126872" y="810769"/>
            <a:ext cx="11870055" cy="400110"/>
          </a:xfrm>
          <a:prstGeom prst="rect">
            <a:avLst/>
          </a:prstGeom>
          <a:noFill/>
        </p:spPr>
        <p:txBody>
          <a:bodyPr wrap="square">
            <a:spAutoFit/>
          </a:bodyPr>
          <a:lstStyle/>
          <a:p>
            <a:pPr algn="just"/>
            <a:r>
              <a:rPr lang="zh-CN" altLang="zh-CN" sz="2000" kern="100" dirty="0">
                <a:effectLst/>
                <a:latin typeface="Times New Roman" panose="02020603050405020304" pitchFamily="18" charset="0"/>
                <a:ea typeface="黑体" panose="02010609060101010101" pitchFamily="49" charset="-122"/>
              </a:rPr>
              <a:t>基本思想：将一个难以直接解决的大问题，分割成一些规模较小的相同问题，以便各个击破，分而治之。</a:t>
            </a:r>
            <a:endParaRPr lang="zh-CN" altLang="zh-CN" sz="2000" kern="100" dirty="0">
              <a:effectLst/>
              <a:latin typeface="Times New Roman" panose="02020603050405020304" pitchFamily="18" charset="0"/>
              <a:ea typeface="宋体" panose="02010600030101010101" pitchFamily="2" charset="-122"/>
            </a:endParaRPr>
          </a:p>
        </p:txBody>
      </p:sp>
      <p:sp>
        <p:nvSpPr>
          <p:cNvPr id="13" name="文本框 12">
            <a:extLst>
              <a:ext uri="{FF2B5EF4-FFF2-40B4-BE49-F238E27FC236}">
                <a16:creationId xmlns:a16="http://schemas.microsoft.com/office/drawing/2014/main" id="{5C6B7ECF-380E-4EB2-9121-68A86A9CEDA2}"/>
              </a:ext>
            </a:extLst>
          </p:cNvPr>
          <p:cNvSpPr txBox="1"/>
          <p:nvPr/>
        </p:nvSpPr>
        <p:spPr>
          <a:xfrm>
            <a:off x="304038" y="1363661"/>
            <a:ext cx="11100816" cy="3708708"/>
          </a:xfrm>
          <a:prstGeom prst="rect">
            <a:avLst/>
          </a:prstGeom>
          <a:noFill/>
        </p:spPr>
        <p:txBody>
          <a:bodyPr wrap="square">
            <a:spAutoFit/>
          </a:bodyPr>
          <a:lstStyle/>
          <a:p>
            <a:pPr algn="just"/>
            <a:r>
              <a:rPr lang="zh-CN" altLang="zh-CN" sz="2000" kern="100" dirty="0">
                <a:solidFill>
                  <a:srgbClr val="FFFF00"/>
                </a:solidFill>
                <a:effectLst/>
                <a:latin typeface="Times New Roman" panose="02020603050405020304" pitchFamily="18" charset="0"/>
                <a:ea typeface="黑体" panose="02010609060101010101" pitchFamily="49" charset="-122"/>
              </a:rPr>
              <a:t>如何用分治法求最近点对？</a:t>
            </a:r>
            <a:endParaRPr lang="zh-CN" altLang="zh-CN" sz="2000" kern="100" dirty="0">
              <a:solidFill>
                <a:srgbClr val="FFFF00"/>
              </a:solidFill>
              <a:effectLst/>
              <a:latin typeface="Times New Roman" panose="02020603050405020304" pitchFamily="18" charset="0"/>
              <a:ea typeface="宋体" panose="02010600030101010101" pitchFamily="2" charset="-122"/>
            </a:endParaRPr>
          </a:p>
          <a:p>
            <a:pPr indent="304800" algn="just"/>
            <a:r>
              <a:rPr lang="zh-CN" altLang="zh-CN" sz="2000" kern="100" dirty="0">
                <a:effectLst/>
                <a:latin typeface="Times New Roman" panose="02020603050405020304" pitchFamily="18" charset="0"/>
                <a:ea typeface="黑体" panose="02010609060101010101" pitchFamily="49" charset="-122"/>
              </a:rPr>
              <a:t>按照分治法的常用分法，将图中所有的点分为大致相等的两部分，也就是做一条直线</a:t>
            </a:r>
            <a:r>
              <a:rPr lang="en-US" altLang="zh-CN" sz="2000" kern="100" dirty="0">
                <a:effectLst/>
                <a:latin typeface="Times New Roman" panose="02020603050405020304" pitchFamily="18" charset="0"/>
                <a:ea typeface="黑体" panose="02010609060101010101" pitchFamily="49" charset="-122"/>
              </a:rPr>
              <a:t>L</a:t>
            </a:r>
            <a:r>
              <a:rPr lang="zh-CN" altLang="zh-CN" sz="2000" kern="100" dirty="0">
                <a:effectLst/>
                <a:latin typeface="Times New Roman" panose="02020603050405020304" pitchFamily="18" charset="0"/>
                <a:ea typeface="黑体" panose="02010609060101010101" pitchFamily="49" charset="-122"/>
              </a:rPr>
              <a:t>将</a:t>
            </a:r>
            <a:r>
              <a:rPr lang="en-US" altLang="zh-CN" sz="2000" kern="100" dirty="0">
                <a:effectLst/>
                <a:latin typeface="Times New Roman" panose="02020603050405020304" pitchFamily="18" charset="0"/>
                <a:ea typeface="黑体" panose="02010609060101010101" pitchFamily="49" charset="-122"/>
              </a:rPr>
              <a:t>S</a:t>
            </a:r>
            <a:r>
              <a:rPr lang="zh-CN" altLang="zh-CN" sz="2000" kern="100" dirty="0">
                <a:effectLst/>
                <a:latin typeface="Times New Roman" panose="02020603050405020304" pitchFamily="18" charset="0"/>
                <a:ea typeface="黑体" panose="02010609060101010101" pitchFamily="49" charset="-122"/>
              </a:rPr>
              <a:t>分割为两个点集</a:t>
            </a:r>
            <a:r>
              <a:rPr lang="en-US" altLang="zh-CN" sz="2000" kern="100" dirty="0">
                <a:effectLst/>
                <a:latin typeface="Times New Roman" panose="02020603050405020304" pitchFamily="18" charset="0"/>
                <a:ea typeface="黑体" panose="02010609060101010101" pitchFamily="49" charset="-122"/>
              </a:rPr>
              <a:t>——</a:t>
            </a:r>
            <a:r>
              <a:rPr lang="zh-CN" altLang="zh-CN" sz="2000" kern="100" dirty="0">
                <a:effectLst/>
                <a:latin typeface="Times New Roman" panose="02020603050405020304" pitchFamily="18" charset="0"/>
                <a:ea typeface="黑体" panose="02010609060101010101" pitchFamily="49" charset="-122"/>
              </a:rPr>
              <a:t>左点集与右点集。</a:t>
            </a:r>
            <a:endParaRPr lang="zh-CN" altLang="zh-CN" sz="2000" kern="100" dirty="0">
              <a:effectLst/>
              <a:latin typeface="Times New Roman" panose="02020603050405020304" pitchFamily="18" charset="0"/>
              <a:ea typeface="宋体" panose="02010600030101010101" pitchFamily="2" charset="-122"/>
            </a:endParaRPr>
          </a:p>
          <a:p>
            <a:pPr algn="just">
              <a:spcBef>
                <a:spcPts val="600"/>
              </a:spcBef>
              <a:spcAft>
                <a:spcPts val="600"/>
              </a:spcAft>
            </a:pPr>
            <a:r>
              <a:rPr lang="zh-CN" altLang="zh-CN" sz="2000" kern="100" dirty="0">
                <a:effectLst/>
                <a:latin typeface="Times New Roman" panose="02020603050405020304" pitchFamily="18" charset="0"/>
                <a:ea typeface="黑体" panose="02010609060101010101" pitchFamily="49" charset="-122"/>
              </a:rPr>
              <a:t>分析子问题：</a:t>
            </a:r>
            <a:endParaRPr lang="zh-CN" altLang="zh-CN" sz="2000" kern="100" dirty="0">
              <a:effectLst/>
              <a:latin typeface="Times New Roman" panose="02020603050405020304" pitchFamily="18" charset="0"/>
              <a:ea typeface="宋体" panose="02010600030101010101" pitchFamily="2" charset="-122"/>
            </a:endParaRPr>
          </a:p>
          <a:p>
            <a:pPr indent="279400" algn="just">
              <a:spcBef>
                <a:spcPts val="600"/>
              </a:spcBef>
              <a:spcAft>
                <a:spcPts val="600"/>
              </a:spcAft>
            </a:pPr>
            <a:r>
              <a:rPr lang="zh-CN" altLang="zh-CN" sz="2000" kern="100" dirty="0">
                <a:effectLst/>
                <a:latin typeface="Times New Roman" panose="02020603050405020304" pitchFamily="18" charset="0"/>
                <a:ea typeface="黑体" panose="02010609060101010101" pitchFamily="49" charset="-122"/>
              </a:rPr>
              <a:t>问题是选取两个点</a:t>
            </a:r>
            <a:r>
              <a:rPr lang="zh-CN" altLang="en-US" sz="2000" kern="100" dirty="0">
                <a:effectLst/>
                <a:latin typeface="Times New Roman" panose="02020603050405020304" pitchFamily="18" charset="0"/>
                <a:ea typeface="黑体" panose="02010609060101010101" pitchFamily="49" charset="-122"/>
              </a:rPr>
              <a:t>：</a:t>
            </a:r>
            <a:r>
              <a:rPr lang="en-US" altLang="zh-CN" sz="2000" kern="100" dirty="0">
                <a:effectLst/>
                <a:latin typeface="Times New Roman" panose="02020603050405020304" pitchFamily="18" charset="0"/>
                <a:ea typeface="黑体" panose="02010609060101010101" pitchFamily="49" charset="-122"/>
              </a:rPr>
              <a:t>p1</a:t>
            </a:r>
            <a:r>
              <a:rPr lang="zh-CN" altLang="zh-CN" sz="2000" kern="100" dirty="0">
                <a:effectLst/>
                <a:latin typeface="Times New Roman" panose="02020603050405020304" pitchFamily="18" charset="0"/>
                <a:ea typeface="黑体" panose="02010609060101010101" pitchFamily="49" charset="-122"/>
              </a:rPr>
              <a:t>，</a:t>
            </a:r>
            <a:r>
              <a:rPr lang="en-US" altLang="zh-CN" sz="2000" kern="100" dirty="0">
                <a:effectLst/>
                <a:latin typeface="Times New Roman" panose="02020603050405020304" pitchFamily="18" charset="0"/>
                <a:ea typeface="黑体" panose="02010609060101010101" pitchFamily="49" charset="-122"/>
              </a:rPr>
              <a:t>p2</a:t>
            </a:r>
            <a:r>
              <a:rPr lang="zh-CN" altLang="zh-CN" sz="2000" kern="100" dirty="0">
                <a:effectLst/>
                <a:latin typeface="Times New Roman" panose="02020603050405020304" pitchFamily="18" charset="0"/>
                <a:ea typeface="黑体" panose="02010609060101010101" pitchFamily="49" charset="-122"/>
              </a:rPr>
              <a:t>，使得他们距离最短，子问题存在以下可能：</a:t>
            </a:r>
            <a:endParaRPr lang="zh-CN" altLang="zh-CN" sz="2000" kern="100" dirty="0">
              <a:effectLst/>
              <a:latin typeface="Times New Roman" panose="02020603050405020304" pitchFamily="18" charset="0"/>
              <a:ea typeface="宋体" panose="02010600030101010101" pitchFamily="2" charset="-122"/>
            </a:endParaRPr>
          </a:p>
          <a:p>
            <a:pPr marL="342900" lvl="0" indent="-342900" algn="just">
              <a:spcBef>
                <a:spcPts val="600"/>
              </a:spcBef>
              <a:spcAft>
                <a:spcPts val="600"/>
              </a:spcAft>
              <a:buFont typeface="+mj-lt"/>
              <a:buAutoNum type="romanLcPeriod"/>
            </a:pPr>
            <a:r>
              <a:rPr lang="en-US" altLang="zh-CN" sz="2000" kern="100" dirty="0">
                <a:effectLst/>
                <a:latin typeface="Times New Roman" panose="02020603050405020304" pitchFamily="18" charset="0"/>
                <a:ea typeface="黑体" panose="02010609060101010101" pitchFamily="49" charset="-122"/>
              </a:rPr>
              <a:t>p1</a:t>
            </a:r>
            <a:r>
              <a:rPr lang="zh-CN" altLang="zh-CN" sz="2000" kern="100" dirty="0">
                <a:effectLst/>
                <a:latin typeface="Times New Roman" panose="02020603050405020304" pitchFamily="18" charset="0"/>
                <a:ea typeface="黑体" panose="02010609060101010101" pitchFamily="49" charset="-122"/>
              </a:rPr>
              <a:t>，</a:t>
            </a:r>
            <a:r>
              <a:rPr lang="en-US" altLang="zh-CN" sz="2000" kern="100" dirty="0">
                <a:effectLst/>
                <a:latin typeface="Times New Roman" panose="02020603050405020304" pitchFamily="18" charset="0"/>
                <a:ea typeface="黑体" panose="02010609060101010101" pitchFamily="49" charset="-122"/>
              </a:rPr>
              <a:t>p2 </a:t>
            </a:r>
            <a:r>
              <a:rPr lang="zh-CN" altLang="zh-CN" sz="2000" kern="100" dirty="0">
                <a:effectLst/>
                <a:latin typeface="Times New Roman" panose="02020603050405020304" pitchFamily="18" charset="0"/>
                <a:ea typeface="黑体" panose="02010609060101010101" pitchFamily="49" charset="-122"/>
              </a:rPr>
              <a:t>同时位于左边点集</a:t>
            </a:r>
            <a:endParaRPr lang="zh-CN" altLang="zh-CN" sz="2000" kern="100" dirty="0">
              <a:effectLst/>
              <a:latin typeface="Times New Roman" panose="02020603050405020304" pitchFamily="18" charset="0"/>
              <a:ea typeface="宋体" panose="02010600030101010101" pitchFamily="2" charset="-122"/>
            </a:endParaRPr>
          </a:p>
          <a:p>
            <a:pPr marL="342900" lvl="0" indent="-342900" algn="just">
              <a:spcBef>
                <a:spcPts val="600"/>
              </a:spcBef>
              <a:spcAft>
                <a:spcPts val="600"/>
              </a:spcAft>
              <a:buFont typeface="+mj-lt"/>
              <a:buAutoNum type="romanLcPeriod"/>
            </a:pPr>
            <a:r>
              <a:rPr lang="en-US" altLang="zh-CN" sz="2000" kern="100" dirty="0">
                <a:effectLst/>
                <a:latin typeface="Times New Roman" panose="02020603050405020304" pitchFamily="18" charset="0"/>
                <a:ea typeface="黑体" panose="02010609060101010101" pitchFamily="49" charset="-122"/>
              </a:rPr>
              <a:t>p1</a:t>
            </a:r>
            <a:r>
              <a:rPr lang="zh-CN" altLang="zh-CN" sz="2000" kern="100" dirty="0">
                <a:effectLst/>
                <a:latin typeface="Times New Roman" panose="02020603050405020304" pitchFamily="18" charset="0"/>
                <a:ea typeface="黑体" panose="02010609060101010101" pitchFamily="49" charset="-122"/>
              </a:rPr>
              <a:t>，</a:t>
            </a:r>
            <a:r>
              <a:rPr lang="en-US" altLang="zh-CN" sz="2000" kern="100" dirty="0">
                <a:effectLst/>
                <a:latin typeface="Times New Roman" panose="02020603050405020304" pitchFamily="18" charset="0"/>
                <a:ea typeface="黑体" panose="02010609060101010101" pitchFamily="49" charset="-122"/>
              </a:rPr>
              <a:t>p2 </a:t>
            </a:r>
            <a:r>
              <a:rPr lang="zh-CN" altLang="zh-CN" sz="2000" kern="100" dirty="0">
                <a:effectLst/>
                <a:latin typeface="Times New Roman" panose="02020603050405020304" pitchFamily="18" charset="0"/>
                <a:ea typeface="黑体" panose="02010609060101010101" pitchFamily="49" charset="-122"/>
              </a:rPr>
              <a:t>同时位于右边点集</a:t>
            </a:r>
            <a:endParaRPr lang="zh-CN" altLang="zh-CN" sz="2000" kern="100" dirty="0">
              <a:effectLst/>
              <a:latin typeface="Times New Roman" panose="02020603050405020304" pitchFamily="18" charset="0"/>
              <a:ea typeface="宋体" panose="02010600030101010101" pitchFamily="2" charset="-122"/>
            </a:endParaRPr>
          </a:p>
          <a:p>
            <a:pPr marL="342900" lvl="0" indent="-342900" algn="just">
              <a:spcBef>
                <a:spcPts val="600"/>
              </a:spcBef>
              <a:spcAft>
                <a:spcPts val="600"/>
              </a:spcAft>
              <a:buFont typeface="+mj-lt"/>
              <a:buAutoNum type="romanLcPeriod"/>
            </a:pPr>
            <a:r>
              <a:rPr lang="en-US" altLang="zh-CN" sz="2000" kern="100" dirty="0">
                <a:effectLst/>
                <a:latin typeface="Times New Roman" panose="02020603050405020304" pitchFamily="18" charset="0"/>
                <a:ea typeface="黑体" panose="02010609060101010101" pitchFamily="49" charset="-122"/>
              </a:rPr>
              <a:t>p1</a:t>
            </a:r>
            <a:r>
              <a:rPr lang="zh-CN" altLang="zh-CN" sz="2000" kern="100" dirty="0">
                <a:effectLst/>
                <a:latin typeface="Times New Roman" panose="02020603050405020304" pitchFamily="18" charset="0"/>
                <a:ea typeface="黑体" panose="02010609060101010101" pitchFamily="49" charset="-122"/>
              </a:rPr>
              <a:t>，</a:t>
            </a:r>
            <a:r>
              <a:rPr lang="en-US" altLang="zh-CN" sz="2000" kern="100" dirty="0">
                <a:effectLst/>
                <a:latin typeface="Times New Roman" panose="02020603050405020304" pitchFamily="18" charset="0"/>
                <a:ea typeface="黑体" panose="02010609060101010101" pitchFamily="49" charset="-122"/>
              </a:rPr>
              <a:t>p2 </a:t>
            </a:r>
            <a:r>
              <a:rPr lang="zh-CN" altLang="zh-CN" sz="2000" kern="100" dirty="0">
                <a:effectLst/>
                <a:latin typeface="Times New Roman" panose="02020603050405020304" pitchFamily="18" charset="0"/>
                <a:ea typeface="黑体" panose="02010609060101010101" pitchFamily="49" charset="-122"/>
              </a:rPr>
              <a:t>一个在左侧一个在右侧</a:t>
            </a:r>
            <a:endParaRPr lang="zh-CN" altLang="zh-CN" sz="2000" kern="100" dirty="0">
              <a:effectLst/>
              <a:latin typeface="Times New Roman" panose="02020603050405020304" pitchFamily="18" charset="0"/>
              <a:ea typeface="宋体" panose="02010600030101010101" pitchFamily="2" charset="-122"/>
            </a:endParaRPr>
          </a:p>
          <a:p>
            <a:pPr marL="266700" algn="just">
              <a:spcBef>
                <a:spcPts val="600"/>
              </a:spcBef>
              <a:spcAft>
                <a:spcPts val="600"/>
              </a:spcAft>
            </a:pPr>
            <a:r>
              <a:rPr lang="zh-CN" altLang="zh-CN" sz="2000" kern="100" dirty="0">
                <a:effectLst/>
                <a:latin typeface="Times New Roman" panose="02020603050405020304" pitchFamily="18" charset="0"/>
                <a:ea typeface="黑体" panose="02010609060101010101" pitchFamily="49" charset="-122"/>
              </a:rPr>
              <a:t>对于子问题</a:t>
            </a:r>
            <a:r>
              <a:rPr lang="en-US" altLang="zh-CN" sz="2000" kern="100" dirty="0" err="1">
                <a:effectLst/>
                <a:latin typeface="Times New Roman" panose="02020603050405020304" pitchFamily="18" charset="0"/>
                <a:ea typeface="黑体" panose="02010609060101010101" pitchFamily="49" charset="-122"/>
              </a:rPr>
              <a:t>i</a:t>
            </a:r>
            <a:r>
              <a:rPr lang="zh-CN" altLang="zh-CN" sz="2000" kern="100" dirty="0">
                <a:effectLst/>
                <a:latin typeface="Times New Roman" panose="02020603050405020304" pitchFamily="18" charset="0"/>
                <a:ea typeface="黑体" panose="02010609060101010101" pitchFamily="49" charset="-122"/>
              </a:rPr>
              <a:t>和</a:t>
            </a:r>
            <a:r>
              <a:rPr lang="en-US" altLang="zh-CN" sz="2000" kern="100" dirty="0">
                <a:effectLst/>
                <a:latin typeface="Times New Roman" panose="02020603050405020304" pitchFamily="18" charset="0"/>
                <a:ea typeface="黑体" panose="02010609060101010101" pitchFamily="49" charset="-122"/>
              </a:rPr>
              <a:t>ii</a:t>
            </a:r>
            <a:r>
              <a:rPr lang="zh-CN" altLang="zh-CN" sz="2000" kern="100" dirty="0">
                <a:effectLst/>
                <a:latin typeface="Times New Roman" panose="02020603050405020304" pitchFamily="18" charset="0"/>
                <a:ea typeface="黑体" panose="02010609060101010101" pitchFamily="49" charset="-122"/>
              </a:rPr>
              <a:t>，我们可以通过递归解决，难点就在于解决子问题</a:t>
            </a:r>
            <a:r>
              <a:rPr lang="en-US" altLang="zh-CN" sz="2000" kern="100" dirty="0">
                <a:effectLst/>
                <a:latin typeface="Times New Roman" panose="02020603050405020304" pitchFamily="18" charset="0"/>
                <a:ea typeface="黑体" panose="02010609060101010101" pitchFamily="49" charset="-122"/>
              </a:rPr>
              <a:t>iii</a:t>
            </a:r>
            <a:r>
              <a:rPr lang="zh-CN" altLang="zh-CN" sz="2000" kern="100" dirty="0">
                <a:effectLst/>
                <a:latin typeface="Times New Roman" panose="02020603050405020304" pitchFamily="18" charset="0"/>
                <a:ea typeface="黑体" panose="02010609060101010101" pitchFamily="49" charset="-122"/>
              </a:rPr>
              <a:t>，即两点在两边的情况</a:t>
            </a:r>
            <a:endParaRPr lang="zh-CN" altLang="zh-CN" sz="2000" kern="100" dirty="0">
              <a:effectLst/>
              <a:latin typeface="Times New Roman" panose="02020603050405020304" pitchFamily="18" charset="0"/>
              <a:ea typeface="宋体" panose="02010600030101010101" pitchFamily="2" charset="-122"/>
            </a:endParaRPr>
          </a:p>
        </p:txBody>
      </p:sp>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0B5C4812-8576-494B-A225-AE784DC3825D}"/>
                  </a:ext>
                </a:extLst>
              </p:cNvPr>
              <p:cNvSpPr txBox="1"/>
              <p:nvPr/>
            </p:nvSpPr>
            <p:spPr>
              <a:xfrm>
                <a:off x="432054" y="5196283"/>
                <a:ext cx="11199114" cy="1169551"/>
              </a:xfrm>
              <a:prstGeom prst="rect">
                <a:avLst/>
              </a:prstGeom>
              <a:noFill/>
            </p:spPr>
            <p:txBody>
              <a:bodyPr wrap="square">
                <a:spAutoFit/>
              </a:bodyPr>
              <a:lstStyle/>
              <a:p>
                <a:pPr algn="just">
                  <a:spcBef>
                    <a:spcPts val="600"/>
                  </a:spcBef>
                  <a:spcAft>
                    <a:spcPts val="600"/>
                  </a:spcAft>
                </a:pPr>
                <a:r>
                  <a:rPr lang="zh-CN" altLang="zh-CN" sz="2000" kern="100" dirty="0">
                    <a:effectLst/>
                    <a:latin typeface="Times New Roman" panose="02020603050405020304" pitchFamily="18" charset="0"/>
                    <a:ea typeface="黑体" panose="02010609060101010101" pitchFamily="49" charset="-122"/>
                  </a:rPr>
                  <a:t>探索子问题</a:t>
                </a:r>
                <a:r>
                  <a:rPr lang="en-US" altLang="zh-CN" sz="2000" kern="100" dirty="0">
                    <a:effectLst/>
                    <a:latin typeface="Times New Roman" panose="02020603050405020304" pitchFamily="18" charset="0"/>
                    <a:ea typeface="黑体" panose="02010609060101010101" pitchFamily="49" charset="-122"/>
                  </a:rPr>
                  <a:t>iii</a:t>
                </a:r>
                <a:r>
                  <a:rPr lang="zh-CN" altLang="zh-CN" sz="2000" kern="100" dirty="0">
                    <a:effectLst/>
                    <a:latin typeface="Times New Roman" panose="02020603050405020304" pitchFamily="18" charset="0"/>
                    <a:ea typeface="黑体" panose="02010609060101010101" pitchFamily="49" charset="-122"/>
                  </a:rPr>
                  <a:t>的求解：</a:t>
                </a:r>
                <a:endParaRPr lang="zh-CN" altLang="zh-CN" sz="2000" kern="100" dirty="0">
                  <a:effectLst/>
                  <a:latin typeface="Times New Roman" panose="02020603050405020304" pitchFamily="18" charset="0"/>
                  <a:ea typeface="宋体" panose="02010600030101010101" pitchFamily="2" charset="-122"/>
                </a:endParaRPr>
              </a:p>
              <a:p>
                <a:pPr indent="279400" algn="just">
                  <a:spcBef>
                    <a:spcPts val="600"/>
                  </a:spcBef>
                  <a:spcAft>
                    <a:spcPts val="600"/>
                  </a:spcAft>
                </a:pPr>
                <a:r>
                  <a:rPr lang="zh-CN" altLang="zh-CN" sz="2000" kern="100" dirty="0">
                    <a:effectLst/>
                    <a:latin typeface="Times New Roman" panose="02020603050405020304" pitchFamily="18" charset="0"/>
                    <a:ea typeface="黑体" panose="02010609060101010101" pitchFamily="49" charset="-122"/>
                  </a:rPr>
                  <a:t>我们可以通过递归得到左右两边点子集的最近点对距离。分别设为</a:t>
                </a:r>
                <a14:m>
                  <m:oMath xmlns:m="http://schemas.openxmlformats.org/officeDocument/2006/math">
                    <m:sSub>
                      <m:sSubPr>
                        <m:ctrlPr>
                          <a:rPr lang="zh-CN" altLang="zh-CN" sz="2000" i="1" kern="100">
                            <a:effectLst/>
                            <a:latin typeface="Cambria Math" panose="02040503050406030204" pitchFamily="18" charset="0"/>
                            <a:ea typeface="Cambria Math" panose="02040503050406030204" pitchFamily="18" charset="0"/>
                          </a:rPr>
                        </m:ctrlPr>
                      </m:sSubPr>
                      <m:e>
                        <m:r>
                          <a:rPr lang="en-US" altLang="zh-CN" sz="2000" i="1" kern="100">
                            <a:effectLst/>
                            <a:latin typeface="Cambria Math" panose="02040503050406030204" pitchFamily="18" charset="0"/>
                            <a:ea typeface="黑体" panose="02010609060101010101" pitchFamily="49" charset="-122"/>
                          </a:rPr>
                          <m:t>𝑑</m:t>
                        </m:r>
                      </m:e>
                      <m:sub>
                        <m:r>
                          <a:rPr lang="en-US" altLang="zh-CN" sz="2000" i="1" kern="100">
                            <a:effectLst/>
                            <a:latin typeface="Cambria Math" panose="02040503050406030204" pitchFamily="18" charset="0"/>
                            <a:ea typeface="黑体" panose="02010609060101010101" pitchFamily="49" charset="-122"/>
                          </a:rPr>
                          <m:t>𝑙</m:t>
                        </m:r>
                      </m:sub>
                    </m:sSub>
                    <m:r>
                      <a:rPr lang="zh-CN" altLang="zh-CN" sz="2000" i="1" kern="100">
                        <a:effectLst/>
                        <a:latin typeface="Cambria Math" panose="02040503050406030204" pitchFamily="18" charset="0"/>
                        <a:ea typeface="黑体" panose="02010609060101010101" pitchFamily="49" charset="-122"/>
                      </a:rPr>
                      <m:t>和</m:t>
                    </m:r>
                    <m:sSub>
                      <m:sSubPr>
                        <m:ctrlPr>
                          <a:rPr lang="zh-CN" altLang="zh-CN" sz="2000" i="1" kern="100">
                            <a:effectLst/>
                            <a:latin typeface="Cambria Math" panose="02040503050406030204" pitchFamily="18" charset="0"/>
                            <a:ea typeface="Cambria Math" panose="02040503050406030204" pitchFamily="18" charset="0"/>
                          </a:rPr>
                        </m:ctrlPr>
                      </m:sSubPr>
                      <m:e>
                        <m:r>
                          <a:rPr lang="en-US" altLang="zh-CN" sz="2000" i="1" kern="100">
                            <a:effectLst/>
                            <a:latin typeface="Cambria Math" panose="02040503050406030204" pitchFamily="18" charset="0"/>
                            <a:ea typeface="黑体" panose="02010609060101010101" pitchFamily="49" charset="-122"/>
                          </a:rPr>
                          <m:t>𝑑</m:t>
                        </m:r>
                      </m:e>
                      <m:sub>
                        <m:r>
                          <a:rPr lang="en-US" altLang="zh-CN" sz="2000" i="1" kern="100">
                            <a:effectLst/>
                            <a:latin typeface="Cambria Math" panose="02040503050406030204" pitchFamily="18" charset="0"/>
                            <a:ea typeface="黑体" panose="02010609060101010101" pitchFamily="49" charset="-122"/>
                          </a:rPr>
                          <m:t>𝑟</m:t>
                        </m:r>
                      </m:sub>
                    </m:sSub>
                  </m:oMath>
                </a14:m>
                <a:r>
                  <a:rPr lang="zh-CN" altLang="zh-CN" sz="2000" kern="100" dirty="0">
                    <a:effectLst/>
                    <a:latin typeface="Times New Roman" panose="02020603050405020304" pitchFamily="18" charset="0"/>
                    <a:ea typeface="黑体" panose="02010609060101010101" pitchFamily="49" charset="-122"/>
                  </a:rPr>
                  <a:t>，取</a:t>
                </a:r>
                <a14:m>
                  <m:oMath xmlns:m="http://schemas.openxmlformats.org/officeDocument/2006/math">
                    <m:r>
                      <a:rPr lang="en-US" altLang="zh-CN" sz="2000" i="1" kern="100">
                        <a:effectLst/>
                        <a:latin typeface="Cambria Math" panose="02040503050406030204" pitchFamily="18" charset="0"/>
                        <a:ea typeface="黑体" panose="02010609060101010101" pitchFamily="49" charset="-122"/>
                      </a:rPr>
                      <m:t>𝑑</m:t>
                    </m:r>
                    <m:r>
                      <a:rPr lang="en-US" altLang="zh-CN" sz="2000" i="1" kern="100">
                        <a:effectLst/>
                        <a:latin typeface="Cambria Math" panose="02040503050406030204" pitchFamily="18" charset="0"/>
                        <a:ea typeface="黑体" panose="02010609060101010101" pitchFamily="49" charset="-122"/>
                      </a:rPr>
                      <m:t>=</m:t>
                    </m:r>
                  </m:oMath>
                </a14:m>
                <a:r>
                  <a:rPr lang="en-US" altLang="zh-CN" sz="2000" kern="100" dirty="0">
                    <a:effectLst/>
                    <a:latin typeface="Times New Roman" panose="02020603050405020304" pitchFamily="18" charset="0"/>
                    <a:ea typeface="黑体" panose="02010609060101010101" pitchFamily="49" charset="-122"/>
                  </a:rPr>
                  <a:t>min (</a:t>
                </a:r>
                <a14:m>
                  <m:oMath xmlns:m="http://schemas.openxmlformats.org/officeDocument/2006/math">
                    <m:sSub>
                      <m:sSubPr>
                        <m:ctrlPr>
                          <a:rPr lang="zh-CN" altLang="zh-CN" sz="2000" i="1" kern="100">
                            <a:effectLst/>
                            <a:latin typeface="Cambria Math" panose="02040503050406030204" pitchFamily="18" charset="0"/>
                            <a:ea typeface="Cambria Math" panose="02040503050406030204" pitchFamily="18" charset="0"/>
                          </a:rPr>
                        </m:ctrlPr>
                      </m:sSubPr>
                      <m:e>
                        <m:r>
                          <a:rPr lang="en-US" altLang="zh-CN" sz="2000" i="1" kern="100">
                            <a:effectLst/>
                            <a:latin typeface="Cambria Math" panose="02040503050406030204" pitchFamily="18" charset="0"/>
                            <a:ea typeface="黑体" panose="02010609060101010101" pitchFamily="49" charset="-122"/>
                          </a:rPr>
                          <m:t>𝑑</m:t>
                        </m:r>
                      </m:e>
                      <m:sub>
                        <m:r>
                          <a:rPr lang="en-US" altLang="zh-CN" sz="2000" i="1" kern="100">
                            <a:effectLst/>
                            <a:latin typeface="Cambria Math" panose="02040503050406030204" pitchFamily="18" charset="0"/>
                            <a:ea typeface="黑体" panose="02010609060101010101" pitchFamily="49" charset="-122"/>
                          </a:rPr>
                          <m:t>𝑙</m:t>
                        </m:r>
                      </m:sub>
                    </m:sSub>
                    <m:r>
                      <a:rPr lang="en-US" altLang="zh-CN" sz="2000" i="1" kern="100">
                        <a:effectLst/>
                        <a:latin typeface="Cambria Math" panose="02040503050406030204" pitchFamily="18" charset="0"/>
                        <a:ea typeface="黑体" panose="02010609060101010101" pitchFamily="49" charset="-122"/>
                      </a:rPr>
                      <m:t>,</m:t>
                    </m:r>
                    <m:sSub>
                      <m:sSubPr>
                        <m:ctrlPr>
                          <a:rPr lang="zh-CN" altLang="zh-CN" sz="2000" i="1" kern="100">
                            <a:effectLst/>
                            <a:latin typeface="Cambria Math" panose="02040503050406030204" pitchFamily="18" charset="0"/>
                            <a:ea typeface="Cambria Math" panose="02040503050406030204" pitchFamily="18" charset="0"/>
                          </a:rPr>
                        </m:ctrlPr>
                      </m:sSubPr>
                      <m:e>
                        <m:r>
                          <a:rPr lang="en-US" altLang="zh-CN" sz="2000" i="1" kern="100">
                            <a:effectLst/>
                            <a:latin typeface="Cambria Math" panose="02040503050406030204" pitchFamily="18" charset="0"/>
                            <a:ea typeface="黑体" panose="02010609060101010101" pitchFamily="49" charset="-122"/>
                          </a:rPr>
                          <m:t>𝑑</m:t>
                        </m:r>
                      </m:e>
                      <m:sub>
                        <m:r>
                          <a:rPr lang="en-US" altLang="zh-CN" sz="2000" i="1" kern="100">
                            <a:effectLst/>
                            <a:latin typeface="Cambria Math" panose="02040503050406030204" pitchFamily="18" charset="0"/>
                            <a:ea typeface="黑体" panose="02010609060101010101" pitchFamily="49" charset="-122"/>
                          </a:rPr>
                          <m:t>𝑟</m:t>
                        </m:r>
                      </m:sub>
                    </m:sSub>
                  </m:oMath>
                </a14:m>
                <a:r>
                  <a:rPr lang="en-US" altLang="zh-CN" sz="2000" kern="100" dirty="0">
                    <a:effectLst/>
                    <a:latin typeface="Times New Roman" panose="02020603050405020304" pitchFamily="18" charset="0"/>
                    <a:ea typeface="黑体" panose="02010609060101010101" pitchFamily="49" charset="-122"/>
                  </a:rPr>
                  <a:t>)</a:t>
                </a:r>
                <a:r>
                  <a:rPr lang="zh-CN" altLang="zh-CN" sz="2000" kern="100" dirty="0">
                    <a:effectLst/>
                    <a:latin typeface="Times New Roman" panose="02020603050405020304" pitchFamily="18" charset="0"/>
                    <a:ea typeface="黑体" panose="02010609060101010101" pitchFamily="49" charset="-122"/>
                  </a:rPr>
                  <a:t>，我们可以借助 </a:t>
                </a:r>
                <a14:m>
                  <m:oMath xmlns:m="http://schemas.openxmlformats.org/officeDocument/2006/math">
                    <m:r>
                      <a:rPr lang="en-US" altLang="zh-CN" sz="2000" i="1" kern="100">
                        <a:effectLst/>
                        <a:latin typeface="Cambria Math" panose="02040503050406030204" pitchFamily="18" charset="0"/>
                        <a:ea typeface="黑体" panose="02010609060101010101" pitchFamily="49" charset="-122"/>
                      </a:rPr>
                      <m:t>𝑑</m:t>
                    </m:r>
                  </m:oMath>
                </a14:m>
                <a:r>
                  <a:rPr lang="en-US" altLang="zh-CN" sz="2000" kern="100" dirty="0">
                    <a:effectLst/>
                    <a:latin typeface="Times New Roman" panose="02020603050405020304" pitchFamily="18" charset="0"/>
                    <a:ea typeface="黑体" panose="02010609060101010101" pitchFamily="49" charset="-122"/>
                  </a:rPr>
                  <a:t> </a:t>
                </a:r>
                <a:r>
                  <a:rPr lang="zh-CN" altLang="zh-CN" sz="2000" kern="100" dirty="0">
                    <a:effectLst/>
                    <a:latin typeface="Times New Roman" panose="02020603050405020304" pitchFamily="18" charset="0"/>
                    <a:ea typeface="黑体" panose="02010609060101010101" pitchFamily="49" charset="-122"/>
                  </a:rPr>
                  <a:t>来缩小我们查找的空间。</a:t>
                </a:r>
                <a:endParaRPr lang="zh-CN" altLang="zh-CN" sz="2000" kern="100" dirty="0">
                  <a:effectLst/>
                  <a:latin typeface="Times New Roman" panose="02020603050405020304" pitchFamily="18" charset="0"/>
                  <a:ea typeface="宋体" panose="02010600030101010101" pitchFamily="2" charset="-122"/>
                </a:endParaRPr>
              </a:p>
            </p:txBody>
          </p:sp>
        </mc:Choice>
        <mc:Fallback xmlns="">
          <p:sp>
            <p:nvSpPr>
              <p:cNvPr id="15" name="文本框 14">
                <a:extLst>
                  <a:ext uri="{FF2B5EF4-FFF2-40B4-BE49-F238E27FC236}">
                    <a16:creationId xmlns:a16="http://schemas.microsoft.com/office/drawing/2014/main" id="{0B5C4812-8576-494B-A225-AE784DC3825D}"/>
                  </a:ext>
                </a:extLst>
              </p:cNvPr>
              <p:cNvSpPr txBox="1">
                <a:spLocks noRot="1" noChangeAspect="1" noMove="1" noResize="1" noEditPoints="1" noAdjustHandles="1" noChangeArrowheads="1" noChangeShapeType="1" noTextEdit="1"/>
              </p:cNvSpPr>
              <p:nvPr/>
            </p:nvSpPr>
            <p:spPr>
              <a:xfrm>
                <a:off x="432054" y="5196283"/>
                <a:ext cx="11199114" cy="1169551"/>
              </a:xfrm>
              <a:prstGeom prst="rect">
                <a:avLst/>
              </a:prstGeom>
              <a:blipFill>
                <a:blip r:embed="rId2"/>
                <a:stretch>
                  <a:fillRect l="-599" t="-3646" r="-544" b="-729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0947360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CF068418-36D3-46E2-9DC0-C8099F0449E9}"/>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10502" y="615822"/>
            <a:ext cx="7205282" cy="4660266"/>
          </a:xfrm>
          <a:prstGeom prst="rect">
            <a:avLst/>
          </a:prstGeom>
          <a:noFill/>
          <a:ln>
            <a:noFill/>
          </a:ln>
        </p:spPr>
      </p:pic>
      <p:sp>
        <p:nvSpPr>
          <p:cNvPr id="9" name="文本框 8">
            <a:extLst>
              <a:ext uri="{FF2B5EF4-FFF2-40B4-BE49-F238E27FC236}">
                <a16:creationId xmlns:a16="http://schemas.microsoft.com/office/drawing/2014/main" id="{1999F56C-6C9D-4C37-8671-923C8FF36CA0}"/>
              </a:ext>
            </a:extLst>
          </p:cNvPr>
          <p:cNvSpPr txBox="1"/>
          <p:nvPr/>
        </p:nvSpPr>
        <p:spPr>
          <a:xfrm>
            <a:off x="7635240" y="1731573"/>
            <a:ext cx="4480560" cy="923330"/>
          </a:xfrm>
          <a:prstGeom prst="rect">
            <a:avLst/>
          </a:prstGeom>
          <a:noFill/>
        </p:spPr>
        <p:txBody>
          <a:bodyPr wrap="square">
            <a:spAutoFit/>
          </a:bodyPr>
          <a:lstStyle/>
          <a:p>
            <a:pPr indent="266700" algn="just">
              <a:spcBef>
                <a:spcPts val="600"/>
              </a:spcBef>
              <a:spcAft>
                <a:spcPts val="600"/>
              </a:spcAft>
            </a:pPr>
            <a:r>
              <a:rPr lang="zh-CN" altLang="zh-CN" sz="1800" kern="100" dirty="0">
                <a:effectLst/>
                <a:latin typeface="Times New Roman" panose="02020603050405020304" pitchFamily="18" charset="0"/>
                <a:ea typeface="黑体" panose="02010609060101010101" pitchFamily="49" charset="-122"/>
              </a:rPr>
              <a:t>容易得到跨越中间线</a:t>
            </a:r>
            <a:r>
              <a:rPr lang="en-US" altLang="zh-CN" sz="1800" kern="100" dirty="0">
                <a:effectLst/>
                <a:latin typeface="Times New Roman" panose="02020603050405020304" pitchFamily="18" charset="0"/>
                <a:ea typeface="黑体" panose="02010609060101010101" pitchFamily="49" charset="-122"/>
              </a:rPr>
              <a:t>L</a:t>
            </a:r>
            <a:r>
              <a:rPr lang="zh-CN" altLang="zh-CN" sz="1800" kern="100" dirty="0">
                <a:effectLst/>
                <a:latin typeface="Times New Roman" panose="02020603050405020304" pitchFamily="18" charset="0"/>
                <a:ea typeface="黑体" panose="02010609060101010101" pitchFamily="49" charset="-122"/>
              </a:rPr>
              <a:t>的最近点对只可能存在于绿色矩形内，所以仅需要对绿色矩形内的点进行研究。</a:t>
            </a:r>
            <a:endParaRPr lang="zh-CN" altLang="zh-CN" sz="1800" kern="100" dirty="0">
              <a:effectLst/>
              <a:latin typeface="Times New Roman" panose="02020603050405020304" pitchFamily="18" charset="0"/>
              <a:ea typeface="宋体" panose="02010600030101010101" pitchFamily="2" charset="-122"/>
            </a:endParaRPr>
          </a:p>
        </p:txBody>
      </p:sp>
      <p:sp>
        <p:nvSpPr>
          <p:cNvPr id="11" name="文本框 10">
            <a:extLst>
              <a:ext uri="{FF2B5EF4-FFF2-40B4-BE49-F238E27FC236}">
                <a16:creationId xmlns:a16="http://schemas.microsoft.com/office/drawing/2014/main" id="{CF0400B0-89BB-4D61-995A-691D7D1AD62C}"/>
              </a:ext>
            </a:extLst>
          </p:cNvPr>
          <p:cNvSpPr txBox="1"/>
          <p:nvPr/>
        </p:nvSpPr>
        <p:spPr>
          <a:xfrm>
            <a:off x="7541896" y="2782919"/>
            <a:ext cx="4565332" cy="1477328"/>
          </a:xfrm>
          <a:prstGeom prst="rect">
            <a:avLst/>
          </a:prstGeom>
          <a:noFill/>
        </p:spPr>
        <p:txBody>
          <a:bodyPr wrap="square">
            <a:spAutoFit/>
          </a:bodyPr>
          <a:lstStyle/>
          <a:p>
            <a:pPr algn="just">
              <a:spcBef>
                <a:spcPts val="600"/>
              </a:spcBef>
              <a:spcAft>
                <a:spcPts val="600"/>
              </a:spcAft>
            </a:pPr>
            <a:r>
              <a:rPr lang="en-US" altLang="zh-CN" sz="1800" kern="100" dirty="0">
                <a:effectLst/>
                <a:latin typeface="Times New Roman" panose="02020603050405020304" pitchFamily="18" charset="0"/>
                <a:ea typeface="黑体" panose="02010609060101010101" pitchFamily="49" charset="-122"/>
              </a:rPr>
              <a:t>        </a:t>
            </a:r>
            <a:r>
              <a:rPr lang="zh-CN" altLang="zh-CN" sz="1800" kern="100" dirty="0">
                <a:effectLst/>
                <a:latin typeface="Times New Roman" panose="02020603050405020304" pitchFamily="18" charset="0"/>
                <a:ea typeface="黑体" panose="02010609060101010101" pitchFamily="49" charset="-122"/>
              </a:rPr>
              <a:t>对于绿色矩形内的点，若仍然采用蛮力穷举法一一配对求距离，并不能实质性地降低时间复杂度，因为可能查找空间和原来一样。但我们可以根据鸽笼定理来对算法进行优化。</a:t>
            </a:r>
            <a:endParaRPr lang="zh-CN" altLang="zh-CN" sz="1800" kern="100" dirty="0">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33593228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a:extLst>
              <a:ext uri="{FF2B5EF4-FFF2-40B4-BE49-F238E27FC236}">
                <a16:creationId xmlns:a16="http://schemas.microsoft.com/office/drawing/2014/main" id="{800F1016-A2E0-4CE1-BAB4-C4931C36B1A0}"/>
              </a:ext>
            </a:extLst>
          </p:cNvPr>
          <p:cNvSpPr txBox="1"/>
          <p:nvPr/>
        </p:nvSpPr>
        <p:spPr>
          <a:xfrm>
            <a:off x="1524" y="225331"/>
            <a:ext cx="11849100" cy="1477328"/>
          </a:xfrm>
          <a:prstGeom prst="rect">
            <a:avLst/>
          </a:prstGeom>
          <a:noFill/>
        </p:spPr>
        <p:txBody>
          <a:bodyPr wrap="square">
            <a:spAutoFit/>
          </a:bodyPr>
          <a:lstStyle/>
          <a:p>
            <a:pPr indent="419100" algn="just">
              <a:spcBef>
                <a:spcPts val="600"/>
              </a:spcBef>
              <a:spcAft>
                <a:spcPts val="600"/>
              </a:spcAft>
            </a:pPr>
            <a:r>
              <a:rPr lang="zh-CN" altLang="en-US" sz="1800" kern="100" dirty="0">
                <a:effectLst/>
                <a:latin typeface="Times New Roman" panose="02020603050405020304" pitchFamily="18" charset="0"/>
                <a:ea typeface="黑体" panose="02010609060101010101" pitchFamily="49" charset="-122"/>
              </a:rPr>
              <a:t>如下图，当对</a:t>
            </a:r>
            <a:r>
              <a:rPr lang="en-US" altLang="zh-CN" sz="1800" kern="100" dirty="0">
                <a:effectLst/>
                <a:latin typeface="Times New Roman" panose="02020603050405020304" pitchFamily="18" charset="0"/>
                <a:ea typeface="黑体" panose="02010609060101010101" pitchFamily="49" charset="-122"/>
              </a:rPr>
              <a:t>[L − d, L + d]</a:t>
            </a:r>
            <a:r>
              <a:rPr lang="zh-CN" altLang="en-US" sz="1800" kern="100" dirty="0">
                <a:effectLst/>
                <a:latin typeface="Times New Roman" panose="02020603050405020304" pitchFamily="18" charset="0"/>
                <a:ea typeface="黑体" panose="02010609060101010101" pitchFamily="49" charset="-122"/>
              </a:rPr>
              <a:t>中的点进行归并后，这些点在数组中关于 </a:t>
            </a:r>
            <a:r>
              <a:rPr lang="en-US" altLang="zh-CN" sz="1800" kern="100" dirty="0">
                <a:effectLst/>
                <a:latin typeface="Times New Roman" panose="02020603050405020304" pitchFamily="18" charset="0"/>
                <a:ea typeface="黑体" panose="02010609060101010101" pitchFamily="49" charset="-122"/>
              </a:rPr>
              <a:t>y </a:t>
            </a:r>
            <a:r>
              <a:rPr lang="zh-CN" altLang="en-US" sz="1800" kern="100" dirty="0">
                <a:effectLst/>
                <a:latin typeface="Times New Roman" panose="02020603050405020304" pitchFamily="18" charset="0"/>
                <a:ea typeface="黑体" panose="02010609060101010101" pitchFamily="49" charset="-122"/>
              </a:rPr>
              <a:t>坐标已经有序。不妨假设点</a:t>
            </a:r>
            <a:r>
              <a:rPr lang="en-US" altLang="zh-CN" sz="1800" kern="100" dirty="0">
                <a:effectLst/>
                <a:latin typeface="Times New Roman" panose="02020603050405020304" pitchFamily="18" charset="0"/>
                <a:ea typeface="黑体" panose="02010609060101010101" pitchFamily="49" charset="-122"/>
              </a:rPr>
              <a:t>p(</a:t>
            </a:r>
            <a:r>
              <a:rPr lang="en-US" altLang="zh-CN" sz="1800" kern="100" dirty="0" err="1">
                <a:effectLst/>
                <a:latin typeface="Times New Roman" panose="02020603050405020304" pitchFamily="18" charset="0"/>
                <a:ea typeface="黑体" panose="02010609060101010101" pitchFamily="49" charset="-122"/>
              </a:rPr>
              <a:t>x,y</a:t>
            </a:r>
            <a:r>
              <a:rPr lang="en-US" altLang="zh-CN" sz="1800" kern="100" dirty="0">
                <a:effectLst/>
                <a:latin typeface="Times New Roman" panose="02020603050405020304" pitchFamily="18" charset="0"/>
                <a:ea typeface="黑体" panose="02010609060101010101" pitchFamily="49" charset="-122"/>
              </a:rPr>
              <a:t>)</a:t>
            </a:r>
            <a:r>
              <a:rPr lang="zh-CN" altLang="en-US" sz="1800" kern="100" dirty="0">
                <a:effectLst/>
                <a:latin typeface="Times New Roman" panose="02020603050405020304" pitchFamily="18" charset="0"/>
                <a:ea typeface="黑体" panose="02010609060101010101" pitchFamily="49" charset="-122"/>
              </a:rPr>
              <a:t>是集合</a:t>
            </a:r>
            <a:r>
              <a:rPr lang="en-US" altLang="zh-CN" sz="1800" kern="100" dirty="0">
                <a:effectLst/>
                <a:latin typeface="Times New Roman" panose="02020603050405020304" pitchFamily="18" charset="0"/>
                <a:ea typeface="黑体" panose="02010609060101010101" pitchFamily="49" charset="-122"/>
              </a:rPr>
              <a:t>P1(</a:t>
            </a:r>
            <a:r>
              <a:rPr lang="zh-CN" altLang="en-US" sz="1800" kern="100" dirty="0">
                <a:effectLst/>
                <a:latin typeface="Times New Roman" panose="02020603050405020304" pitchFamily="18" charset="0"/>
                <a:ea typeface="黑体" panose="02010609060101010101" pitchFamily="49" charset="-122"/>
              </a:rPr>
              <a:t>绿色矩形左边</a:t>
            </a:r>
            <a:r>
              <a:rPr lang="en-US" altLang="zh-CN" sz="1800" kern="100" dirty="0">
                <a:effectLst/>
                <a:latin typeface="Times New Roman" panose="02020603050405020304" pitchFamily="18" charset="0"/>
                <a:ea typeface="黑体" panose="02010609060101010101" pitchFamily="49" charset="-122"/>
              </a:rPr>
              <a:t>)</a:t>
            </a:r>
            <a:r>
              <a:rPr lang="zh-CN" altLang="en-US" sz="1800" kern="100" dirty="0">
                <a:effectLst/>
                <a:latin typeface="Times New Roman" panose="02020603050405020304" pitchFamily="18" charset="0"/>
                <a:ea typeface="黑体" panose="02010609060101010101" pitchFamily="49" charset="-122"/>
              </a:rPr>
              <a:t>和</a:t>
            </a:r>
            <a:r>
              <a:rPr lang="en-US" altLang="zh-CN" sz="1800" kern="100" dirty="0">
                <a:effectLst/>
                <a:latin typeface="Times New Roman" panose="02020603050405020304" pitchFamily="18" charset="0"/>
                <a:ea typeface="黑体" panose="02010609060101010101" pitchFamily="49" charset="-122"/>
              </a:rPr>
              <a:t>P2</a:t>
            </a:r>
            <a:r>
              <a:rPr lang="zh-CN" altLang="en-US" sz="1800" kern="100" dirty="0">
                <a:effectLst/>
                <a:latin typeface="Times New Roman" panose="02020603050405020304" pitchFamily="18" charset="0"/>
                <a:ea typeface="黑体" panose="02010609060101010101" pitchFamily="49" charset="-122"/>
              </a:rPr>
              <a:t>（绿色矩形右边）中</a:t>
            </a:r>
            <a:r>
              <a:rPr lang="en-US" altLang="zh-CN" sz="1800" kern="100" dirty="0">
                <a:effectLst/>
                <a:latin typeface="Times New Roman" panose="02020603050405020304" pitchFamily="18" charset="0"/>
                <a:ea typeface="黑体" panose="02010609060101010101" pitchFamily="49" charset="-122"/>
              </a:rPr>
              <a:t>y</a:t>
            </a:r>
            <a:r>
              <a:rPr lang="zh-CN" altLang="en-US" sz="1800" kern="100" dirty="0">
                <a:effectLst/>
                <a:latin typeface="Times New Roman" panose="02020603050405020304" pitchFamily="18" charset="0"/>
                <a:ea typeface="黑体" panose="02010609060101010101" pitchFamily="49" charset="-122"/>
              </a:rPr>
              <a:t>坐标最小的点，</a:t>
            </a:r>
            <a:r>
              <a:rPr lang="en-US" altLang="zh-CN" sz="1800" kern="100" dirty="0">
                <a:effectLst/>
                <a:latin typeface="Times New Roman" panose="02020603050405020304" pitchFamily="18" charset="0"/>
                <a:ea typeface="黑体" panose="02010609060101010101" pitchFamily="49" charset="-122"/>
              </a:rPr>
              <a:t>p</a:t>
            </a:r>
            <a:r>
              <a:rPr lang="zh-CN" altLang="en-US" sz="1800" kern="100" dirty="0">
                <a:effectLst/>
                <a:latin typeface="Times New Roman" panose="02020603050405020304" pitchFamily="18" charset="0"/>
                <a:ea typeface="黑体" panose="02010609060101010101" pitchFamily="49" charset="-122"/>
              </a:rPr>
              <a:t>即可能在</a:t>
            </a:r>
            <a:r>
              <a:rPr lang="en-US" altLang="zh-CN" sz="1800" kern="100" dirty="0">
                <a:effectLst/>
                <a:latin typeface="Times New Roman" panose="02020603050405020304" pitchFamily="18" charset="0"/>
                <a:ea typeface="黑体" panose="02010609060101010101" pitchFamily="49" charset="-122"/>
              </a:rPr>
              <a:t>P1</a:t>
            </a:r>
            <a:r>
              <a:rPr lang="zh-CN" altLang="en-US" sz="1800" kern="100" dirty="0">
                <a:effectLst/>
                <a:latin typeface="Times New Roman" panose="02020603050405020304" pitchFamily="18" charset="0"/>
                <a:ea typeface="黑体" panose="02010609060101010101" pitchFamily="49" charset="-122"/>
              </a:rPr>
              <a:t>中也可能在</a:t>
            </a:r>
            <a:r>
              <a:rPr lang="en-US" altLang="zh-CN" sz="1800" kern="100" dirty="0">
                <a:effectLst/>
                <a:latin typeface="Times New Roman" panose="02020603050405020304" pitchFamily="18" charset="0"/>
                <a:ea typeface="黑体" panose="02010609060101010101" pitchFamily="49" charset="-122"/>
              </a:rPr>
              <a:t>P2</a:t>
            </a:r>
            <a:r>
              <a:rPr lang="zh-CN" altLang="en-US" sz="1800" kern="100" dirty="0">
                <a:effectLst/>
                <a:latin typeface="Times New Roman" panose="02020603050405020304" pitchFamily="18" charset="0"/>
                <a:ea typeface="黑体" panose="02010609060101010101" pitchFamily="49" charset="-122"/>
              </a:rPr>
              <a:t>中。现在需要找出的是和点</a:t>
            </a:r>
            <a:r>
              <a:rPr lang="en-US" altLang="zh-CN" sz="1800" kern="100" dirty="0">
                <a:effectLst/>
                <a:latin typeface="Times New Roman" panose="02020603050405020304" pitchFamily="18" charset="0"/>
                <a:ea typeface="黑体" panose="02010609060101010101" pitchFamily="49" charset="-122"/>
              </a:rPr>
              <a:t>p</a:t>
            </a:r>
            <a:r>
              <a:rPr lang="zh-CN" altLang="en-US" sz="1800" kern="100" dirty="0">
                <a:effectLst/>
                <a:latin typeface="Times New Roman" panose="02020603050405020304" pitchFamily="18" charset="0"/>
                <a:ea typeface="黑体" panose="02010609060101010101" pitchFamily="49" charset="-122"/>
              </a:rPr>
              <a:t>的距离小于</a:t>
            </a:r>
            <a:r>
              <a:rPr lang="en-US" altLang="zh-CN" sz="1800" kern="100" dirty="0">
                <a:effectLst/>
                <a:latin typeface="Times New Roman" panose="02020603050405020304" pitchFamily="18" charset="0"/>
                <a:ea typeface="黑体" panose="02010609060101010101" pitchFamily="49" charset="-122"/>
              </a:rPr>
              <a:t>d</a:t>
            </a:r>
            <a:r>
              <a:rPr lang="zh-CN" altLang="en-US" sz="1800" kern="100" dirty="0">
                <a:effectLst/>
                <a:latin typeface="Times New Roman" panose="02020603050405020304" pitchFamily="18" charset="0"/>
                <a:ea typeface="黑体" panose="02010609060101010101" pitchFamily="49" charset="-122"/>
              </a:rPr>
              <a:t>的点，显然，这些点肯定位于</a:t>
            </a:r>
            <a:r>
              <a:rPr lang="en-US" altLang="zh-CN" sz="1800" kern="100" dirty="0">
                <a:effectLst/>
                <a:latin typeface="Times New Roman" panose="02020603050405020304" pitchFamily="18" charset="0"/>
                <a:ea typeface="黑体" panose="02010609060101010101" pitchFamily="49" charset="-122"/>
              </a:rPr>
              <a:t>[y, </a:t>
            </a:r>
            <a:r>
              <a:rPr lang="en-US" altLang="zh-CN" sz="1800" kern="100" dirty="0" err="1">
                <a:effectLst/>
                <a:latin typeface="Times New Roman" panose="02020603050405020304" pitchFamily="18" charset="0"/>
                <a:ea typeface="黑体" panose="02010609060101010101" pitchFamily="49" charset="-122"/>
              </a:rPr>
              <a:t>y+d</a:t>
            </a:r>
            <a:r>
              <a:rPr lang="en-US" altLang="zh-CN" sz="1800" kern="100" dirty="0">
                <a:effectLst/>
                <a:latin typeface="Times New Roman" panose="02020603050405020304" pitchFamily="18" charset="0"/>
                <a:ea typeface="黑体" panose="02010609060101010101" pitchFamily="49" charset="-122"/>
              </a:rPr>
              <a:t>]</a:t>
            </a:r>
            <a:r>
              <a:rPr lang="zh-CN" altLang="en-US" sz="1800" kern="100" dirty="0">
                <a:effectLst/>
                <a:latin typeface="Times New Roman" panose="02020603050405020304" pitchFamily="18" charset="0"/>
                <a:ea typeface="黑体" panose="02010609060101010101" pitchFamily="49" charset="-122"/>
              </a:rPr>
              <a:t>之间，如下图所示，即位于红色矩形中。因为根据分析，当且仅当点位于该红色矩形内时，两点间</a:t>
            </a:r>
            <a:r>
              <a:rPr lang="en-US" altLang="zh-CN" sz="1800" kern="100" dirty="0">
                <a:effectLst/>
                <a:latin typeface="Times New Roman" panose="02020603050405020304" pitchFamily="18" charset="0"/>
                <a:ea typeface="黑体" panose="02010609060101010101" pitchFamily="49" charset="-122"/>
              </a:rPr>
              <a:t>y</a:t>
            </a:r>
            <a:r>
              <a:rPr lang="zh-CN" altLang="en-US" sz="1800" kern="100" dirty="0">
                <a:effectLst/>
                <a:latin typeface="Times New Roman" panose="02020603050405020304" pitchFamily="18" charset="0"/>
                <a:ea typeface="黑体" panose="02010609060101010101" pitchFamily="49" charset="-122"/>
              </a:rPr>
              <a:t>坐标之差小于</a:t>
            </a:r>
            <a:r>
              <a:rPr lang="en-US" altLang="zh-CN" sz="1800" kern="100" dirty="0">
                <a:effectLst/>
                <a:latin typeface="Times New Roman" panose="02020603050405020304" pitchFamily="18" charset="0"/>
                <a:ea typeface="黑体" panose="02010609060101010101" pitchFamily="49" charset="-122"/>
              </a:rPr>
              <a:t>d</a:t>
            </a:r>
            <a:r>
              <a:rPr lang="zh-CN" altLang="en-US" sz="1800" kern="100" dirty="0">
                <a:effectLst/>
                <a:latin typeface="Times New Roman" panose="02020603050405020304" pitchFamily="18" charset="0"/>
                <a:ea typeface="黑体" panose="02010609060101010101" pitchFamily="49" charset="-122"/>
              </a:rPr>
              <a:t>，其他不在该范围内的点</a:t>
            </a:r>
            <a:r>
              <a:rPr lang="en-US" altLang="zh-CN" sz="1800" kern="100" dirty="0">
                <a:effectLst/>
                <a:latin typeface="Times New Roman" panose="02020603050405020304" pitchFamily="18" charset="0"/>
                <a:ea typeface="黑体" panose="02010609060101010101" pitchFamily="49" charset="-122"/>
              </a:rPr>
              <a:t>y</a:t>
            </a:r>
            <a:r>
              <a:rPr lang="zh-CN" altLang="en-US" sz="1800" kern="100" dirty="0">
                <a:effectLst/>
                <a:latin typeface="Times New Roman" panose="02020603050405020304" pitchFamily="18" charset="0"/>
                <a:ea typeface="黑体" panose="02010609060101010101" pitchFamily="49" charset="-122"/>
              </a:rPr>
              <a:t>坐标之差必定大于</a:t>
            </a:r>
            <a:r>
              <a:rPr lang="en-US" altLang="zh-CN" sz="1800" kern="100" dirty="0">
                <a:effectLst/>
                <a:latin typeface="Times New Roman" panose="02020603050405020304" pitchFamily="18" charset="0"/>
                <a:ea typeface="黑体" panose="02010609060101010101" pitchFamily="49" charset="-122"/>
              </a:rPr>
              <a:t>d</a:t>
            </a:r>
            <a:r>
              <a:rPr lang="zh-CN" altLang="en-US" sz="1800" kern="100" dirty="0">
                <a:effectLst/>
                <a:latin typeface="Times New Roman" panose="02020603050405020304" pitchFamily="18" charset="0"/>
                <a:ea typeface="黑体" panose="02010609060101010101" pitchFamily="49" charset="-122"/>
              </a:rPr>
              <a:t>，</a:t>
            </a:r>
            <a:r>
              <a:rPr lang="en-US" altLang="zh-CN" sz="1800" kern="100" dirty="0">
                <a:effectLst/>
                <a:latin typeface="Times New Roman" panose="02020603050405020304" pitchFamily="18" charset="0"/>
                <a:ea typeface="黑体" panose="02010609060101010101" pitchFamily="49" charset="-122"/>
              </a:rPr>
              <a:t>y</a:t>
            </a:r>
            <a:r>
              <a:rPr lang="zh-CN" altLang="en-US" sz="1800" kern="100" dirty="0">
                <a:effectLst/>
                <a:latin typeface="Times New Roman" panose="02020603050405020304" pitchFamily="18" charset="0"/>
                <a:ea typeface="黑体" panose="02010609060101010101" pitchFamily="49" charset="-122"/>
              </a:rPr>
              <a:t>坐标之差都大于</a:t>
            </a:r>
            <a:r>
              <a:rPr lang="en-US" altLang="zh-CN" sz="1800" kern="100" dirty="0">
                <a:effectLst/>
                <a:latin typeface="Times New Roman" panose="02020603050405020304" pitchFamily="18" charset="0"/>
                <a:ea typeface="黑体" panose="02010609060101010101" pitchFamily="49" charset="-122"/>
              </a:rPr>
              <a:t>d</a:t>
            </a:r>
            <a:r>
              <a:rPr lang="zh-CN" altLang="en-US" sz="1800" kern="100" dirty="0">
                <a:effectLst/>
                <a:latin typeface="Times New Roman" panose="02020603050405020304" pitchFamily="18" charset="0"/>
                <a:ea typeface="黑体" panose="02010609060101010101" pitchFamily="49" charset="-122"/>
              </a:rPr>
              <a:t>了，则点对距离必定大于</a:t>
            </a:r>
            <a:r>
              <a:rPr lang="en-US" altLang="zh-CN" sz="1800" kern="100" dirty="0">
                <a:effectLst/>
                <a:latin typeface="Times New Roman" panose="02020603050405020304" pitchFamily="18" charset="0"/>
                <a:ea typeface="黑体" panose="02010609060101010101" pitchFamily="49" charset="-122"/>
              </a:rPr>
              <a:t>d</a:t>
            </a:r>
            <a:r>
              <a:rPr lang="zh-CN" altLang="en-US" sz="1800" kern="100" dirty="0">
                <a:effectLst/>
                <a:latin typeface="Times New Roman" panose="02020603050405020304" pitchFamily="18" charset="0"/>
                <a:ea typeface="黑体" panose="02010609060101010101" pitchFamily="49" charset="-122"/>
              </a:rPr>
              <a:t>。 </a:t>
            </a:r>
            <a:endParaRPr lang="zh-CN" altLang="zh-CN" sz="1600" kern="100" dirty="0">
              <a:effectLst/>
              <a:latin typeface="Times New Roman" panose="02020603050405020304" pitchFamily="18" charset="0"/>
              <a:ea typeface="宋体" panose="02010600030101010101" pitchFamily="2" charset="-122"/>
            </a:endParaRPr>
          </a:p>
        </p:txBody>
      </p:sp>
      <p:pic>
        <p:nvPicPr>
          <p:cNvPr id="7" name="图片 6">
            <a:extLst>
              <a:ext uri="{FF2B5EF4-FFF2-40B4-BE49-F238E27FC236}">
                <a16:creationId xmlns:a16="http://schemas.microsoft.com/office/drawing/2014/main" id="{6765B550-87C3-47B4-8D40-5904EC978F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80423" y="1574067"/>
            <a:ext cx="8031220" cy="5283933"/>
          </a:xfrm>
          <a:prstGeom prst="rect">
            <a:avLst/>
          </a:prstGeom>
        </p:spPr>
      </p:pic>
    </p:spTree>
    <p:extLst>
      <p:ext uri="{BB962C8B-B14F-4D97-AF65-F5344CB8AC3E}">
        <p14:creationId xmlns:p14="http://schemas.microsoft.com/office/powerpoint/2010/main" val="34677066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DC468CCF-0AB2-4DBA-A163-399EB93BE571}"/>
              </a:ext>
            </a:extLst>
          </p:cNvPr>
          <p:cNvSpPr txBox="1"/>
          <p:nvPr/>
        </p:nvSpPr>
        <p:spPr>
          <a:xfrm>
            <a:off x="1524" y="481363"/>
            <a:ext cx="11849100" cy="1200329"/>
          </a:xfrm>
          <a:prstGeom prst="rect">
            <a:avLst/>
          </a:prstGeom>
          <a:noFill/>
        </p:spPr>
        <p:txBody>
          <a:bodyPr wrap="square">
            <a:spAutoFit/>
          </a:bodyPr>
          <a:lstStyle/>
          <a:p>
            <a:pPr indent="419100" algn="just">
              <a:spcBef>
                <a:spcPts val="600"/>
              </a:spcBef>
              <a:spcAft>
                <a:spcPts val="600"/>
              </a:spcAft>
            </a:pPr>
            <a:r>
              <a:rPr lang="zh-CN" altLang="en-US" sz="1800" kern="100" dirty="0">
                <a:effectLst/>
                <a:latin typeface="Times New Roman" panose="02020603050405020304" pitchFamily="18" charset="0"/>
                <a:ea typeface="黑体" panose="02010609060101010101" pitchFamily="49" charset="-122"/>
              </a:rPr>
              <a:t>此时，对于下图中红色矩形左半边的</a:t>
            </a:r>
            <a:r>
              <a:rPr lang="en-US" altLang="zh-CN" sz="1800" kern="100" dirty="0" err="1">
                <a:effectLst/>
                <a:latin typeface="Times New Roman" panose="02020603050405020304" pitchFamily="18" charset="0"/>
                <a:ea typeface="黑体" panose="02010609060101010101" pitchFamily="49" charset="-122"/>
              </a:rPr>
              <a:t>d×d</a:t>
            </a:r>
            <a:r>
              <a:rPr lang="zh-CN" altLang="en-US" sz="1800" kern="100" dirty="0">
                <a:effectLst/>
                <a:latin typeface="Times New Roman" panose="02020603050405020304" pitchFamily="18" charset="0"/>
                <a:ea typeface="黑体" panose="02010609060101010101" pitchFamily="49" charset="-122"/>
              </a:rPr>
              <a:t>正方形，因为</a:t>
            </a:r>
            <a:r>
              <a:rPr lang="en-US" altLang="zh-CN" sz="1800" kern="100" dirty="0">
                <a:effectLst/>
                <a:latin typeface="Times New Roman" panose="02020603050405020304" pitchFamily="18" charset="0"/>
                <a:ea typeface="黑体" panose="02010609060101010101" pitchFamily="49" charset="-122"/>
              </a:rPr>
              <a:t>P1</a:t>
            </a:r>
            <a:r>
              <a:rPr lang="zh-CN" altLang="en-US" sz="1800" kern="100" dirty="0">
                <a:effectLst/>
                <a:latin typeface="Times New Roman" panose="02020603050405020304" pitchFamily="18" charset="0"/>
                <a:ea typeface="黑体" panose="02010609060101010101" pitchFamily="49" charset="-122"/>
              </a:rPr>
              <a:t>中所有点对之间最小距离至少为</a:t>
            </a:r>
            <a:r>
              <a:rPr lang="en-US" altLang="zh-CN" sz="1800" kern="100" dirty="0">
                <a:effectLst/>
                <a:latin typeface="Times New Roman" panose="02020603050405020304" pitchFamily="18" charset="0"/>
                <a:ea typeface="黑体" panose="02010609060101010101" pitchFamily="49" charset="-122"/>
              </a:rPr>
              <a:t>d</a:t>
            </a:r>
            <a:r>
              <a:rPr lang="zh-CN" altLang="en-US" sz="1800" kern="100" dirty="0">
                <a:effectLst/>
                <a:latin typeface="Times New Roman" panose="02020603050405020304" pitchFamily="18" charset="0"/>
                <a:ea typeface="黑体" panose="02010609060101010101" pitchFamily="49" charset="-122"/>
              </a:rPr>
              <a:t>，那么根据鸽笼原理，该正方形内最多有 </a:t>
            </a:r>
            <a:r>
              <a:rPr lang="en-US" altLang="zh-CN" sz="1800" kern="100" dirty="0">
                <a:effectLst/>
                <a:latin typeface="Times New Roman" panose="02020603050405020304" pitchFamily="18" charset="0"/>
                <a:ea typeface="黑体" panose="02010609060101010101" pitchFamily="49" charset="-122"/>
              </a:rPr>
              <a:t>4 </a:t>
            </a:r>
            <a:r>
              <a:rPr lang="zh-CN" altLang="en-US" sz="1800" kern="100" dirty="0">
                <a:effectLst/>
                <a:latin typeface="Times New Roman" panose="02020603050405020304" pitchFamily="18" charset="0"/>
                <a:ea typeface="黑体" panose="02010609060101010101" pitchFamily="49" charset="-122"/>
              </a:rPr>
              <a:t>个点（见下图）。同理知右边的</a:t>
            </a:r>
            <a:r>
              <a:rPr lang="en-US" altLang="zh-CN" sz="1800" kern="100" dirty="0" err="1">
                <a:effectLst/>
                <a:latin typeface="Times New Roman" panose="02020603050405020304" pitchFamily="18" charset="0"/>
                <a:ea typeface="黑体" panose="02010609060101010101" pitchFamily="49" charset="-122"/>
              </a:rPr>
              <a:t>d×d</a:t>
            </a:r>
            <a:r>
              <a:rPr lang="zh-CN" altLang="en-US" sz="1800" kern="100" dirty="0">
                <a:effectLst/>
                <a:latin typeface="Times New Roman" panose="02020603050405020304" pitchFamily="18" charset="0"/>
                <a:ea typeface="黑体" panose="02010609060101010101" pitchFamily="49" charset="-122"/>
              </a:rPr>
              <a:t>正方形内也最多有</a:t>
            </a:r>
            <a:r>
              <a:rPr lang="en-US" altLang="zh-CN" sz="1800" kern="100" dirty="0">
                <a:effectLst/>
                <a:latin typeface="Times New Roman" panose="02020603050405020304" pitchFamily="18" charset="0"/>
                <a:ea typeface="黑体" panose="02010609060101010101" pitchFamily="49" charset="-122"/>
              </a:rPr>
              <a:t>4</a:t>
            </a:r>
            <a:r>
              <a:rPr lang="zh-CN" altLang="en-US" sz="1800" kern="100" dirty="0">
                <a:effectLst/>
                <a:latin typeface="Times New Roman" panose="02020603050405020304" pitchFamily="18" charset="0"/>
                <a:ea typeface="黑体" panose="02010609060101010101" pitchFamily="49" charset="-122"/>
              </a:rPr>
              <a:t>个点。又因两个正方形有一条边重合，所以有两个点为同一点，下图即展示了点最多的情形。那么和点</a:t>
            </a:r>
            <a:r>
              <a:rPr lang="en-US" altLang="zh-CN" sz="1800" kern="100" dirty="0">
                <a:effectLst/>
                <a:latin typeface="Times New Roman" panose="02020603050405020304" pitchFamily="18" charset="0"/>
                <a:ea typeface="黑体" panose="02010609060101010101" pitchFamily="49" charset="-122"/>
              </a:rPr>
              <a:t>p</a:t>
            </a:r>
            <a:r>
              <a:rPr lang="zh-CN" altLang="en-US" sz="1800" kern="100" dirty="0">
                <a:effectLst/>
                <a:latin typeface="Times New Roman" panose="02020603050405020304" pitchFamily="18" charset="0"/>
                <a:ea typeface="黑体" panose="02010609060101010101" pitchFamily="49" charset="-122"/>
              </a:rPr>
              <a:t>的距离小于</a:t>
            </a:r>
            <a:r>
              <a:rPr lang="en-US" altLang="zh-CN" sz="1800" kern="100" dirty="0">
                <a:effectLst/>
                <a:latin typeface="Times New Roman" panose="02020603050405020304" pitchFamily="18" charset="0"/>
                <a:ea typeface="黑体" panose="02010609060101010101" pitchFamily="49" charset="-122"/>
              </a:rPr>
              <a:t>d</a:t>
            </a:r>
            <a:r>
              <a:rPr lang="zh-CN" altLang="en-US" sz="1800" kern="100" dirty="0">
                <a:effectLst/>
                <a:latin typeface="Times New Roman" panose="02020603050405020304" pitchFamily="18" charset="0"/>
                <a:ea typeface="黑体" panose="02010609060101010101" pitchFamily="49" charset="-122"/>
              </a:rPr>
              <a:t>的点不会超过</a:t>
            </a:r>
            <a:r>
              <a:rPr lang="en-US" altLang="zh-CN" sz="1800" kern="100" dirty="0">
                <a:effectLst/>
                <a:latin typeface="Times New Roman" panose="02020603050405020304" pitchFamily="18" charset="0"/>
                <a:ea typeface="黑体" panose="02010609060101010101" pitchFamily="49" charset="-122"/>
              </a:rPr>
              <a:t>5</a:t>
            </a:r>
            <a:r>
              <a:rPr lang="zh-CN" altLang="en-US" sz="1800" kern="100" dirty="0">
                <a:effectLst/>
                <a:latin typeface="Times New Roman" panose="02020603050405020304" pitchFamily="18" charset="0"/>
                <a:ea typeface="黑体" panose="02010609060101010101" pitchFamily="49" charset="-122"/>
              </a:rPr>
              <a:t>个，因为必须满足在左点集和右点集中两点间点对距离至少为</a:t>
            </a:r>
            <a:r>
              <a:rPr lang="en-US" altLang="zh-CN" sz="1800" kern="100" dirty="0">
                <a:effectLst/>
                <a:latin typeface="Times New Roman" panose="02020603050405020304" pitchFamily="18" charset="0"/>
                <a:ea typeface="黑体" panose="02010609060101010101" pitchFamily="49" charset="-122"/>
              </a:rPr>
              <a:t>d</a:t>
            </a:r>
            <a:r>
              <a:rPr lang="zh-CN" altLang="en-US" sz="1800" kern="100" dirty="0">
                <a:effectLst/>
                <a:latin typeface="Times New Roman" panose="02020603050405020304" pitchFamily="18" charset="0"/>
                <a:ea typeface="黑体" panose="02010609060101010101" pitchFamily="49" charset="-122"/>
              </a:rPr>
              <a:t>。</a:t>
            </a:r>
            <a:endParaRPr lang="zh-CN" altLang="zh-CN" sz="1600" kern="100" dirty="0">
              <a:effectLst/>
              <a:latin typeface="Times New Roman" panose="02020603050405020304" pitchFamily="18" charset="0"/>
              <a:ea typeface="宋体" panose="02010600030101010101" pitchFamily="2" charset="-122"/>
            </a:endParaRPr>
          </a:p>
        </p:txBody>
      </p:sp>
      <p:pic>
        <p:nvPicPr>
          <p:cNvPr id="8" name="图片 7">
            <a:extLst>
              <a:ext uri="{FF2B5EF4-FFF2-40B4-BE49-F238E27FC236}">
                <a16:creationId xmlns:a16="http://schemas.microsoft.com/office/drawing/2014/main" id="{0CD00E3B-B19F-40CD-9EFD-BA4937A731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1524" y="1856232"/>
            <a:ext cx="5842113" cy="3822193"/>
          </a:xfrm>
          <a:prstGeom prst="rect">
            <a:avLst/>
          </a:prstGeom>
          <a:noFill/>
          <a:ln>
            <a:noFill/>
          </a:ln>
        </p:spPr>
      </p:pic>
      <p:sp>
        <p:nvSpPr>
          <p:cNvPr id="10" name="文本框 9">
            <a:extLst>
              <a:ext uri="{FF2B5EF4-FFF2-40B4-BE49-F238E27FC236}">
                <a16:creationId xmlns:a16="http://schemas.microsoft.com/office/drawing/2014/main" id="{F98E0BB4-C79D-4ACC-890D-CBDBD60AED37}"/>
              </a:ext>
            </a:extLst>
          </p:cNvPr>
          <p:cNvSpPr txBox="1"/>
          <p:nvPr/>
        </p:nvSpPr>
        <p:spPr>
          <a:xfrm>
            <a:off x="5843637" y="3028664"/>
            <a:ext cx="6176772" cy="1477328"/>
          </a:xfrm>
          <a:prstGeom prst="rect">
            <a:avLst/>
          </a:prstGeom>
          <a:noFill/>
        </p:spPr>
        <p:txBody>
          <a:bodyPr wrap="square">
            <a:spAutoFit/>
          </a:bodyPr>
          <a:lstStyle/>
          <a:p>
            <a:pPr marL="0" marR="0" algn="just">
              <a:spcBef>
                <a:spcPts val="0"/>
              </a:spcBef>
              <a:spcAft>
                <a:spcPts val="0"/>
              </a:spcAft>
            </a:pPr>
            <a:r>
              <a:rPr lang="zh-CN" altLang="en-US" sz="1800" kern="100" dirty="0">
                <a:effectLst/>
                <a:latin typeface="黑体" panose="02010609060101010101" pitchFamily="49" charset="-122"/>
                <a:ea typeface="黑体" panose="02010609060101010101" pitchFamily="49" charset="-122"/>
              </a:rPr>
              <a:t>    又由于</a:t>
            </a:r>
            <a:r>
              <a:rPr lang="en-US" altLang="zh-CN" sz="1800" kern="100" dirty="0">
                <a:effectLst/>
                <a:latin typeface="黑体" panose="02010609060101010101" pitchFamily="49" charset="-122"/>
                <a:ea typeface="黑体" panose="02010609060101010101" pitchFamily="49" charset="-122"/>
              </a:rPr>
              <a:t>[L − d, L + d]</a:t>
            </a:r>
            <a:r>
              <a:rPr lang="zh-CN" altLang="en-US" sz="1800" kern="100" dirty="0">
                <a:effectLst/>
                <a:latin typeface="黑体" panose="02010609060101010101" pitchFamily="49" charset="-122"/>
                <a:ea typeface="黑体" panose="02010609060101010101" pitchFamily="49" charset="-122"/>
              </a:rPr>
              <a:t>中的点已经根据</a:t>
            </a:r>
            <a:r>
              <a:rPr lang="en-US" altLang="zh-CN" sz="1800" kern="100" dirty="0">
                <a:effectLst/>
                <a:latin typeface="黑体" panose="02010609060101010101" pitchFamily="49" charset="-122"/>
                <a:ea typeface="黑体" panose="02010609060101010101" pitchFamily="49" charset="-122"/>
              </a:rPr>
              <a:t>y</a:t>
            </a:r>
            <a:r>
              <a:rPr lang="zh-CN" altLang="en-US" sz="1800" kern="100" dirty="0">
                <a:effectLst/>
                <a:latin typeface="黑体" panose="02010609060101010101" pitchFamily="49" charset="-122"/>
                <a:ea typeface="黑体" panose="02010609060101010101" pitchFamily="49" charset="-122"/>
              </a:rPr>
              <a:t>升序排好了序。所以我们在判断时只需要让点</a:t>
            </a:r>
            <a:r>
              <a:rPr lang="en-US" altLang="zh-CN" sz="1800" kern="100" dirty="0">
                <a:effectLst/>
                <a:latin typeface="黑体" panose="02010609060101010101" pitchFamily="49" charset="-122"/>
                <a:ea typeface="黑体" panose="02010609060101010101" pitchFamily="49" charset="-122"/>
              </a:rPr>
              <a:t>p(</a:t>
            </a:r>
            <a:r>
              <a:rPr lang="en-US" altLang="zh-CN" sz="1800" kern="100" dirty="0" err="1">
                <a:effectLst/>
                <a:latin typeface="黑体" panose="02010609060101010101" pitchFamily="49" charset="-122"/>
                <a:ea typeface="黑体" panose="02010609060101010101" pitchFamily="49" charset="-122"/>
              </a:rPr>
              <a:t>x,y</a:t>
            </a:r>
            <a:r>
              <a:rPr lang="en-US" altLang="zh-CN" sz="1800" kern="100" dirty="0">
                <a:effectLst/>
                <a:latin typeface="黑体" panose="02010609060101010101" pitchFamily="49" charset="-122"/>
                <a:ea typeface="黑体" panose="02010609060101010101" pitchFamily="49" charset="-122"/>
              </a:rPr>
              <a:t>)</a:t>
            </a:r>
            <a:r>
              <a:rPr lang="zh-CN" altLang="en-US" sz="1800" kern="100" dirty="0">
                <a:effectLst/>
                <a:latin typeface="黑体" panose="02010609060101010101" pitchFamily="49" charset="-122"/>
                <a:ea typeface="黑体" panose="02010609060101010101" pitchFamily="49" charset="-122"/>
              </a:rPr>
              <a:t>与其之后的五个点也就是</a:t>
            </a:r>
            <a:r>
              <a:rPr lang="en-US" altLang="zh-CN" sz="1800" kern="100" dirty="0">
                <a:effectLst/>
                <a:latin typeface="黑体" panose="02010609060101010101" pitchFamily="49" charset="-122"/>
                <a:ea typeface="黑体" panose="02010609060101010101" pitchFamily="49" charset="-122"/>
              </a:rPr>
              <a:t>y</a:t>
            </a:r>
            <a:r>
              <a:rPr lang="zh-CN" altLang="en-US" sz="1800" kern="100" dirty="0">
                <a:effectLst/>
                <a:latin typeface="黑体" panose="02010609060101010101" pitchFamily="49" charset="-122"/>
                <a:ea typeface="黑体" panose="02010609060101010101" pitchFamily="49" charset="-122"/>
              </a:rPr>
              <a:t>坐标在它之上的五个点进行距离计算，如果当前计算的距离小于最小距离，则更新最小距离即可。然后</a:t>
            </a:r>
            <a:r>
              <a:rPr lang="en-US" altLang="zh-CN" sz="1800" kern="100" dirty="0">
                <a:effectLst/>
                <a:latin typeface="黑体" panose="02010609060101010101" pitchFamily="49" charset="-122"/>
                <a:ea typeface="黑体" panose="02010609060101010101" pitchFamily="49" charset="-122"/>
              </a:rPr>
              <a:t>p</a:t>
            </a:r>
            <a:r>
              <a:rPr lang="zh-CN" altLang="en-US" sz="1800" kern="100" dirty="0">
                <a:effectLst/>
                <a:latin typeface="黑体" panose="02010609060101010101" pitchFamily="49" charset="-122"/>
                <a:ea typeface="黑体" panose="02010609060101010101" pitchFamily="49" charset="-122"/>
              </a:rPr>
              <a:t>变为原</a:t>
            </a:r>
            <a:r>
              <a:rPr lang="en-US" altLang="zh-CN" sz="1800" kern="100" dirty="0">
                <a:effectLst/>
                <a:latin typeface="黑体" panose="02010609060101010101" pitchFamily="49" charset="-122"/>
                <a:ea typeface="黑体" panose="02010609060101010101" pitchFamily="49" charset="-122"/>
              </a:rPr>
              <a:t>p</a:t>
            </a:r>
            <a:r>
              <a:rPr lang="zh-CN" altLang="en-US" sz="1800" kern="100" dirty="0">
                <a:effectLst/>
                <a:latin typeface="黑体" panose="02010609060101010101" pitchFamily="49" charset="-122"/>
                <a:ea typeface="黑体" panose="02010609060101010101" pitchFamily="49" charset="-122"/>
              </a:rPr>
              <a:t>点的上面一个点，进行类似操作，以此类推。</a:t>
            </a:r>
            <a:endParaRPr lang="zh-CN" altLang="en-US" sz="1400" kern="100" dirty="0">
              <a:effectLst/>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94112510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天体">
  <a:themeElements>
    <a:clrScheme name="Celestial">
      <a:dk1>
        <a:sysClr val="windowText" lastClr="000000"/>
      </a:dk1>
      <a:lt1>
        <a:sysClr val="window" lastClr="FFFFFF"/>
      </a:lt1>
      <a:dk2>
        <a:srgbClr val="3F296A"/>
      </a:dk2>
      <a:lt2>
        <a:srgbClr val="EBEBEB"/>
      </a:lt2>
      <a:accent1>
        <a:srgbClr val="E84574"/>
      </a:accent1>
      <a:accent2>
        <a:srgbClr val="798FF2"/>
      </a:accent2>
      <a:accent3>
        <a:srgbClr val="95C369"/>
      </a:accent3>
      <a:accent4>
        <a:srgbClr val="EE875A"/>
      </a:accent4>
      <a:accent5>
        <a:srgbClr val="C363E8"/>
      </a:accent5>
      <a:accent6>
        <a:srgbClr val="6AADC8"/>
      </a:accent6>
      <a:hlink>
        <a:srgbClr val="FE80C7"/>
      </a:hlink>
      <a:folHlink>
        <a:srgbClr val="FBA3EC"/>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Office_50521174_TF22566005_Win32" id="{8767197E-7510-42F8-B763-E45F3770E5A5}" vid="{CF90D904-521C-4459-A9B7-C388B2C4B831}"/>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E8D3305-1D9D-4BC8-A40F-6F8AE50BD76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F08B90B-70ED-4539-9C14-FB2728D9064F}">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A0D51BCB-0419-432E-B7F1-25548446A6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未来设计</Template>
  <TotalTime>639</TotalTime>
  <Words>2557</Words>
  <Application>Microsoft Office PowerPoint</Application>
  <PresentationFormat>宽屏</PresentationFormat>
  <Paragraphs>95</Paragraphs>
  <Slides>20</Slides>
  <Notes>3</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20</vt:i4>
      </vt:variant>
    </vt:vector>
  </HeadingPairs>
  <TitlesOfParts>
    <vt:vector size="28" baseType="lpstr">
      <vt:lpstr>Microsoft YaHei UI</vt:lpstr>
      <vt:lpstr>黑体</vt:lpstr>
      <vt:lpstr>Arial</vt:lpstr>
      <vt:lpstr>Calibri</vt:lpstr>
      <vt:lpstr>Cambria Math</vt:lpstr>
      <vt:lpstr>Times New Roman</vt:lpstr>
      <vt:lpstr>Wingdings</vt:lpstr>
      <vt:lpstr>天体</vt:lpstr>
      <vt:lpstr>算法设计与分析实验二</vt:lpstr>
      <vt:lpstr>实验流程如下图：</vt:lpstr>
      <vt:lpstr>前期工作</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谢谢！</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算法设计与分析实验一</dc:title>
  <dc:creator>欧阳 宇杰</dc:creator>
  <cp:lastModifiedBy>欧阳 宇杰</cp:lastModifiedBy>
  <cp:revision>78</cp:revision>
  <dcterms:created xsi:type="dcterms:W3CDTF">2023-03-03T08:45:31Z</dcterms:created>
  <dcterms:modified xsi:type="dcterms:W3CDTF">2023-04-16T11:13:28Z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