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25"/>
  </p:notesMasterIdLst>
  <p:handoutMasterIdLst>
    <p:handoutMasterId r:id="rId26"/>
  </p:handoutMasterIdLst>
  <p:sldIdLst>
    <p:sldId id="256" r:id="rId2"/>
    <p:sldId id="257" r:id="rId3"/>
    <p:sldId id="258" r:id="rId4"/>
    <p:sldId id="301" r:id="rId5"/>
    <p:sldId id="309" r:id="rId6"/>
    <p:sldId id="310" r:id="rId7"/>
    <p:sldId id="330" r:id="rId8"/>
    <p:sldId id="303" r:id="rId9"/>
    <p:sldId id="296" r:id="rId10"/>
    <p:sldId id="321" r:id="rId11"/>
    <p:sldId id="307" r:id="rId12"/>
    <p:sldId id="260" r:id="rId13"/>
    <p:sldId id="334" r:id="rId14"/>
    <p:sldId id="335" r:id="rId15"/>
    <p:sldId id="315" r:id="rId16"/>
    <p:sldId id="316" r:id="rId17"/>
    <p:sldId id="332" r:id="rId18"/>
    <p:sldId id="317" r:id="rId19"/>
    <p:sldId id="318" r:id="rId20"/>
    <p:sldId id="319" r:id="rId21"/>
    <p:sldId id="331" r:id="rId22"/>
    <p:sldId id="333" r:id="rId23"/>
    <p:sldId id="285" r:id="rId24"/>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4" autoAdjust="0"/>
    <p:restoredTop sz="92478" autoAdjust="0"/>
  </p:normalViewPr>
  <p:slideViewPr>
    <p:cSldViewPr>
      <p:cViewPr>
        <p:scale>
          <a:sx n="73" d="100"/>
          <a:sy n="73" d="100"/>
        </p:scale>
        <p:origin x="2816" y="9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6" d="100"/>
          <a:sy n="106" d="100"/>
        </p:scale>
        <p:origin x="-2634" y="-7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file:////E:\FILES\BOL\Reports\Annual%20Summary%202016-FINA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smtClean="0"/>
              <a:t>Bundles </a:t>
            </a:r>
            <a:r>
              <a:rPr lang="en-US" dirty="0"/>
              <a:t>Delivered by County</a:t>
            </a:r>
          </a:p>
        </c:rich>
      </c:tx>
      <c:overlay val="0"/>
    </c:title>
    <c:autoTitleDeleted val="0"/>
    <c:plotArea>
      <c:layout/>
      <c:pieChart>
        <c:varyColors val="1"/>
        <c:ser>
          <c:idx val="0"/>
          <c:order val="0"/>
          <c:tx>
            <c:strRef>
              <c:f>Pivots!$S$2</c:f>
              <c:strCache>
                <c:ptCount val="1"/>
                <c:pt idx="0">
                  <c:v>Bundles</c:v>
                </c:pt>
              </c:strCache>
            </c:strRef>
          </c:tx>
          <c:spPr>
            <a:ln>
              <a:gradFill>
                <a:gsLst>
                  <a:gs pos="0">
                    <a:srgbClr val="4F81BD">
                      <a:tint val="66000"/>
                      <a:satMod val="160000"/>
                    </a:srgbClr>
                  </a:gs>
                  <a:gs pos="50000">
                    <a:srgbClr val="4F81BD">
                      <a:tint val="44500"/>
                      <a:satMod val="160000"/>
                    </a:srgbClr>
                  </a:gs>
                  <a:gs pos="100000">
                    <a:srgbClr val="4F81BD">
                      <a:tint val="23500"/>
                      <a:satMod val="160000"/>
                    </a:srgbClr>
                  </a:gs>
                </a:gsLst>
                <a:lin ang="5400000" scaled="0"/>
              </a:gradFill>
            </a:ln>
          </c:spPr>
          <c:explosion val="5"/>
          <c:dPt>
            <c:idx val="0"/>
            <c:bubble3D val="0"/>
            <c:spPr>
              <a:solidFill>
                <a:srgbClr val="9BBB59">
                  <a:lumMod val="40000"/>
                  <a:lumOff val="60000"/>
                </a:srgbClr>
              </a:solidFill>
              <a:ln>
                <a:gradFill>
                  <a:gsLst>
                    <a:gs pos="0">
                      <a:srgbClr val="4F81BD">
                        <a:tint val="66000"/>
                        <a:satMod val="160000"/>
                      </a:srgbClr>
                    </a:gs>
                    <a:gs pos="50000">
                      <a:srgbClr val="4F81BD">
                        <a:tint val="44500"/>
                        <a:satMod val="160000"/>
                      </a:srgbClr>
                    </a:gs>
                    <a:gs pos="100000">
                      <a:srgbClr val="4F81BD">
                        <a:tint val="23500"/>
                        <a:satMod val="160000"/>
                      </a:srgbClr>
                    </a:gs>
                  </a:gsLst>
                  <a:lin ang="5400000" scaled="0"/>
                </a:gradFill>
              </a:ln>
            </c:spPr>
          </c:dPt>
          <c:dPt>
            <c:idx val="1"/>
            <c:bubble3D val="0"/>
            <c:spPr>
              <a:solidFill>
                <a:srgbClr val="F79646">
                  <a:lumMod val="40000"/>
                  <a:lumOff val="60000"/>
                </a:srgbClr>
              </a:solidFill>
              <a:ln>
                <a:gradFill>
                  <a:gsLst>
                    <a:gs pos="0">
                      <a:srgbClr val="4F81BD">
                        <a:tint val="66000"/>
                        <a:satMod val="160000"/>
                      </a:srgbClr>
                    </a:gs>
                    <a:gs pos="50000">
                      <a:srgbClr val="4F81BD">
                        <a:tint val="44500"/>
                        <a:satMod val="160000"/>
                      </a:srgbClr>
                    </a:gs>
                    <a:gs pos="100000">
                      <a:srgbClr val="4F81BD">
                        <a:tint val="23500"/>
                        <a:satMod val="160000"/>
                      </a:srgbClr>
                    </a:gs>
                  </a:gsLst>
                  <a:lin ang="5400000" scaled="0"/>
                </a:gradFill>
              </a:ln>
            </c:spPr>
          </c:dPt>
          <c:dPt>
            <c:idx val="2"/>
            <c:bubble3D val="0"/>
            <c:spPr>
              <a:solidFill>
                <a:srgbClr val="4BACC6">
                  <a:lumMod val="40000"/>
                  <a:lumOff val="60000"/>
                </a:srgbClr>
              </a:solidFill>
              <a:ln>
                <a:gradFill>
                  <a:gsLst>
                    <a:gs pos="0">
                      <a:srgbClr val="4F81BD">
                        <a:tint val="66000"/>
                        <a:satMod val="160000"/>
                      </a:srgbClr>
                    </a:gs>
                    <a:gs pos="50000">
                      <a:srgbClr val="4F81BD">
                        <a:tint val="44500"/>
                        <a:satMod val="160000"/>
                      </a:srgbClr>
                    </a:gs>
                    <a:gs pos="100000">
                      <a:srgbClr val="4F81BD">
                        <a:tint val="23500"/>
                        <a:satMod val="160000"/>
                      </a:srgbClr>
                    </a:gs>
                  </a:gsLst>
                  <a:lin ang="5400000" scaled="0"/>
                </a:gradFill>
              </a:ln>
            </c:spPr>
          </c:dPt>
          <c:dPt>
            <c:idx val="3"/>
            <c:bubble3D val="0"/>
            <c:spPr>
              <a:solidFill>
                <a:srgbClr val="C0504D">
                  <a:lumMod val="40000"/>
                  <a:lumOff val="60000"/>
                </a:srgbClr>
              </a:solidFill>
              <a:ln>
                <a:gradFill>
                  <a:gsLst>
                    <a:gs pos="0">
                      <a:srgbClr val="4F81BD">
                        <a:tint val="66000"/>
                        <a:satMod val="160000"/>
                      </a:srgbClr>
                    </a:gs>
                    <a:gs pos="50000">
                      <a:srgbClr val="4F81BD">
                        <a:tint val="44500"/>
                        <a:satMod val="160000"/>
                      </a:srgbClr>
                    </a:gs>
                    <a:gs pos="100000">
                      <a:srgbClr val="4F81BD">
                        <a:tint val="23500"/>
                        <a:satMod val="160000"/>
                      </a:srgbClr>
                    </a:gs>
                  </a:gsLst>
                  <a:lin ang="5400000" scaled="0"/>
                </a:gradFill>
              </a:ln>
            </c:spPr>
          </c:dPt>
          <c:dPt>
            <c:idx val="4"/>
            <c:bubble3D val="0"/>
            <c:spPr>
              <a:solidFill>
                <a:srgbClr val="EEECE1">
                  <a:lumMod val="75000"/>
                </a:srgbClr>
              </a:solidFill>
              <a:ln>
                <a:gradFill>
                  <a:gsLst>
                    <a:gs pos="0">
                      <a:srgbClr val="4F81BD">
                        <a:tint val="66000"/>
                        <a:satMod val="160000"/>
                      </a:srgbClr>
                    </a:gs>
                    <a:gs pos="50000">
                      <a:srgbClr val="4F81BD">
                        <a:tint val="44500"/>
                        <a:satMod val="160000"/>
                      </a:srgbClr>
                    </a:gs>
                    <a:gs pos="100000">
                      <a:srgbClr val="4F81BD">
                        <a:tint val="23500"/>
                        <a:satMod val="160000"/>
                      </a:srgbClr>
                    </a:gs>
                  </a:gsLst>
                  <a:lin ang="5400000" scaled="0"/>
                </a:gradFill>
              </a:ln>
            </c:spPr>
          </c:dPt>
          <c:dPt>
            <c:idx val="5"/>
            <c:bubble3D val="0"/>
            <c:spPr>
              <a:solidFill>
                <a:srgbClr val="4BACC6">
                  <a:lumMod val="40000"/>
                  <a:lumOff val="60000"/>
                </a:srgbClr>
              </a:solidFill>
              <a:ln>
                <a:gradFill>
                  <a:gsLst>
                    <a:gs pos="0">
                      <a:srgbClr val="4F81BD">
                        <a:tint val="66000"/>
                        <a:satMod val="160000"/>
                      </a:srgbClr>
                    </a:gs>
                    <a:gs pos="50000">
                      <a:srgbClr val="4F81BD">
                        <a:tint val="44500"/>
                        <a:satMod val="160000"/>
                      </a:srgbClr>
                    </a:gs>
                    <a:gs pos="100000">
                      <a:srgbClr val="4F81BD">
                        <a:tint val="23500"/>
                        <a:satMod val="160000"/>
                      </a:srgbClr>
                    </a:gs>
                  </a:gsLst>
                  <a:lin ang="5400000" scaled="0"/>
                </a:gradFill>
              </a:ln>
            </c:spPr>
          </c:dPt>
          <c:dPt>
            <c:idx val="6"/>
            <c:bubble3D val="0"/>
            <c:spPr>
              <a:solidFill>
                <a:sysClr val="window" lastClr="FFFFFF">
                  <a:lumMod val="85000"/>
                </a:sysClr>
              </a:solidFill>
              <a:ln>
                <a:gradFill>
                  <a:gsLst>
                    <a:gs pos="0">
                      <a:srgbClr val="4F81BD">
                        <a:tint val="66000"/>
                        <a:satMod val="160000"/>
                      </a:srgbClr>
                    </a:gs>
                    <a:gs pos="50000">
                      <a:srgbClr val="4F81BD">
                        <a:tint val="44500"/>
                        <a:satMod val="160000"/>
                      </a:srgbClr>
                    </a:gs>
                    <a:gs pos="100000">
                      <a:srgbClr val="4F81BD">
                        <a:tint val="23500"/>
                        <a:satMod val="160000"/>
                      </a:srgbClr>
                    </a:gs>
                  </a:gsLst>
                  <a:lin ang="5400000" scaled="0"/>
                </a:gradFill>
              </a:ln>
            </c:spPr>
          </c:dPt>
          <c:dPt>
            <c:idx val="7"/>
            <c:bubble3D val="0"/>
            <c:spPr>
              <a:solidFill>
                <a:srgbClr val="4F81BD">
                  <a:lumMod val="40000"/>
                  <a:lumOff val="60000"/>
                </a:srgbClr>
              </a:solidFill>
              <a:ln>
                <a:gradFill>
                  <a:gsLst>
                    <a:gs pos="0">
                      <a:srgbClr val="4F81BD">
                        <a:tint val="66000"/>
                        <a:satMod val="160000"/>
                      </a:srgbClr>
                    </a:gs>
                    <a:gs pos="50000">
                      <a:srgbClr val="4F81BD">
                        <a:tint val="44500"/>
                        <a:satMod val="160000"/>
                      </a:srgbClr>
                    </a:gs>
                    <a:gs pos="100000">
                      <a:srgbClr val="4F81BD">
                        <a:tint val="23500"/>
                        <a:satMod val="160000"/>
                      </a:srgbClr>
                    </a:gs>
                  </a:gsLst>
                  <a:lin ang="5400000" scaled="0"/>
                </a:gradFill>
              </a:ln>
            </c:spPr>
          </c:dPt>
          <c:dPt>
            <c:idx val="8"/>
            <c:bubble3D val="0"/>
            <c:spPr>
              <a:solidFill>
                <a:srgbClr val="9BBB59">
                  <a:lumMod val="40000"/>
                  <a:lumOff val="60000"/>
                </a:srgbClr>
              </a:solidFill>
              <a:ln>
                <a:gradFill>
                  <a:gsLst>
                    <a:gs pos="0">
                      <a:srgbClr val="4F81BD">
                        <a:tint val="66000"/>
                        <a:satMod val="160000"/>
                      </a:srgbClr>
                    </a:gs>
                    <a:gs pos="50000">
                      <a:srgbClr val="4F81BD">
                        <a:tint val="44500"/>
                        <a:satMod val="160000"/>
                      </a:srgbClr>
                    </a:gs>
                    <a:gs pos="100000">
                      <a:srgbClr val="4F81BD">
                        <a:tint val="23500"/>
                        <a:satMod val="160000"/>
                      </a:srgbClr>
                    </a:gs>
                  </a:gsLst>
                  <a:lin ang="5400000" scaled="0"/>
                </a:gradFill>
              </a:ln>
            </c:spPr>
          </c:dPt>
          <c:dPt>
            <c:idx val="9"/>
            <c:bubble3D val="0"/>
            <c:spPr>
              <a:solidFill>
                <a:srgbClr val="8064A2">
                  <a:lumMod val="40000"/>
                  <a:lumOff val="60000"/>
                </a:srgbClr>
              </a:solidFill>
              <a:ln>
                <a:gradFill>
                  <a:gsLst>
                    <a:gs pos="0">
                      <a:srgbClr val="4F81BD">
                        <a:tint val="66000"/>
                        <a:satMod val="160000"/>
                      </a:srgbClr>
                    </a:gs>
                    <a:gs pos="50000">
                      <a:srgbClr val="4F81BD">
                        <a:tint val="44500"/>
                        <a:satMod val="160000"/>
                      </a:srgbClr>
                    </a:gs>
                    <a:gs pos="100000">
                      <a:srgbClr val="4F81BD">
                        <a:tint val="23500"/>
                        <a:satMod val="160000"/>
                      </a:srgbClr>
                    </a:gs>
                  </a:gsLst>
                  <a:lin ang="5400000" scaled="0"/>
                </a:gradFill>
              </a:ln>
            </c:spPr>
          </c:dPt>
          <c:dPt>
            <c:idx val="10"/>
            <c:bubble3D val="0"/>
            <c:spPr>
              <a:solidFill>
                <a:srgbClr val="4BACC6">
                  <a:lumMod val="40000"/>
                  <a:lumOff val="60000"/>
                </a:srgbClr>
              </a:solidFill>
              <a:ln>
                <a:gradFill>
                  <a:gsLst>
                    <a:gs pos="0">
                      <a:srgbClr val="4F81BD">
                        <a:tint val="66000"/>
                        <a:satMod val="160000"/>
                      </a:srgbClr>
                    </a:gs>
                    <a:gs pos="50000">
                      <a:srgbClr val="4F81BD">
                        <a:tint val="44500"/>
                        <a:satMod val="160000"/>
                      </a:srgbClr>
                    </a:gs>
                    <a:gs pos="100000">
                      <a:srgbClr val="4F81BD">
                        <a:tint val="23500"/>
                        <a:satMod val="160000"/>
                      </a:srgbClr>
                    </a:gs>
                  </a:gsLst>
                  <a:lin ang="5400000" scaled="0"/>
                </a:gradFill>
              </a:ln>
            </c:spPr>
          </c:dPt>
          <c:dPt>
            <c:idx val="11"/>
            <c:bubble3D val="0"/>
            <c:spPr>
              <a:solidFill>
                <a:srgbClr val="F79646">
                  <a:lumMod val="20000"/>
                  <a:lumOff val="80000"/>
                </a:srgbClr>
              </a:solidFill>
              <a:ln>
                <a:gradFill>
                  <a:gsLst>
                    <a:gs pos="0">
                      <a:srgbClr val="4F81BD">
                        <a:tint val="66000"/>
                        <a:satMod val="160000"/>
                      </a:srgbClr>
                    </a:gs>
                    <a:gs pos="50000">
                      <a:srgbClr val="4F81BD">
                        <a:tint val="44500"/>
                        <a:satMod val="160000"/>
                      </a:srgbClr>
                    </a:gs>
                    <a:gs pos="100000">
                      <a:srgbClr val="4F81BD">
                        <a:tint val="23500"/>
                        <a:satMod val="160000"/>
                      </a:srgbClr>
                    </a:gs>
                  </a:gsLst>
                  <a:lin ang="5400000" scaled="0"/>
                </a:gradFill>
              </a:ln>
            </c:spPr>
          </c:dPt>
          <c:dPt>
            <c:idx val="13"/>
            <c:bubble3D val="0"/>
            <c:spPr>
              <a:solidFill>
                <a:srgbClr val="C0504D">
                  <a:lumMod val="20000"/>
                  <a:lumOff val="80000"/>
                </a:srgbClr>
              </a:solidFill>
              <a:ln>
                <a:gradFill>
                  <a:gsLst>
                    <a:gs pos="0">
                      <a:srgbClr val="4F81BD">
                        <a:tint val="66000"/>
                        <a:satMod val="160000"/>
                      </a:srgbClr>
                    </a:gs>
                    <a:gs pos="50000">
                      <a:srgbClr val="4F81BD">
                        <a:tint val="44500"/>
                        <a:satMod val="160000"/>
                      </a:srgbClr>
                    </a:gs>
                    <a:gs pos="100000">
                      <a:srgbClr val="4F81BD">
                        <a:tint val="23500"/>
                        <a:satMod val="160000"/>
                      </a:srgbClr>
                    </a:gs>
                  </a:gsLst>
                  <a:lin ang="5400000" scaled="0"/>
                </a:gradFill>
              </a:ln>
            </c:spPr>
          </c:dPt>
          <c:dPt>
            <c:idx val="15"/>
            <c:bubble3D val="0"/>
            <c:spPr>
              <a:solidFill>
                <a:srgbClr val="4F81BD">
                  <a:lumMod val="20000"/>
                  <a:lumOff val="80000"/>
                </a:srgbClr>
              </a:solidFill>
              <a:ln>
                <a:gradFill>
                  <a:gsLst>
                    <a:gs pos="0">
                      <a:srgbClr val="4F81BD">
                        <a:tint val="66000"/>
                        <a:satMod val="160000"/>
                      </a:srgbClr>
                    </a:gs>
                    <a:gs pos="50000">
                      <a:srgbClr val="4F81BD">
                        <a:tint val="44500"/>
                        <a:satMod val="160000"/>
                      </a:srgbClr>
                    </a:gs>
                    <a:gs pos="100000">
                      <a:srgbClr val="4F81BD">
                        <a:tint val="23500"/>
                        <a:satMod val="160000"/>
                      </a:srgbClr>
                    </a:gs>
                  </a:gsLst>
                  <a:lin ang="5400000" scaled="0"/>
                </a:gradFill>
              </a:ln>
            </c:spPr>
          </c:dPt>
          <c:dLbls>
            <c:dLbl>
              <c:idx val="7"/>
              <c:layout>
                <c:manualLayout>
                  <c:x val="-0.0737662268567785"/>
                  <c:y val="0.0544738564047557"/>
                </c:manualLayout>
              </c:layout>
              <c:showLegendKey val="0"/>
              <c:showVal val="0"/>
              <c:showCatName val="1"/>
              <c:showSerName val="0"/>
              <c:showPercent val="1"/>
              <c:showBubbleSize val="0"/>
              <c:extLst>
                <c:ext xmlns:c15="http://schemas.microsoft.com/office/drawing/2012/chart" uri="{CE6537A1-D6FC-4f65-9D91-7224C49458BB}"/>
              </c:extLst>
            </c:dLbl>
            <c:dLbl>
              <c:idx val="8"/>
              <c:layout>
                <c:manualLayout>
                  <c:x val="-0.066389893830839"/>
                  <c:y val="0.026934854277945"/>
                </c:manualLayout>
              </c:layout>
              <c:showLegendKey val="0"/>
              <c:showVal val="0"/>
              <c:showCatName val="1"/>
              <c:showSerName val="0"/>
              <c:showPercent val="1"/>
              <c:showBubbleSize val="0"/>
              <c:extLst>
                <c:ext xmlns:c15="http://schemas.microsoft.com/office/drawing/2012/chart" uri="{CE6537A1-D6FC-4f65-9D91-7224C49458BB}"/>
              </c:extLst>
            </c:dLbl>
            <c:dLbl>
              <c:idx val="9"/>
              <c:layout>
                <c:manualLayout>
                  <c:x val="-0.113462911730628"/>
                  <c:y val="-0.00224804720186966"/>
                </c:manualLayout>
              </c:layout>
              <c:showLegendKey val="0"/>
              <c:showVal val="0"/>
              <c:showCatName val="1"/>
              <c:showSerName val="0"/>
              <c:showPercent val="1"/>
              <c:showBubbleSize val="0"/>
              <c:extLst>
                <c:ext xmlns:c15="http://schemas.microsoft.com/office/drawing/2012/chart" uri="{CE6537A1-D6FC-4f65-9D91-7224C49458BB}"/>
              </c:extLst>
            </c:dLbl>
            <c:dLbl>
              <c:idx val="10"/>
              <c:layout>
                <c:manualLayout>
                  <c:x val="-0.096933508311461"/>
                  <c:y val="-0.014470383783946"/>
                </c:manualLayout>
              </c:layout>
              <c:showLegendKey val="0"/>
              <c:showVal val="0"/>
              <c:showCatName val="1"/>
              <c:showSerName val="0"/>
              <c:showPercent val="1"/>
              <c:showBubbleSize val="0"/>
              <c:extLst>
                <c:ext xmlns:c15="http://schemas.microsoft.com/office/drawing/2012/chart" uri="{CE6537A1-D6FC-4f65-9D91-7224C49458BB}"/>
              </c:extLst>
            </c:dLbl>
            <c:dLbl>
              <c:idx val="11"/>
              <c:layout>
                <c:manualLayout>
                  <c:x val="-0.101488141684992"/>
                  <c:y val="-0.0701053977719272"/>
                </c:manualLayout>
              </c:layout>
              <c:showLegendKey val="0"/>
              <c:showVal val="0"/>
              <c:showCatName val="1"/>
              <c:showSerName val="0"/>
              <c:showPercent val="1"/>
              <c:showBubbleSize val="0"/>
              <c:extLst>
                <c:ext xmlns:c15="http://schemas.microsoft.com/office/drawing/2012/chart" uri="{CE6537A1-D6FC-4f65-9D91-7224C49458BB}"/>
              </c:extLst>
            </c:dLbl>
            <c:dLbl>
              <c:idx val="12"/>
              <c:layout>
                <c:manualLayout>
                  <c:x val="-0.0747060840367931"/>
                  <c:y val="-0.106496530855203"/>
                </c:manualLayout>
              </c:layout>
              <c:showLegendKey val="0"/>
              <c:showVal val="0"/>
              <c:showCatName val="1"/>
              <c:showSerName val="0"/>
              <c:showPercent val="1"/>
              <c:showBubbleSize val="0"/>
              <c:extLst>
                <c:ext xmlns:c15="http://schemas.microsoft.com/office/drawing/2012/chart" uri="{CE6537A1-D6FC-4f65-9D91-7224C49458BB}"/>
              </c:extLst>
            </c:dLbl>
            <c:dLbl>
              <c:idx val="13"/>
              <c:layout>
                <c:manualLayout>
                  <c:x val="-0.0216898985599774"/>
                  <c:y val="-0.118420269524887"/>
                </c:manualLayout>
              </c:layout>
              <c:showLegendKey val="0"/>
              <c:showVal val="0"/>
              <c:showCatName val="1"/>
              <c:showSerName val="0"/>
              <c:showPercent val="1"/>
              <c:showBubbleSize val="0"/>
              <c:extLst>
                <c:ext xmlns:c15="http://schemas.microsoft.com/office/drawing/2012/chart" uri="{CE6537A1-D6FC-4f65-9D91-7224C49458BB}"/>
              </c:extLst>
            </c:dLbl>
            <c:dLbl>
              <c:idx val="14"/>
              <c:layout>
                <c:manualLayout>
                  <c:x val="0.00734772173748553"/>
                  <c:y val="-0.128634318955135"/>
                </c:manualLayout>
              </c:layout>
              <c:showLegendKey val="0"/>
              <c:showVal val="0"/>
              <c:showCatName val="1"/>
              <c:showSerName val="0"/>
              <c:showPercent val="1"/>
              <c:showBubbleSize val="0"/>
              <c:extLst>
                <c:ext xmlns:c15="http://schemas.microsoft.com/office/drawing/2012/chart" uri="{CE6537A1-D6FC-4f65-9D91-7224C49458BB}"/>
              </c:extLst>
            </c:dLbl>
            <c:dLbl>
              <c:idx val="15"/>
              <c:layout>
                <c:manualLayout>
                  <c:x val="0.0561957626918257"/>
                  <c:y val="-0.0751757971894493"/>
                </c:manualLayout>
              </c:layout>
              <c:showLegendKey val="0"/>
              <c:showVal val="0"/>
              <c:showCatName val="1"/>
              <c:showSerName val="0"/>
              <c:showPercent val="1"/>
              <c:showBubbleSize val="0"/>
              <c:extLst>
                <c:ext xmlns:c15="http://schemas.microsoft.com/office/drawing/2012/chart" uri="{CE6537A1-D6FC-4f65-9D91-7224C49458BB}"/>
              </c:extLst>
            </c:dLbl>
            <c:spPr>
              <a:noFill/>
              <a:ln>
                <a:noFill/>
              </a:ln>
              <a:effectLst/>
            </c:spPr>
            <c:showLegendKey val="0"/>
            <c:showVal val="0"/>
            <c:showCatName val="1"/>
            <c:showSerName val="0"/>
            <c:showPercent val="1"/>
            <c:showBubbleSize val="0"/>
            <c:showLeaderLines val="1"/>
            <c:extLst>
              <c:ext xmlns:c15="http://schemas.microsoft.com/office/drawing/2012/chart" uri="{CE6537A1-D6FC-4f65-9D91-7224C49458BB}"/>
            </c:extLst>
          </c:dLbls>
          <c:cat>
            <c:strRef>
              <c:f>Pivots!$R$3:$R$18</c:f>
              <c:strCache>
                <c:ptCount val="16"/>
                <c:pt idx="0">
                  <c:v>Hennepin</c:v>
                </c:pt>
                <c:pt idx="1">
                  <c:v>Ramsey</c:v>
                </c:pt>
                <c:pt idx="2">
                  <c:v>Olmsted</c:v>
                </c:pt>
                <c:pt idx="3">
                  <c:v>Dakota</c:v>
                </c:pt>
                <c:pt idx="4">
                  <c:v>Anoka</c:v>
                </c:pt>
                <c:pt idx="5">
                  <c:v>Fillmore</c:v>
                </c:pt>
                <c:pt idx="6">
                  <c:v>Winona</c:v>
                </c:pt>
                <c:pt idx="7">
                  <c:v>Steele</c:v>
                </c:pt>
                <c:pt idx="8">
                  <c:v>Goodhue</c:v>
                </c:pt>
                <c:pt idx="9">
                  <c:v>Houston</c:v>
                </c:pt>
                <c:pt idx="10">
                  <c:v>Blue Earth</c:v>
                </c:pt>
                <c:pt idx="11">
                  <c:v>Washington</c:v>
                </c:pt>
                <c:pt idx="12">
                  <c:v>Nobles</c:v>
                </c:pt>
                <c:pt idx="13">
                  <c:v>Freeborn</c:v>
                </c:pt>
                <c:pt idx="14">
                  <c:v>Polk</c:v>
                </c:pt>
                <c:pt idx="15">
                  <c:v>All Other</c:v>
                </c:pt>
              </c:strCache>
            </c:strRef>
          </c:cat>
          <c:val>
            <c:numRef>
              <c:f>Pivots!$S$3:$S$18</c:f>
              <c:numCache>
                <c:formatCode>General</c:formatCode>
                <c:ptCount val="16"/>
                <c:pt idx="0">
                  <c:v>1490.0</c:v>
                </c:pt>
                <c:pt idx="1">
                  <c:v>799.0</c:v>
                </c:pt>
                <c:pt idx="2">
                  <c:v>314.0</c:v>
                </c:pt>
                <c:pt idx="3">
                  <c:v>295.0</c:v>
                </c:pt>
                <c:pt idx="4">
                  <c:v>214.0</c:v>
                </c:pt>
                <c:pt idx="5">
                  <c:v>158.0</c:v>
                </c:pt>
                <c:pt idx="6">
                  <c:v>95.0</c:v>
                </c:pt>
                <c:pt idx="7">
                  <c:v>52.0</c:v>
                </c:pt>
                <c:pt idx="8">
                  <c:v>52.0</c:v>
                </c:pt>
                <c:pt idx="9">
                  <c:v>42.0</c:v>
                </c:pt>
                <c:pt idx="10">
                  <c:v>36.0</c:v>
                </c:pt>
                <c:pt idx="11">
                  <c:v>27.0</c:v>
                </c:pt>
                <c:pt idx="12">
                  <c:v>22.0</c:v>
                </c:pt>
                <c:pt idx="13">
                  <c:v>21.0</c:v>
                </c:pt>
                <c:pt idx="14">
                  <c:v>20.0</c:v>
                </c:pt>
                <c:pt idx="15">
                  <c:v>112.0</c:v>
                </c:pt>
              </c:numCache>
            </c:numRef>
          </c:val>
        </c:ser>
        <c:dLbls>
          <c:showLegendKey val="0"/>
          <c:showVal val="0"/>
          <c:showCatName val="0"/>
          <c:showSerName val="0"/>
          <c:showPercent val="0"/>
          <c:showBubbleSize val="0"/>
          <c:showLeaderLines val="1"/>
        </c:dLbls>
        <c:firstSliceAng val="310"/>
      </c:pieChart>
    </c:plotArea>
    <c:plotVisOnly val="1"/>
    <c:dispBlanksAs val="zero"/>
    <c:showDLblsOverMax val="0"/>
  </c:chart>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66491F-8B24-418D-BBAD-1DA0CBFAA1F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58B703E-3AD7-43CB-95AF-F91571DFC33D}">
      <dgm:prSet/>
      <dgm:spPr>
        <a:solidFill>
          <a:schemeClr val="accent5">
            <a:lumMod val="60000"/>
            <a:lumOff val="40000"/>
          </a:schemeClr>
        </a:solidFill>
      </dgm:spPr>
      <dgm:t>
        <a:bodyPr/>
        <a:lstStyle/>
        <a:p>
          <a:pPr rtl="0"/>
          <a:r>
            <a:rPr lang="en-US" dirty="0" smtClean="0"/>
            <a:t>In-Kind donations – 76,327 items + 17,055 lbs. supplies</a:t>
          </a:r>
          <a:endParaRPr lang="en-US" dirty="0"/>
        </a:p>
      </dgm:t>
    </dgm:pt>
    <dgm:pt modelId="{E26A0D06-DC16-4146-8B91-BB384556B867}" type="parTrans" cxnId="{54D4EECF-768A-4D89-A4C5-E13A4636BF94}">
      <dgm:prSet/>
      <dgm:spPr/>
      <dgm:t>
        <a:bodyPr/>
        <a:lstStyle/>
        <a:p>
          <a:endParaRPr lang="en-US"/>
        </a:p>
      </dgm:t>
    </dgm:pt>
    <dgm:pt modelId="{04C5BAA8-F49C-4E52-A83F-CEC88B676637}" type="sibTrans" cxnId="{54D4EECF-768A-4D89-A4C5-E13A4636BF94}">
      <dgm:prSet/>
      <dgm:spPr/>
      <dgm:t>
        <a:bodyPr/>
        <a:lstStyle/>
        <a:p>
          <a:endParaRPr lang="en-US"/>
        </a:p>
      </dgm:t>
    </dgm:pt>
    <dgm:pt modelId="{017ABFC3-714A-451D-A408-5784B69E1786}">
      <dgm:prSet/>
      <dgm:spPr/>
      <dgm:t>
        <a:bodyPr/>
        <a:lstStyle/>
        <a:p>
          <a:pPr rtl="0"/>
          <a:r>
            <a:rPr lang="en-US" dirty="0" smtClean="0"/>
            <a:t>Valued at $281,000</a:t>
          </a:r>
          <a:endParaRPr lang="en-US" dirty="0"/>
        </a:p>
      </dgm:t>
    </dgm:pt>
    <dgm:pt modelId="{E1675937-E2BF-43BD-A112-C353E17D5FAF}" type="parTrans" cxnId="{27025424-CB9B-45B1-9EF9-F3813ECB377E}">
      <dgm:prSet/>
      <dgm:spPr/>
      <dgm:t>
        <a:bodyPr/>
        <a:lstStyle/>
        <a:p>
          <a:endParaRPr lang="en-US"/>
        </a:p>
      </dgm:t>
    </dgm:pt>
    <dgm:pt modelId="{1653CA06-F4C3-46B7-B223-D6BC527B9B3F}" type="sibTrans" cxnId="{27025424-CB9B-45B1-9EF9-F3813ECB377E}">
      <dgm:prSet/>
      <dgm:spPr/>
      <dgm:t>
        <a:bodyPr/>
        <a:lstStyle/>
        <a:p>
          <a:endParaRPr lang="en-US"/>
        </a:p>
      </dgm:t>
    </dgm:pt>
    <dgm:pt modelId="{55F13E55-1F6A-48E4-83DD-C62670FACBCB}">
      <dgm:prSet/>
      <dgm:spPr/>
      <dgm:t>
        <a:bodyPr/>
        <a:lstStyle/>
        <a:p>
          <a:pPr rtl="0"/>
          <a:r>
            <a:rPr lang="en-US" dirty="0" smtClean="0"/>
            <a:t>Increase of 15%</a:t>
          </a:r>
          <a:endParaRPr lang="en-US" dirty="0"/>
        </a:p>
      </dgm:t>
    </dgm:pt>
    <dgm:pt modelId="{06D2583C-20FE-4D0F-AAC4-595E1AD3EB6F}" type="parTrans" cxnId="{A260EF0E-CA42-4417-8480-88ED4B4C295F}">
      <dgm:prSet/>
      <dgm:spPr/>
      <dgm:t>
        <a:bodyPr/>
        <a:lstStyle/>
        <a:p>
          <a:endParaRPr lang="en-US"/>
        </a:p>
      </dgm:t>
    </dgm:pt>
    <dgm:pt modelId="{8FC8AEC5-42D1-4A4A-ADFE-19F5347245F7}" type="sibTrans" cxnId="{A260EF0E-CA42-4417-8480-88ED4B4C295F}">
      <dgm:prSet/>
      <dgm:spPr/>
      <dgm:t>
        <a:bodyPr/>
        <a:lstStyle/>
        <a:p>
          <a:endParaRPr lang="en-US"/>
        </a:p>
      </dgm:t>
    </dgm:pt>
    <dgm:pt modelId="{7948C2BB-278C-471C-BD72-001CDF8E8880}">
      <dgm:prSet/>
      <dgm:spPr>
        <a:solidFill>
          <a:schemeClr val="accent5">
            <a:lumMod val="60000"/>
            <a:lumOff val="40000"/>
          </a:schemeClr>
        </a:solidFill>
      </dgm:spPr>
      <dgm:t>
        <a:bodyPr/>
        <a:lstStyle/>
        <a:p>
          <a:pPr rtl="0"/>
          <a:r>
            <a:rPr lang="en-US" dirty="0" smtClean="0"/>
            <a:t>Volunteer Hours 127,000 </a:t>
          </a:r>
          <a:endParaRPr lang="en-US" dirty="0"/>
        </a:p>
      </dgm:t>
    </dgm:pt>
    <dgm:pt modelId="{C75F85F5-2CEA-4771-8C4D-8A080CE99C2B}" type="parTrans" cxnId="{D86D26C3-9BCA-459C-8BE8-AC18DC4AC7A1}">
      <dgm:prSet/>
      <dgm:spPr/>
      <dgm:t>
        <a:bodyPr/>
        <a:lstStyle/>
        <a:p>
          <a:endParaRPr lang="en-US"/>
        </a:p>
      </dgm:t>
    </dgm:pt>
    <dgm:pt modelId="{E6125200-FFFC-4903-BF7A-76BFF9CA54C5}" type="sibTrans" cxnId="{D86D26C3-9BCA-459C-8BE8-AC18DC4AC7A1}">
      <dgm:prSet/>
      <dgm:spPr/>
      <dgm:t>
        <a:bodyPr/>
        <a:lstStyle/>
        <a:p>
          <a:endParaRPr lang="en-US"/>
        </a:p>
      </dgm:t>
    </dgm:pt>
    <dgm:pt modelId="{8423A002-B011-4F9A-BA8A-DE3FAEC0F28F}">
      <dgm:prSet/>
      <dgm:spPr/>
      <dgm:t>
        <a:bodyPr/>
        <a:lstStyle/>
        <a:p>
          <a:pPr rtl="0"/>
          <a:r>
            <a:rPr lang="en-US" dirty="0" smtClean="0"/>
            <a:t>Equivalent to at least 66 full time employees</a:t>
          </a:r>
          <a:endParaRPr lang="en-US" dirty="0"/>
        </a:p>
      </dgm:t>
    </dgm:pt>
    <dgm:pt modelId="{55077321-3987-49CC-85BC-49460BE829C1}" type="parTrans" cxnId="{D1000961-8CC3-499B-9508-99103863363F}">
      <dgm:prSet/>
      <dgm:spPr/>
      <dgm:t>
        <a:bodyPr/>
        <a:lstStyle/>
        <a:p>
          <a:endParaRPr lang="en-US"/>
        </a:p>
      </dgm:t>
    </dgm:pt>
    <dgm:pt modelId="{B2DE5366-4D5D-4284-B6CC-B860BB2E9F73}" type="sibTrans" cxnId="{D1000961-8CC3-499B-9508-99103863363F}">
      <dgm:prSet/>
      <dgm:spPr/>
      <dgm:t>
        <a:bodyPr/>
        <a:lstStyle/>
        <a:p>
          <a:endParaRPr lang="en-US"/>
        </a:p>
      </dgm:t>
    </dgm:pt>
    <dgm:pt modelId="{8BCDEEE4-9B35-46DB-91C0-E8E0BDCF1305}">
      <dgm:prSet/>
      <dgm:spPr>
        <a:solidFill>
          <a:schemeClr val="accent5">
            <a:lumMod val="60000"/>
            <a:lumOff val="40000"/>
          </a:schemeClr>
        </a:solidFill>
      </dgm:spPr>
      <dgm:t>
        <a:bodyPr/>
        <a:lstStyle/>
        <a:p>
          <a:pPr rtl="0"/>
          <a:r>
            <a:rPr lang="en-US" dirty="0" smtClean="0"/>
            <a:t>596 volunteer activities </a:t>
          </a:r>
          <a:endParaRPr lang="en-US" dirty="0"/>
        </a:p>
      </dgm:t>
    </dgm:pt>
    <dgm:pt modelId="{A31005F3-A7F0-4C5C-8EE1-729BB1A20E9B}" type="parTrans" cxnId="{0CCB1742-ACE7-48CA-88E2-1DD0583A509C}">
      <dgm:prSet/>
      <dgm:spPr/>
      <dgm:t>
        <a:bodyPr/>
        <a:lstStyle/>
        <a:p>
          <a:endParaRPr lang="en-US"/>
        </a:p>
      </dgm:t>
    </dgm:pt>
    <dgm:pt modelId="{3EC68875-7C10-4817-B5F9-C7D5833BAC20}" type="sibTrans" cxnId="{0CCB1742-ACE7-48CA-88E2-1DD0583A509C}">
      <dgm:prSet/>
      <dgm:spPr/>
      <dgm:t>
        <a:bodyPr/>
        <a:lstStyle/>
        <a:p>
          <a:endParaRPr lang="en-US"/>
        </a:p>
      </dgm:t>
    </dgm:pt>
    <dgm:pt modelId="{2A4B65AF-472B-4C11-81B3-0FD68F7F19F2}">
      <dgm:prSet/>
      <dgm:spPr/>
      <dgm:t>
        <a:bodyPr/>
        <a:lstStyle/>
        <a:p>
          <a:pPr rtl="0"/>
          <a:r>
            <a:rPr lang="en-US" dirty="0" smtClean="0"/>
            <a:t>(increase of 16%)</a:t>
          </a:r>
          <a:endParaRPr lang="en-US" dirty="0"/>
        </a:p>
      </dgm:t>
    </dgm:pt>
    <dgm:pt modelId="{05FFD41C-B747-4D15-B2D4-8ABDAFECBC25}" type="parTrans" cxnId="{22AD6925-21D4-4E3D-AFFC-41713DA6AEFD}">
      <dgm:prSet/>
      <dgm:spPr/>
      <dgm:t>
        <a:bodyPr/>
        <a:lstStyle/>
        <a:p>
          <a:endParaRPr lang="en-US"/>
        </a:p>
      </dgm:t>
    </dgm:pt>
    <dgm:pt modelId="{9EB8E2D5-6991-4AD8-985B-CEC7243305B6}" type="sibTrans" cxnId="{22AD6925-21D4-4E3D-AFFC-41713DA6AEFD}">
      <dgm:prSet/>
      <dgm:spPr/>
      <dgm:t>
        <a:bodyPr/>
        <a:lstStyle/>
        <a:p>
          <a:endParaRPr lang="en-US"/>
        </a:p>
      </dgm:t>
    </dgm:pt>
    <dgm:pt modelId="{16A5C5BE-AD80-4318-9EAC-AD62CDF8DDF0}">
      <dgm:prSet/>
      <dgm:spPr>
        <a:solidFill>
          <a:schemeClr val="accent5">
            <a:lumMod val="60000"/>
            <a:lumOff val="40000"/>
          </a:schemeClr>
        </a:solidFill>
      </dgm:spPr>
      <dgm:t>
        <a:bodyPr/>
        <a:lstStyle/>
        <a:p>
          <a:pPr rtl="0"/>
          <a:r>
            <a:rPr lang="en-US" dirty="0" smtClean="0"/>
            <a:t>3761 bundles delivered </a:t>
          </a:r>
          <a:endParaRPr lang="en-US" dirty="0"/>
        </a:p>
      </dgm:t>
    </dgm:pt>
    <dgm:pt modelId="{D5F17CAA-9245-4F9B-9CA4-2831FA3F492C}" type="parTrans" cxnId="{C8D4AC0A-2552-4B0B-AC8F-E5E66BA36D20}">
      <dgm:prSet/>
      <dgm:spPr/>
      <dgm:t>
        <a:bodyPr/>
        <a:lstStyle/>
        <a:p>
          <a:endParaRPr lang="en-US"/>
        </a:p>
      </dgm:t>
    </dgm:pt>
    <dgm:pt modelId="{438EA71E-817A-42B7-A2E9-1729285DA7A7}" type="sibTrans" cxnId="{C8D4AC0A-2552-4B0B-AC8F-E5E66BA36D20}">
      <dgm:prSet/>
      <dgm:spPr/>
      <dgm:t>
        <a:bodyPr/>
        <a:lstStyle/>
        <a:p>
          <a:endParaRPr lang="en-US"/>
        </a:p>
      </dgm:t>
    </dgm:pt>
    <dgm:pt modelId="{3CE349F0-DD83-48FB-BF0F-D3A85D7C668A}">
      <dgm:prSet/>
      <dgm:spPr/>
      <dgm:t>
        <a:bodyPr/>
        <a:lstStyle/>
        <a:p>
          <a:pPr rtl="0"/>
          <a:r>
            <a:rPr lang="en-US" dirty="0" smtClean="0"/>
            <a:t>(increase of 0.4%)</a:t>
          </a:r>
          <a:endParaRPr lang="en-US" dirty="0"/>
        </a:p>
      </dgm:t>
    </dgm:pt>
    <dgm:pt modelId="{8911B3BA-6CEC-4B40-8B53-988C758E2D9A}" type="parTrans" cxnId="{64086A16-109E-4365-862C-2C798D0FBA3A}">
      <dgm:prSet/>
      <dgm:spPr/>
      <dgm:t>
        <a:bodyPr/>
        <a:lstStyle/>
        <a:p>
          <a:endParaRPr lang="en-US"/>
        </a:p>
      </dgm:t>
    </dgm:pt>
    <dgm:pt modelId="{135B86B8-3274-43B6-B4B3-7056027A55A7}" type="sibTrans" cxnId="{64086A16-109E-4365-862C-2C798D0FBA3A}">
      <dgm:prSet/>
      <dgm:spPr/>
      <dgm:t>
        <a:bodyPr/>
        <a:lstStyle/>
        <a:p>
          <a:endParaRPr lang="en-US"/>
        </a:p>
      </dgm:t>
    </dgm:pt>
    <dgm:pt modelId="{4F57A623-92A0-4636-AC06-F54E8EA33C6A}">
      <dgm:prSet/>
      <dgm:spPr>
        <a:solidFill>
          <a:schemeClr val="accent5">
            <a:lumMod val="60000"/>
            <a:lumOff val="40000"/>
          </a:schemeClr>
        </a:solidFill>
      </dgm:spPr>
      <dgm:t>
        <a:bodyPr/>
        <a:lstStyle/>
        <a:p>
          <a:pPr rtl="0"/>
          <a:r>
            <a:rPr lang="en-US" dirty="0" smtClean="0"/>
            <a:t>1,283,000 items delivered since 2001</a:t>
          </a:r>
          <a:endParaRPr lang="en-US" dirty="0"/>
        </a:p>
      </dgm:t>
    </dgm:pt>
    <dgm:pt modelId="{0F54E6E2-0737-46AC-BFF2-0CDD6A2F42D6}" type="parTrans" cxnId="{D4D7564E-4227-49CB-A5D2-D0E1F56322CE}">
      <dgm:prSet/>
      <dgm:spPr/>
      <dgm:t>
        <a:bodyPr/>
        <a:lstStyle/>
        <a:p>
          <a:endParaRPr lang="en-US"/>
        </a:p>
      </dgm:t>
    </dgm:pt>
    <dgm:pt modelId="{CE41CBDE-02F4-401B-A080-6198BF0B2F15}" type="sibTrans" cxnId="{D4D7564E-4227-49CB-A5D2-D0E1F56322CE}">
      <dgm:prSet/>
      <dgm:spPr/>
      <dgm:t>
        <a:bodyPr/>
        <a:lstStyle/>
        <a:p>
          <a:endParaRPr lang="en-US"/>
        </a:p>
      </dgm:t>
    </dgm:pt>
    <dgm:pt modelId="{E3AE27D4-7A9B-4D9C-8FE0-3E9CF6B0C66F}" type="pres">
      <dgm:prSet presAssocID="{A966491F-8B24-418D-BBAD-1DA0CBFAA1F3}" presName="linear" presStyleCnt="0">
        <dgm:presLayoutVars>
          <dgm:animLvl val="lvl"/>
          <dgm:resizeHandles val="exact"/>
        </dgm:presLayoutVars>
      </dgm:prSet>
      <dgm:spPr/>
      <dgm:t>
        <a:bodyPr/>
        <a:lstStyle/>
        <a:p>
          <a:endParaRPr lang="en-US"/>
        </a:p>
      </dgm:t>
    </dgm:pt>
    <dgm:pt modelId="{741EF7C2-6512-49BD-BD6D-F4261A81E550}" type="pres">
      <dgm:prSet presAssocID="{758B703E-3AD7-43CB-95AF-F91571DFC33D}" presName="parentText" presStyleLbl="node1" presStyleIdx="0" presStyleCnt="5">
        <dgm:presLayoutVars>
          <dgm:chMax val="0"/>
          <dgm:bulletEnabled val="1"/>
        </dgm:presLayoutVars>
      </dgm:prSet>
      <dgm:spPr/>
      <dgm:t>
        <a:bodyPr/>
        <a:lstStyle/>
        <a:p>
          <a:endParaRPr lang="en-US"/>
        </a:p>
      </dgm:t>
    </dgm:pt>
    <dgm:pt modelId="{4D591050-7E36-4B2F-B11B-AD51CD9AFD1F}" type="pres">
      <dgm:prSet presAssocID="{758B703E-3AD7-43CB-95AF-F91571DFC33D}" presName="childText" presStyleLbl="revTx" presStyleIdx="0" presStyleCnt="4">
        <dgm:presLayoutVars>
          <dgm:bulletEnabled val="1"/>
        </dgm:presLayoutVars>
      </dgm:prSet>
      <dgm:spPr/>
      <dgm:t>
        <a:bodyPr/>
        <a:lstStyle/>
        <a:p>
          <a:endParaRPr lang="en-US"/>
        </a:p>
      </dgm:t>
    </dgm:pt>
    <dgm:pt modelId="{EA496035-1C40-4FB6-9059-96679E3F7925}" type="pres">
      <dgm:prSet presAssocID="{7948C2BB-278C-471C-BD72-001CDF8E8880}" presName="parentText" presStyleLbl="node1" presStyleIdx="1" presStyleCnt="5">
        <dgm:presLayoutVars>
          <dgm:chMax val="0"/>
          <dgm:bulletEnabled val="1"/>
        </dgm:presLayoutVars>
      </dgm:prSet>
      <dgm:spPr/>
      <dgm:t>
        <a:bodyPr/>
        <a:lstStyle/>
        <a:p>
          <a:endParaRPr lang="en-US"/>
        </a:p>
      </dgm:t>
    </dgm:pt>
    <dgm:pt modelId="{A4191D81-A167-4498-98C2-2C2D00E69AF2}" type="pres">
      <dgm:prSet presAssocID="{7948C2BB-278C-471C-BD72-001CDF8E8880}" presName="childText" presStyleLbl="revTx" presStyleIdx="1" presStyleCnt="4">
        <dgm:presLayoutVars>
          <dgm:bulletEnabled val="1"/>
        </dgm:presLayoutVars>
      </dgm:prSet>
      <dgm:spPr/>
      <dgm:t>
        <a:bodyPr/>
        <a:lstStyle/>
        <a:p>
          <a:endParaRPr lang="en-US"/>
        </a:p>
      </dgm:t>
    </dgm:pt>
    <dgm:pt modelId="{78271F3C-A8D3-489D-B1F2-D5D478EE0766}" type="pres">
      <dgm:prSet presAssocID="{8BCDEEE4-9B35-46DB-91C0-E8E0BDCF1305}" presName="parentText" presStyleLbl="node1" presStyleIdx="2" presStyleCnt="5">
        <dgm:presLayoutVars>
          <dgm:chMax val="0"/>
          <dgm:bulletEnabled val="1"/>
        </dgm:presLayoutVars>
      </dgm:prSet>
      <dgm:spPr/>
      <dgm:t>
        <a:bodyPr/>
        <a:lstStyle/>
        <a:p>
          <a:endParaRPr lang="en-US"/>
        </a:p>
      </dgm:t>
    </dgm:pt>
    <dgm:pt modelId="{70261EC4-0703-4D5E-9C09-92ABCD0110E2}" type="pres">
      <dgm:prSet presAssocID="{8BCDEEE4-9B35-46DB-91C0-E8E0BDCF1305}" presName="childText" presStyleLbl="revTx" presStyleIdx="2" presStyleCnt="4">
        <dgm:presLayoutVars>
          <dgm:bulletEnabled val="1"/>
        </dgm:presLayoutVars>
      </dgm:prSet>
      <dgm:spPr/>
      <dgm:t>
        <a:bodyPr/>
        <a:lstStyle/>
        <a:p>
          <a:endParaRPr lang="en-US"/>
        </a:p>
      </dgm:t>
    </dgm:pt>
    <dgm:pt modelId="{018FED02-EF1F-4C79-98F5-9E5EB87DCB25}" type="pres">
      <dgm:prSet presAssocID="{16A5C5BE-AD80-4318-9EAC-AD62CDF8DDF0}" presName="parentText" presStyleLbl="node1" presStyleIdx="3" presStyleCnt="5">
        <dgm:presLayoutVars>
          <dgm:chMax val="0"/>
          <dgm:bulletEnabled val="1"/>
        </dgm:presLayoutVars>
      </dgm:prSet>
      <dgm:spPr/>
      <dgm:t>
        <a:bodyPr/>
        <a:lstStyle/>
        <a:p>
          <a:endParaRPr lang="en-US"/>
        </a:p>
      </dgm:t>
    </dgm:pt>
    <dgm:pt modelId="{82E13FEC-97FD-4CB3-A0DE-DAC4BB23C587}" type="pres">
      <dgm:prSet presAssocID="{16A5C5BE-AD80-4318-9EAC-AD62CDF8DDF0}" presName="childText" presStyleLbl="revTx" presStyleIdx="3" presStyleCnt="4">
        <dgm:presLayoutVars>
          <dgm:bulletEnabled val="1"/>
        </dgm:presLayoutVars>
      </dgm:prSet>
      <dgm:spPr/>
      <dgm:t>
        <a:bodyPr/>
        <a:lstStyle/>
        <a:p>
          <a:endParaRPr lang="en-US"/>
        </a:p>
      </dgm:t>
    </dgm:pt>
    <dgm:pt modelId="{0A6F937F-0861-4468-9A6C-05DDE457226E}" type="pres">
      <dgm:prSet presAssocID="{4F57A623-92A0-4636-AC06-F54E8EA33C6A}" presName="parentText" presStyleLbl="node1" presStyleIdx="4" presStyleCnt="5">
        <dgm:presLayoutVars>
          <dgm:chMax val="0"/>
          <dgm:bulletEnabled val="1"/>
        </dgm:presLayoutVars>
      </dgm:prSet>
      <dgm:spPr/>
      <dgm:t>
        <a:bodyPr/>
        <a:lstStyle/>
        <a:p>
          <a:endParaRPr lang="en-US"/>
        </a:p>
      </dgm:t>
    </dgm:pt>
  </dgm:ptLst>
  <dgm:cxnLst>
    <dgm:cxn modelId="{A260EF0E-CA42-4417-8480-88ED4B4C295F}" srcId="{758B703E-3AD7-43CB-95AF-F91571DFC33D}" destId="{55F13E55-1F6A-48E4-83DD-C62670FACBCB}" srcOrd="1" destOrd="0" parTransId="{06D2583C-20FE-4D0F-AAC4-595E1AD3EB6F}" sibTransId="{8FC8AEC5-42D1-4A4A-ADFE-19F5347245F7}"/>
    <dgm:cxn modelId="{0CCB1742-ACE7-48CA-88E2-1DD0583A509C}" srcId="{A966491F-8B24-418D-BBAD-1DA0CBFAA1F3}" destId="{8BCDEEE4-9B35-46DB-91C0-E8E0BDCF1305}" srcOrd="2" destOrd="0" parTransId="{A31005F3-A7F0-4C5C-8EE1-729BB1A20E9B}" sibTransId="{3EC68875-7C10-4817-B5F9-C7D5833BAC20}"/>
    <dgm:cxn modelId="{20BFC69B-7275-443F-A9AB-6131870D14EB}" type="presOf" srcId="{017ABFC3-714A-451D-A408-5784B69E1786}" destId="{4D591050-7E36-4B2F-B11B-AD51CD9AFD1F}" srcOrd="0" destOrd="0" presId="urn:microsoft.com/office/officeart/2005/8/layout/vList2"/>
    <dgm:cxn modelId="{659070D1-CDCA-48D9-A162-FD33E797A990}" type="presOf" srcId="{8BCDEEE4-9B35-46DB-91C0-E8E0BDCF1305}" destId="{78271F3C-A8D3-489D-B1F2-D5D478EE0766}" srcOrd="0" destOrd="0" presId="urn:microsoft.com/office/officeart/2005/8/layout/vList2"/>
    <dgm:cxn modelId="{25799EE3-EEF0-4E6C-B807-3A736BBE504B}" type="presOf" srcId="{8423A002-B011-4F9A-BA8A-DE3FAEC0F28F}" destId="{A4191D81-A167-4498-98C2-2C2D00E69AF2}" srcOrd="0" destOrd="0" presId="urn:microsoft.com/office/officeart/2005/8/layout/vList2"/>
    <dgm:cxn modelId="{A73BCF42-C3CD-42B5-804D-026B2103C4E3}" type="presOf" srcId="{55F13E55-1F6A-48E4-83DD-C62670FACBCB}" destId="{4D591050-7E36-4B2F-B11B-AD51CD9AFD1F}" srcOrd="0" destOrd="1" presId="urn:microsoft.com/office/officeart/2005/8/layout/vList2"/>
    <dgm:cxn modelId="{D4D7564E-4227-49CB-A5D2-D0E1F56322CE}" srcId="{A966491F-8B24-418D-BBAD-1DA0CBFAA1F3}" destId="{4F57A623-92A0-4636-AC06-F54E8EA33C6A}" srcOrd="4" destOrd="0" parTransId="{0F54E6E2-0737-46AC-BFF2-0CDD6A2F42D6}" sibTransId="{CE41CBDE-02F4-401B-A080-6198BF0B2F15}"/>
    <dgm:cxn modelId="{BADA7910-D9B5-41B1-AE09-E828F2A88611}" type="presOf" srcId="{2A4B65AF-472B-4C11-81B3-0FD68F7F19F2}" destId="{70261EC4-0703-4D5E-9C09-92ABCD0110E2}" srcOrd="0" destOrd="0" presId="urn:microsoft.com/office/officeart/2005/8/layout/vList2"/>
    <dgm:cxn modelId="{455559EC-F7A1-4073-93A3-272AFAA8C287}" type="presOf" srcId="{3CE349F0-DD83-48FB-BF0F-D3A85D7C668A}" destId="{82E13FEC-97FD-4CB3-A0DE-DAC4BB23C587}" srcOrd="0" destOrd="0" presId="urn:microsoft.com/office/officeart/2005/8/layout/vList2"/>
    <dgm:cxn modelId="{6EC01401-BB91-436D-B037-43DC5A593E09}" type="presOf" srcId="{4F57A623-92A0-4636-AC06-F54E8EA33C6A}" destId="{0A6F937F-0861-4468-9A6C-05DDE457226E}" srcOrd="0" destOrd="0" presId="urn:microsoft.com/office/officeart/2005/8/layout/vList2"/>
    <dgm:cxn modelId="{EB6DD805-3A89-45D0-8F37-6FAD2C252780}" type="presOf" srcId="{7948C2BB-278C-471C-BD72-001CDF8E8880}" destId="{EA496035-1C40-4FB6-9059-96679E3F7925}" srcOrd="0" destOrd="0" presId="urn:microsoft.com/office/officeart/2005/8/layout/vList2"/>
    <dgm:cxn modelId="{B6ACF34F-390A-4BB5-A0B7-7CAF92395039}" type="presOf" srcId="{758B703E-3AD7-43CB-95AF-F91571DFC33D}" destId="{741EF7C2-6512-49BD-BD6D-F4261A81E550}" srcOrd="0" destOrd="0" presId="urn:microsoft.com/office/officeart/2005/8/layout/vList2"/>
    <dgm:cxn modelId="{BFBFF44D-E59F-4442-ABFD-A821FDAEF6BC}" type="presOf" srcId="{16A5C5BE-AD80-4318-9EAC-AD62CDF8DDF0}" destId="{018FED02-EF1F-4C79-98F5-9E5EB87DCB25}" srcOrd="0" destOrd="0" presId="urn:microsoft.com/office/officeart/2005/8/layout/vList2"/>
    <dgm:cxn modelId="{D86D26C3-9BCA-459C-8BE8-AC18DC4AC7A1}" srcId="{A966491F-8B24-418D-BBAD-1DA0CBFAA1F3}" destId="{7948C2BB-278C-471C-BD72-001CDF8E8880}" srcOrd="1" destOrd="0" parTransId="{C75F85F5-2CEA-4771-8C4D-8A080CE99C2B}" sibTransId="{E6125200-FFFC-4903-BF7A-76BFF9CA54C5}"/>
    <dgm:cxn modelId="{64086A16-109E-4365-862C-2C798D0FBA3A}" srcId="{16A5C5BE-AD80-4318-9EAC-AD62CDF8DDF0}" destId="{3CE349F0-DD83-48FB-BF0F-D3A85D7C668A}" srcOrd="0" destOrd="0" parTransId="{8911B3BA-6CEC-4B40-8B53-988C758E2D9A}" sibTransId="{135B86B8-3274-43B6-B4B3-7056027A55A7}"/>
    <dgm:cxn modelId="{6D48BDB0-B843-4D87-B81B-3BC2A62BBBD6}" type="presOf" srcId="{A966491F-8B24-418D-BBAD-1DA0CBFAA1F3}" destId="{E3AE27D4-7A9B-4D9C-8FE0-3E9CF6B0C66F}" srcOrd="0" destOrd="0" presId="urn:microsoft.com/office/officeart/2005/8/layout/vList2"/>
    <dgm:cxn modelId="{C8D4AC0A-2552-4B0B-AC8F-E5E66BA36D20}" srcId="{A966491F-8B24-418D-BBAD-1DA0CBFAA1F3}" destId="{16A5C5BE-AD80-4318-9EAC-AD62CDF8DDF0}" srcOrd="3" destOrd="0" parTransId="{D5F17CAA-9245-4F9B-9CA4-2831FA3F492C}" sibTransId="{438EA71E-817A-42B7-A2E9-1729285DA7A7}"/>
    <dgm:cxn modelId="{22AD6925-21D4-4E3D-AFFC-41713DA6AEFD}" srcId="{8BCDEEE4-9B35-46DB-91C0-E8E0BDCF1305}" destId="{2A4B65AF-472B-4C11-81B3-0FD68F7F19F2}" srcOrd="0" destOrd="0" parTransId="{05FFD41C-B747-4D15-B2D4-8ABDAFECBC25}" sibTransId="{9EB8E2D5-6991-4AD8-985B-CEC7243305B6}"/>
    <dgm:cxn modelId="{54D4EECF-768A-4D89-A4C5-E13A4636BF94}" srcId="{A966491F-8B24-418D-BBAD-1DA0CBFAA1F3}" destId="{758B703E-3AD7-43CB-95AF-F91571DFC33D}" srcOrd="0" destOrd="0" parTransId="{E26A0D06-DC16-4146-8B91-BB384556B867}" sibTransId="{04C5BAA8-F49C-4E52-A83F-CEC88B676637}"/>
    <dgm:cxn modelId="{27025424-CB9B-45B1-9EF9-F3813ECB377E}" srcId="{758B703E-3AD7-43CB-95AF-F91571DFC33D}" destId="{017ABFC3-714A-451D-A408-5784B69E1786}" srcOrd="0" destOrd="0" parTransId="{E1675937-E2BF-43BD-A112-C353E17D5FAF}" sibTransId="{1653CA06-F4C3-46B7-B223-D6BC527B9B3F}"/>
    <dgm:cxn modelId="{D1000961-8CC3-499B-9508-99103863363F}" srcId="{7948C2BB-278C-471C-BD72-001CDF8E8880}" destId="{8423A002-B011-4F9A-BA8A-DE3FAEC0F28F}" srcOrd="0" destOrd="0" parTransId="{55077321-3987-49CC-85BC-49460BE829C1}" sibTransId="{B2DE5366-4D5D-4284-B6CC-B860BB2E9F73}"/>
    <dgm:cxn modelId="{214FBAE5-8FEB-49C6-AE51-071200A35DAC}" type="presParOf" srcId="{E3AE27D4-7A9B-4D9C-8FE0-3E9CF6B0C66F}" destId="{741EF7C2-6512-49BD-BD6D-F4261A81E550}" srcOrd="0" destOrd="0" presId="urn:microsoft.com/office/officeart/2005/8/layout/vList2"/>
    <dgm:cxn modelId="{4C6DA0FB-3817-4F7A-A3CB-F894579CB934}" type="presParOf" srcId="{E3AE27D4-7A9B-4D9C-8FE0-3E9CF6B0C66F}" destId="{4D591050-7E36-4B2F-B11B-AD51CD9AFD1F}" srcOrd="1" destOrd="0" presId="urn:microsoft.com/office/officeart/2005/8/layout/vList2"/>
    <dgm:cxn modelId="{88EA8A5D-CC56-4946-ACFE-62E0F5911FF3}" type="presParOf" srcId="{E3AE27D4-7A9B-4D9C-8FE0-3E9CF6B0C66F}" destId="{EA496035-1C40-4FB6-9059-96679E3F7925}" srcOrd="2" destOrd="0" presId="urn:microsoft.com/office/officeart/2005/8/layout/vList2"/>
    <dgm:cxn modelId="{6E77B83A-FD17-4021-BE6C-282BF4FB60C9}" type="presParOf" srcId="{E3AE27D4-7A9B-4D9C-8FE0-3E9CF6B0C66F}" destId="{A4191D81-A167-4498-98C2-2C2D00E69AF2}" srcOrd="3" destOrd="0" presId="urn:microsoft.com/office/officeart/2005/8/layout/vList2"/>
    <dgm:cxn modelId="{CF06E84E-98CF-4A80-8AD1-DB33980BAF48}" type="presParOf" srcId="{E3AE27D4-7A9B-4D9C-8FE0-3E9CF6B0C66F}" destId="{78271F3C-A8D3-489D-B1F2-D5D478EE0766}" srcOrd="4" destOrd="0" presId="urn:microsoft.com/office/officeart/2005/8/layout/vList2"/>
    <dgm:cxn modelId="{E5B2D785-1566-4461-B22C-0FFC28FC8F19}" type="presParOf" srcId="{E3AE27D4-7A9B-4D9C-8FE0-3E9CF6B0C66F}" destId="{70261EC4-0703-4D5E-9C09-92ABCD0110E2}" srcOrd="5" destOrd="0" presId="urn:microsoft.com/office/officeart/2005/8/layout/vList2"/>
    <dgm:cxn modelId="{9F0C9889-E33F-4AA9-A0F7-F15024B8C184}" type="presParOf" srcId="{E3AE27D4-7A9B-4D9C-8FE0-3E9CF6B0C66F}" destId="{018FED02-EF1F-4C79-98F5-9E5EB87DCB25}" srcOrd="6" destOrd="0" presId="urn:microsoft.com/office/officeart/2005/8/layout/vList2"/>
    <dgm:cxn modelId="{ABAB0A4E-AF44-4966-96BB-6135E218D99D}" type="presParOf" srcId="{E3AE27D4-7A9B-4D9C-8FE0-3E9CF6B0C66F}" destId="{82E13FEC-97FD-4CB3-A0DE-DAC4BB23C587}" srcOrd="7" destOrd="0" presId="urn:microsoft.com/office/officeart/2005/8/layout/vList2"/>
    <dgm:cxn modelId="{1E5E2FD7-A0E7-4DAB-A288-76EA0841E82D}" type="presParOf" srcId="{E3AE27D4-7A9B-4D9C-8FE0-3E9CF6B0C66F}" destId="{0A6F937F-0861-4468-9A6C-05DDE457226E}"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49ABF1-376B-470B-9250-8A2AB555ACD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9C24BB8-39B0-4D84-8343-B47FAD4AEDAA}">
      <dgm:prSet/>
      <dgm:spPr/>
      <dgm:t>
        <a:bodyPr/>
        <a:lstStyle/>
        <a:p>
          <a:r>
            <a:rPr lang="en-US" dirty="0" smtClean="0"/>
            <a:t>SWOT Analysis</a:t>
          </a:r>
          <a:endParaRPr lang="en-US" dirty="0"/>
        </a:p>
      </dgm:t>
    </dgm:pt>
    <dgm:pt modelId="{BA483D98-202E-4479-96E2-D039C76B386E}" type="parTrans" cxnId="{1ACE5C47-2727-4591-A551-1E034734CF3E}">
      <dgm:prSet/>
      <dgm:spPr/>
      <dgm:t>
        <a:bodyPr/>
        <a:lstStyle/>
        <a:p>
          <a:endParaRPr lang="en-US"/>
        </a:p>
      </dgm:t>
    </dgm:pt>
    <dgm:pt modelId="{B2FD9BB7-B510-45D1-A40A-94E9198113E2}" type="sibTrans" cxnId="{1ACE5C47-2727-4591-A551-1E034734CF3E}">
      <dgm:prSet/>
      <dgm:spPr/>
      <dgm:t>
        <a:bodyPr/>
        <a:lstStyle/>
        <a:p>
          <a:endParaRPr lang="en-US"/>
        </a:p>
      </dgm:t>
    </dgm:pt>
    <dgm:pt modelId="{1603C815-1ECC-4358-AF33-2AC80EDDAC1F}">
      <dgm:prSet/>
      <dgm:spPr>
        <a:solidFill>
          <a:schemeClr val="accent5">
            <a:lumMod val="60000"/>
            <a:lumOff val="40000"/>
          </a:schemeClr>
        </a:solidFill>
      </dgm:spPr>
      <dgm:t>
        <a:bodyPr/>
        <a:lstStyle/>
        <a:p>
          <a:r>
            <a:rPr lang="en-US" dirty="0" smtClean="0"/>
            <a:t>Process</a:t>
          </a:r>
          <a:endParaRPr lang="en-US" dirty="0"/>
        </a:p>
      </dgm:t>
    </dgm:pt>
    <dgm:pt modelId="{85941B93-95A8-43CD-AB11-5A96F6DB6E9A}" type="parTrans" cxnId="{81F7D475-0DD9-4248-8A13-C43BE60ED146}">
      <dgm:prSet/>
      <dgm:spPr/>
      <dgm:t>
        <a:bodyPr/>
        <a:lstStyle/>
        <a:p>
          <a:endParaRPr lang="en-US"/>
        </a:p>
      </dgm:t>
    </dgm:pt>
    <dgm:pt modelId="{D8763D0C-084C-4BCD-9152-A927F53D4D88}" type="sibTrans" cxnId="{81F7D475-0DD9-4248-8A13-C43BE60ED146}">
      <dgm:prSet/>
      <dgm:spPr/>
      <dgm:t>
        <a:bodyPr/>
        <a:lstStyle/>
        <a:p>
          <a:endParaRPr lang="en-US"/>
        </a:p>
      </dgm:t>
    </dgm:pt>
    <dgm:pt modelId="{91568D0D-25B0-443A-B8D4-E4177CA45628}">
      <dgm:prSet/>
      <dgm:spPr/>
      <dgm:t>
        <a:bodyPr/>
        <a:lstStyle/>
        <a:p>
          <a:r>
            <a:rPr lang="en-US" dirty="0" smtClean="0"/>
            <a:t>Strengths, Weaknesses, Opportunities, Threats</a:t>
          </a:r>
          <a:endParaRPr lang="en-US" dirty="0"/>
        </a:p>
      </dgm:t>
    </dgm:pt>
    <dgm:pt modelId="{19483776-BEA8-4243-8087-D074FBA05DEE}" type="parTrans" cxnId="{82945A65-8653-4852-981D-E7B2456927D8}">
      <dgm:prSet/>
      <dgm:spPr/>
      <dgm:t>
        <a:bodyPr/>
        <a:lstStyle/>
        <a:p>
          <a:endParaRPr lang="en-US"/>
        </a:p>
      </dgm:t>
    </dgm:pt>
    <dgm:pt modelId="{9864C7BE-4A45-4675-A841-050676E71B8C}" type="sibTrans" cxnId="{82945A65-8653-4852-981D-E7B2456927D8}">
      <dgm:prSet/>
      <dgm:spPr/>
      <dgm:t>
        <a:bodyPr/>
        <a:lstStyle/>
        <a:p>
          <a:endParaRPr lang="en-US"/>
        </a:p>
      </dgm:t>
    </dgm:pt>
    <dgm:pt modelId="{81395EAD-FA7E-46DA-84C2-32E7AF1F7B4A}">
      <dgm:prSet/>
      <dgm:spPr>
        <a:solidFill>
          <a:schemeClr val="accent5">
            <a:lumMod val="60000"/>
            <a:lumOff val="40000"/>
          </a:schemeClr>
        </a:solidFill>
      </dgm:spPr>
      <dgm:t>
        <a:bodyPr/>
        <a:lstStyle/>
        <a:p>
          <a:pPr rtl="0"/>
          <a:r>
            <a:rPr lang="en-US" dirty="0" smtClean="0"/>
            <a:t>Define:</a:t>
          </a:r>
          <a:endParaRPr lang="en-US" dirty="0"/>
        </a:p>
      </dgm:t>
    </dgm:pt>
    <dgm:pt modelId="{5A7D268A-BB52-4F90-B9D8-B97A5879A53E}" type="parTrans" cxnId="{7CA82559-8223-42F4-AF4B-0281068BD0A7}">
      <dgm:prSet/>
      <dgm:spPr/>
    </dgm:pt>
    <dgm:pt modelId="{A6F4A67F-617B-41BF-8E20-30440E6CF351}" type="sibTrans" cxnId="{7CA82559-8223-42F4-AF4B-0281068BD0A7}">
      <dgm:prSet/>
      <dgm:spPr/>
    </dgm:pt>
    <dgm:pt modelId="{FC9CC02C-16CD-476E-8728-FC0C17F6F7E9}">
      <dgm:prSet/>
      <dgm:spPr/>
      <dgm:t>
        <a:bodyPr/>
        <a:lstStyle/>
        <a:p>
          <a:pPr rtl="0"/>
          <a:r>
            <a:rPr lang="en-US" dirty="0" smtClean="0"/>
            <a:t>Vision</a:t>
          </a:r>
          <a:endParaRPr lang="en-US" dirty="0"/>
        </a:p>
      </dgm:t>
    </dgm:pt>
    <dgm:pt modelId="{E6D6CE61-A88C-41F6-B249-D9DEC454F6C7}" type="parTrans" cxnId="{15CAC421-0D4D-4520-BA0F-B2FF850B7F32}">
      <dgm:prSet/>
      <dgm:spPr/>
    </dgm:pt>
    <dgm:pt modelId="{D3FC072D-CE33-4C7D-A97D-75A1599C387F}" type="sibTrans" cxnId="{15CAC421-0D4D-4520-BA0F-B2FF850B7F32}">
      <dgm:prSet/>
      <dgm:spPr/>
    </dgm:pt>
    <dgm:pt modelId="{2038B780-A99A-4344-9756-5098E48EAE49}">
      <dgm:prSet/>
      <dgm:spPr/>
      <dgm:t>
        <a:bodyPr/>
        <a:lstStyle/>
        <a:p>
          <a:r>
            <a:rPr lang="en-US" dirty="0" smtClean="0"/>
            <a:t>Mission</a:t>
          </a:r>
          <a:endParaRPr lang="en-US" dirty="0"/>
        </a:p>
      </dgm:t>
    </dgm:pt>
    <dgm:pt modelId="{F5CCA639-B7AF-4B98-B73C-0D53A059A3F0}" type="parTrans" cxnId="{71B414F2-1ED5-4971-8F8C-E10C8EBDE197}">
      <dgm:prSet/>
      <dgm:spPr/>
      <dgm:t>
        <a:bodyPr/>
        <a:lstStyle/>
        <a:p>
          <a:endParaRPr lang="en-US"/>
        </a:p>
      </dgm:t>
    </dgm:pt>
    <dgm:pt modelId="{3D37429D-E798-486F-97D3-D4F8EC1CFD6C}" type="sibTrans" cxnId="{71B414F2-1ED5-4971-8F8C-E10C8EBDE197}">
      <dgm:prSet/>
      <dgm:spPr/>
      <dgm:t>
        <a:bodyPr/>
        <a:lstStyle/>
        <a:p>
          <a:endParaRPr lang="en-US"/>
        </a:p>
      </dgm:t>
    </dgm:pt>
    <dgm:pt modelId="{915BF087-912D-410A-B6AF-44FC22384F29}">
      <dgm:prSet/>
      <dgm:spPr/>
      <dgm:t>
        <a:bodyPr/>
        <a:lstStyle/>
        <a:p>
          <a:r>
            <a:rPr lang="en-US" dirty="0" smtClean="0"/>
            <a:t>Core Values</a:t>
          </a:r>
          <a:endParaRPr lang="en-US" dirty="0"/>
        </a:p>
      </dgm:t>
    </dgm:pt>
    <dgm:pt modelId="{3C146D9A-2C7B-43BB-9276-CBC779465D28}" type="parTrans" cxnId="{BD260A32-0EE7-4999-9E02-64C5478D573A}">
      <dgm:prSet/>
      <dgm:spPr/>
      <dgm:t>
        <a:bodyPr/>
        <a:lstStyle/>
        <a:p>
          <a:endParaRPr lang="en-US"/>
        </a:p>
      </dgm:t>
    </dgm:pt>
    <dgm:pt modelId="{A0270E5E-4724-47B3-9D14-E55ADF087734}" type="sibTrans" cxnId="{BD260A32-0EE7-4999-9E02-64C5478D573A}">
      <dgm:prSet/>
      <dgm:spPr/>
      <dgm:t>
        <a:bodyPr/>
        <a:lstStyle/>
        <a:p>
          <a:endParaRPr lang="en-US"/>
        </a:p>
      </dgm:t>
    </dgm:pt>
    <dgm:pt modelId="{A4B0904D-4C67-4BF1-A487-2AB64A39BDC0}">
      <dgm:prSet/>
      <dgm:spPr>
        <a:solidFill>
          <a:schemeClr val="accent5">
            <a:lumMod val="60000"/>
            <a:lumOff val="40000"/>
          </a:schemeClr>
        </a:solidFill>
      </dgm:spPr>
      <dgm:t>
        <a:bodyPr/>
        <a:lstStyle/>
        <a:p>
          <a:r>
            <a:rPr lang="en-US" dirty="0" smtClean="0"/>
            <a:t>Brainstorming in 6 Focus Areas</a:t>
          </a:r>
          <a:endParaRPr lang="en-US" dirty="0"/>
        </a:p>
      </dgm:t>
    </dgm:pt>
    <dgm:pt modelId="{DD07DE1B-377D-4503-B5CD-92B152FAEEF4}" type="parTrans" cxnId="{957A81B5-96E2-4F97-A481-9DA038307E70}">
      <dgm:prSet/>
      <dgm:spPr/>
    </dgm:pt>
    <dgm:pt modelId="{3AFD33AD-4EA6-4BD6-A6CE-4EF479AC777C}" type="sibTrans" cxnId="{957A81B5-96E2-4F97-A481-9DA038307E70}">
      <dgm:prSet/>
      <dgm:spPr/>
    </dgm:pt>
    <dgm:pt modelId="{9F5AA050-DF0A-43FE-A305-701499507B83}">
      <dgm:prSet/>
      <dgm:spPr>
        <a:solidFill>
          <a:schemeClr val="accent5">
            <a:lumMod val="60000"/>
            <a:lumOff val="40000"/>
          </a:schemeClr>
        </a:solidFill>
      </dgm:spPr>
      <dgm:t>
        <a:bodyPr/>
        <a:lstStyle/>
        <a:p>
          <a:r>
            <a:rPr lang="en-US" dirty="0" smtClean="0"/>
            <a:t>Setting Goals for 2017</a:t>
          </a:r>
          <a:endParaRPr lang="en-US" dirty="0"/>
        </a:p>
      </dgm:t>
    </dgm:pt>
    <dgm:pt modelId="{5E7C3A60-D917-4AD8-9D00-50F84C14BC1A}" type="parTrans" cxnId="{62EF8C03-81F8-424D-8CE5-86184BCD309B}">
      <dgm:prSet/>
      <dgm:spPr/>
    </dgm:pt>
    <dgm:pt modelId="{915CBB97-907C-4064-890D-CA96B4608752}" type="sibTrans" cxnId="{62EF8C03-81F8-424D-8CE5-86184BCD309B}">
      <dgm:prSet/>
      <dgm:spPr/>
    </dgm:pt>
    <dgm:pt modelId="{8837ADCB-9340-433F-BFD6-DD98E7AA2B0C}" type="pres">
      <dgm:prSet presAssocID="{AD49ABF1-376B-470B-9250-8A2AB555ACD8}" presName="linear" presStyleCnt="0">
        <dgm:presLayoutVars>
          <dgm:animLvl val="lvl"/>
          <dgm:resizeHandles val="exact"/>
        </dgm:presLayoutVars>
      </dgm:prSet>
      <dgm:spPr/>
      <dgm:t>
        <a:bodyPr/>
        <a:lstStyle/>
        <a:p>
          <a:endParaRPr lang="en-US"/>
        </a:p>
      </dgm:t>
    </dgm:pt>
    <dgm:pt modelId="{E6A5E6A9-64C5-40FF-A4ED-E22ACE5231BA}" type="pres">
      <dgm:prSet presAssocID="{1603C815-1ECC-4358-AF33-2AC80EDDAC1F}" presName="parentText" presStyleLbl="node1" presStyleIdx="0" presStyleCnt="4">
        <dgm:presLayoutVars>
          <dgm:chMax val="0"/>
          <dgm:bulletEnabled val="1"/>
        </dgm:presLayoutVars>
      </dgm:prSet>
      <dgm:spPr/>
      <dgm:t>
        <a:bodyPr/>
        <a:lstStyle/>
        <a:p>
          <a:endParaRPr lang="en-US"/>
        </a:p>
      </dgm:t>
    </dgm:pt>
    <dgm:pt modelId="{F29ED221-2A6F-496C-85B7-0E685A47DD9F}" type="pres">
      <dgm:prSet presAssocID="{1603C815-1ECC-4358-AF33-2AC80EDDAC1F}" presName="childText" presStyleLbl="revTx" presStyleIdx="0" presStyleCnt="2">
        <dgm:presLayoutVars>
          <dgm:bulletEnabled val="1"/>
        </dgm:presLayoutVars>
      </dgm:prSet>
      <dgm:spPr/>
      <dgm:t>
        <a:bodyPr/>
        <a:lstStyle/>
        <a:p>
          <a:endParaRPr lang="en-US"/>
        </a:p>
      </dgm:t>
    </dgm:pt>
    <dgm:pt modelId="{3338C1EB-96CB-4930-A821-789A9434397E}" type="pres">
      <dgm:prSet presAssocID="{81395EAD-FA7E-46DA-84C2-32E7AF1F7B4A}" presName="parentText" presStyleLbl="node1" presStyleIdx="1" presStyleCnt="4">
        <dgm:presLayoutVars>
          <dgm:chMax val="0"/>
          <dgm:bulletEnabled val="1"/>
        </dgm:presLayoutVars>
      </dgm:prSet>
      <dgm:spPr/>
      <dgm:t>
        <a:bodyPr/>
        <a:lstStyle/>
        <a:p>
          <a:endParaRPr lang="en-US"/>
        </a:p>
      </dgm:t>
    </dgm:pt>
    <dgm:pt modelId="{912476AE-AAA6-42BD-B8D1-F3A962646C02}" type="pres">
      <dgm:prSet presAssocID="{81395EAD-FA7E-46DA-84C2-32E7AF1F7B4A}" presName="childText" presStyleLbl="revTx" presStyleIdx="1" presStyleCnt="2">
        <dgm:presLayoutVars>
          <dgm:bulletEnabled val="1"/>
        </dgm:presLayoutVars>
      </dgm:prSet>
      <dgm:spPr/>
      <dgm:t>
        <a:bodyPr/>
        <a:lstStyle/>
        <a:p>
          <a:endParaRPr lang="en-US"/>
        </a:p>
      </dgm:t>
    </dgm:pt>
    <dgm:pt modelId="{E5ECE321-3EF0-4E3F-BD55-415945588B1F}" type="pres">
      <dgm:prSet presAssocID="{A4B0904D-4C67-4BF1-A487-2AB64A39BDC0}" presName="parentText" presStyleLbl="node1" presStyleIdx="2" presStyleCnt="4">
        <dgm:presLayoutVars>
          <dgm:chMax val="0"/>
          <dgm:bulletEnabled val="1"/>
        </dgm:presLayoutVars>
      </dgm:prSet>
      <dgm:spPr/>
      <dgm:t>
        <a:bodyPr/>
        <a:lstStyle/>
        <a:p>
          <a:endParaRPr lang="en-US"/>
        </a:p>
      </dgm:t>
    </dgm:pt>
    <dgm:pt modelId="{AB764412-8450-42B7-A1AD-0541DDFF5DF6}" type="pres">
      <dgm:prSet presAssocID="{3AFD33AD-4EA6-4BD6-A6CE-4EF479AC777C}" presName="spacer" presStyleCnt="0"/>
      <dgm:spPr/>
    </dgm:pt>
    <dgm:pt modelId="{D0CD5BF6-91E5-48C3-B605-4F1ECB0D1837}" type="pres">
      <dgm:prSet presAssocID="{9F5AA050-DF0A-43FE-A305-701499507B83}" presName="parentText" presStyleLbl="node1" presStyleIdx="3" presStyleCnt="4">
        <dgm:presLayoutVars>
          <dgm:chMax val="0"/>
          <dgm:bulletEnabled val="1"/>
        </dgm:presLayoutVars>
      </dgm:prSet>
      <dgm:spPr/>
      <dgm:t>
        <a:bodyPr/>
        <a:lstStyle/>
        <a:p>
          <a:endParaRPr lang="en-US"/>
        </a:p>
      </dgm:t>
    </dgm:pt>
  </dgm:ptLst>
  <dgm:cxnLst>
    <dgm:cxn modelId="{BD260A32-0EE7-4999-9E02-64C5478D573A}" srcId="{81395EAD-FA7E-46DA-84C2-32E7AF1F7B4A}" destId="{915BF087-912D-410A-B6AF-44FC22384F29}" srcOrd="2" destOrd="0" parTransId="{3C146D9A-2C7B-43BB-9276-CBC779465D28}" sibTransId="{A0270E5E-4724-47B3-9D14-E55ADF087734}"/>
    <dgm:cxn modelId="{210382AC-9AE4-4FED-9614-08351F1E27F5}" type="presOf" srcId="{915BF087-912D-410A-B6AF-44FC22384F29}" destId="{912476AE-AAA6-42BD-B8D1-F3A962646C02}" srcOrd="0" destOrd="2" presId="urn:microsoft.com/office/officeart/2005/8/layout/vList2"/>
    <dgm:cxn modelId="{BF9BB951-B225-4E73-9BEB-0E6026A7EED4}" type="presOf" srcId="{1603C815-1ECC-4358-AF33-2AC80EDDAC1F}" destId="{E6A5E6A9-64C5-40FF-A4ED-E22ACE5231BA}" srcOrd="0" destOrd="0" presId="urn:microsoft.com/office/officeart/2005/8/layout/vList2"/>
    <dgm:cxn modelId="{D8637098-28A8-4CCF-8A1A-F12AB93C188F}" type="presOf" srcId="{81395EAD-FA7E-46DA-84C2-32E7AF1F7B4A}" destId="{3338C1EB-96CB-4930-A821-789A9434397E}" srcOrd="0" destOrd="0" presId="urn:microsoft.com/office/officeart/2005/8/layout/vList2"/>
    <dgm:cxn modelId="{02907DDD-5558-4128-9FB4-1C163E55F4E0}" type="presOf" srcId="{F9C24BB8-39B0-4D84-8343-B47FAD4AEDAA}" destId="{F29ED221-2A6F-496C-85B7-0E685A47DD9F}" srcOrd="0" destOrd="0" presId="urn:microsoft.com/office/officeart/2005/8/layout/vList2"/>
    <dgm:cxn modelId="{53C30149-01EF-4579-B8BE-15471BFDAEEF}" type="presOf" srcId="{9F5AA050-DF0A-43FE-A305-701499507B83}" destId="{D0CD5BF6-91E5-48C3-B605-4F1ECB0D1837}" srcOrd="0" destOrd="0" presId="urn:microsoft.com/office/officeart/2005/8/layout/vList2"/>
    <dgm:cxn modelId="{71B414F2-1ED5-4971-8F8C-E10C8EBDE197}" srcId="{81395EAD-FA7E-46DA-84C2-32E7AF1F7B4A}" destId="{2038B780-A99A-4344-9756-5098E48EAE49}" srcOrd="1" destOrd="0" parTransId="{F5CCA639-B7AF-4B98-B73C-0D53A059A3F0}" sibTransId="{3D37429D-E798-486F-97D3-D4F8EC1CFD6C}"/>
    <dgm:cxn modelId="{63BB940E-C1E3-4209-86FB-A3A92D1B8B61}" type="presOf" srcId="{2038B780-A99A-4344-9756-5098E48EAE49}" destId="{912476AE-AAA6-42BD-B8D1-F3A962646C02}" srcOrd="0" destOrd="1" presId="urn:microsoft.com/office/officeart/2005/8/layout/vList2"/>
    <dgm:cxn modelId="{F0E1FFD9-F23E-4CC8-A5D4-0E2F6710F981}" type="presOf" srcId="{FC9CC02C-16CD-476E-8728-FC0C17F6F7E9}" destId="{912476AE-AAA6-42BD-B8D1-F3A962646C02}" srcOrd="0" destOrd="0" presId="urn:microsoft.com/office/officeart/2005/8/layout/vList2"/>
    <dgm:cxn modelId="{15CAC421-0D4D-4520-BA0F-B2FF850B7F32}" srcId="{81395EAD-FA7E-46DA-84C2-32E7AF1F7B4A}" destId="{FC9CC02C-16CD-476E-8728-FC0C17F6F7E9}" srcOrd="0" destOrd="0" parTransId="{E6D6CE61-A88C-41F6-B249-D9DEC454F6C7}" sibTransId="{D3FC072D-CE33-4C7D-A97D-75A1599C387F}"/>
    <dgm:cxn modelId="{62EF8C03-81F8-424D-8CE5-86184BCD309B}" srcId="{AD49ABF1-376B-470B-9250-8A2AB555ACD8}" destId="{9F5AA050-DF0A-43FE-A305-701499507B83}" srcOrd="3" destOrd="0" parTransId="{5E7C3A60-D917-4AD8-9D00-50F84C14BC1A}" sibTransId="{915CBB97-907C-4064-890D-CA96B4608752}"/>
    <dgm:cxn modelId="{018ADE0F-DC3D-489F-9EDF-24A7C19649CF}" type="presOf" srcId="{A4B0904D-4C67-4BF1-A487-2AB64A39BDC0}" destId="{E5ECE321-3EF0-4E3F-BD55-415945588B1F}" srcOrd="0" destOrd="0" presId="urn:microsoft.com/office/officeart/2005/8/layout/vList2"/>
    <dgm:cxn modelId="{1ACE5C47-2727-4591-A551-1E034734CF3E}" srcId="{1603C815-1ECC-4358-AF33-2AC80EDDAC1F}" destId="{F9C24BB8-39B0-4D84-8343-B47FAD4AEDAA}" srcOrd="0" destOrd="0" parTransId="{BA483D98-202E-4479-96E2-D039C76B386E}" sibTransId="{B2FD9BB7-B510-45D1-A40A-94E9198113E2}"/>
    <dgm:cxn modelId="{37379FE0-BFD2-4B4D-854A-A9FB9B969F6E}" type="presOf" srcId="{AD49ABF1-376B-470B-9250-8A2AB555ACD8}" destId="{8837ADCB-9340-433F-BFD6-DD98E7AA2B0C}" srcOrd="0" destOrd="0" presId="urn:microsoft.com/office/officeart/2005/8/layout/vList2"/>
    <dgm:cxn modelId="{82945A65-8653-4852-981D-E7B2456927D8}" srcId="{F9C24BB8-39B0-4D84-8343-B47FAD4AEDAA}" destId="{91568D0D-25B0-443A-B8D4-E4177CA45628}" srcOrd="0" destOrd="0" parTransId="{19483776-BEA8-4243-8087-D074FBA05DEE}" sibTransId="{9864C7BE-4A45-4675-A841-050676E71B8C}"/>
    <dgm:cxn modelId="{B30CEAD1-9EDF-4ABB-9EEF-DB2E92AB478A}" type="presOf" srcId="{91568D0D-25B0-443A-B8D4-E4177CA45628}" destId="{F29ED221-2A6F-496C-85B7-0E685A47DD9F}" srcOrd="0" destOrd="1" presId="urn:microsoft.com/office/officeart/2005/8/layout/vList2"/>
    <dgm:cxn modelId="{957A81B5-96E2-4F97-A481-9DA038307E70}" srcId="{AD49ABF1-376B-470B-9250-8A2AB555ACD8}" destId="{A4B0904D-4C67-4BF1-A487-2AB64A39BDC0}" srcOrd="2" destOrd="0" parTransId="{DD07DE1B-377D-4503-B5CD-92B152FAEEF4}" sibTransId="{3AFD33AD-4EA6-4BD6-A6CE-4EF479AC777C}"/>
    <dgm:cxn modelId="{81F7D475-0DD9-4248-8A13-C43BE60ED146}" srcId="{AD49ABF1-376B-470B-9250-8A2AB555ACD8}" destId="{1603C815-1ECC-4358-AF33-2AC80EDDAC1F}" srcOrd="0" destOrd="0" parTransId="{85941B93-95A8-43CD-AB11-5A96F6DB6E9A}" sibTransId="{D8763D0C-084C-4BCD-9152-A927F53D4D88}"/>
    <dgm:cxn modelId="{7CA82559-8223-42F4-AF4B-0281068BD0A7}" srcId="{AD49ABF1-376B-470B-9250-8A2AB555ACD8}" destId="{81395EAD-FA7E-46DA-84C2-32E7AF1F7B4A}" srcOrd="1" destOrd="0" parTransId="{5A7D268A-BB52-4F90-B9D8-B97A5879A53E}" sibTransId="{A6F4A67F-617B-41BF-8E20-30440E6CF351}"/>
    <dgm:cxn modelId="{88070FC4-BA83-456F-BD77-A8B47D16E571}" type="presParOf" srcId="{8837ADCB-9340-433F-BFD6-DD98E7AA2B0C}" destId="{E6A5E6A9-64C5-40FF-A4ED-E22ACE5231BA}" srcOrd="0" destOrd="0" presId="urn:microsoft.com/office/officeart/2005/8/layout/vList2"/>
    <dgm:cxn modelId="{CA8AB89F-CF78-41DA-BAFC-46A41794D77B}" type="presParOf" srcId="{8837ADCB-9340-433F-BFD6-DD98E7AA2B0C}" destId="{F29ED221-2A6F-496C-85B7-0E685A47DD9F}" srcOrd="1" destOrd="0" presId="urn:microsoft.com/office/officeart/2005/8/layout/vList2"/>
    <dgm:cxn modelId="{8CE4C408-F31D-41C8-954D-8C7CB75B335B}" type="presParOf" srcId="{8837ADCB-9340-433F-BFD6-DD98E7AA2B0C}" destId="{3338C1EB-96CB-4930-A821-789A9434397E}" srcOrd="2" destOrd="0" presId="urn:microsoft.com/office/officeart/2005/8/layout/vList2"/>
    <dgm:cxn modelId="{FA2BB057-22F3-4D5D-813E-EE389AD1AD8A}" type="presParOf" srcId="{8837ADCB-9340-433F-BFD6-DD98E7AA2B0C}" destId="{912476AE-AAA6-42BD-B8D1-F3A962646C02}" srcOrd="3" destOrd="0" presId="urn:microsoft.com/office/officeart/2005/8/layout/vList2"/>
    <dgm:cxn modelId="{AE19E309-F8E1-413A-B7BC-7CD9FFBD2BCC}" type="presParOf" srcId="{8837ADCB-9340-433F-BFD6-DD98E7AA2B0C}" destId="{E5ECE321-3EF0-4E3F-BD55-415945588B1F}" srcOrd="4" destOrd="0" presId="urn:microsoft.com/office/officeart/2005/8/layout/vList2"/>
    <dgm:cxn modelId="{19F3FBB3-5FFB-48D3-BA8C-8A942CA98195}" type="presParOf" srcId="{8837ADCB-9340-433F-BFD6-DD98E7AA2B0C}" destId="{AB764412-8450-42B7-A1AD-0541DDFF5DF6}" srcOrd="5" destOrd="0" presId="urn:microsoft.com/office/officeart/2005/8/layout/vList2"/>
    <dgm:cxn modelId="{1BAC0B64-6610-4543-898F-8E39F71C43B3}" type="presParOf" srcId="{8837ADCB-9340-433F-BFD6-DD98E7AA2B0C}" destId="{D0CD5BF6-91E5-48C3-B605-4F1ECB0D183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EF7C2-6512-49BD-BD6D-F4261A81E550}">
      <dsp:nvSpPr>
        <dsp:cNvPr id="0" name=""/>
        <dsp:cNvSpPr/>
      </dsp:nvSpPr>
      <dsp:spPr>
        <a:xfrm>
          <a:off x="0" y="13593"/>
          <a:ext cx="8229600" cy="599625"/>
        </a:xfrm>
        <a:prstGeom prst="roundRect">
          <a:avLst/>
        </a:prstGeom>
        <a:solidFill>
          <a:schemeClr val="accent5">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In-Kind donations – 76,327 items + 17,055 lbs. supplies</a:t>
          </a:r>
          <a:endParaRPr lang="en-US" sz="2500" kern="1200" dirty="0"/>
        </a:p>
      </dsp:txBody>
      <dsp:txXfrm>
        <a:off x="29271" y="42864"/>
        <a:ext cx="8171058" cy="541083"/>
      </dsp:txXfrm>
    </dsp:sp>
    <dsp:sp modelId="{4D591050-7E36-4B2F-B11B-AD51CD9AFD1F}">
      <dsp:nvSpPr>
        <dsp:cNvPr id="0" name=""/>
        <dsp:cNvSpPr/>
      </dsp:nvSpPr>
      <dsp:spPr>
        <a:xfrm>
          <a:off x="0" y="613218"/>
          <a:ext cx="8229600" cy="68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1750" rIns="177800" bIns="3175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Valued at $281,000</a:t>
          </a:r>
          <a:endParaRPr lang="en-US" sz="2000" kern="1200" dirty="0"/>
        </a:p>
        <a:p>
          <a:pPr marL="228600" lvl="1" indent="-228600" algn="l" defTabSz="889000" rtl="0">
            <a:lnSpc>
              <a:spcPct val="90000"/>
            </a:lnSpc>
            <a:spcBef>
              <a:spcPct val="0"/>
            </a:spcBef>
            <a:spcAft>
              <a:spcPct val="20000"/>
            </a:spcAft>
            <a:buChar char="•"/>
          </a:pPr>
          <a:r>
            <a:rPr lang="en-US" sz="2000" kern="1200" dirty="0" smtClean="0"/>
            <a:t>Increase of 15%</a:t>
          </a:r>
          <a:endParaRPr lang="en-US" sz="2000" kern="1200" dirty="0"/>
        </a:p>
      </dsp:txBody>
      <dsp:txXfrm>
        <a:off x="0" y="613218"/>
        <a:ext cx="8229600" cy="685687"/>
      </dsp:txXfrm>
    </dsp:sp>
    <dsp:sp modelId="{EA496035-1C40-4FB6-9059-96679E3F7925}">
      <dsp:nvSpPr>
        <dsp:cNvPr id="0" name=""/>
        <dsp:cNvSpPr/>
      </dsp:nvSpPr>
      <dsp:spPr>
        <a:xfrm>
          <a:off x="0" y="1298906"/>
          <a:ext cx="8229600" cy="599625"/>
        </a:xfrm>
        <a:prstGeom prst="roundRect">
          <a:avLst/>
        </a:prstGeom>
        <a:solidFill>
          <a:schemeClr val="accent5">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Volunteer Hours 127,000 </a:t>
          </a:r>
          <a:endParaRPr lang="en-US" sz="2500" kern="1200" dirty="0"/>
        </a:p>
      </dsp:txBody>
      <dsp:txXfrm>
        <a:off x="29271" y="1328177"/>
        <a:ext cx="8171058" cy="541083"/>
      </dsp:txXfrm>
    </dsp:sp>
    <dsp:sp modelId="{A4191D81-A167-4498-98C2-2C2D00E69AF2}">
      <dsp:nvSpPr>
        <dsp:cNvPr id="0" name=""/>
        <dsp:cNvSpPr/>
      </dsp:nvSpPr>
      <dsp:spPr>
        <a:xfrm>
          <a:off x="0" y="1898531"/>
          <a:ext cx="82296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1750" rIns="177800" bIns="3175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Equivalent to at least 66 full time employees</a:t>
          </a:r>
          <a:endParaRPr lang="en-US" sz="2000" kern="1200" dirty="0"/>
        </a:p>
      </dsp:txBody>
      <dsp:txXfrm>
        <a:off x="0" y="1898531"/>
        <a:ext cx="8229600" cy="414000"/>
      </dsp:txXfrm>
    </dsp:sp>
    <dsp:sp modelId="{78271F3C-A8D3-489D-B1F2-D5D478EE0766}">
      <dsp:nvSpPr>
        <dsp:cNvPr id="0" name=""/>
        <dsp:cNvSpPr/>
      </dsp:nvSpPr>
      <dsp:spPr>
        <a:xfrm>
          <a:off x="0" y="2312531"/>
          <a:ext cx="8229600" cy="599625"/>
        </a:xfrm>
        <a:prstGeom prst="roundRect">
          <a:avLst/>
        </a:prstGeom>
        <a:solidFill>
          <a:schemeClr val="accent5">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596 volunteer activities </a:t>
          </a:r>
          <a:endParaRPr lang="en-US" sz="2500" kern="1200" dirty="0"/>
        </a:p>
      </dsp:txBody>
      <dsp:txXfrm>
        <a:off x="29271" y="2341802"/>
        <a:ext cx="8171058" cy="541083"/>
      </dsp:txXfrm>
    </dsp:sp>
    <dsp:sp modelId="{70261EC4-0703-4D5E-9C09-92ABCD0110E2}">
      <dsp:nvSpPr>
        <dsp:cNvPr id="0" name=""/>
        <dsp:cNvSpPr/>
      </dsp:nvSpPr>
      <dsp:spPr>
        <a:xfrm>
          <a:off x="0" y="2912156"/>
          <a:ext cx="82296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1750" rIns="177800" bIns="3175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(increase of 16%)</a:t>
          </a:r>
          <a:endParaRPr lang="en-US" sz="2000" kern="1200" dirty="0"/>
        </a:p>
      </dsp:txBody>
      <dsp:txXfrm>
        <a:off x="0" y="2912156"/>
        <a:ext cx="8229600" cy="414000"/>
      </dsp:txXfrm>
    </dsp:sp>
    <dsp:sp modelId="{018FED02-EF1F-4C79-98F5-9E5EB87DCB25}">
      <dsp:nvSpPr>
        <dsp:cNvPr id="0" name=""/>
        <dsp:cNvSpPr/>
      </dsp:nvSpPr>
      <dsp:spPr>
        <a:xfrm>
          <a:off x="0" y="3326156"/>
          <a:ext cx="8229600" cy="599625"/>
        </a:xfrm>
        <a:prstGeom prst="roundRect">
          <a:avLst/>
        </a:prstGeom>
        <a:solidFill>
          <a:schemeClr val="accent5">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3761 bundles delivered </a:t>
          </a:r>
          <a:endParaRPr lang="en-US" sz="2500" kern="1200" dirty="0"/>
        </a:p>
      </dsp:txBody>
      <dsp:txXfrm>
        <a:off x="29271" y="3355427"/>
        <a:ext cx="8171058" cy="541083"/>
      </dsp:txXfrm>
    </dsp:sp>
    <dsp:sp modelId="{82E13FEC-97FD-4CB3-A0DE-DAC4BB23C587}">
      <dsp:nvSpPr>
        <dsp:cNvPr id="0" name=""/>
        <dsp:cNvSpPr/>
      </dsp:nvSpPr>
      <dsp:spPr>
        <a:xfrm>
          <a:off x="0" y="3925781"/>
          <a:ext cx="82296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1750" rIns="177800" bIns="3175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(increase of 0.4%)</a:t>
          </a:r>
          <a:endParaRPr lang="en-US" sz="2000" kern="1200" dirty="0"/>
        </a:p>
      </dsp:txBody>
      <dsp:txXfrm>
        <a:off x="0" y="3925781"/>
        <a:ext cx="8229600" cy="414000"/>
      </dsp:txXfrm>
    </dsp:sp>
    <dsp:sp modelId="{0A6F937F-0861-4468-9A6C-05DDE457226E}">
      <dsp:nvSpPr>
        <dsp:cNvPr id="0" name=""/>
        <dsp:cNvSpPr/>
      </dsp:nvSpPr>
      <dsp:spPr>
        <a:xfrm>
          <a:off x="0" y="4339781"/>
          <a:ext cx="8229600" cy="599625"/>
        </a:xfrm>
        <a:prstGeom prst="roundRect">
          <a:avLst/>
        </a:prstGeom>
        <a:solidFill>
          <a:schemeClr val="accent5">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1,283,000 items delivered since 2001</a:t>
          </a:r>
          <a:endParaRPr lang="en-US" sz="2500" kern="1200" dirty="0"/>
        </a:p>
      </dsp:txBody>
      <dsp:txXfrm>
        <a:off x="29271" y="4369052"/>
        <a:ext cx="8171058" cy="5410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A5E6A9-64C5-40FF-A4ED-E22ACE5231BA}">
      <dsp:nvSpPr>
        <dsp:cNvPr id="0" name=""/>
        <dsp:cNvSpPr/>
      </dsp:nvSpPr>
      <dsp:spPr>
        <a:xfrm>
          <a:off x="0" y="20699"/>
          <a:ext cx="8229600" cy="647595"/>
        </a:xfrm>
        <a:prstGeom prst="roundRect">
          <a:avLst/>
        </a:prstGeom>
        <a:solidFill>
          <a:schemeClr val="accent5">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smtClean="0"/>
            <a:t>Process</a:t>
          </a:r>
          <a:endParaRPr lang="en-US" sz="2700" kern="1200" dirty="0"/>
        </a:p>
      </dsp:txBody>
      <dsp:txXfrm>
        <a:off x="31613" y="52312"/>
        <a:ext cx="8166374" cy="584369"/>
      </dsp:txXfrm>
    </dsp:sp>
    <dsp:sp modelId="{F29ED221-2A6F-496C-85B7-0E685A47DD9F}">
      <dsp:nvSpPr>
        <dsp:cNvPr id="0" name=""/>
        <dsp:cNvSpPr/>
      </dsp:nvSpPr>
      <dsp:spPr>
        <a:xfrm>
          <a:off x="0" y="668294"/>
          <a:ext cx="8229600" cy="726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smtClean="0"/>
            <a:t>SWOT Analysis</a:t>
          </a:r>
          <a:endParaRPr lang="en-US" sz="2100" kern="1200" dirty="0"/>
        </a:p>
        <a:p>
          <a:pPr marL="457200" lvl="2" indent="-228600" algn="l" defTabSz="933450">
            <a:lnSpc>
              <a:spcPct val="90000"/>
            </a:lnSpc>
            <a:spcBef>
              <a:spcPct val="0"/>
            </a:spcBef>
            <a:spcAft>
              <a:spcPct val="20000"/>
            </a:spcAft>
            <a:buChar char="•"/>
          </a:pPr>
          <a:r>
            <a:rPr lang="en-US" sz="2100" kern="1200" dirty="0" smtClean="0"/>
            <a:t>Strengths, Weaknesses, Opportunities, Threats</a:t>
          </a:r>
          <a:endParaRPr lang="en-US" sz="2100" kern="1200" dirty="0"/>
        </a:p>
      </dsp:txBody>
      <dsp:txXfrm>
        <a:off x="0" y="668294"/>
        <a:ext cx="8229600" cy="726570"/>
      </dsp:txXfrm>
    </dsp:sp>
    <dsp:sp modelId="{3338C1EB-96CB-4930-A821-789A9434397E}">
      <dsp:nvSpPr>
        <dsp:cNvPr id="0" name=""/>
        <dsp:cNvSpPr/>
      </dsp:nvSpPr>
      <dsp:spPr>
        <a:xfrm>
          <a:off x="0" y="1394864"/>
          <a:ext cx="8229600" cy="647595"/>
        </a:xfrm>
        <a:prstGeom prst="roundRect">
          <a:avLst/>
        </a:prstGeom>
        <a:solidFill>
          <a:schemeClr val="accent5">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Define:</a:t>
          </a:r>
          <a:endParaRPr lang="en-US" sz="2700" kern="1200" dirty="0"/>
        </a:p>
      </dsp:txBody>
      <dsp:txXfrm>
        <a:off x="31613" y="1426477"/>
        <a:ext cx="8166374" cy="584369"/>
      </dsp:txXfrm>
    </dsp:sp>
    <dsp:sp modelId="{912476AE-AAA6-42BD-B8D1-F3A962646C02}">
      <dsp:nvSpPr>
        <dsp:cNvPr id="0" name=""/>
        <dsp:cNvSpPr/>
      </dsp:nvSpPr>
      <dsp:spPr>
        <a:xfrm>
          <a:off x="0" y="2042459"/>
          <a:ext cx="8229600" cy="1089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US" sz="2100" kern="1200" dirty="0" smtClean="0"/>
            <a:t>Vision</a:t>
          </a:r>
          <a:endParaRPr lang="en-US" sz="2100" kern="1200" dirty="0"/>
        </a:p>
        <a:p>
          <a:pPr marL="228600" lvl="1" indent="-228600" algn="l" defTabSz="933450">
            <a:lnSpc>
              <a:spcPct val="90000"/>
            </a:lnSpc>
            <a:spcBef>
              <a:spcPct val="0"/>
            </a:spcBef>
            <a:spcAft>
              <a:spcPct val="20000"/>
            </a:spcAft>
            <a:buChar char="•"/>
          </a:pPr>
          <a:r>
            <a:rPr lang="en-US" sz="2100" kern="1200" dirty="0" smtClean="0"/>
            <a:t>Mission</a:t>
          </a:r>
          <a:endParaRPr lang="en-US" sz="2100" kern="1200" dirty="0"/>
        </a:p>
        <a:p>
          <a:pPr marL="228600" lvl="1" indent="-228600" algn="l" defTabSz="933450">
            <a:lnSpc>
              <a:spcPct val="90000"/>
            </a:lnSpc>
            <a:spcBef>
              <a:spcPct val="0"/>
            </a:spcBef>
            <a:spcAft>
              <a:spcPct val="20000"/>
            </a:spcAft>
            <a:buChar char="•"/>
          </a:pPr>
          <a:r>
            <a:rPr lang="en-US" sz="2100" kern="1200" dirty="0" smtClean="0"/>
            <a:t>Core Values</a:t>
          </a:r>
          <a:endParaRPr lang="en-US" sz="2100" kern="1200" dirty="0"/>
        </a:p>
      </dsp:txBody>
      <dsp:txXfrm>
        <a:off x="0" y="2042459"/>
        <a:ext cx="8229600" cy="1089854"/>
      </dsp:txXfrm>
    </dsp:sp>
    <dsp:sp modelId="{E5ECE321-3EF0-4E3F-BD55-415945588B1F}">
      <dsp:nvSpPr>
        <dsp:cNvPr id="0" name=""/>
        <dsp:cNvSpPr/>
      </dsp:nvSpPr>
      <dsp:spPr>
        <a:xfrm>
          <a:off x="0" y="3132314"/>
          <a:ext cx="8229600" cy="647595"/>
        </a:xfrm>
        <a:prstGeom prst="roundRect">
          <a:avLst/>
        </a:prstGeom>
        <a:solidFill>
          <a:schemeClr val="accent5">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smtClean="0"/>
            <a:t>Brainstorming in 6 Focus Areas</a:t>
          </a:r>
          <a:endParaRPr lang="en-US" sz="2700" kern="1200" dirty="0"/>
        </a:p>
      </dsp:txBody>
      <dsp:txXfrm>
        <a:off x="31613" y="3163927"/>
        <a:ext cx="8166374" cy="584369"/>
      </dsp:txXfrm>
    </dsp:sp>
    <dsp:sp modelId="{D0CD5BF6-91E5-48C3-B605-4F1ECB0D1837}">
      <dsp:nvSpPr>
        <dsp:cNvPr id="0" name=""/>
        <dsp:cNvSpPr/>
      </dsp:nvSpPr>
      <dsp:spPr>
        <a:xfrm>
          <a:off x="0" y="3857669"/>
          <a:ext cx="8229600" cy="647595"/>
        </a:xfrm>
        <a:prstGeom prst="roundRect">
          <a:avLst/>
        </a:prstGeom>
        <a:solidFill>
          <a:schemeClr val="accent5">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smtClean="0"/>
            <a:t>Setting Goals for 2017</a:t>
          </a:r>
          <a:endParaRPr lang="en-US" sz="2700" kern="1200" dirty="0"/>
        </a:p>
      </dsp:txBody>
      <dsp:txXfrm>
        <a:off x="31613" y="3889282"/>
        <a:ext cx="8166374" cy="58436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8842032"/>
            <a:ext cx="3043343" cy="465455"/>
          </a:xfrm>
          <a:prstGeom prst="rect">
            <a:avLst/>
          </a:prstGeom>
        </p:spPr>
        <p:txBody>
          <a:bodyPr vert="horz" lIns="93306" tIns="46652" rIns="93306" bIns="46652" rtlCol="0" anchor="b"/>
          <a:lstStyle>
            <a:lvl1pPr algn="l">
              <a:defRPr sz="1200"/>
            </a:lvl1pPr>
          </a:lstStyle>
          <a:p>
            <a:endParaRPr lang="en-US"/>
          </a:p>
        </p:txBody>
      </p:sp>
      <p:sp>
        <p:nvSpPr>
          <p:cNvPr id="5" name="Slide Number Placeholder 4"/>
          <p:cNvSpPr>
            <a:spLocks noGrp="1"/>
          </p:cNvSpPr>
          <p:nvPr>
            <p:ph type="sldNum" sz="quarter" idx="3"/>
          </p:nvPr>
        </p:nvSpPr>
        <p:spPr>
          <a:xfrm>
            <a:off x="3978134" y="8842032"/>
            <a:ext cx="3043343" cy="465455"/>
          </a:xfrm>
          <a:prstGeom prst="rect">
            <a:avLst/>
          </a:prstGeom>
        </p:spPr>
        <p:txBody>
          <a:bodyPr vert="horz" lIns="93306" tIns="46652" rIns="93306" bIns="46652" rtlCol="0" anchor="b"/>
          <a:lstStyle>
            <a:lvl1pPr algn="r">
              <a:defRPr sz="1200"/>
            </a:lvl1pPr>
          </a:lstStyle>
          <a:p>
            <a:fld id="{1F8D0A89-653D-4C31-BEC2-C896018D89E0}" type="slidenum">
              <a:rPr lang="en-US" smtClean="0"/>
              <a:pPr/>
              <a:t>‹#›</a:t>
            </a:fld>
            <a:endParaRPr lang="en-US"/>
          </a:p>
        </p:txBody>
      </p:sp>
      <p:sp>
        <p:nvSpPr>
          <p:cNvPr id="6" name="Date Placeholder 5"/>
          <p:cNvSpPr>
            <a:spLocks noGrp="1"/>
          </p:cNvSpPr>
          <p:nvPr>
            <p:ph type="dt" sz="quarter" idx="1"/>
          </p:nvPr>
        </p:nvSpPr>
        <p:spPr>
          <a:xfrm>
            <a:off x="3978134" y="1"/>
            <a:ext cx="3043343" cy="465455"/>
          </a:xfrm>
          <a:prstGeom prst="rect">
            <a:avLst/>
          </a:prstGeom>
        </p:spPr>
        <p:txBody>
          <a:bodyPr vert="horz" lIns="93306" tIns="46652" rIns="93306" bIns="46652" rtlCol="0"/>
          <a:lstStyle>
            <a:lvl1pPr algn="r">
              <a:defRPr sz="1200"/>
            </a:lvl1pPr>
          </a:lstStyle>
          <a:p>
            <a:fld id="{C42A3BC2-7A4E-45BC-ADC2-1396BEAB1D31}" type="datetimeFigureOut">
              <a:rPr lang="en-US" smtClean="0"/>
              <a:pPr/>
              <a:t>4/1/17</a:t>
            </a:fld>
            <a:endParaRPr lang="en-US"/>
          </a:p>
        </p:txBody>
      </p:sp>
      <p:sp>
        <p:nvSpPr>
          <p:cNvPr id="7" name="Header Placeholder 6"/>
          <p:cNvSpPr>
            <a:spLocks noGrp="1"/>
          </p:cNvSpPr>
          <p:nvPr>
            <p:ph type="hdr" sz="quarter"/>
          </p:nvPr>
        </p:nvSpPr>
        <p:spPr>
          <a:xfrm>
            <a:off x="0" y="1"/>
            <a:ext cx="3043343" cy="465455"/>
          </a:xfrm>
          <a:prstGeom prst="rect">
            <a:avLst/>
          </a:prstGeom>
        </p:spPr>
        <p:txBody>
          <a:bodyPr vert="horz" lIns="93306" tIns="46652" rIns="93306" bIns="46652" rtlCol="0"/>
          <a:lstStyle>
            <a:lvl1pPr algn="l">
              <a:defRPr sz="1200"/>
            </a:lvl1pPr>
          </a:lstStyle>
          <a:p>
            <a:endParaRPr lang="en-US"/>
          </a:p>
        </p:txBody>
      </p:sp>
    </p:spTree>
    <p:extLst>
      <p:ext uri="{BB962C8B-B14F-4D97-AF65-F5344CB8AC3E}">
        <p14:creationId xmlns:p14="http://schemas.microsoft.com/office/powerpoint/2010/main" val="12821928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43343" cy="465455"/>
          </a:xfrm>
          <a:prstGeom prst="rect">
            <a:avLst/>
          </a:prstGeom>
        </p:spPr>
        <p:txBody>
          <a:bodyPr vert="horz" lIns="93306" tIns="46652" rIns="93306" bIns="46652" rtlCol="0"/>
          <a:lstStyle>
            <a:lvl1pPr algn="l">
              <a:defRPr sz="1200"/>
            </a:lvl1pPr>
          </a:lstStyle>
          <a:p>
            <a:endParaRPr lang="en-US"/>
          </a:p>
        </p:txBody>
      </p:sp>
      <p:sp>
        <p:nvSpPr>
          <p:cNvPr id="3" name="Date Placeholder 2"/>
          <p:cNvSpPr>
            <a:spLocks noGrp="1"/>
          </p:cNvSpPr>
          <p:nvPr>
            <p:ph type="dt" idx="1"/>
          </p:nvPr>
        </p:nvSpPr>
        <p:spPr>
          <a:xfrm>
            <a:off x="3978134" y="1"/>
            <a:ext cx="3043343" cy="465455"/>
          </a:xfrm>
          <a:prstGeom prst="rect">
            <a:avLst/>
          </a:prstGeom>
        </p:spPr>
        <p:txBody>
          <a:bodyPr vert="horz" lIns="93306" tIns="46652" rIns="93306" bIns="46652" rtlCol="0"/>
          <a:lstStyle>
            <a:lvl1pPr algn="r">
              <a:defRPr sz="1200"/>
            </a:lvl1pPr>
          </a:lstStyle>
          <a:p>
            <a:fld id="{96A772F8-198A-4291-B9FD-BCCFA45FE05B}" type="datetimeFigureOut">
              <a:rPr lang="en-US" smtClean="0"/>
              <a:pPr/>
              <a:t>4/1/17</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06" tIns="46652" rIns="93306" bIns="46652" rtlCol="0" anchor="ctr"/>
          <a:lstStyle/>
          <a:p>
            <a:endParaRPr lang="en-US"/>
          </a:p>
        </p:txBody>
      </p:sp>
      <p:sp>
        <p:nvSpPr>
          <p:cNvPr id="5" name="Notes Placeholder 4"/>
          <p:cNvSpPr>
            <a:spLocks noGrp="1"/>
          </p:cNvSpPr>
          <p:nvPr>
            <p:ph type="body" sz="quarter" idx="3"/>
          </p:nvPr>
        </p:nvSpPr>
        <p:spPr>
          <a:xfrm>
            <a:off x="702310" y="4421826"/>
            <a:ext cx="5618480" cy="4189095"/>
          </a:xfrm>
          <a:prstGeom prst="rect">
            <a:avLst/>
          </a:prstGeom>
        </p:spPr>
        <p:txBody>
          <a:bodyPr vert="horz" lIns="93306" tIns="46652" rIns="93306" bIns="4665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2"/>
            <a:ext cx="3043343" cy="465455"/>
          </a:xfrm>
          <a:prstGeom prst="rect">
            <a:avLst/>
          </a:prstGeom>
        </p:spPr>
        <p:txBody>
          <a:bodyPr vert="horz" lIns="93306" tIns="46652" rIns="93306" bIns="46652" rtlCol="0" anchor="b"/>
          <a:lstStyle>
            <a:lvl1pPr algn="l">
              <a:defRPr sz="1200"/>
            </a:lvl1pPr>
          </a:lstStyle>
          <a:p>
            <a:endParaRPr lang="en-US"/>
          </a:p>
        </p:txBody>
      </p:sp>
      <p:sp>
        <p:nvSpPr>
          <p:cNvPr id="7" name="Slide Number Placeholder 6"/>
          <p:cNvSpPr>
            <a:spLocks noGrp="1"/>
          </p:cNvSpPr>
          <p:nvPr>
            <p:ph type="sldNum" sz="quarter" idx="5"/>
          </p:nvPr>
        </p:nvSpPr>
        <p:spPr>
          <a:xfrm>
            <a:off x="3978134" y="8842032"/>
            <a:ext cx="3043343" cy="465455"/>
          </a:xfrm>
          <a:prstGeom prst="rect">
            <a:avLst/>
          </a:prstGeom>
        </p:spPr>
        <p:txBody>
          <a:bodyPr vert="horz" lIns="93306" tIns="46652" rIns="93306" bIns="46652" rtlCol="0" anchor="b"/>
          <a:lstStyle>
            <a:lvl1pPr algn="r">
              <a:defRPr sz="1200"/>
            </a:lvl1pPr>
          </a:lstStyle>
          <a:p>
            <a:fld id="{3F1ECA50-9E8D-41C7-8774-26A58AF68496}" type="slidenum">
              <a:rPr lang="en-US" smtClean="0"/>
              <a:pPr/>
              <a:t>‹#›</a:t>
            </a:fld>
            <a:endParaRPr lang="en-US"/>
          </a:p>
        </p:txBody>
      </p:sp>
    </p:spTree>
    <p:extLst>
      <p:ext uri="{BB962C8B-B14F-4D97-AF65-F5344CB8AC3E}">
        <p14:creationId xmlns:p14="http://schemas.microsoft.com/office/powerpoint/2010/main" val="396093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 Id="rId3" Type="http://schemas.openxmlformats.org/officeDocument/2006/relationships/hyperlink" Target="mailto:info@bundlesoflove.org"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 Id="rId3" Type="http://schemas.openxmlformats.org/officeDocument/2006/relationships/hyperlink" Target="mailto:info@bundlesoflove.org"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2310" y="4421826"/>
            <a:ext cx="5618480" cy="4499924"/>
          </a:xfrm>
        </p:spPr>
        <p:txBody>
          <a:bodyPr>
            <a:normAutofit lnSpcReduction="10000"/>
          </a:bodyPr>
          <a:lstStyle/>
          <a:p>
            <a:r>
              <a:rPr lang="en-US" dirty="0" smtClean="0"/>
              <a:t>Welcome &amp; Thank you for attending    - Mary Jo</a:t>
            </a:r>
          </a:p>
          <a:p>
            <a:endParaRPr lang="en-US" dirty="0" smtClean="0"/>
          </a:p>
          <a:p>
            <a:r>
              <a:rPr lang="en-US" u="sng" dirty="0" smtClean="0"/>
              <a:t>Housekeeping:</a:t>
            </a:r>
          </a:p>
          <a:p>
            <a:r>
              <a:rPr lang="en-US" dirty="0" smtClean="0"/>
              <a:t>Restrooms</a:t>
            </a:r>
          </a:p>
          <a:p>
            <a:r>
              <a:rPr lang="en-US" dirty="0" smtClean="0"/>
              <a:t>Beverages &amp; Lunch</a:t>
            </a:r>
          </a:p>
          <a:p>
            <a:r>
              <a:rPr lang="en-US" dirty="0" smtClean="0"/>
              <a:t>Name tags</a:t>
            </a:r>
          </a:p>
          <a:p>
            <a:r>
              <a:rPr lang="en-US" dirty="0" smtClean="0"/>
              <a:t>Handouts</a:t>
            </a:r>
          </a:p>
          <a:p>
            <a:endParaRPr lang="en-US" dirty="0" smtClean="0"/>
          </a:p>
          <a:p>
            <a:r>
              <a:rPr lang="en-US" u="sng" dirty="0" smtClean="0"/>
              <a:t>Board members</a:t>
            </a:r>
          </a:p>
          <a:p>
            <a:r>
              <a:rPr lang="en-US" u="none" dirty="0" smtClean="0"/>
              <a:t>President – Mary Jo Prinsen</a:t>
            </a:r>
          </a:p>
          <a:p>
            <a:r>
              <a:rPr lang="en-US" dirty="0" smtClean="0"/>
              <a:t>Vice President – Claudia Brau</a:t>
            </a:r>
          </a:p>
          <a:p>
            <a:r>
              <a:rPr lang="en-US" dirty="0" smtClean="0"/>
              <a:t>Treasurer – Sandy Hamlin</a:t>
            </a:r>
          </a:p>
          <a:p>
            <a:r>
              <a:rPr lang="en-US" dirty="0" smtClean="0"/>
              <a:t>Secretary – Laura </a:t>
            </a:r>
            <a:r>
              <a:rPr lang="en-US" dirty="0" err="1" smtClean="0"/>
              <a:t>Nees</a:t>
            </a:r>
            <a:r>
              <a:rPr lang="en-US" dirty="0" smtClean="0"/>
              <a:t> (not attending?)</a:t>
            </a:r>
          </a:p>
          <a:p>
            <a:r>
              <a:rPr lang="en-US" dirty="0" smtClean="0"/>
              <a:t>Director – Beth </a:t>
            </a:r>
            <a:r>
              <a:rPr lang="en-US" dirty="0" err="1" smtClean="0"/>
              <a:t>Kopitzke</a:t>
            </a:r>
            <a:r>
              <a:rPr lang="en-US" dirty="0" smtClean="0"/>
              <a:t>  - Procurement and currently Technology</a:t>
            </a:r>
            <a:r>
              <a:rPr lang="en-US" baseline="0" dirty="0" smtClean="0"/>
              <a:t> /website</a:t>
            </a:r>
            <a:endParaRPr lang="en-US" dirty="0" smtClean="0"/>
          </a:p>
          <a:p>
            <a:r>
              <a:rPr lang="en-US" dirty="0" smtClean="0"/>
              <a:t>Director of</a:t>
            </a:r>
            <a:r>
              <a:rPr lang="en-US" baseline="0" dirty="0" smtClean="0"/>
              <a:t> Organizational Effectiveness </a:t>
            </a:r>
            <a:r>
              <a:rPr lang="en-US" dirty="0" smtClean="0"/>
              <a:t>-  Amy Hutsell (led strategic planning)</a:t>
            </a:r>
          </a:p>
          <a:p>
            <a:r>
              <a:rPr lang="en-US" dirty="0" smtClean="0"/>
              <a:t>Director – Julie </a:t>
            </a:r>
            <a:r>
              <a:rPr lang="en-US" dirty="0" err="1" smtClean="0"/>
              <a:t>Nagorski</a:t>
            </a:r>
            <a:r>
              <a:rPr lang="en-US" dirty="0" smtClean="0"/>
              <a:t>  (Initially expect to focus on Grants )</a:t>
            </a:r>
          </a:p>
          <a:p>
            <a:r>
              <a:rPr lang="en-US" dirty="0" smtClean="0"/>
              <a:t>Director of Development and Fundraising  - strategic focus– Michele</a:t>
            </a:r>
            <a:r>
              <a:rPr lang="en-US" baseline="0" dirty="0" smtClean="0"/>
              <a:t> Thacker</a:t>
            </a:r>
          </a:p>
          <a:p>
            <a:pPr defTabSz="915772">
              <a:defRPr/>
            </a:pPr>
            <a:endParaRPr lang="en-US" dirty="0" smtClean="0"/>
          </a:p>
          <a:p>
            <a:pPr defTabSz="915772">
              <a:defRPr/>
            </a:pPr>
            <a:r>
              <a:rPr lang="en-US" dirty="0" smtClean="0"/>
              <a:t>Not here today – Sam Snell.</a:t>
            </a:r>
            <a:r>
              <a:rPr lang="en-US" baseline="0" dirty="0" smtClean="0"/>
              <a:t>  </a:t>
            </a:r>
            <a:r>
              <a:rPr lang="en-US" dirty="0" smtClean="0"/>
              <a:t>Sam had</a:t>
            </a:r>
            <a:r>
              <a:rPr lang="en-US" baseline="0" dirty="0" smtClean="0"/>
              <a:t> a prior commitment in one his PT jobs as a DJ and couldn’t be with us today.   He has been leading the Fundraising Committee and will continue to do ????   Michele is looking forward to working with the Fundraising Committee.  ??? </a:t>
            </a:r>
          </a:p>
          <a:p>
            <a:pPr defTabSz="915772">
              <a:defRPr/>
            </a:pPr>
            <a:endParaRPr lang="en-US" dirty="0" smtClean="0"/>
          </a:p>
          <a:p>
            <a:pPr defTabSz="915772">
              <a:defRPr/>
            </a:pPr>
            <a:r>
              <a:rPr lang="en-US" dirty="0" smtClean="0"/>
              <a:t>Introduction of attendees by work group (Rochester, Spring Valley, Chatfield/Winona/St. Charles, Plymouth, Northern Anoka County,  New Brighton, Woodbury, Burnsville)</a:t>
            </a:r>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3F1ECA50-9E8D-41C7-8774-26A58AF68496}"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12:45    Amy Hutsell, new Director of Organizational Effectiveness – led this effort </a:t>
            </a:r>
            <a:endParaRPr lang="en-US" dirty="0"/>
          </a:p>
        </p:txBody>
      </p:sp>
      <p:sp>
        <p:nvSpPr>
          <p:cNvPr id="4" name="Slide Number Placeholder 3"/>
          <p:cNvSpPr>
            <a:spLocks noGrp="1"/>
          </p:cNvSpPr>
          <p:nvPr>
            <p:ph type="sldNum" sz="quarter" idx="10"/>
          </p:nvPr>
        </p:nvSpPr>
        <p:spPr/>
        <p:txBody>
          <a:bodyPr/>
          <a:lstStyle/>
          <a:p>
            <a:fld id="{3F1ECA50-9E8D-41C7-8774-26A58AF68496}"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Quick review – we hope you will memorize this , share it, and be able to speak to it when talking about Bundles of Love with  potential donors, community members and others.</a:t>
            </a:r>
            <a:endParaRPr lang="en-US" dirty="0"/>
          </a:p>
        </p:txBody>
      </p:sp>
      <p:sp>
        <p:nvSpPr>
          <p:cNvPr id="4" name="Slide Number Placeholder 3"/>
          <p:cNvSpPr>
            <a:spLocks noGrp="1"/>
          </p:cNvSpPr>
          <p:nvPr>
            <p:ph type="sldNum" sz="quarter" idx="10"/>
          </p:nvPr>
        </p:nvSpPr>
        <p:spPr/>
        <p:txBody>
          <a:bodyPr/>
          <a:lstStyle/>
          <a:p>
            <a:fld id="{3F1ECA50-9E8D-41C7-8774-26A58AF68496}"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sz="1600" dirty="0"/>
          </a:p>
        </p:txBody>
      </p:sp>
      <p:sp>
        <p:nvSpPr>
          <p:cNvPr id="4" name="Slide Number Placeholder 3"/>
          <p:cNvSpPr>
            <a:spLocks noGrp="1"/>
          </p:cNvSpPr>
          <p:nvPr>
            <p:ph type="sldNum" sz="quarter" idx="10"/>
          </p:nvPr>
        </p:nvSpPr>
        <p:spPr/>
        <p:txBody>
          <a:bodyPr/>
          <a:lstStyle/>
          <a:p>
            <a:fld id="{3F1ECA50-9E8D-41C7-8774-26A58AF68496}" type="slidenum">
              <a:rPr lang="en-US" smtClean="0"/>
              <a:pPr/>
              <a:t>12</a:t>
            </a:fld>
            <a:endParaRPr lang="en-US"/>
          </a:p>
        </p:txBody>
      </p:sp>
      <p:sp>
        <p:nvSpPr>
          <p:cNvPr id="5" name="Notes Placeholder 2"/>
          <p:cNvSpPr txBox="1">
            <a:spLocks/>
          </p:cNvSpPr>
          <p:nvPr/>
        </p:nvSpPr>
        <p:spPr>
          <a:xfrm>
            <a:off x="854986" y="4574434"/>
            <a:ext cx="5618480" cy="4189095"/>
          </a:xfrm>
          <a:prstGeom prst="rect">
            <a:avLst/>
          </a:prstGeom>
        </p:spPr>
        <p:txBody>
          <a:bodyPr vert="horz" lIns="93306" tIns="46652" rIns="93306" bIns="46652" rtlCol="0">
            <a:normAutofit/>
          </a:bodyPr>
          <a:lstStyle/>
          <a:p>
            <a:pPr defTabSz="915772">
              <a:defRPr/>
            </a:pPr>
            <a:r>
              <a:rPr lang="en-US" sz="1400" dirty="0" smtClean="0"/>
              <a:t>This is a shorter list of values than previously shared.  </a:t>
            </a:r>
          </a:p>
          <a:p>
            <a:pPr defTabSz="915772">
              <a:defRPr/>
            </a:pPr>
            <a:r>
              <a:rPr lang="en-US" sz="1400" dirty="0" smtClean="0"/>
              <a:t>This does not mean the other values are not important, but we determined that these are the top 5 we believe in and want to reflect in our organization.</a:t>
            </a:r>
          </a:p>
          <a:p>
            <a:pPr defTabSz="915772">
              <a:defRPr/>
            </a:pPr>
            <a:endParaRPr lang="en-US" sz="1400" dirty="0" smtClean="0"/>
          </a:p>
          <a:p>
            <a:pPr defTabSz="915772">
              <a:defRPr/>
            </a:pPr>
            <a:r>
              <a:rPr lang="en-US" sz="1400" dirty="0" smtClean="0"/>
              <a:t>We would like all leaders and volunteers to understand and demonstrate these values and share this information with volunteers.</a:t>
            </a:r>
          </a:p>
          <a:p>
            <a:pPr defTabSz="915772">
              <a:defRPr/>
            </a:pPr>
            <a:endParaRPr lang="en-US" sz="1400" dirty="0" smtClean="0"/>
          </a:p>
          <a:p>
            <a:pPr defTabSz="915772">
              <a:defRPr/>
            </a:pPr>
            <a:r>
              <a:rPr lang="en-US" sz="1400" dirty="0" smtClean="0"/>
              <a:t>DEFINITIONs – are included in handout</a:t>
            </a:r>
          </a:p>
          <a:p>
            <a:pPr defTabSz="915772">
              <a:defRPr/>
            </a:pPr>
            <a:endParaRPr lang="en-US" sz="1200" dirty="0" smtClean="0"/>
          </a:p>
          <a:p>
            <a:pPr defTabSz="915772">
              <a:defRPr/>
            </a:pPr>
            <a:endParaRPr lang="en-US" sz="16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sz="1600" dirty="0"/>
          </a:p>
        </p:txBody>
      </p:sp>
      <p:sp>
        <p:nvSpPr>
          <p:cNvPr id="4" name="Slide Number Placeholder 3"/>
          <p:cNvSpPr>
            <a:spLocks noGrp="1"/>
          </p:cNvSpPr>
          <p:nvPr>
            <p:ph type="sldNum" sz="quarter" idx="10"/>
          </p:nvPr>
        </p:nvSpPr>
        <p:spPr/>
        <p:txBody>
          <a:bodyPr/>
          <a:lstStyle/>
          <a:p>
            <a:fld id="{3F1ECA50-9E8D-41C7-8774-26A58AF68496}"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sz="1600" dirty="0"/>
          </a:p>
        </p:txBody>
      </p:sp>
      <p:sp>
        <p:nvSpPr>
          <p:cNvPr id="4" name="Slide Number Placeholder 3"/>
          <p:cNvSpPr>
            <a:spLocks noGrp="1"/>
          </p:cNvSpPr>
          <p:nvPr>
            <p:ph type="sldNum" sz="quarter" idx="10"/>
          </p:nvPr>
        </p:nvSpPr>
        <p:spPr/>
        <p:txBody>
          <a:bodyPr/>
          <a:lstStyle/>
          <a:p>
            <a:fld id="{3F1ECA50-9E8D-41C7-8774-26A58AF68496}"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dirty="0" smtClean="0"/>
              <a:t>These were the top 6 areas of focus determined by the board and the basis for our strategic planning and goal setting for this year and the next 3 years, and we selected a subset of these for 2017.</a:t>
            </a:r>
          </a:p>
          <a:p>
            <a:endParaRPr lang="en-US" sz="1400" dirty="0" smtClean="0"/>
          </a:p>
          <a:p>
            <a:endParaRPr lang="en-US" dirty="0" smtClean="0"/>
          </a:p>
          <a:p>
            <a:endParaRPr lang="en-US" sz="1600" dirty="0"/>
          </a:p>
        </p:txBody>
      </p:sp>
      <p:sp>
        <p:nvSpPr>
          <p:cNvPr id="4" name="Slide Number Placeholder 3"/>
          <p:cNvSpPr>
            <a:spLocks noGrp="1"/>
          </p:cNvSpPr>
          <p:nvPr>
            <p:ph type="sldNum" sz="quarter" idx="10"/>
          </p:nvPr>
        </p:nvSpPr>
        <p:spPr/>
        <p:txBody>
          <a:bodyPr/>
          <a:lstStyle/>
          <a:p>
            <a:fld id="{3F1ECA50-9E8D-41C7-8774-26A58AF68496}"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600" dirty="0" smtClean="0"/>
              <a:t>1:00  -  Mary Jo</a:t>
            </a:r>
          </a:p>
          <a:p>
            <a:endParaRPr lang="en-US" sz="1600" dirty="0" smtClean="0"/>
          </a:p>
          <a:p>
            <a:r>
              <a:rPr lang="en-US" sz="1600" dirty="0" smtClean="0"/>
              <a:t>There are several areas where we need support from all of you as leaders in the organization, as shown by the starred items above. </a:t>
            </a:r>
            <a:endParaRPr lang="en-US" sz="1600" dirty="0"/>
          </a:p>
        </p:txBody>
      </p:sp>
      <p:sp>
        <p:nvSpPr>
          <p:cNvPr id="4" name="Slide Number Placeholder 3"/>
          <p:cNvSpPr>
            <a:spLocks noGrp="1"/>
          </p:cNvSpPr>
          <p:nvPr>
            <p:ph type="sldNum" sz="quarter" idx="10"/>
          </p:nvPr>
        </p:nvSpPr>
        <p:spPr/>
        <p:txBody>
          <a:bodyPr/>
          <a:lstStyle/>
          <a:p>
            <a:fld id="{3F1ECA50-9E8D-41C7-8774-26A58AF68496}"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dirty="0" smtClean="0"/>
              <a:t>Baby Shower: </a:t>
            </a:r>
          </a:p>
          <a:p>
            <a:pPr marL="343414" indent="-343414">
              <a:buFont typeface="+mj-lt"/>
              <a:buAutoNum type="arabicPeriod"/>
            </a:pPr>
            <a:r>
              <a:rPr lang="en-US" sz="1400" dirty="0" smtClean="0"/>
              <a:t>Sandy Hamlin recently conducted a baby shower at Federal Reserve….I know it was a large donation.   Sandy – you want to share any details?  </a:t>
            </a:r>
          </a:p>
          <a:p>
            <a:pPr marL="343414" indent="-343414">
              <a:buFont typeface="+mj-lt"/>
              <a:buAutoNum type="arabicPeriod"/>
            </a:pPr>
            <a:r>
              <a:rPr lang="en-US" sz="1400" dirty="0" smtClean="0"/>
              <a:t>Bundles of Love recently applied to be a participant in Jet.com non-profit program which has now become our source of diapers.  Beth </a:t>
            </a:r>
            <a:r>
              <a:rPr lang="en-US" sz="1400" dirty="0" err="1" smtClean="0"/>
              <a:t>Kopitzke</a:t>
            </a:r>
            <a:r>
              <a:rPr lang="en-US" sz="1400" dirty="0" smtClean="0"/>
              <a:t> is the contact for this supplier.   Beth, Can you explain how the program works?    </a:t>
            </a:r>
          </a:p>
          <a:p>
            <a:pPr marL="343414" indent="-343414">
              <a:buFont typeface="+mj-lt"/>
              <a:buAutoNum type="arabicPeriod"/>
            </a:pPr>
            <a:r>
              <a:rPr lang="en-US" sz="1400" dirty="0" smtClean="0"/>
              <a:t>This is a good way to ask for support to get diapers – have donors contribute to Jet.com and we can have diapers shipped where and when needed.</a:t>
            </a:r>
          </a:p>
          <a:p>
            <a:pPr marL="343414" indent="-343414">
              <a:buFont typeface="+mj-lt"/>
              <a:buAutoNum type="arabicPeriod"/>
            </a:pPr>
            <a:r>
              <a:rPr lang="en-US" sz="1400" dirty="0" smtClean="0"/>
              <a:t>Consider shifting to collections of baby wash and baby wipe.</a:t>
            </a:r>
          </a:p>
          <a:p>
            <a:pPr marL="343414" indent="-343414">
              <a:buFont typeface="+mj-lt"/>
              <a:buAutoNum type="arabicPeriod"/>
            </a:pPr>
            <a:r>
              <a:rPr lang="en-US" sz="1400" dirty="0" smtClean="0"/>
              <a:t>Continue with fabric donations – at this time, we may need to contact quilters to get more quilting fabric.</a:t>
            </a:r>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a:p>
        </p:txBody>
      </p:sp>
      <p:sp>
        <p:nvSpPr>
          <p:cNvPr id="4" name="Slide Number Placeholder 3"/>
          <p:cNvSpPr>
            <a:spLocks noGrp="1"/>
          </p:cNvSpPr>
          <p:nvPr>
            <p:ph type="sldNum" sz="quarter" idx="10"/>
          </p:nvPr>
        </p:nvSpPr>
        <p:spPr/>
        <p:txBody>
          <a:bodyPr/>
          <a:lstStyle/>
          <a:p>
            <a:fld id="{3F1ECA50-9E8D-41C7-8774-26A58AF68496}"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600" dirty="0" smtClean="0"/>
              <a:t>1:30       Mary Jo</a:t>
            </a:r>
          </a:p>
          <a:p>
            <a:endParaRPr lang="en-US" sz="1600" dirty="0" smtClean="0"/>
          </a:p>
          <a:p>
            <a:pPr marL="343414" indent="-343414">
              <a:buFont typeface="+mj-lt"/>
              <a:buAutoNum type="arabicPeriod"/>
            </a:pPr>
            <a:r>
              <a:rPr lang="en-US" sz="1400" dirty="0" smtClean="0"/>
              <a:t>A high priority relationship for Bundles of Love is our agencies.    We have experience an ongoing challenge with ‘being in the loop’ when there is a staff change at any particular agency we partner with.    In an effort to reconnect with our partners,  we will be embarking on an initiative to make contact with the agency, reiterate expectations of bundle handling (they stay intact) and be able to ask questions of them.    The Questionnaire will be sent out with a defined process / talking points.  We realize for some groups this will need to be done in stages.  We also want all this information stored in our central database.</a:t>
            </a:r>
          </a:p>
          <a:p>
            <a:pPr marL="343414" indent="-343414">
              <a:buFont typeface="+mj-lt"/>
              <a:buAutoNum type="arabicPeriod"/>
            </a:pPr>
            <a:r>
              <a:rPr lang="en-US" sz="1400" dirty="0" smtClean="0"/>
              <a:t>Remember to invite our partners to our fundraising events.  </a:t>
            </a:r>
            <a:r>
              <a:rPr lang="en-US" sz="1400" dirty="0" smtClean="0">
                <a:solidFill>
                  <a:srgbClr val="FF0000"/>
                </a:solidFill>
              </a:rPr>
              <a:t>Some of you have been invited to support our community partners at their fundraising events, and we would like to do the same</a:t>
            </a:r>
            <a:r>
              <a:rPr lang="en-US" sz="1400" dirty="0" smtClean="0"/>
              <a:t> – to both strengthen our relationship and  not miss a potential source for monetary </a:t>
            </a:r>
            <a:r>
              <a:rPr lang="en-US" sz="1400" dirty="0" err="1" smtClean="0"/>
              <a:t>donatons</a:t>
            </a:r>
            <a:r>
              <a:rPr lang="en-US" sz="1400" dirty="0" smtClean="0"/>
              <a:t>.</a:t>
            </a:r>
          </a:p>
          <a:p>
            <a:pPr marL="343414" indent="-343414">
              <a:buFont typeface="+mj-lt"/>
              <a:buAutoNum type="arabicPeriod"/>
            </a:pPr>
            <a:r>
              <a:rPr lang="en-US" sz="1400" dirty="0" smtClean="0"/>
              <a:t>We are asking each group to hosting an open house event for agencies or service organizations in the community (Veterans, Churches) to share more information about what we do.   For this first group brainstorm, the topic is </a:t>
            </a:r>
          </a:p>
          <a:p>
            <a:endParaRPr lang="en-US" sz="1400" dirty="0" smtClean="0"/>
          </a:p>
          <a:p>
            <a:r>
              <a:rPr lang="en-US" sz="1400" dirty="0" smtClean="0"/>
              <a:t>1:45     Brainstorm – Ideas for hosting an open house event   - Who to invite,  should there be prizes,   what kind of demonstrations should be in place?       In the middle of the table is a paper entitled Open House Events.    Please identify a scribe and that person will take the notes.  We will want to hear 1 hear from each group and will plan to collect the notes pages so we can recap all the ideas.   </a:t>
            </a:r>
          </a:p>
          <a:p>
            <a:endParaRPr lang="en-US" sz="1400" dirty="0" smtClean="0"/>
          </a:p>
          <a:p>
            <a:r>
              <a:rPr lang="en-US" sz="1400" dirty="0" smtClean="0"/>
              <a:t>2:00     Afternoon break</a:t>
            </a:r>
          </a:p>
          <a:p>
            <a:endParaRPr lang="en-US" sz="1600" dirty="0" smtClean="0"/>
          </a:p>
        </p:txBody>
      </p:sp>
      <p:sp>
        <p:nvSpPr>
          <p:cNvPr id="4" name="Slide Number Placeholder 3"/>
          <p:cNvSpPr>
            <a:spLocks noGrp="1"/>
          </p:cNvSpPr>
          <p:nvPr>
            <p:ph type="sldNum" sz="quarter" idx="10"/>
          </p:nvPr>
        </p:nvSpPr>
        <p:spPr/>
        <p:txBody>
          <a:bodyPr/>
          <a:lstStyle/>
          <a:p>
            <a:fld id="{3F1ECA50-9E8D-41C7-8774-26A58AF68496}"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600" dirty="0" smtClean="0"/>
              <a:t>2:15       Mary Jo</a:t>
            </a:r>
          </a:p>
          <a:p>
            <a:r>
              <a:rPr lang="en-US" sz="1300" dirty="0" smtClean="0"/>
              <a:t>As an organization, we know we need to increase volunteers. </a:t>
            </a:r>
          </a:p>
          <a:p>
            <a:endParaRPr lang="en-US" sz="1300" dirty="0" smtClean="0"/>
          </a:p>
          <a:p>
            <a:pPr marL="343414" indent="-343414">
              <a:buFont typeface="+mj-lt"/>
              <a:buAutoNum type="arabicPeriod"/>
            </a:pPr>
            <a:r>
              <a:rPr lang="en-US" sz="1300" dirty="0" smtClean="0"/>
              <a:t>Word of mouth has been a primary method for recruiting volunteers. </a:t>
            </a:r>
          </a:p>
          <a:p>
            <a:pPr lvl="1">
              <a:buFont typeface="Arial" pitchFamily="34" charset="0"/>
              <a:buChar char="•"/>
            </a:pPr>
            <a:r>
              <a:rPr lang="en-US" sz="1300" dirty="0" smtClean="0"/>
              <a:t>We want to more actively pursue volunteers using other methods. </a:t>
            </a:r>
          </a:p>
          <a:p>
            <a:pPr lvl="1">
              <a:buFont typeface="Arial" pitchFamily="34" charset="0"/>
              <a:buChar char="•"/>
            </a:pPr>
            <a:r>
              <a:rPr lang="en-US" sz="1300" dirty="0" smtClean="0"/>
              <a:t>Certainly FB and our web site include volunteer opportunities and we also post volunteer opportunities on web sites such as Volunteer Match, Hands on Twin Cities.   There are more community organizations developing a web page and collecting their own Volunteer Opportunities.   We need to find them. </a:t>
            </a:r>
          </a:p>
          <a:p>
            <a:pPr marL="343414" indent="-343414">
              <a:buFont typeface="+mj-lt"/>
              <a:buAutoNum type="arabicPeriod"/>
            </a:pPr>
            <a:r>
              <a:rPr lang="en-US" sz="1300" dirty="0" smtClean="0"/>
              <a:t>This includes more sewing support: </a:t>
            </a:r>
          </a:p>
          <a:p>
            <a:r>
              <a:rPr lang="en-US" sz="1300" dirty="0" smtClean="0"/>
              <a:t>	Burnsville leader, Ruth Volk and her assistant leaders ,  came up with 	the idea of holding a Bundles boot camp to teach volunteers how to sew 	our infant garments.    Can you share about that experience Ruth?  </a:t>
            </a:r>
          </a:p>
          <a:p>
            <a:pPr marL="343414" indent="-343414">
              <a:buFont typeface="+mj-lt"/>
              <a:buAutoNum type="arabicPeriod" startAt="3"/>
            </a:pPr>
            <a:r>
              <a:rPr lang="en-US" sz="1300" dirty="0" smtClean="0"/>
              <a:t> It is very important to recognize the efforts of our volunteers.    The recognition of our volunteers will be taking on a old and new approach.  </a:t>
            </a:r>
          </a:p>
          <a:p>
            <a:pPr marL="801300" lvl="1" indent="-343414">
              <a:buFont typeface="+mj-lt"/>
              <a:buAutoNum type="alphaLcPeriod"/>
            </a:pPr>
            <a:r>
              <a:rPr lang="en-US" sz="1300" dirty="0" smtClean="0"/>
              <a:t>Reinstate Volunteer Spotlight  (formerly newsletter, now other methods, website,  </a:t>
            </a:r>
            <a:r>
              <a:rPr lang="en-US" sz="1300" dirty="0" err="1" smtClean="0"/>
              <a:t>Facebook</a:t>
            </a:r>
            <a:r>
              <a:rPr lang="en-US" sz="1300" dirty="0" smtClean="0"/>
              <a:t>, etc. </a:t>
            </a:r>
          </a:p>
          <a:p>
            <a:pPr marL="801300" lvl="1" indent="-343414">
              <a:buFont typeface="+mj-lt"/>
              <a:buAutoNum type="alphaLcPeriod"/>
            </a:pPr>
            <a:r>
              <a:rPr lang="en-US" sz="1300" dirty="0" smtClean="0"/>
              <a:t>Research public awards for nominating volunteers from Bundles of Love  (WCCO Good Neighbor, KTIS, 11 </a:t>
            </a:r>
            <a:r>
              <a:rPr lang="en-US" sz="1300" dirty="0" err="1" smtClean="0"/>
              <a:t>Kare</a:t>
            </a:r>
            <a:r>
              <a:rPr lang="en-US" sz="1300" dirty="0" smtClean="0"/>
              <a:t>, KTTC) .   We have an award winner in the room with us today ….    Mary </a:t>
            </a:r>
            <a:r>
              <a:rPr lang="en-US" sz="1300" dirty="0" err="1" smtClean="0"/>
              <a:t>Rossman</a:t>
            </a:r>
            <a:r>
              <a:rPr lang="en-US" sz="1300" dirty="0" smtClean="0"/>
              <a:t> received the 10 Who Make a Difference Award in May 2016 from KTTC and UW of Olmsted County .   Congratulations again Mary and thank you for your volunteer work with Bundles of Love.     </a:t>
            </a:r>
          </a:p>
          <a:p>
            <a:endParaRPr lang="en-US" sz="1600" dirty="0" smtClean="0"/>
          </a:p>
          <a:p>
            <a:r>
              <a:rPr lang="en-US" sz="1300" dirty="0" smtClean="0"/>
              <a:t>2:30-2:45       Brain Storming    Where are some secret hiding places from where we can grow our volunteer base.    Again, in the middle of the table is page for Growing Volunteer Base.   Please assign scribe (someone different this time) and have them record ideas.   We will try to share ideas.   </a:t>
            </a:r>
            <a:endParaRPr lang="en-US" sz="1300" dirty="0"/>
          </a:p>
        </p:txBody>
      </p:sp>
      <p:sp>
        <p:nvSpPr>
          <p:cNvPr id="4" name="Slide Number Placeholder 3"/>
          <p:cNvSpPr>
            <a:spLocks noGrp="1"/>
          </p:cNvSpPr>
          <p:nvPr>
            <p:ph type="sldNum" sz="quarter" idx="10"/>
          </p:nvPr>
        </p:nvSpPr>
        <p:spPr/>
        <p:txBody>
          <a:bodyPr/>
          <a:lstStyle/>
          <a:p>
            <a:fld id="{3F1ECA50-9E8D-41C7-8774-26A58AF68496}"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normAutofit/>
          </a:bodyPr>
          <a:lstStyle/>
          <a:p>
            <a:endParaRPr lang="en-US" dirty="0" smtClean="0"/>
          </a:p>
          <a:p>
            <a:r>
              <a:rPr lang="en-US" sz="1400" b="1" dirty="0" smtClean="0"/>
              <a:t>Agenda / Schedule</a:t>
            </a:r>
          </a:p>
          <a:p>
            <a:endParaRPr lang="en-US" dirty="0" smtClean="0"/>
          </a:p>
          <a:p>
            <a:r>
              <a:rPr lang="en-US" dirty="0" smtClean="0"/>
              <a:t>Copy of slides to take notes</a:t>
            </a:r>
          </a:p>
          <a:p>
            <a:r>
              <a:rPr lang="en-US" dirty="0" smtClean="0"/>
              <a:t>General schedule – adjust if needed</a:t>
            </a:r>
          </a:p>
          <a:p>
            <a:endParaRPr lang="en-US" dirty="0" smtClean="0"/>
          </a:p>
          <a:p>
            <a:r>
              <a:rPr lang="en-US" dirty="0" smtClean="0"/>
              <a:t>Ask questions / Interactive – also available:</a:t>
            </a:r>
          </a:p>
          <a:p>
            <a:endParaRPr lang="en-US" dirty="0" smtClean="0"/>
          </a:p>
          <a:p>
            <a:endParaRPr lang="en-US" dirty="0" smtClean="0"/>
          </a:p>
          <a:p>
            <a:pPr marL="0" lvl="2" defTabSz="915772">
              <a:defRPr/>
            </a:pPr>
            <a:r>
              <a:rPr lang="en-US" sz="1600" dirty="0" smtClean="0"/>
              <a:t> 	</a:t>
            </a:r>
            <a:r>
              <a:rPr lang="en-US" sz="1600" dirty="0" smtClean="0">
                <a:solidFill>
                  <a:srgbClr val="FF0000"/>
                </a:solidFill>
              </a:rPr>
              <a:t>During the day, if you need a ‘change of pace’ or a filler….remember these topics?</a:t>
            </a:r>
          </a:p>
          <a:p>
            <a:pPr marL="0" lvl="2" defTabSz="915772">
              <a:defRPr/>
            </a:pPr>
            <a:endParaRPr lang="en-US" sz="1600" dirty="0" smtClean="0">
              <a:solidFill>
                <a:srgbClr val="FF0000"/>
              </a:solidFill>
            </a:endParaRPr>
          </a:p>
          <a:p>
            <a:pPr marL="0" lvl="2" defTabSz="915772">
              <a:defRPr/>
            </a:pPr>
            <a:r>
              <a:rPr lang="en-US" sz="1600" dirty="0" smtClean="0">
                <a:solidFill>
                  <a:srgbClr val="FF0000"/>
                </a:solidFill>
              </a:rPr>
              <a:t>	Sue – Amish</a:t>
            </a:r>
          </a:p>
          <a:p>
            <a:pPr marL="0" lvl="2" defTabSz="915772">
              <a:defRPr/>
            </a:pPr>
            <a:r>
              <a:rPr lang="en-US" sz="1600" dirty="0" smtClean="0">
                <a:solidFill>
                  <a:srgbClr val="FF0000"/>
                </a:solidFill>
              </a:rPr>
              <a:t>	Sleep Sack discussion</a:t>
            </a:r>
          </a:p>
          <a:p>
            <a:pPr marL="0" lvl="2" defTabSz="915772">
              <a:defRPr/>
            </a:pPr>
            <a:endParaRPr lang="en-US" dirty="0"/>
          </a:p>
        </p:txBody>
      </p:sp>
      <p:sp>
        <p:nvSpPr>
          <p:cNvPr id="4" name="Slide Number Placeholder 3"/>
          <p:cNvSpPr>
            <a:spLocks noGrp="1"/>
          </p:cNvSpPr>
          <p:nvPr>
            <p:ph type="sldNum" sz="quarter" idx="10"/>
          </p:nvPr>
        </p:nvSpPr>
        <p:spPr/>
        <p:txBody>
          <a:bodyPr/>
          <a:lstStyle/>
          <a:p>
            <a:fld id="{3F1ECA50-9E8D-41C7-8774-26A58AF68496}"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600" dirty="0" smtClean="0"/>
              <a:t>3:00    Mary Jo </a:t>
            </a:r>
          </a:p>
          <a:p>
            <a:r>
              <a:rPr lang="en-US" sz="1600" dirty="0" smtClean="0"/>
              <a:t>We need everyone’s help with this.  Please continue to take photos and share activities in your area.  This does not </a:t>
            </a:r>
            <a:endParaRPr lang="en-US" sz="1600" dirty="0"/>
          </a:p>
        </p:txBody>
      </p:sp>
      <p:sp>
        <p:nvSpPr>
          <p:cNvPr id="4" name="Slide Number Placeholder 3"/>
          <p:cNvSpPr>
            <a:spLocks noGrp="1"/>
          </p:cNvSpPr>
          <p:nvPr>
            <p:ph type="sldNum" sz="quarter" idx="10"/>
          </p:nvPr>
        </p:nvSpPr>
        <p:spPr/>
        <p:txBody>
          <a:bodyPr/>
          <a:lstStyle/>
          <a:p>
            <a:fld id="{3F1ECA50-9E8D-41C7-8774-26A58AF68496}"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600" dirty="0" smtClean="0"/>
              <a:t>3:10    Mary Jo</a:t>
            </a:r>
          </a:p>
          <a:p>
            <a:endParaRPr lang="en-US" sz="1600" dirty="0" smtClean="0"/>
          </a:p>
          <a:p>
            <a:r>
              <a:rPr lang="en-US" sz="1600" dirty="0" smtClean="0"/>
              <a:t>There is a long list of efforts the Board of Directors will be working on in order to focus on these same strategic initiatives, including 2017 goals.  </a:t>
            </a:r>
          </a:p>
          <a:p>
            <a:endParaRPr lang="en-US" sz="1600" dirty="0" smtClean="0"/>
          </a:p>
          <a:p>
            <a:r>
              <a:rPr lang="en-US" sz="1600" dirty="0" smtClean="0"/>
              <a:t>Too many to list here, but including some examples</a:t>
            </a:r>
          </a:p>
          <a:p>
            <a:endParaRPr lang="en-US" sz="1600" dirty="0"/>
          </a:p>
        </p:txBody>
      </p:sp>
      <p:sp>
        <p:nvSpPr>
          <p:cNvPr id="4" name="Slide Number Placeholder 3"/>
          <p:cNvSpPr>
            <a:spLocks noGrp="1"/>
          </p:cNvSpPr>
          <p:nvPr>
            <p:ph type="sldNum" sz="quarter" idx="10"/>
          </p:nvPr>
        </p:nvSpPr>
        <p:spPr/>
        <p:txBody>
          <a:bodyPr/>
          <a:lstStyle/>
          <a:p>
            <a:fld id="{3F1ECA50-9E8D-41C7-8774-26A58AF68496}"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600" dirty="0" smtClean="0"/>
              <a:t>3:20     Final Comments</a:t>
            </a:r>
          </a:p>
          <a:p>
            <a:endParaRPr lang="en-US" sz="1600" dirty="0" smtClean="0"/>
          </a:p>
          <a:p>
            <a:r>
              <a:rPr lang="en-US" sz="1600" dirty="0" smtClean="0"/>
              <a:t>Communicate Mission, Vision, Values with your groups</a:t>
            </a:r>
          </a:p>
          <a:p>
            <a:r>
              <a:rPr lang="en-US" sz="1600" dirty="0" smtClean="0"/>
              <a:t>Work towards Strategic goals</a:t>
            </a:r>
          </a:p>
          <a:p>
            <a:endParaRPr lang="en-US" sz="1600" dirty="0" smtClean="0"/>
          </a:p>
          <a:p>
            <a:endParaRPr lang="en-US" sz="1600" dirty="0" smtClean="0"/>
          </a:p>
          <a:p>
            <a:r>
              <a:rPr lang="en-US" sz="1600" dirty="0" smtClean="0"/>
              <a:t>Questions after you go home:</a:t>
            </a:r>
          </a:p>
          <a:p>
            <a:r>
              <a:rPr lang="en-US" sz="1600" dirty="0" smtClean="0"/>
              <a:t>E-mail: </a:t>
            </a:r>
            <a:r>
              <a:rPr lang="en-US" sz="1600" dirty="0" smtClean="0">
                <a:hlinkClick r:id="rId3"/>
              </a:rPr>
              <a:t>info@bundlesoflove.org</a:t>
            </a:r>
            <a:endParaRPr lang="en-US" sz="1600" dirty="0" smtClean="0"/>
          </a:p>
          <a:p>
            <a:r>
              <a:rPr lang="en-US" sz="1600" dirty="0" smtClean="0"/>
              <a:t> </a:t>
            </a:r>
          </a:p>
          <a:p>
            <a:endParaRPr lang="en-US" sz="1600" dirty="0" smtClean="0"/>
          </a:p>
          <a:p>
            <a:endParaRPr lang="en-US" sz="1600" dirty="0" smtClean="0"/>
          </a:p>
          <a:p>
            <a:endParaRPr lang="en-US" sz="1600" dirty="0"/>
          </a:p>
        </p:txBody>
      </p:sp>
      <p:sp>
        <p:nvSpPr>
          <p:cNvPr id="4" name="Slide Number Placeholder 3"/>
          <p:cNvSpPr>
            <a:spLocks noGrp="1"/>
          </p:cNvSpPr>
          <p:nvPr>
            <p:ph type="sldNum" sz="quarter" idx="10"/>
          </p:nvPr>
        </p:nvSpPr>
        <p:spPr/>
        <p:txBody>
          <a:bodyPr/>
          <a:lstStyle/>
          <a:p>
            <a:fld id="{3F1ECA50-9E8D-41C7-8774-26A58AF68496}"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Communicate Mission, Vision, Values with your groups</a:t>
            </a:r>
          </a:p>
          <a:p>
            <a:r>
              <a:rPr lang="en-US" dirty="0" smtClean="0"/>
              <a:t>Work towards Strategic goals</a:t>
            </a:r>
          </a:p>
          <a:p>
            <a:endParaRPr lang="en-US" dirty="0" smtClean="0"/>
          </a:p>
          <a:p>
            <a:endParaRPr lang="en-US" dirty="0" smtClean="0"/>
          </a:p>
          <a:p>
            <a:r>
              <a:rPr lang="en-US" dirty="0" smtClean="0"/>
              <a:t>Questions after you go home:</a:t>
            </a:r>
          </a:p>
          <a:p>
            <a:r>
              <a:rPr lang="en-US" dirty="0" smtClean="0"/>
              <a:t>E-mail: </a:t>
            </a:r>
            <a:r>
              <a:rPr lang="en-US" dirty="0" smtClean="0">
                <a:hlinkClick r:id="rId3"/>
              </a:rPr>
              <a:t>info@bundlesoflove.org</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3F1ECA50-9E8D-41C7-8774-26A58AF68496}" type="slidenum">
              <a:rPr lang="en-US" smtClean="0"/>
              <a:pPr/>
              <a:t>23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2016 Recap		11:15 a.m. </a:t>
            </a:r>
          </a:p>
          <a:p>
            <a:endParaRPr lang="en-US" dirty="0" smtClean="0"/>
          </a:p>
          <a:p>
            <a:r>
              <a:rPr lang="en-US" dirty="0" smtClean="0"/>
              <a:t>Several slides about our 2016 activities.</a:t>
            </a:r>
          </a:p>
          <a:p>
            <a:r>
              <a:rPr lang="en-US" dirty="0" smtClean="0"/>
              <a:t>These will be in your packets for reference,</a:t>
            </a:r>
            <a:r>
              <a:rPr lang="en-US" baseline="0" dirty="0" smtClean="0"/>
              <a:t> but I will be going through them fairly quickly to leave more time for other discussions we will like to have today.</a:t>
            </a:r>
            <a:endParaRPr lang="en-US" dirty="0"/>
          </a:p>
        </p:txBody>
      </p:sp>
      <p:sp>
        <p:nvSpPr>
          <p:cNvPr id="4" name="Slide Number Placeholder 3"/>
          <p:cNvSpPr>
            <a:spLocks noGrp="1"/>
          </p:cNvSpPr>
          <p:nvPr>
            <p:ph type="sldNum" sz="quarter" idx="10"/>
          </p:nvPr>
        </p:nvSpPr>
        <p:spPr/>
        <p:txBody>
          <a:bodyPr/>
          <a:lstStyle/>
          <a:p>
            <a:fld id="{3F1ECA50-9E8D-41C7-8774-26A58AF68496}"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Bundles in  25 counties</a:t>
            </a:r>
          </a:p>
          <a:p>
            <a:endParaRPr lang="en-US" dirty="0" smtClean="0"/>
          </a:p>
          <a:p>
            <a:r>
              <a:rPr lang="en-US" dirty="0" smtClean="0"/>
              <a:t>Todd (New Brighton)</a:t>
            </a:r>
          </a:p>
          <a:p>
            <a:r>
              <a:rPr lang="en-US" dirty="0" smtClean="0"/>
              <a:t>Nobles (Rochester)</a:t>
            </a:r>
          </a:p>
          <a:p>
            <a:r>
              <a:rPr lang="en-US" dirty="0" smtClean="0"/>
              <a:t>Morrison (Rochester)</a:t>
            </a:r>
          </a:p>
          <a:p>
            <a:endParaRPr lang="en-US" dirty="0" smtClean="0"/>
          </a:p>
          <a:p>
            <a:r>
              <a:rPr lang="en-US" dirty="0" smtClean="0"/>
              <a:t>Future: Requests in Duluth area – Everyday Miracles – (St. Louis county)</a:t>
            </a:r>
          </a:p>
          <a:p>
            <a:r>
              <a:rPr lang="en-US" dirty="0" smtClean="0"/>
              <a:t>Detroit Lakes (Becker county)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F1ECA50-9E8D-41C7-8774-26A58AF68496}"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you would expect, the largest counties as far as population have received the most bundles,  but we also have a good presence in </a:t>
            </a:r>
          </a:p>
          <a:p>
            <a:r>
              <a:rPr lang="en-US" dirty="0" smtClean="0"/>
              <a:t>Olmsted, Dakota, Anoka, and Fillmore counties</a:t>
            </a:r>
            <a:endParaRPr lang="en-US" dirty="0"/>
          </a:p>
        </p:txBody>
      </p:sp>
      <p:sp>
        <p:nvSpPr>
          <p:cNvPr id="4" name="Slide Number Placeholder 3"/>
          <p:cNvSpPr>
            <a:spLocks noGrp="1"/>
          </p:cNvSpPr>
          <p:nvPr>
            <p:ph type="sldNum" sz="quarter" idx="10"/>
          </p:nvPr>
        </p:nvSpPr>
        <p:spPr/>
        <p:txBody>
          <a:bodyPr/>
          <a:lstStyle/>
          <a:p>
            <a:fld id="{3F1ECA50-9E8D-41C7-8774-26A58AF68496}"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3F1ECA50-9E8D-41C7-8774-26A58AF68496}"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Had switched to a new financial software in 2016, and still finalizing 2016 results.</a:t>
            </a:r>
          </a:p>
          <a:p>
            <a:endParaRPr lang="en-US" dirty="0" smtClean="0"/>
          </a:p>
          <a:p>
            <a:r>
              <a:rPr lang="en-US" dirty="0" smtClean="0"/>
              <a:t>We do know that expenses look higher than income  for a couple of reasons</a:t>
            </a:r>
          </a:p>
          <a:p>
            <a:r>
              <a:rPr lang="en-US" dirty="0" smtClean="0"/>
              <a:t> 1) 2 large donations in 2015 that were not repeated / replaced</a:t>
            </a:r>
          </a:p>
          <a:p>
            <a:endParaRPr lang="en-US" dirty="0" smtClean="0"/>
          </a:p>
          <a:p>
            <a:r>
              <a:rPr lang="en-US" dirty="0" smtClean="0"/>
              <a:t>2) Timing of purchase of 2 laptops and software for financial team with 2015 extra funds that was not completed until 2016</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F1ECA50-9E8D-41C7-8774-26A58AF68496}"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 your successes with other groups; including any challenging situations and how you overcame them.   Start at  11:30/11:40     ALL  -  until lunch time (noon)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F1ECA50-9E8D-41C7-8774-26A58AF68496}"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12 Noon</a:t>
            </a:r>
            <a:endParaRPr lang="en-US" dirty="0"/>
          </a:p>
        </p:txBody>
      </p:sp>
      <p:sp>
        <p:nvSpPr>
          <p:cNvPr id="4" name="Slide Number Placeholder 3"/>
          <p:cNvSpPr>
            <a:spLocks noGrp="1"/>
          </p:cNvSpPr>
          <p:nvPr>
            <p:ph type="sldNum" sz="quarter" idx="10"/>
          </p:nvPr>
        </p:nvSpPr>
        <p:spPr/>
        <p:txBody>
          <a:bodyPr/>
          <a:lstStyle/>
          <a:p>
            <a:fld id="{3F1ECA50-9E8D-41C7-8774-26A58AF6849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D66DD6-1F79-4903-A636-7E0B97B0B72E}" type="datetime1">
              <a:rPr lang="en-US" smtClean="0"/>
              <a:pPr/>
              <a:t>4/1/17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DDC2E6-AFDB-4F71-8E87-80196CEC2836}" type="slidenum">
              <a:rPr lang="en-US" smtClean="0"/>
              <a:pPr/>
              <a:t>‹#›</a:t>
            </a:fld>
            <a:endParaRPr lang="en-US"/>
          </a:p>
        </p:txBody>
      </p:sp>
    </p:spTree>
  </p:cSld>
  <p:clrMapOvr>
    <a:masterClrMapping/>
  </p:clrMapOvr>
  <p:transition spd="slow">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BCDC3C-FD3B-4727-BDFB-546B5D63BF24}" type="datetime1">
              <a:rPr lang="en-US" smtClean="0"/>
              <a:pPr/>
              <a:t>4/1/17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DDC2E6-AFDB-4F71-8E87-80196CEC2836}" type="slidenum">
              <a:rPr lang="en-US" smtClean="0"/>
              <a:pPr/>
              <a:t>‹#›</a:t>
            </a:fld>
            <a:endParaRPr lang="en-US"/>
          </a:p>
        </p:txBody>
      </p:sp>
    </p:spTree>
  </p:cSld>
  <p:clrMapOvr>
    <a:masterClrMapping/>
  </p:clrMapOvr>
  <p:transition spd="slow">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14260B-D76F-4EAE-95DA-B03F1ED41747}" type="datetime1">
              <a:rPr lang="en-US" smtClean="0"/>
              <a:pPr/>
              <a:t>4/1/17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DDC2E6-AFDB-4F71-8E87-80196CEC2836}" type="slidenum">
              <a:rPr lang="en-US" smtClean="0"/>
              <a:pPr/>
              <a:t>‹#›</a:t>
            </a:fld>
            <a:endParaRPr lang="en-US"/>
          </a:p>
        </p:txBody>
      </p:sp>
    </p:spTree>
  </p:cSld>
  <p:clrMapOvr>
    <a:masterClrMapping/>
  </p:clrMapOvr>
  <p:transition spd="slow">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B6A109-403B-4BC5-AC1B-E97EE12E57D8}" type="datetime1">
              <a:rPr lang="en-US" smtClean="0"/>
              <a:pPr/>
              <a:t>4/1/17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DDC2E6-AFDB-4F71-8E87-80196CEC2836}" type="slidenum">
              <a:rPr lang="en-US" smtClean="0"/>
              <a:pPr/>
              <a:t>‹#›</a:t>
            </a:fld>
            <a:endParaRPr lang="en-US"/>
          </a:p>
        </p:txBody>
      </p:sp>
    </p:spTree>
  </p:cSld>
  <p:clrMapOvr>
    <a:masterClrMapping/>
  </p:clrMapOvr>
  <p:transition spd="slow">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54FEAC-962C-4F96-BF19-48B4C19E8951}" type="datetime1">
              <a:rPr lang="en-US" smtClean="0"/>
              <a:pPr/>
              <a:t>4/1/17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DDC2E6-AFDB-4F71-8E87-80196CEC2836}" type="slidenum">
              <a:rPr lang="en-US" smtClean="0"/>
              <a:pPr/>
              <a:t>‹#›</a:t>
            </a:fld>
            <a:endParaRPr lang="en-US"/>
          </a:p>
        </p:txBody>
      </p:sp>
    </p:spTree>
  </p:cSld>
  <p:clrMapOvr>
    <a:masterClrMapping/>
  </p:clrMapOvr>
  <p:transition spd="slow">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56145E-F127-4938-890F-E89781FA3A06}" type="datetime1">
              <a:rPr lang="en-US" smtClean="0"/>
              <a:pPr/>
              <a:t>4/1/17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DDC2E6-AFDB-4F71-8E87-80196CEC2836}" type="slidenum">
              <a:rPr lang="en-US" smtClean="0"/>
              <a:pPr/>
              <a:t>‹#›</a:t>
            </a:fld>
            <a:endParaRPr lang="en-US"/>
          </a:p>
        </p:txBody>
      </p:sp>
    </p:spTree>
  </p:cSld>
  <p:clrMapOvr>
    <a:masterClrMapping/>
  </p:clrMapOvr>
  <p:transition spd="slow">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B0D151-9208-4445-89DC-FDD37804AFF4}" type="datetime1">
              <a:rPr lang="en-US" smtClean="0"/>
              <a:pPr/>
              <a:t>4/1/17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DDC2E6-AFDB-4F71-8E87-80196CEC2836}" type="slidenum">
              <a:rPr lang="en-US" smtClean="0"/>
              <a:pPr/>
              <a:t>‹#›</a:t>
            </a:fld>
            <a:endParaRPr lang="en-US"/>
          </a:p>
        </p:txBody>
      </p:sp>
    </p:spTree>
  </p:cSld>
  <p:clrMapOvr>
    <a:masterClrMapping/>
  </p:clrMapOvr>
  <p:transition spd="slow">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6EEFD6-BD90-4F6B-AF94-F82130BF5EEB}" type="datetime1">
              <a:rPr lang="en-US" smtClean="0"/>
              <a:pPr/>
              <a:t>4/1/17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DDC2E6-AFDB-4F71-8E87-80196CEC2836}" type="slidenum">
              <a:rPr lang="en-US" smtClean="0"/>
              <a:pPr/>
              <a:t>‹#›</a:t>
            </a:fld>
            <a:endParaRPr lang="en-US"/>
          </a:p>
        </p:txBody>
      </p:sp>
    </p:spTree>
  </p:cSld>
  <p:clrMapOvr>
    <a:masterClrMapping/>
  </p:clrMapOvr>
  <p:transition spd="slow">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C403CC-7BBD-44CC-BA59-EFF3B2388C2A}" type="datetime1">
              <a:rPr lang="en-US" smtClean="0"/>
              <a:pPr/>
              <a:t>4/1/17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DDC2E6-AFDB-4F71-8E87-80196CEC2836}" type="slidenum">
              <a:rPr lang="en-US" smtClean="0"/>
              <a:pPr/>
              <a:t>‹#›</a:t>
            </a:fld>
            <a:endParaRPr lang="en-US"/>
          </a:p>
        </p:txBody>
      </p:sp>
    </p:spTree>
  </p:cSld>
  <p:clrMapOvr>
    <a:masterClrMapping/>
  </p:clrMapOvr>
  <p:transition spd="slow">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50F1BE-DD42-41C5-A67D-C1B3A561DFCA}" type="datetime1">
              <a:rPr lang="en-US" smtClean="0"/>
              <a:pPr/>
              <a:t>4/1/17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DDC2E6-AFDB-4F71-8E87-80196CEC2836}" type="slidenum">
              <a:rPr lang="en-US" smtClean="0"/>
              <a:pPr/>
              <a:t>‹#›</a:t>
            </a:fld>
            <a:endParaRPr lang="en-US"/>
          </a:p>
        </p:txBody>
      </p:sp>
    </p:spTree>
  </p:cSld>
  <p:clrMapOvr>
    <a:masterClrMapping/>
  </p:clrMapOvr>
  <p:transition spd="slow">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D7AADF-125E-4193-BB93-AC48B2061A51}" type="datetime1">
              <a:rPr lang="en-US" smtClean="0"/>
              <a:pPr/>
              <a:t>4/1/17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DDC2E6-AFDB-4F71-8E87-80196CEC2836}" type="slidenum">
              <a:rPr lang="en-US" smtClean="0"/>
              <a:pPr/>
              <a:t>‹#›</a:t>
            </a:fld>
            <a:endParaRPr lang="en-US"/>
          </a:p>
        </p:txBody>
      </p:sp>
    </p:spTree>
  </p:cSld>
  <p:clrMapOvr>
    <a:masterClrMapping/>
  </p:clrMapOvr>
  <p:transition spd="slow">
    <p:pull dir="d"/>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DD0252-2E75-48A2-8A27-345B278ACBF9}" type="datetime1">
              <a:rPr lang="en-US" smtClean="0"/>
              <a:pPr/>
              <a:t>4/1/17</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DDC2E6-AFDB-4F71-8E87-80196CEC283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ransition spd="slow">
    <p:pull dir="d"/>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chart" Target="../charts/chart1.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1"/>
            <a:ext cx="7772400" cy="4114799"/>
          </a:xfrm>
        </p:spPr>
        <p:txBody>
          <a:bodyPr>
            <a:normAutofit/>
          </a:bodyPr>
          <a:lstStyle/>
          <a:p>
            <a:r>
              <a:rPr lang="en-US" dirty="0" smtClean="0">
                <a:solidFill>
                  <a:srgbClr val="7030A0"/>
                </a:solidFill>
              </a:rPr>
              <a:t>Bundles of Love </a:t>
            </a:r>
            <a:br>
              <a:rPr lang="en-US" dirty="0" smtClean="0">
                <a:solidFill>
                  <a:srgbClr val="7030A0"/>
                </a:solidFill>
              </a:rPr>
            </a:br>
            <a:r>
              <a:rPr lang="en-US" dirty="0" smtClean="0">
                <a:solidFill>
                  <a:srgbClr val="7030A0"/>
                </a:solidFill>
              </a:rPr>
              <a:t>Leadership Meeting</a:t>
            </a:r>
            <a:br>
              <a:rPr lang="en-US" dirty="0" smtClean="0">
                <a:solidFill>
                  <a:srgbClr val="7030A0"/>
                </a:solidFill>
              </a:rPr>
            </a:br>
            <a:r>
              <a:rPr lang="en-US" dirty="0" smtClean="0"/>
              <a:t/>
            </a:r>
            <a:br>
              <a:rPr lang="en-US" dirty="0" smtClean="0"/>
            </a:br>
            <a:r>
              <a:rPr lang="en-US" sz="3600" dirty="0" smtClean="0"/>
              <a:t>Saturday, April 1, 2016</a:t>
            </a:r>
            <a:r>
              <a:rPr lang="en-US" dirty="0" smtClean="0"/>
              <a:t/>
            </a:r>
            <a:br>
              <a:rPr lang="en-US" dirty="0" smtClean="0"/>
            </a:br>
            <a:r>
              <a:rPr lang="en-US" sz="2400" dirty="0" smtClean="0"/>
              <a:t>11 am – 3:30 pm</a:t>
            </a:r>
            <a:r>
              <a:rPr lang="en-US" dirty="0" smtClean="0"/>
              <a:t/>
            </a:r>
            <a:br>
              <a:rPr lang="en-US" dirty="0" smtClean="0"/>
            </a:br>
            <a:r>
              <a:rPr lang="en-US" sz="3200" dirty="0" smtClean="0"/>
              <a:t>Assisi Heights (Walter’s conference room)  Rochester</a:t>
            </a:r>
            <a:endParaRPr lang="en-US" dirty="0"/>
          </a:p>
        </p:txBody>
      </p:sp>
      <p:pic>
        <p:nvPicPr>
          <p:cNvPr id="1026" name="Picture 1"/>
          <p:cNvPicPr>
            <a:picLocks noChangeAspect="1" noChangeArrowheads="1"/>
          </p:cNvPicPr>
          <p:nvPr/>
        </p:nvPicPr>
        <p:blipFill>
          <a:blip r:embed="rId3" cstate="print"/>
          <a:srcRect/>
          <a:stretch>
            <a:fillRect/>
          </a:stretch>
        </p:blipFill>
        <p:spPr bwMode="auto">
          <a:xfrm>
            <a:off x="762002" y="457201"/>
            <a:ext cx="1846263" cy="116522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C8DDC2E6-AFDB-4F71-8E87-80196CEC2836}" type="slidenum">
              <a:rPr lang="en-US" smtClean="0"/>
              <a:pPr/>
              <a:t>1</a:t>
            </a:fld>
            <a:endParaRPr lang="en-US" dirty="0"/>
          </a:p>
        </p:txBody>
      </p:sp>
    </p:spTree>
  </p:cSld>
  <p:clrMapOvr>
    <a:masterClrMapping/>
  </p:clrMapOvr>
  <p:transition spd="slow">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4" descr="BOL Charity without website 07-2016.jpg"/>
          <p:cNvPicPr>
            <a:picLocks noChangeAspect="1"/>
          </p:cNvPicPr>
          <p:nvPr/>
        </p:nvPicPr>
        <p:blipFill>
          <a:blip r:embed="rId8" cstate="print"/>
          <a:srcRect/>
          <a:stretch>
            <a:fillRect/>
          </a:stretch>
        </p:blipFill>
        <p:spPr bwMode="auto">
          <a:xfrm>
            <a:off x="1219200" y="228600"/>
            <a:ext cx="1219200" cy="1219200"/>
          </a:xfrm>
          <a:prstGeom prst="rect">
            <a:avLst/>
          </a:prstGeom>
          <a:noFill/>
          <a:ln w="9525">
            <a:noFill/>
            <a:miter lim="800000"/>
            <a:headEnd/>
            <a:tailEnd/>
          </a:ln>
        </p:spPr>
      </p:pic>
      <p:sp>
        <p:nvSpPr>
          <p:cNvPr id="5" name="Title 1"/>
          <p:cNvSpPr>
            <a:spLocks noGrp="1"/>
          </p:cNvSpPr>
          <p:nvPr>
            <p:ph type="title"/>
          </p:nvPr>
        </p:nvSpPr>
        <p:spPr/>
        <p:txBody>
          <a:bodyPr>
            <a:normAutofit/>
          </a:bodyPr>
          <a:lstStyle/>
          <a:p>
            <a:r>
              <a:rPr lang="en-US" sz="3200" dirty="0" smtClean="0">
                <a:solidFill>
                  <a:srgbClr val="7030A0"/>
                </a:solidFill>
              </a:rPr>
              <a:t>2017 Strategic Planning</a:t>
            </a:r>
            <a:endParaRPr lang="en-US" sz="3200" dirty="0"/>
          </a:p>
        </p:txBody>
      </p:sp>
    </p:spTree>
  </p:cSld>
  <p:clrMapOvr>
    <a:masterClrMapping/>
  </p:clrMapOvr>
  <p:transition spd="slow">
    <p:pull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762000"/>
            <a:ext cx="5181600" cy="914400"/>
          </a:xfrm>
        </p:spPr>
        <p:txBody>
          <a:bodyPr>
            <a:normAutofit/>
          </a:bodyPr>
          <a:lstStyle/>
          <a:p>
            <a:r>
              <a:rPr lang="en-US" sz="4000" dirty="0" smtClean="0">
                <a:solidFill>
                  <a:srgbClr val="7030A0"/>
                </a:solidFill>
              </a:rPr>
              <a:t>Vision</a:t>
            </a:r>
            <a:endParaRPr lang="en-US" sz="4000" dirty="0">
              <a:solidFill>
                <a:srgbClr val="7030A0"/>
              </a:solidFill>
            </a:endParaRPr>
          </a:p>
        </p:txBody>
      </p:sp>
      <p:sp>
        <p:nvSpPr>
          <p:cNvPr id="3" name="Subtitle 2"/>
          <p:cNvSpPr>
            <a:spLocks noGrp="1"/>
          </p:cNvSpPr>
          <p:nvPr>
            <p:ph type="subTitle" idx="1"/>
          </p:nvPr>
        </p:nvSpPr>
        <p:spPr>
          <a:xfrm>
            <a:off x="762000" y="1676400"/>
            <a:ext cx="7696200" cy="1219200"/>
          </a:xfrm>
        </p:spPr>
        <p:txBody>
          <a:bodyPr>
            <a:normAutofit/>
          </a:bodyPr>
          <a:lstStyle/>
          <a:p>
            <a:r>
              <a:rPr lang="en-US" sz="3600" dirty="0" smtClean="0">
                <a:solidFill>
                  <a:schemeClr val="tx1"/>
                </a:solidFill>
              </a:rPr>
              <a:t>A world where every newborn has access to the basics. </a:t>
            </a:r>
          </a:p>
          <a:p>
            <a:pPr algn="just"/>
            <a:endParaRPr lang="en-US" sz="2400" dirty="0" smtClean="0">
              <a:solidFill>
                <a:schemeClr val="tx1"/>
              </a:solidFill>
            </a:endParaRPr>
          </a:p>
        </p:txBody>
      </p:sp>
      <p:pic>
        <p:nvPicPr>
          <p:cNvPr id="1026" name="Picture 1"/>
          <p:cNvPicPr>
            <a:picLocks noChangeAspect="1" noChangeArrowheads="1"/>
          </p:cNvPicPr>
          <p:nvPr/>
        </p:nvPicPr>
        <p:blipFill>
          <a:blip r:embed="rId3" cstate="print"/>
          <a:srcRect/>
          <a:stretch>
            <a:fillRect/>
          </a:stretch>
        </p:blipFill>
        <p:spPr bwMode="auto">
          <a:xfrm>
            <a:off x="762002" y="457201"/>
            <a:ext cx="1846263" cy="1165225"/>
          </a:xfrm>
          <a:prstGeom prst="rect">
            <a:avLst/>
          </a:prstGeom>
          <a:noFill/>
          <a:ln w="9525">
            <a:noFill/>
            <a:miter lim="800000"/>
            <a:headEnd/>
            <a:tailEnd/>
          </a:ln>
        </p:spPr>
      </p:pic>
      <p:sp>
        <p:nvSpPr>
          <p:cNvPr id="7" name="Rectangle 6"/>
          <p:cNvSpPr/>
          <p:nvPr/>
        </p:nvSpPr>
        <p:spPr>
          <a:xfrm>
            <a:off x="914400" y="3124200"/>
            <a:ext cx="7543800" cy="707886"/>
          </a:xfrm>
          <a:prstGeom prst="rect">
            <a:avLst/>
          </a:prstGeom>
        </p:spPr>
        <p:txBody>
          <a:bodyPr wrap="square">
            <a:spAutoFit/>
          </a:bodyPr>
          <a:lstStyle/>
          <a:p>
            <a:pPr lvl="0" algn="ctr"/>
            <a:r>
              <a:rPr lang="en-US" sz="4000" dirty="0" smtClean="0">
                <a:solidFill>
                  <a:srgbClr val="7030A0"/>
                </a:solidFill>
              </a:rPr>
              <a:t>Mission</a:t>
            </a:r>
          </a:p>
        </p:txBody>
      </p:sp>
      <p:sp>
        <p:nvSpPr>
          <p:cNvPr id="6" name="Slide Number Placeholder 5"/>
          <p:cNvSpPr>
            <a:spLocks noGrp="1"/>
          </p:cNvSpPr>
          <p:nvPr>
            <p:ph type="sldNum" sz="quarter" idx="12"/>
          </p:nvPr>
        </p:nvSpPr>
        <p:spPr/>
        <p:txBody>
          <a:bodyPr/>
          <a:lstStyle/>
          <a:p>
            <a:fld id="{C8DDC2E6-AFDB-4F71-8E87-80196CEC2836}" type="slidenum">
              <a:rPr lang="en-US" smtClean="0"/>
              <a:pPr/>
              <a:t>11</a:t>
            </a:fld>
            <a:endParaRPr lang="en-US"/>
          </a:p>
        </p:txBody>
      </p:sp>
      <p:sp>
        <p:nvSpPr>
          <p:cNvPr id="8" name="Subtitle 2"/>
          <p:cNvSpPr txBox="1">
            <a:spLocks/>
          </p:cNvSpPr>
          <p:nvPr/>
        </p:nvSpPr>
        <p:spPr>
          <a:xfrm>
            <a:off x="914400" y="3886200"/>
            <a:ext cx="7696200" cy="2057400"/>
          </a:xfrm>
          <a:prstGeom prst="rect">
            <a:avLst/>
          </a:prstGeom>
        </p:spPr>
        <p:txBody>
          <a:bodyPr vert="horz" lIns="91440" tIns="45720" rIns="91440" bIns="45720" rtlCol="0">
            <a:normAutofit/>
          </a:bodyPr>
          <a:lstStyle/>
          <a:p>
            <a:pPr lvl="0" algn="just">
              <a:spcBef>
                <a:spcPct val="20000"/>
              </a:spcBef>
            </a:pPr>
            <a:r>
              <a:rPr lang="en-US" sz="2800" dirty="0" smtClean="0"/>
              <a:t>We are a volunteer driven non-profit that partners with community organizations to assist Minnesota families in need</a:t>
            </a:r>
            <a:r>
              <a:rPr lang="en-US" sz="2800" dirty="0" smtClean="0">
                <a:solidFill>
                  <a:srgbClr val="FF0000"/>
                </a:solidFill>
              </a:rPr>
              <a:t> </a:t>
            </a:r>
            <a:r>
              <a:rPr lang="en-US" sz="2800" dirty="0" smtClean="0"/>
              <a:t>by providing handmade items for their newborns.</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spd="slow">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381001"/>
            <a:ext cx="5486400" cy="1470025"/>
          </a:xfrm>
        </p:spPr>
        <p:txBody>
          <a:bodyPr/>
          <a:lstStyle/>
          <a:p>
            <a:pPr algn="l"/>
            <a:r>
              <a:rPr lang="en-US" dirty="0" smtClean="0">
                <a:solidFill>
                  <a:srgbClr val="7030A0"/>
                </a:solidFill>
              </a:rPr>
              <a:t>Core Values</a:t>
            </a:r>
            <a:endParaRPr lang="en-US" dirty="0">
              <a:solidFill>
                <a:srgbClr val="7030A0"/>
              </a:solidFill>
            </a:endParaRPr>
          </a:p>
        </p:txBody>
      </p:sp>
      <p:pic>
        <p:nvPicPr>
          <p:cNvPr id="1026" name="Picture 1"/>
          <p:cNvPicPr>
            <a:picLocks noChangeAspect="1" noChangeArrowheads="1"/>
          </p:cNvPicPr>
          <p:nvPr/>
        </p:nvPicPr>
        <p:blipFill>
          <a:blip r:embed="rId3" cstate="print"/>
          <a:srcRect/>
          <a:stretch>
            <a:fillRect/>
          </a:stretch>
        </p:blipFill>
        <p:spPr bwMode="auto">
          <a:xfrm>
            <a:off x="762002" y="457201"/>
            <a:ext cx="1846263" cy="1165225"/>
          </a:xfrm>
          <a:prstGeom prst="rect">
            <a:avLst/>
          </a:prstGeom>
          <a:noFill/>
          <a:ln w="9525">
            <a:noFill/>
            <a:miter lim="800000"/>
            <a:headEnd/>
            <a:tailEnd/>
          </a:ln>
        </p:spPr>
      </p:pic>
      <p:sp>
        <p:nvSpPr>
          <p:cNvPr id="6" name="Rectangle 5"/>
          <p:cNvSpPr/>
          <p:nvPr/>
        </p:nvSpPr>
        <p:spPr>
          <a:xfrm>
            <a:off x="914400" y="5562600"/>
            <a:ext cx="7315200" cy="914400"/>
          </a:xfrm>
          <a:prstGeom prst="rect">
            <a:avLst/>
          </a:prstGeom>
        </p:spPr>
        <p:txBody>
          <a:bodyPr wrap="square">
            <a:normAutofit/>
          </a:bodyPr>
          <a:lstStyle/>
          <a:p>
            <a:pPr algn="ctr"/>
            <a:endParaRPr lang="en-US" sz="3200" dirty="0"/>
          </a:p>
        </p:txBody>
      </p:sp>
      <p:sp>
        <p:nvSpPr>
          <p:cNvPr id="7" name="Slide Number Placeholder 6"/>
          <p:cNvSpPr>
            <a:spLocks noGrp="1"/>
          </p:cNvSpPr>
          <p:nvPr>
            <p:ph type="sldNum" sz="quarter" idx="12"/>
          </p:nvPr>
        </p:nvSpPr>
        <p:spPr/>
        <p:txBody>
          <a:bodyPr/>
          <a:lstStyle/>
          <a:p>
            <a:fld id="{C8DDC2E6-AFDB-4F71-8E87-80196CEC2836}" type="slidenum">
              <a:rPr lang="en-US" smtClean="0"/>
              <a:pPr/>
              <a:t>12</a:t>
            </a:fld>
            <a:endParaRPr lang="en-US"/>
          </a:p>
        </p:txBody>
      </p:sp>
      <p:sp>
        <p:nvSpPr>
          <p:cNvPr id="8" name="TextBox 7"/>
          <p:cNvSpPr txBox="1"/>
          <p:nvPr/>
        </p:nvSpPr>
        <p:spPr>
          <a:xfrm>
            <a:off x="1676400" y="1828800"/>
            <a:ext cx="5638800" cy="2862322"/>
          </a:xfrm>
          <a:prstGeom prst="rect">
            <a:avLst/>
          </a:prstGeom>
          <a:noFill/>
        </p:spPr>
        <p:txBody>
          <a:bodyPr wrap="square" rtlCol="0">
            <a:spAutoFit/>
          </a:bodyPr>
          <a:lstStyle/>
          <a:p>
            <a:pPr algn="ctr"/>
            <a:r>
              <a:rPr lang="en-US" sz="3600" dirty="0" smtClean="0"/>
              <a:t>COMPASSION</a:t>
            </a:r>
          </a:p>
          <a:p>
            <a:pPr algn="ctr"/>
            <a:r>
              <a:rPr lang="en-US" sz="3600" dirty="0" smtClean="0"/>
              <a:t>APPRECIATION</a:t>
            </a:r>
          </a:p>
          <a:p>
            <a:pPr algn="ctr"/>
            <a:r>
              <a:rPr lang="en-US" sz="3600" dirty="0" smtClean="0"/>
              <a:t>COLLABORATION</a:t>
            </a:r>
          </a:p>
          <a:p>
            <a:pPr algn="ctr"/>
            <a:r>
              <a:rPr lang="en-US" sz="3600" dirty="0" smtClean="0"/>
              <a:t>CREATIVITY</a:t>
            </a:r>
          </a:p>
          <a:p>
            <a:pPr algn="ctr"/>
            <a:r>
              <a:rPr lang="en-US" sz="3600" dirty="0" smtClean="0"/>
              <a:t>RESPECT</a:t>
            </a:r>
            <a:endParaRPr lang="en-US" dirty="0"/>
          </a:p>
        </p:txBody>
      </p:sp>
    </p:spTree>
  </p:cSld>
  <p:clrMapOvr>
    <a:masterClrMapping/>
  </p:clrMapOvr>
  <p:transition spd="slow">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381001"/>
            <a:ext cx="5486400" cy="1470025"/>
          </a:xfrm>
        </p:spPr>
        <p:txBody>
          <a:bodyPr/>
          <a:lstStyle/>
          <a:p>
            <a:pPr algn="l"/>
            <a:r>
              <a:rPr lang="en-US" dirty="0" smtClean="0">
                <a:solidFill>
                  <a:srgbClr val="7030A0"/>
                </a:solidFill>
              </a:rPr>
              <a:t>Core Values</a:t>
            </a:r>
            <a:endParaRPr lang="en-US" dirty="0">
              <a:solidFill>
                <a:srgbClr val="7030A0"/>
              </a:solidFill>
            </a:endParaRPr>
          </a:p>
        </p:txBody>
      </p:sp>
      <p:pic>
        <p:nvPicPr>
          <p:cNvPr id="1026" name="Picture 1"/>
          <p:cNvPicPr>
            <a:picLocks noChangeAspect="1" noChangeArrowheads="1"/>
          </p:cNvPicPr>
          <p:nvPr/>
        </p:nvPicPr>
        <p:blipFill>
          <a:blip r:embed="rId3" cstate="print"/>
          <a:srcRect/>
          <a:stretch>
            <a:fillRect/>
          </a:stretch>
        </p:blipFill>
        <p:spPr bwMode="auto">
          <a:xfrm>
            <a:off x="762002" y="457201"/>
            <a:ext cx="1846263" cy="1165225"/>
          </a:xfrm>
          <a:prstGeom prst="rect">
            <a:avLst/>
          </a:prstGeom>
          <a:noFill/>
          <a:ln w="9525">
            <a:noFill/>
            <a:miter lim="800000"/>
            <a:headEnd/>
            <a:tailEnd/>
          </a:ln>
        </p:spPr>
      </p:pic>
      <p:sp>
        <p:nvSpPr>
          <p:cNvPr id="6" name="Rectangle 5"/>
          <p:cNvSpPr/>
          <p:nvPr/>
        </p:nvSpPr>
        <p:spPr>
          <a:xfrm>
            <a:off x="914400" y="5562600"/>
            <a:ext cx="7315200" cy="914400"/>
          </a:xfrm>
          <a:prstGeom prst="rect">
            <a:avLst/>
          </a:prstGeom>
        </p:spPr>
        <p:txBody>
          <a:bodyPr wrap="square">
            <a:normAutofit/>
          </a:bodyPr>
          <a:lstStyle/>
          <a:p>
            <a:pPr algn="ctr"/>
            <a:endParaRPr lang="en-US" sz="3200" dirty="0"/>
          </a:p>
        </p:txBody>
      </p:sp>
      <p:sp>
        <p:nvSpPr>
          <p:cNvPr id="7" name="Slide Number Placeholder 6"/>
          <p:cNvSpPr>
            <a:spLocks noGrp="1"/>
          </p:cNvSpPr>
          <p:nvPr>
            <p:ph type="sldNum" sz="quarter" idx="12"/>
          </p:nvPr>
        </p:nvSpPr>
        <p:spPr/>
        <p:txBody>
          <a:bodyPr/>
          <a:lstStyle/>
          <a:p>
            <a:fld id="{C8DDC2E6-AFDB-4F71-8E87-80196CEC2836}" type="slidenum">
              <a:rPr lang="en-US" smtClean="0"/>
              <a:pPr/>
              <a:t>13</a:t>
            </a:fld>
            <a:endParaRPr lang="en-US"/>
          </a:p>
        </p:txBody>
      </p:sp>
      <p:sp>
        <p:nvSpPr>
          <p:cNvPr id="8" name="TextBox 7"/>
          <p:cNvSpPr txBox="1"/>
          <p:nvPr/>
        </p:nvSpPr>
        <p:spPr>
          <a:xfrm>
            <a:off x="457200" y="1828800"/>
            <a:ext cx="8229600" cy="4093428"/>
          </a:xfrm>
          <a:prstGeom prst="rect">
            <a:avLst/>
          </a:prstGeom>
          <a:noFill/>
        </p:spPr>
        <p:txBody>
          <a:bodyPr wrap="square" rtlCol="0">
            <a:spAutoFit/>
          </a:bodyPr>
          <a:lstStyle/>
          <a:p>
            <a:pPr algn="just"/>
            <a:r>
              <a:rPr lang="en-US" sz="2400" u="sng" dirty="0" smtClean="0"/>
              <a:t>COMPASSION</a:t>
            </a:r>
            <a:r>
              <a:rPr lang="en-US" sz="2400" dirty="0" smtClean="0"/>
              <a:t> - We are motivated by compassion for those whom we serve.  Our compassion is expressed through kind and caring actions, specifically by delivering clothing and necessities for babies.  We do not place judgment on the circumstances or the character of our recipients.  </a:t>
            </a:r>
          </a:p>
          <a:p>
            <a:pPr algn="just"/>
            <a:endParaRPr lang="en-US" sz="2400" dirty="0" smtClean="0"/>
          </a:p>
          <a:p>
            <a:pPr algn="just"/>
            <a:r>
              <a:rPr lang="en-US" sz="2400" u="sng" dirty="0" smtClean="0"/>
              <a:t>APPRECIATION</a:t>
            </a:r>
            <a:r>
              <a:rPr lang="en-US" sz="2400" dirty="0" smtClean="0"/>
              <a:t> – We are grateful and freely express our thankfulness to each other as we work together to meet the needs of our community.  We value each other's thoughts and feelings.</a:t>
            </a:r>
          </a:p>
          <a:p>
            <a:pPr algn="just"/>
            <a:endParaRPr lang="en-US" sz="2000" dirty="0" smtClean="0"/>
          </a:p>
        </p:txBody>
      </p:sp>
    </p:spTree>
  </p:cSld>
  <p:clrMapOvr>
    <a:masterClrMapping/>
  </p:clrMapOvr>
  <p:transition spd="slow">
    <p:pull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381001"/>
            <a:ext cx="5486400" cy="1470025"/>
          </a:xfrm>
        </p:spPr>
        <p:txBody>
          <a:bodyPr/>
          <a:lstStyle/>
          <a:p>
            <a:pPr algn="l"/>
            <a:r>
              <a:rPr lang="en-US" dirty="0" smtClean="0">
                <a:solidFill>
                  <a:srgbClr val="7030A0"/>
                </a:solidFill>
              </a:rPr>
              <a:t>Core Values</a:t>
            </a:r>
            <a:endParaRPr lang="en-US" dirty="0">
              <a:solidFill>
                <a:srgbClr val="7030A0"/>
              </a:solidFill>
            </a:endParaRPr>
          </a:p>
        </p:txBody>
      </p:sp>
      <p:pic>
        <p:nvPicPr>
          <p:cNvPr id="1026" name="Picture 1"/>
          <p:cNvPicPr>
            <a:picLocks noChangeAspect="1" noChangeArrowheads="1"/>
          </p:cNvPicPr>
          <p:nvPr/>
        </p:nvPicPr>
        <p:blipFill>
          <a:blip r:embed="rId3" cstate="print"/>
          <a:srcRect/>
          <a:stretch>
            <a:fillRect/>
          </a:stretch>
        </p:blipFill>
        <p:spPr bwMode="auto">
          <a:xfrm>
            <a:off x="762002" y="457201"/>
            <a:ext cx="1846263" cy="1165225"/>
          </a:xfrm>
          <a:prstGeom prst="rect">
            <a:avLst/>
          </a:prstGeom>
          <a:noFill/>
          <a:ln w="9525">
            <a:noFill/>
            <a:miter lim="800000"/>
            <a:headEnd/>
            <a:tailEnd/>
          </a:ln>
        </p:spPr>
      </p:pic>
      <p:sp>
        <p:nvSpPr>
          <p:cNvPr id="6" name="Rectangle 5"/>
          <p:cNvSpPr/>
          <p:nvPr/>
        </p:nvSpPr>
        <p:spPr>
          <a:xfrm>
            <a:off x="914400" y="5562600"/>
            <a:ext cx="7315200" cy="914400"/>
          </a:xfrm>
          <a:prstGeom prst="rect">
            <a:avLst/>
          </a:prstGeom>
        </p:spPr>
        <p:txBody>
          <a:bodyPr wrap="square">
            <a:normAutofit/>
          </a:bodyPr>
          <a:lstStyle/>
          <a:p>
            <a:pPr algn="ctr"/>
            <a:endParaRPr lang="en-US" sz="3200" dirty="0"/>
          </a:p>
        </p:txBody>
      </p:sp>
      <p:sp>
        <p:nvSpPr>
          <p:cNvPr id="7" name="Slide Number Placeholder 6"/>
          <p:cNvSpPr>
            <a:spLocks noGrp="1"/>
          </p:cNvSpPr>
          <p:nvPr>
            <p:ph type="sldNum" sz="quarter" idx="12"/>
          </p:nvPr>
        </p:nvSpPr>
        <p:spPr/>
        <p:txBody>
          <a:bodyPr/>
          <a:lstStyle/>
          <a:p>
            <a:fld id="{C8DDC2E6-AFDB-4F71-8E87-80196CEC2836}" type="slidenum">
              <a:rPr lang="en-US" smtClean="0"/>
              <a:pPr/>
              <a:t>14</a:t>
            </a:fld>
            <a:endParaRPr lang="en-US"/>
          </a:p>
        </p:txBody>
      </p:sp>
      <p:sp>
        <p:nvSpPr>
          <p:cNvPr id="8" name="TextBox 7"/>
          <p:cNvSpPr txBox="1"/>
          <p:nvPr/>
        </p:nvSpPr>
        <p:spPr>
          <a:xfrm>
            <a:off x="457200" y="1828800"/>
            <a:ext cx="8229600" cy="4524315"/>
          </a:xfrm>
          <a:prstGeom prst="rect">
            <a:avLst/>
          </a:prstGeom>
          <a:noFill/>
        </p:spPr>
        <p:txBody>
          <a:bodyPr wrap="square" rtlCol="0">
            <a:spAutoFit/>
          </a:bodyPr>
          <a:lstStyle/>
          <a:p>
            <a:pPr algn="just"/>
            <a:r>
              <a:rPr lang="en-US" sz="2400" u="sng" dirty="0" smtClean="0"/>
              <a:t>COLLABORATION</a:t>
            </a:r>
            <a:r>
              <a:rPr lang="en-US" sz="2400" dirty="0" smtClean="0"/>
              <a:t> - We cooperate in a coordinated effort, acting together as a team in the interests of a common cause. Our collaboration results in more impact than any of us can achieve alone.</a:t>
            </a:r>
          </a:p>
          <a:p>
            <a:pPr algn="just"/>
            <a:endParaRPr lang="en-US" sz="2400" dirty="0" smtClean="0"/>
          </a:p>
          <a:p>
            <a:pPr algn="just"/>
            <a:r>
              <a:rPr lang="en-US" sz="2400" u="sng" dirty="0" smtClean="0"/>
              <a:t>CREATIVITY</a:t>
            </a:r>
            <a:r>
              <a:rPr lang="en-US" sz="2400" dirty="0" smtClean="0"/>
              <a:t> - We are artisans who take pride in producing high quality handmade gifts. We use our resources and creativity to create items that are attractive as well as useful. </a:t>
            </a:r>
          </a:p>
          <a:p>
            <a:pPr algn="just"/>
            <a:endParaRPr lang="en-US" sz="2400" dirty="0" smtClean="0"/>
          </a:p>
          <a:p>
            <a:pPr algn="just"/>
            <a:r>
              <a:rPr lang="en-US" sz="2400" u="sng" dirty="0" smtClean="0"/>
              <a:t>RESPECT</a:t>
            </a:r>
            <a:r>
              <a:rPr lang="en-US" sz="2400" dirty="0" smtClean="0"/>
              <a:t>-  We acknowledge and listen to each other, are truthful with each other, and accept each other's individuality and idiosyncrasies. </a:t>
            </a:r>
          </a:p>
        </p:txBody>
      </p:sp>
    </p:spTree>
  </p:cSld>
  <p:clrMapOvr>
    <a:masterClrMapping/>
  </p:clrMapOvr>
  <p:transition spd="slow">
    <p:pull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381001"/>
            <a:ext cx="5105400" cy="1470025"/>
          </a:xfrm>
        </p:spPr>
        <p:txBody>
          <a:bodyPr>
            <a:normAutofit/>
          </a:bodyPr>
          <a:lstStyle/>
          <a:p>
            <a:pPr algn="r"/>
            <a:r>
              <a:rPr lang="en-US" sz="4000" dirty="0" smtClean="0">
                <a:solidFill>
                  <a:srgbClr val="7030A0"/>
                </a:solidFill>
              </a:rPr>
              <a:t>Strategic Plan: </a:t>
            </a:r>
            <a:br>
              <a:rPr lang="en-US" sz="4000" dirty="0" smtClean="0">
                <a:solidFill>
                  <a:srgbClr val="7030A0"/>
                </a:solidFill>
              </a:rPr>
            </a:br>
            <a:r>
              <a:rPr lang="en-US" sz="4000" dirty="0" smtClean="0">
                <a:solidFill>
                  <a:srgbClr val="7030A0"/>
                </a:solidFill>
              </a:rPr>
              <a:t>Areas of Focus</a:t>
            </a:r>
            <a:endParaRPr lang="en-US" sz="4000" dirty="0">
              <a:solidFill>
                <a:srgbClr val="7030A0"/>
              </a:solidFill>
            </a:endParaRPr>
          </a:p>
        </p:txBody>
      </p:sp>
      <p:pic>
        <p:nvPicPr>
          <p:cNvPr id="1026" name="Picture 1"/>
          <p:cNvPicPr>
            <a:picLocks noChangeAspect="1" noChangeArrowheads="1"/>
          </p:cNvPicPr>
          <p:nvPr/>
        </p:nvPicPr>
        <p:blipFill>
          <a:blip r:embed="rId3" cstate="print"/>
          <a:srcRect/>
          <a:stretch>
            <a:fillRect/>
          </a:stretch>
        </p:blipFill>
        <p:spPr bwMode="auto">
          <a:xfrm>
            <a:off x="762002" y="457201"/>
            <a:ext cx="1846263" cy="1165225"/>
          </a:xfrm>
          <a:prstGeom prst="rect">
            <a:avLst/>
          </a:prstGeom>
          <a:noFill/>
          <a:ln w="9525">
            <a:noFill/>
            <a:miter lim="800000"/>
            <a:headEnd/>
            <a:tailEnd/>
          </a:ln>
        </p:spPr>
      </p:pic>
      <p:sp>
        <p:nvSpPr>
          <p:cNvPr id="6" name="Rectangle 5"/>
          <p:cNvSpPr/>
          <p:nvPr/>
        </p:nvSpPr>
        <p:spPr>
          <a:xfrm>
            <a:off x="914400" y="5562600"/>
            <a:ext cx="7315200" cy="914400"/>
          </a:xfrm>
          <a:prstGeom prst="rect">
            <a:avLst/>
          </a:prstGeom>
        </p:spPr>
        <p:txBody>
          <a:bodyPr wrap="square">
            <a:normAutofit/>
          </a:bodyPr>
          <a:lstStyle/>
          <a:p>
            <a:pPr algn="ctr"/>
            <a:endParaRPr lang="en-US" sz="3200" dirty="0"/>
          </a:p>
        </p:txBody>
      </p:sp>
      <p:sp>
        <p:nvSpPr>
          <p:cNvPr id="7" name="Slide Number Placeholder 6"/>
          <p:cNvSpPr>
            <a:spLocks noGrp="1"/>
          </p:cNvSpPr>
          <p:nvPr>
            <p:ph type="sldNum" sz="quarter" idx="12"/>
          </p:nvPr>
        </p:nvSpPr>
        <p:spPr/>
        <p:txBody>
          <a:bodyPr/>
          <a:lstStyle/>
          <a:p>
            <a:fld id="{C8DDC2E6-AFDB-4F71-8E87-80196CEC2836}" type="slidenum">
              <a:rPr lang="en-US" smtClean="0"/>
              <a:pPr/>
              <a:t>15</a:t>
            </a:fld>
            <a:endParaRPr lang="en-US" dirty="0"/>
          </a:p>
        </p:txBody>
      </p:sp>
      <p:sp>
        <p:nvSpPr>
          <p:cNvPr id="9" name="TextBox 8"/>
          <p:cNvSpPr txBox="1"/>
          <p:nvPr/>
        </p:nvSpPr>
        <p:spPr>
          <a:xfrm>
            <a:off x="381000" y="1595021"/>
            <a:ext cx="8305800" cy="4555093"/>
          </a:xfrm>
          <a:prstGeom prst="rect">
            <a:avLst/>
          </a:prstGeom>
          <a:noFill/>
        </p:spPr>
        <p:txBody>
          <a:bodyPr wrap="square" rtlCol="0">
            <a:spAutoFit/>
          </a:bodyPr>
          <a:lstStyle/>
          <a:p>
            <a:pPr marL="342900" lvl="0" indent="-342900">
              <a:spcBef>
                <a:spcPts val="1200"/>
              </a:spcBef>
              <a:buFont typeface="+mj-lt"/>
              <a:buAutoNum type="arabicParenR"/>
            </a:pPr>
            <a:r>
              <a:rPr lang="en-US" sz="2400" dirty="0" smtClean="0"/>
              <a:t>Stabilize financial resources.</a:t>
            </a:r>
          </a:p>
          <a:p>
            <a:pPr marL="342900" lvl="0" indent="-342900">
              <a:spcBef>
                <a:spcPts val="1200"/>
              </a:spcBef>
              <a:buFont typeface="+mj-lt"/>
              <a:buAutoNum type="arabicParenR"/>
            </a:pPr>
            <a:r>
              <a:rPr lang="en-US" sz="2400" dirty="0" smtClean="0"/>
              <a:t>Enhance internal organizational operations.</a:t>
            </a:r>
          </a:p>
          <a:p>
            <a:pPr marL="342900" lvl="0" indent="-342900">
              <a:spcBef>
                <a:spcPts val="1200"/>
              </a:spcBef>
              <a:buFont typeface="+mj-lt"/>
              <a:buAutoNum type="arabicParenR"/>
            </a:pPr>
            <a:r>
              <a:rPr lang="en-US" sz="2400" dirty="0" smtClean="0"/>
              <a:t>Build stronger relationships with our agencies and corporate sponsors to grow financial support and name recognition.</a:t>
            </a:r>
          </a:p>
          <a:p>
            <a:pPr marL="342900" lvl="0" indent="-342900">
              <a:spcBef>
                <a:spcPts val="1200"/>
              </a:spcBef>
              <a:buFont typeface="+mj-lt"/>
              <a:buAutoNum type="arabicParenR"/>
            </a:pPr>
            <a:r>
              <a:rPr lang="en-US" sz="2400" dirty="0" smtClean="0"/>
              <a:t>Grow a more diverse volunteer base and implement programs that enhance leadership skills and recognize volunteers more formally.</a:t>
            </a:r>
          </a:p>
          <a:p>
            <a:pPr marL="342900" lvl="0" indent="-342900">
              <a:spcBef>
                <a:spcPts val="1200"/>
              </a:spcBef>
              <a:buFont typeface="+mj-lt"/>
              <a:buAutoNum type="arabicParenR"/>
            </a:pPr>
            <a:r>
              <a:rPr lang="en-US" sz="2400" dirty="0" smtClean="0"/>
              <a:t>Widen Bundles of Love Charity name recognition.</a:t>
            </a:r>
          </a:p>
          <a:p>
            <a:pPr marL="342900" lvl="0" indent="-342900">
              <a:spcBef>
                <a:spcPts val="1200"/>
              </a:spcBef>
              <a:buFont typeface="+mj-lt"/>
              <a:buAutoNum type="arabicParenR"/>
            </a:pPr>
            <a:r>
              <a:rPr lang="en-US" sz="2400" dirty="0" smtClean="0"/>
              <a:t>Increase coverage in current areas and across Minnesota and grow the number of work groups to serve more babies.</a:t>
            </a:r>
          </a:p>
        </p:txBody>
      </p:sp>
    </p:spTree>
  </p:cSld>
  <p:clrMapOvr>
    <a:masterClrMapping/>
  </p:clrMapOvr>
  <p:transition spd="slow">
    <p:pull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038600" y="381001"/>
            <a:ext cx="4267200" cy="1470025"/>
          </a:xfrm>
        </p:spPr>
        <p:txBody>
          <a:bodyPr>
            <a:normAutofit/>
          </a:bodyPr>
          <a:lstStyle/>
          <a:p>
            <a:pPr algn="r"/>
            <a:r>
              <a:rPr lang="en-US" sz="3600" dirty="0" smtClean="0">
                <a:solidFill>
                  <a:srgbClr val="7030A0"/>
                </a:solidFill>
              </a:rPr>
              <a:t>Goals Including Work Group Involvement</a:t>
            </a:r>
            <a:endParaRPr lang="en-US" sz="3600" dirty="0">
              <a:solidFill>
                <a:srgbClr val="7030A0"/>
              </a:solidFill>
            </a:endParaRPr>
          </a:p>
        </p:txBody>
      </p:sp>
      <p:pic>
        <p:nvPicPr>
          <p:cNvPr id="1026" name="Picture 1"/>
          <p:cNvPicPr>
            <a:picLocks noChangeAspect="1" noChangeArrowheads="1"/>
          </p:cNvPicPr>
          <p:nvPr/>
        </p:nvPicPr>
        <p:blipFill>
          <a:blip r:embed="rId3" cstate="print"/>
          <a:srcRect/>
          <a:stretch>
            <a:fillRect/>
          </a:stretch>
        </p:blipFill>
        <p:spPr bwMode="auto">
          <a:xfrm>
            <a:off x="762002" y="457201"/>
            <a:ext cx="1846263" cy="1165225"/>
          </a:xfrm>
          <a:prstGeom prst="rect">
            <a:avLst/>
          </a:prstGeom>
          <a:noFill/>
          <a:ln w="9525">
            <a:noFill/>
            <a:miter lim="800000"/>
            <a:headEnd/>
            <a:tailEnd/>
          </a:ln>
        </p:spPr>
      </p:pic>
      <p:sp>
        <p:nvSpPr>
          <p:cNvPr id="6" name="Rectangle 5"/>
          <p:cNvSpPr/>
          <p:nvPr/>
        </p:nvSpPr>
        <p:spPr>
          <a:xfrm>
            <a:off x="914400" y="5562600"/>
            <a:ext cx="7315200" cy="914400"/>
          </a:xfrm>
          <a:prstGeom prst="rect">
            <a:avLst/>
          </a:prstGeom>
        </p:spPr>
        <p:txBody>
          <a:bodyPr wrap="square">
            <a:normAutofit/>
          </a:bodyPr>
          <a:lstStyle/>
          <a:p>
            <a:pPr algn="ctr"/>
            <a:endParaRPr lang="en-US" sz="3200" dirty="0"/>
          </a:p>
        </p:txBody>
      </p:sp>
      <p:sp>
        <p:nvSpPr>
          <p:cNvPr id="7" name="Slide Number Placeholder 6"/>
          <p:cNvSpPr>
            <a:spLocks noGrp="1"/>
          </p:cNvSpPr>
          <p:nvPr>
            <p:ph type="sldNum" sz="quarter" idx="12"/>
          </p:nvPr>
        </p:nvSpPr>
        <p:spPr/>
        <p:txBody>
          <a:bodyPr/>
          <a:lstStyle/>
          <a:p>
            <a:fld id="{C8DDC2E6-AFDB-4F71-8E87-80196CEC2836}" type="slidenum">
              <a:rPr lang="en-US" smtClean="0"/>
              <a:pPr/>
              <a:t>16</a:t>
            </a:fld>
            <a:endParaRPr lang="en-US" dirty="0"/>
          </a:p>
        </p:txBody>
      </p:sp>
      <p:sp>
        <p:nvSpPr>
          <p:cNvPr id="9" name="TextBox 8"/>
          <p:cNvSpPr txBox="1"/>
          <p:nvPr/>
        </p:nvSpPr>
        <p:spPr>
          <a:xfrm>
            <a:off x="381000" y="1845707"/>
            <a:ext cx="8305800" cy="4555093"/>
          </a:xfrm>
          <a:prstGeom prst="rect">
            <a:avLst/>
          </a:prstGeom>
          <a:noFill/>
        </p:spPr>
        <p:txBody>
          <a:bodyPr wrap="square" rtlCol="0">
            <a:spAutoFit/>
          </a:bodyPr>
          <a:lstStyle/>
          <a:p>
            <a:pPr marL="342900" lvl="0" indent="-342900">
              <a:spcBef>
                <a:spcPts val="1200"/>
              </a:spcBef>
              <a:buFont typeface="+mj-lt"/>
              <a:buAutoNum type="arabicParenR"/>
            </a:pPr>
            <a:r>
              <a:rPr lang="en-US" sz="2400" dirty="0" smtClean="0"/>
              <a:t>Stabilize financial resources.</a:t>
            </a:r>
          </a:p>
          <a:p>
            <a:pPr marL="342900" lvl="0" indent="-342900">
              <a:spcBef>
                <a:spcPts val="1200"/>
              </a:spcBef>
              <a:buFont typeface="+mj-lt"/>
              <a:buAutoNum type="arabicParenR"/>
            </a:pPr>
            <a:r>
              <a:rPr lang="en-US" sz="2400" dirty="0" smtClean="0"/>
              <a:t>Enhance internal organizational operations.</a:t>
            </a:r>
          </a:p>
          <a:p>
            <a:pPr marL="342900" lvl="0" indent="-342900">
              <a:spcBef>
                <a:spcPts val="1200"/>
              </a:spcBef>
              <a:buFont typeface="+mj-lt"/>
              <a:buAutoNum type="arabicParenR"/>
            </a:pPr>
            <a:r>
              <a:rPr lang="en-US" sz="2400" dirty="0" smtClean="0"/>
              <a:t>Build stronger relationships with our agencies and corporate sponsors to grow financial support and name recognition.</a:t>
            </a:r>
          </a:p>
          <a:p>
            <a:pPr marL="342900" lvl="0" indent="-342900">
              <a:spcBef>
                <a:spcPts val="1200"/>
              </a:spcBef>
              <a:buFont typeface="+mj-lt"/>
              <a:buAutoNum type="arabicParenR"/>
            </a:pPr>
            <a:r>
              <a:rPr lang="en-US" sz="2400" dirty="0" smtClean="0"/>
              <a:t>Grow a more diverse volunteer base and implement programs that enhance leadership skills and recognize volunteers more formally.</a:t>
            </a:r>
          </a:p>
          <a:p>
            <a:pPr marL="342900" lvl="0" indent="-342900">
              <a:spcBef>
                <a:spcPts val="1200"/>
              </a:spcBef>
              <a:buFont typeface="+mj-lt"/>
              <a:buAutoNum type="arabicParenR"/>
            </a:pPr>
            <a:r>
              <a:rPr lang="en-US" sz="2400" dirty="0" smtClean="0"/>
              <a:t>Widen Bundles of Love Charity name recognition.</a:t>
            </a:r>
          </a:p>
          <a:p>
            <a:pPr marL="342900" lvl="0" indent="-342900">
              <a:spcBef>
                <a:spcPts val="1200"/>
              </a:spcBef>
              <a:buFont typeface="+mj-lt"/>
              <a:buAutoNum type="arabicParenR"/>
            </a:pPr>
            <a:r>
              <a:rPr lang="en-US" sz="2400" dirty="0" smtClean="0"/>
              <a:t>Increased coverage in current areas and across Minnesota and grow the number of work groups to serve more babies.</a:t>
            </a:r>
          </a:p>
        </p:txBody>
      </p:sp>
      <p:sp>
        <p:nvSpPr>
          <p:cNvPr id="8" name="5-Point Star 7"/>
          <p:cNvSpPr/>
          <p:nvPr/>
        </p:nvSpPr>
        <p:spPr>
          <a:xfrm>
            <a:off x="106680" y="2926080"/>
            <a:ext cx="274320" cy="274320"/>
          </a:xfrm>
          <a:prstGeom prst="star5">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5-Point Star 9"/>
          <p:cNvSpPr/>
          <p:nvPr/>
        </p:nvSpPr>
        <p:spPr>
          <a:xfrm>
            <a:off x="106680" y="3886200"/>
            <a:ext cx="274320" cy="274320"/>
          </a:xfrm>
          <a:prstGeom prst="star5">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5-Point Star 10"/>
          <p:cNvSpPr/>
          <p:nvPr/>
        </p:nvSpPr>
        <p:spPr>
          <a:xfrm>
            <a:off x="76200" y="5135880"/>
            <a:ext cx="274320" cy="274320"/>
          </a:xfrm>
          <a:prstGeom prst="star5">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5-Point Star 11"/>
          <p:cNvSpPr/>
          <p:nvPr/>
        </p:nvSpPr>
        <p:spPr>
          <a:xfrm>
            <a:off x="76200" y="1905000"/>
            <a:ext cx="274320" cy="274320"/>
          </a:xfrm>
          <a:prstGeom prst="star5">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spd="slow">
    <p:pull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381001"/>
            <a:ext cx="5486400" cy="1470025"/>
          </a:xfrm>
        </p:spPr>
        <p:txBody>
          <a:bodyPr>
            <a:normAutofit/>
          </a:bodyPr>
          <a:lstStyle/>
          <a:p>
            <a:pPr algn="r"/>
            <a:r>
              <a:rPr lang="en-US" sz="3600" dirty="0" smtClean="0">
                <a:solidFill>
                  <a:srgbClr val="7030A0"/>
                </a:solidFill>
              </a:rPr>
              <a:t>Stabilize Financial Resources</a:t>
            </a:r>
            <a:endParaRPr lang="en-US" sz="3600" dirty="0">
              <a:solidFill>
                <a:srgbClr val="7030A0"/>
              </a:solidFill>
            </a:endParaRPr>
          </a:p>
        </p:txBody>
      </p:sp>
      <p:pic>
        <p:nvPicPr>
          <p:cNvPr id="1026" name="Picture 1"/>
          <p:cNvPicPr>
            <a:picLocks noChangeAspect="1" noChangeArrowheads="1"/>
          </p:cNvPicPr>
          <p:nvPr/>
        </p:nvPicPr>
        <p:blipFill>
          <a:blip r:embed="rId3" cstate="print"/>
          <a:srcRect/>
          <a:stretch>
            <a:fillRect/>
          </a:stretch>
        </p:blipFill>
        <p:spPr bwMode="auto">
          <a:xfrm>
            <a:off x="762002" y="457201"/>
            <a:ext cx="1846263" cy="1165225"/>
          </a:xfrm>
          <a:prstGeom prst="rect">
            <a:avLst/>
          </a:prstGeom>
          <a:noFill/>
          <a:ln w="9525">
            <a:noFill/>
            <a:miter lim="800000"/>
            <a:headEnd/>
            <a:tailEnd/>
          </a:ln>
        </p:spPr>
      </p:pic>
      <p:sp>
        <p:nvSpPr>
          <p:cNvPr id="6" name="Rectangle 5"/>
          <p:cNvSpPr/>
          <p:nvPr/>
        </p:nvSpPr>
        <p:spPr>
          <a:xfrm>
            <a:off x="914400" y="5562600"/>
            <a:ext cx="7315200" cy="914400"/>
          </a:xfrm>
          <a:prstGeom prst="rect">
            <a:avLst/>
          </a:prstGeom>
        </p:spPr>
        <p:txBody>
          <a:bodyPr wrap="square">
            <a:normAutofit/>
          </a:bodyPr>
          <a:lstStyle/>
          <a:p>
            <a:pPr algn="ctr"/>
            <a:endParaRPr lang="en-US" sz="3200" dirty="0"/>
          </a:p>
        </p:txBody>
      </p:sp>
      <p:sp>
        <p:nvSpPr>
          <p:cNvPr id="7" name="Slide Number Placeholder 6"/>
          <p:cNvSpPr>
            <a:spLocks noGrp="1"/>
          </p:cNvSpPr>
          <p:nvPr>
            <p:ph type="sldNum" sz="quarter" idx="12"/>
          </p:nvPr>
        </p:nvSpPr>
        <p:spPr/>
        <p:txBody>
          <a:bodyPr/>
          <a:lstStyle/>
          <a:p>
            <a:fld id="{C8DDC2E6-AFDB-4F71-8E87-80196CEC2836}" type="slidenum">
              <a:rPr lang="en-US" smtClean="0"/>
              <a:pPr/>
              <a:t>17</a:t>
            </a:fld>
            <a:endParaRPr lang="en-US" dirty="0"/>
          </a:p>
        </p:txBody>
      </p:sp>
      <p:sp>
        <p:nvSpPr>
          <p:cNvPr id="9" name="TextBox 8"/>
          <p:cNvSpPr txBox="1"/>
          <p:nvPr/>
        </p:nvSpPr>
        <p:spPr>
          <a:xfrm>
            <a:off x="304800" y="1828800"/>
            <a:ext cx="8305800" cy="5632311"/>
          </a:xfrm>
          <a:prstGeom prst="rect">
            <a:avLst/>
          </a:prstGeom>
          <a:noFill/>
        </p:spPr>
        <p:txBody>
          <a:bodyPr wrap="square" rtlCol="0">
            <a:spAutoFit/>
          </a:bodyPr>
          <a:lstStyle/>
          <a:p>
            <a:pPr lvl="1">
              <a:buSzPct val="80000"/>
              <a:buFont typeface="Wingdings" pitchFamily="2" charset="2"/>
              <a:buChar char="ü"/>
            </a:pPr>
            <a:r>
              <a:rPr lang="en-US" sz="2800" dirty="0" smtClean="0"/>
              <a:t>Encourage Baby Shower or Group Collection of in-kind donations of baby wash, diapers, wipes, fabric</a:t>
            </a:r>
          </a:p>
          <a:p>
            <a:pPr lvl="1">
              <a:buSzPct val="80000"/>
            </a:pPr>
            <a:endParaRPr lang="en-US" sz="2800" dirty="0" smtClean="0"/>
          </a:p>
          <a:p>
            <a:pPr lvl="1">
              <a:buSzPct val="80000"/>
              <a:buFont typeface="Wingdings" pitchFamily="2" charset="2"/>
              <a:buChar char="ü"/>
            </a:pPr>
            <a:r>
              <a:rPr lang="en-US" sz="2800" dirty="0" smtClean="0"/>
              <a:t>Help increase monetary donations </a:t>
            </a:r>
          </a:p>
          <a:p>
            <a:pPr lvl="2">
              <a:buSzPct val="80000"/>
              <a:buFont typeface="Wingdings" pitchFamily="2" charset="2"/>
              <a:buChar char="ü"/>
            </a:pPr>
            <a:r>
              <a:rPr lang="en-US" sz="2800" dirty="0" smtClean="0"/>
              <a:t>Encourage more Thrivent Action Teams</a:t>
            </a:r>
          </a:p>
          <a:p>
            <a:pPr lvl="2">
              <a:buSzPct val="80000"/>
              <a:buFont typeface="Wingdings" pitchFamily="2" charset="2"/>
              <a:buChar char="ü"/>
            </a:pPr>
            <a:r>
              <a:rPr lang="en-US" sz="2800" dirty="0" smtClean="0"/>
              <a:t>Encourage participation in corporate giving           campaigns, company match, Dollars for Doers and other corporate support</a:t>
            </a:r>
          </a:p>
          <a:p>
            <a:pPr lvl="2">
              <a:buSzPct val="80000"/>
              <a:buFont typeface="Wingdings" pitchFamily="2" charset="2"/>
              <a:buChar char="ü"/>
            </a:pPr>
            <a:r>
              <a:rPr lang="en-US" sz="2800" dirty="0" smtClean="0"/>
              <a:t>Encourage participation in fundraisers – craft sale, Scrips, t-shirts, special events, auction</a:t>
            </a:r>
          </a:p>
          <a:p>
            <a:pPr lvl="1"/>
            <a:endParaRPr lang="en-US" sz="2800" dirty="0" smtClean="0"/>
          </a:p>
          <a:p>
            <a:pPr lvl="3"/>
            <a:endParaRPr lang="en-US" sz="2800" dirty="0" smtClean="0"/>
          </a:p>
          <a:p>
            <a:pPr lvl="1"/>
            <a:endParaRPr lang="en-US" sz="2400" dirty="0" smtClean="0"/>
          </a:p>
        </p:txBody>
      </p:sp>
    </p:spTree>
  </p:cSld>
  <p:clrMapOvr>
    <a:masterClrMapping/>
  </p:clrMapOvr>
  <p:transition spd="slow">
    <p:pull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57201"/>
            <a:ext cx="5486400" cy="1470025"/>
          </a:xfrm>
        </p:spPr>
        <p:txBody>
          <a:bodyPr>
            <a:normAutofit/>
          </a:bodyPr>
          <a:lstStyle/>
          <a:p>
            <a:pPr algn="l"/>
            <a:r>
              <a:rPr lang="en-US" sz="3600" dirty="0" smtClean="0">
                <a:solidFill>
                  <a:srgbClr val="7030A0"/>
                </a:solidFill>
              </a:rPr>
              <a:t>Strengthen Relationships</a:t>
            </a:r>
            <a:endParaRPr lang="en-US" sz="3600" dirty="0">
              <a:solidFill>
                <a:srgbClr val="7030A0"/>
              </a:solidFill>
            </a:endParaRPr>
          </a:p>
        </p:txBody>
      </p:sp>
      <p:pic>
        <p:nvPicPr>
          <p:cNvPr id="1026" name="Picture 1"/>
          <p:cNvPicPr>
            <a:picLocks noChangeAspect="1" noChangeArrowheads="1"/>
          </p:cNvPicPr>
          <p:nvPr/>
        </p:nvPicPr>
        <p:blipFill>
          <a:blip r:embed="rId3" cstate="print"/>
          <a:srcRect/>
          <a:stretch>
            <a:fillRect/>
          </a:stretch>
        </p:blipFill>
        <p:spPr bwMode="auto">
          <a:xfrm>
            <a:off x="762002" y="457201"/>
            <a:ext cx="1846263" cy="1165225"/>
          </a:xfrm>
          <a:prstGeom prst="rect">
            <a:avLst/>
          </a:prstGeom>
          <a:noFill/>
          <a:ln w="9525">
            <a:noFill/>
            <a:miter lim="800000"/>
            <a:headEnd/>
            <a:tailEnd/>
          </a:ln>
        </p:spPr>
      </p:pic>
      <p:sp>
        <p:nvSpPr>
          <p:cNvPr id="6" name="Rectangle 5"/>
          <p:cNvSpPr/>
          <p:nvPr/>
        </p:nvSpPr>
        <p:spPr>
          <a:xfrm>
            <a:off x="914400" y="5562600"/>
            <a:ext cx="7315200" cy="914400"/>
          </a:xfrm>
          <a:prstGeom prst="rect">
            <a:avLst/>
          </a:prstGeom>
        </p:spPr>
        <p:txBody>
          <a:bodyPr wrap="square">
            <a:normAutofit/>
          </a:bodyPr>
          <a:lstStyle/>
          <a:p>
            <a:pPr algn="ctr"/>
            <a:endParaRPr lang="en-US" sz="3200" dirty="0"/>
          </a:p>
        </p:txBody>
      </p:sp>
      <p:sp>
        <p:nvSpPr>
          <p:cNvPr id="7" name="Slide Number Placeholder 6"/>
          <p:cNvSpPr>
            <a:spLocks noGrp="1"/>
          </p:cNvSpPr>
          <p:nvPr>
            <p:ph type="sldNum" sz="quarter" idx="12"/>
          </p:nvPr>
        </p:nvSpPr>
        <p:spPr/>
        <p:txBody>
          <a:bodyPr/>
          <a:lstStyle/>
          <a:p>
            <a:fld id="{C8DDC2E6-AFDB-4F71-8E87-80196CEC2836}" type="slidenum">
              <a:rPr lang="en-US" smtClean="0"/>
              <a:pPr/>
              <a:t>18</a:t>
            </a:fld>
            <a:endParaRPr lang="en-US" dirty="0"/>
          </a:p>
        </p:txBody>
      </p:sp>
      <p:sp>
        <p:nvSpPr>
          <p:cNvPr id="9" name="TextBox 8"/>
          <p:cNvSpPr txBox="1"/>
          <p:nvPr/>
        </p:nvSpPr>
        <p:spPr>
          <a:xfrm>
            <a:off x="381000" y="2383941"/>
            <a:ext cx="8305800" cy="3154710"/>
          </a:xfrm>
          <a:prstGeom prst="rect">
            <a:avLst/>
          </a:prstGeom>
          <a:noFill/>
        </p:spPr>
        <p:txBody>
          <a:bodyPr wrap="square" rtlCol="0">
            <a:spAutoFit/>
          </a:bodyPr>
          <a:lstStyle/>
          <a:p>
            <a:pPr lvl="1">
              <a:spcBef>
                <a:spcPts val="600"/>
              </a:spcBef>
              <a:spcAft>
                <a:spcPts val="600"/>
              </a:spcAft>
              <a:buSzPct val="80000"/>
              <a:buFont typeface="Wingdings" pitchFamily="2" charset="2"/>
              <a:buChar char="ü"/>
            </a:pPr>
            <a:r>
              <a:rPr lang="en-US" sz="2800" dirty="0" smtClean="0"/>
              <a:t> Use Agency Reconnect Questionnaire to update contact information for our community partners </a:t>
            </a:r>
          </a:p>
          <a:p>
            <a:pPr lvl="1">
              <a:spcBef>
                <a:spcPts val="600"/>
              </a:spcBef>
              <a:spcAft>
                <a:spcPts val="600"/>
              </a:spcAft>
              <a:buSzPct val="80000"/>
              <a:buFont typeface="Wingdings" pitchFamily="2" charset="2"/>
              <a:buChar char="ü"/>
            </a:pPr>
            <a:r>
              <a:rPr lang="en-US" sz="2800" dirty="0" smtClean="0"/>
              <a:t> Invite agency contacts to future fundraising events</a:t>
            </a:r>
          </a:p>
          <a:p>
            <a:pPr lvl="1">
              <a:spcBef>
                <a:spcPts val="600"/>
              </a:spcBef>
              <a:spcAft>
                <a:spcPts val="600"/>
              </a:spcAft>
              <a:buSzPct val="80000"/>
              <a:buFont typeface="Wingdings" pitchFamily="2" charset="2"/>
              <a:buChar char="ü"/>
            </a:pPr>
            <a:r>
              <a:rPr lang="en-US" sz="2800" dirty="0" smtClean="0"/>
              <a:t> Hold open house events for agencies to see BOLC operation and invite their support</a:t>
            </a:r>
          </a:p>
          <a:p>
            <a:pPr marL="342900" lvl="0" indent="-342900">
              <a:spcBef>
                <a:spcPts val="1200"/>
              </a:spcBef>
              <a:buFont typeface="+mj-lt"/>
              <a:buAutoNum type="arabicParenR"/>
            </a:pPr>
            <a:endParaRPr lang="en-US" sz="2400" dirty="0" smtClean="0"/>
          </a:p>
        </p:txBody>
      </p:sp>
    </p:spTree>
  </p:cSld>
  <p:clrMapOvr>
    <a:masterClrMapping/>
  </p:clrMapOvr>
  <p:transition spd="slow">
    <p:pull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381001"/>
            <a:ext cx="5486400" cy="1470025"/>
          </a:xfrm>
        </p:spPr>
        <p:txBody>
          <a:bodyPr>
            <a:normAutofit/>
          </a:bodyPr>
          <a:lstStyle/>
          <a:p>
            <a:pPr algn="r"/>
            <a:r>
              <a:rPr lang="en-US" sz="3600" dirty="0" smtClean="0">
                <a:solidFill>
                  <a:srgbClr val="7030A0"/>
                </a:solidFill>
              </a:rPr>
              <a:t>Grow Volunteer Base</a:t>
            </a:r>
            <a:endParaRPr lang="en-US" sz="3600" dirty="0">
              <a:solidFill>
                <a:srgbClr val="7030A0"/>
              </a:solidFill>
            </a:endParaRPr>
          </a:p>
        </p:txBody>
      </p:sp>
      <p:pic>
        <p:nvPicPr>
          <p:cNvPr id="1026" name="Picture 1"/>
          <p:cNvPicPr>
            <a:picLocks noChangeAspect="1" noChangeArrowheads="1"/>
          </p:cNvPicPr>
          <p:nvPr/>
        </p:nvPicPr>
        <p:blipFill>
          <a:blip r:embed="rId3" cstate="print"/>
          <a:srcRect/>
          <a:stretch>
            <a:fillRect/>
          </a:stretch>
        </p:blipFill>
        <p:spPr bwMode="auto">
          <a:xfrm>
            <a:off x="762002" y="457201"/>
            <a:ext cx="1846263" cy="1165225"/>
          </a:xfrm>
          <a:prstGeom prst="rect">
            <a:avLst/>
          </a:prstGeom>
          <a:noFill/>
          <a:ln w="9525">
            <a:noFill/>
            <a:miter lim="800000"/>
            <a:headEnd/>
            <a:tailEnd/>
          </a:ln>
        </p:spPr>
      </p:pic>
      <p:sp>
        <p:nvSpPr>
          <p:cNvPr id="6" name="Rectangle 5"/>
          <p:cNvSpPr/>
          <p:nvPr/>
        </p:nvSpPr>
        <p:spPr>
          <a:xfrm>
            <a:off x="914400" y="5562600"/>
            <a:ext cx="7315200" cy="914400"/>
          </a:xfrm>
          <a:prstGeom prst="rect">
            <a:avLst/>
          </a:prstGeom>
        </p:spPr>
        <p:txBody>
          <a:bodyPr wrap="square">
            <a:normAutofit/>
          </a:bodyPr>
          <a:lstStyle/>
          <a:p>
            <a:pPr algn="ctr"/>
            <a:endParaRPr lang="en-US" sz="3200" dirty="0"/>
          </a:p>
        </p:txBody>
      </p:sp>
      <p:sp>
        <p:nvSpPr>
          <p:cNvPr id="7" name="Slide Number Placeholder 6"/>
          <p:cNvSpPr>
            <a:spLocks noGrp="1"/>
          </p:cNvSpPr>
          <p:nvPr>
            <p:ph type="sldNum" sz="quarter" idx="12"/>
          </p:nvPr>
        </p:nvSpPr>
        <p:spPr/>
        <p:txBody>
          <a:bodyPr/>
          <a:lstStyle/>
          <a:p>
            <a:fld id="{C8DDC2E6-AFDB-4F71-8E87-80196CEC2836}" type="slidenum">
              <a:rPr lang="en-US" smtClean="0"/>
              <a:pPr/>
              <a:t>19</a:t>
            </a:fld>
            <a:endParaRPr lang="en-US" dirty="0"/>
          </a:p>
        </p:txBody>
      </p:sp>
      <p:sp>
        <p:nvSpPr>
          <p:cNvPr id="9" name="TextBox 8"/>
          <p:cNvSpPr txBox="1"/>
          <p:nvPr/>
        </p:nvSpPr>
        <p:spPr>
          <a:xfrm>
            <a:off x="381000" y="1676400"/>
            <a:ext cx="8305800" cy="5029200"/>
          </a:xfrm>
          <a:prstGeom prst="rect">
            <a:avLst/>
          </a:prstGeom>
          <a:noFill/>
        </p:spPr>
        <p:txBody>
          <a:bodyPr wrap="square" rtlCol="0">
            <a:spAutoFit/>
          </a:bodyPr>
          <a:lstStyle/>
          <a:p>
            <a:pPr lvl="1">
              <a:buFont typeface="Wingdings" pitchFamily="2" charset="2"/>
              <a:buChar char="ü"/>
            </a:pPr>
            <a:r>
              <a:rPr lang="en-US" sz="2800" dirty="0" smtClean="0"/>
              <a:t>Better use of existing volunteer posting opportunities </a:t>
            </a:r>
          </a:p>
          <a:p>
            <a:pPr lvl="1">
              <a:buFont typeface="Wingdings" pitchFamily="2" charset="2"/>
              <a:buChar char="ü"/>
            </a:pPr>
            <a:endParaRPr lang="en-US" sz="2800" dirty="0" smtClean="0"/>
          </a:p>
          <a:p>
            <a:pPr lvl="1">
              <a:buFont typeface="Wingdings" pitchFamily="2" charset="2"/>
              <a:buChar char="ü"/>
            </a:pPr>
            <a:r>
              <a:rPr lang="en-US" sz="2800" dirty="0" smtClean="0"/>
              <a:t>Hold more skills boot camps to teach volunteers of all ages sewing skills.</a:t>
            </a:r>
          </a:p>
          <a:p>
            <a:pPr lvl="1"/>
            <a:endParaRPr lang="en-US" sz="2800" dirty="0" smtClean="0"/>
          </a:p>
          <a:p>
            <a:pPr lvl="1">
              <a:buFont typeface="Wingdings" pitchFamily="2" charset="2"/>
              <a:buChar char="ü"/>
            </a:pPr>
            <a:r>
              <a:rPr lang="en-US" sz="2800" dirty="0" smtClean="0"/>
              <a:t>Recognize volunteers</a:t>
            </a:r>
          </a:p>
          <a:p>
            <a:pPr lvl="3">
              <a:buFont typeface="Arial" pitchFamily="34" charset="0"/>
              <a:buChar char="•"/>
            </a:pPr>
            <a:r>
              <a:rPr lang="en-US" sz="2800" dirty="0" smtClean="0"/>
              <a:t>Reinstate volunteer spotlight</a:t>
            </a:r>
          </a:p>
          <a:p>
            <a:pPr lvl="3">
              <a:buFont typeface="Arial" pitchFamily="34" charset="0"/>
              <a:buChar char="•"/>
            </a:pPr>
            <a:r>
              <a:rPr lang="en-US" sz="2800" dirty="0" smtClean="0"/>
              <a:t>Public recognition / nomination of volunteers   </a:t>
            </a:r>
          </a:p>
          <a:p>
            <a:pPr lvl="3"/>
            <a:endParaRPr lang="en-US" sz="2800" dirty="0" smtClean="0"/>
          </a:p>
          <a:p>
            <a:pPr lvl="3">
              <a:buFont typeface="Arial" pitchFamily="34" charset="0"/>
              <a:buChar char="•"/>
            </a:pPr>
            <a:endParaRPr lang="en-US" sz="2800" dirty="0" smtClean="0"/>
          </a:p>
          <a:p>
            <a:pPr lvl="1"/>
            <a:endParaRPr lang="en-US" sz="2400" dirty="0" smtClean="0"/>
          </a:p>
        </p:txBody>
      </p:sp>
    </p:spTree>
  </p:cSld>
  <p:clrMapOvr>
    <a:masterClrMapping/>
  </p:clrMapOvr>
  <p:transition spd="slow">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3276600" y="304801"/>
            <a:ext cx="4419600" cy="1470025"/>
          </a:xfrm>
        </p:spPr>
        <p:txBody>
          <a:bodyPr>
            <a:normAutofit/>
          </a:bodyPr>
          <a:lstStyle/>
          <a:p>
            <a:r>
              <a:rPr lang="en-US" sz="3600" dirty="0" smtClean="0">
                <a:solidFill>
                  <a:srgbClr val="7030A0"/>
                </a:solidFill>
              </a:rPr>
              <a:t>Agenda/Schedule</a:t>
            </a:r>
            <a:endParaRPr lang="en-US" sz="3600" dirty="0">
              <a:solidFill>
                <a:srgbClr val="7030A0"/>
              </a:solidFill>
            </a:endParaRPr>
          </a:p>
        </p:txBody>
      </p:sp>
      <p:sp>
        <p:nvSpPr>
          <p:cNvPr id="3" name="Subtitle 2"/>
          <p:cNvSpPr>
            <a:spLocks noGrp="1"/>
          </p:cNvSpPr>
          <p:nvPr>
            <p:ph type="subTitle" idx="1"/>
          </p:nvPr>
        </p:nvSpPr>
        <p:spPr>
          <a:xfrm>
            <a:off x="304800" y="1600200"/>
            <a:ext cx="8458200" cy="5029200"/>
          </a:xfrm>
        </p:spPr>
        <p:txBody>
          <a:bodyPr>
            <a:normAutofit lnSpcReduction="10000"/>
          </a:bodyPr>
          <a:lstStyle/>
          <a:p>
            <a:pPr marL="274320" algn="l">
              <a:lnSpc>
                <a:spcPct val="120000"/>
              </a:lnSpc>
              <a:spcBef>
                <a:spcPts val="600"/>
              </a:spcBef>
              <a:buFont typeface="Wingdings" pitchFamily="2" charset="2"/>
              <a:buChar char="q"/>
            </a:pPr>
            <a:r>
              <a:rPr lang="en-US" sz="2400" dirty="0" smtClean="0">
                <a:solidFill>
                  <a:schemeClr val="tx1"/>
                </a:solidFill>
              </a:rPr>
              <a:t> 11:00 </a:t>
            </a:r>
            <a:r>
              <a:rPr lang="en-US" sz="1800" dirty="0" smtClean="0">
                <a:solidFill>
                  <a:schemeClr val="tx1"/>
                </a:solidFill>
              </a:rPr>
              <a:t>am</a:t>
            </a:r>
            <a:r>
              <a:rPr lang="en-US" sz="2400" dirty="0" smtClean="0">
                <a:solidFill>
                  <a:schemeClr val="tx1"/>
                </a:solidFill>
              </a:rPr>
              <a:t>	Introductions &amp; Housekeeping</a:t>
            </a:r>
          </a:p>
          <a:p>
            <a:pPr marL="274320" algn="l">
              <a:lnSpc>
                <a:spcPct val="120000"/>
              </a:lnSpc>
              <a:spcBef>
                <a:spcPts val="600"/>
              </a:spcBef>
              <a:buFont typeface="Wingdings" pitchFamily="2" charset="2"/>
              <a:buChar char="q"/>
            </a:pPr>
            <a:r>
              <a:rPr lang="en-US" sz="2400" dirty="0" smtClean="0">
                <a:solidFill>
                  <a:schemeClr val="tx1"/>
                </a:solidFill>
              </a:rPr>
              <a:t> 11:15 </a:t>
            </a:r>
            <a:r>
              <a:rPr lang="en-US" sz="1800" dirty="0" smtClean="0">
                <a:solidFill>
                  <a:schemeClr val="tx1"/>
                </a:solidFill>
              </a:rPr>
              <a:t>am</a:t>
            </a:r>
            <a:r>
              <a:rPr lang="en-US" sz="2400" dirty="0" smtClean="0">
                <a:solidFill>
                  <a:schemeClr val="tx1"/>
                </a:solidFill>
              </a:rPr>
              <a:t>	2016 Recap </a:t>
            </a:r>
          </a:p>
          <a:p>
            <a:pPr marL="274320" algn="l">
              <a:lnSpc>
                <a:spcPct val="120000"/>
              </a:lnSpc>
              <a:spcBef>
                <a:spcPts val="600"/>
              </a:spcBef>
              <a:buFont typeface="Wingdings" pitchFamily="2" charset="2"/>
              <a:buChar char="q"/>
            </a:pPr>
            <a:r>
              <a:rPr lang="en-US" sz="2400" dirty="0">
                <a:solidFill>
                  <a:schemeClr val="tx1"/>
                </a:solidFill>
              </a:rPr>
              <a:t> </a:t>
            </a:r>
            <a:r>
              <a:rPr lang="en-US" sz="2400" dirty="0" smtClean="0">
                <a:solidFill>
                  <a:schemeClr val="tx1"/>
                </a:solidFill>
              </a:rPr>
              <a:t>11:30 </a:t>
            </a:r>
            <a:r>
              <a:rPr lang="en-US" sz="1800" dirty="0" smtClean="0">
                <a:solidFill>
                  <a:schemeClr val="tx1"/>
                </a:solidFill>
              </a:rPr>
              <a:t>pm</a:t>
            </a:r>
            <a:r>
              <a:rPr lang="en-US" sz="2400" dirty="0" smtClean="0">
                <a:solidFill>
                  <a:schemeClr val="tx1"/>
                </a:solidFill>
              </a:rPr>
              <a:t>	</a:t>
            </a:r>
            <a:r>
              <a:rPr lang="en-US" sz="2400" dirty="0">
                <a:solidFill>
                  <a:schemeClr val="tx1"/>
                </a:solidFill>
              </a:rPr>
              <a:t>2016 Work Group Successes, </a:t>
            </a:r>
            <a:r>
              <a:rPr lang="en-US" sz="2400" dirty="0" smtClean="0">
                <a:solidFill>
                  <a:schemeClr val="tx1"/>
                </a:solidFill>
              </a:rPr>
              <a:t>Stories</a:t>
            </a:r>
          </a:p>
          <a:p>
            <a:pPr marL="274320" algn="l">
              <a:lnSpc>
                <a:spcPct val="120000"/>
              </a:lnSpc>
              <a:spcBef>
                <a:spcPts val="600"/>
              </a:spcBef>
              <a:buFont typeface="Wingdings" pitchFamily="2" charset="2"/>
              <a:buChar char="q"/>
            </a:pPr>
            <a:r>
              <a:rPr lang="en-US" sz="2400" dirty="0" smtClean="0">
                <a:solidFill>
                  <a:schemeClr val="tx1"/>
                </a:solidFill>
              </a:rPr>
              <a:t> 12:00 </a:t>
            </a:r>
            <a:r>
              <a:rPr lang="en-US" sz="1800" dirty="0" smtClean="0">
                <a:solidFill>
                  <a:schemeClr val="tx1"/>
                </a:solidFill>
              </a:rPr>
              <a:t>pm</a:t>
            </a:r>
            <a:r>
              <a:rPr lang="en-US" sz="2400" dirty="0" smtClean="0">
                <a:solidFill>
                  <a:schemeClr val="tx1"/>
                </a:solidFill>
              </a:rPr>
              <a:t>	Lunch</a:t>
            </a:r>
          </a:p>
          <a:p>
            <a:pPr marL="274320" algn="l">
              <a:lnSpc>
                <a:spcPct val="120000"/>
              </a:lnSpc>
              <a:spcBef>
                <a:spcPts val="600"/>
              </a:spcBef>
              <a:buFont typeface="Wingdings" pitchFamily="2" charset="2"/>
              <a:buChar char="q"/>
            </a:pPr>
            <a:r>
              <a:rPr lang="en-US" sz="2400" dirty="0" smtClean="0">
                <a:solidFill>
                  <a:schemeClr val="tx1"/>
                </a:solidFill>
              </a:rPr>
              <a:t> 12:45 </a:t>
            </a:r>
            <a:r>
              <a:rPr lang="en-US" sz="1800" dirty="0" smtClean="0">
                <a:solidFill>
                  <a:schemeClr val="tx1"/>
                </a:solidFill>
              </a:rPr>
              <a:t>pm</a:t>
            </a:r>
            <a:r>
              <a:rPr lang="en-US" sz="2400" dirty="0" smtClean="0">
                <a:solidFill>
                  <a:schemeClr val="tx1"/>
                </a:solidFill>
              </a:rPr>
              <a:t>	2017 Strategic Planning  Process</a:t>
            </a:r>
          </a:p>
          <a:p>
            <a:pPr marL="274320" algn="l">
              <a:lnSpc>
                <a:spcPct val="120000"/>
              </a:lnSpc>
              <a:spcBef>
                <a:spcPts val="600"/>
              </a:spcBef>
              <a:buFont typeface="Wingdings" pitchFamily="2" charset="2"/>
              <a:buChar char="q"/>
            </a:pPr>
            <a:r>
              <a:rPr lang="en-US" sz="2400" dirty="0" smtClean="0">
                <a:solidFill>
                  <a:schemeClr val="tx1"/>
                </a:solidFill>
              </a:rPr>
              <a:t>   1:00 </a:t>
            </a:r>
            <a:r>
              <a:rPr lang="en-US" sz="1800" dirty="0" smtClean="0">
                <a:solidFill>
                  <a:schemeClr val="tx1"/>
                </a:solidFill>
              </a:rPr>
              <a:t>pm</a:t>
            </a:r>
            <a:r>
              <a:rPr lang="en-US" sz="2400" dirty="0" smtClean="0">
                <a:solidFill>
                  <a:schemeClr val="tx1"/>
                </a:solidFill>
              </a:rPr>
              <a:t>	Work Group Involvement – </a:t>
            </a:r>
            <a:r>
              <a:rPr lang="en-US" sz="1700" dirty="0" smtClean="0">
                <a:solidFill>
                  <a:schemeClr val="tx1"/>
                </a:solidFill>
              </a:rPr>
              <a:t>1:45 Breakout Session#1</a:t>
            </a:r>
          </a:p>
          <a:p>
            <a:pPr marL="274320" algn="l">
              <a:lnSpc>
                <a:spcPct val="120000"/>
              </a:lnSpc>
              <a:spcBef>
                <a:spcPts val="600"/>
              </a:spcBef>
              <a:buFont typeface="Wingdings" pitchFamily="2" charset="2"/>
              <a:buChar char="q"/>
            </a:pPr>
            <a:r>
              <a:rPr lang="en-US" sz="2400" dirty="0">
                <a:solidFill>
                  <a:schemeClr val="tx1"/>
                </a:solidFill>
              </a:rPr>
              <a:t> </a:t>
            </a:r>
            <a:r>
              <a:rPr lang="en-US" sz="2400" dirty="0" smtClean="0">
                <a:solidFill>
                  <a:schemeClr val="tx1"/>
                </a:solidFill>
              </a:rPr>
              <a:t>  2:00 </a:t>
            </a:r>
            <a:r>
              <a:rPr lang="en-US" sz="1800" dirty="0" smtClean="0">
                <a:solidFill>
                  <a:schemeClr val="tx1"/>
                </a:solidFill>
              </a:rPr>
              <a:t>pm</a:t>
            </a:r>
            <a:r>
              <a:rPr lang="en-US" sz="2400" dirty="0" smtClean="0">
                <a:solidFill>
                  <a:schemeClr val="tx1"/>
                </a:solidFill>
              </a:rPr>
              <a:t>	Break </a:t>
            </a:r>
          </a:p>
          <a:p>
            <a:pPr marL="274320" algn="l">
              <a:lnSpc>
                <a:spcPct val="120000"/>
              </a:lnSpc>
              <a:spcBef>
                <a:spcPts val="600"/>
              </a:spcBef>
              <a:buFont typeface="Wingdings" pitchFamily="2" charset="2"/>
              <a:buChar char="q"/>
            </a:pPr>
            <a:r>
              <a:rPr lang="en-US" sz="2400" dirty="0">
                <a:solidFill>
                  <a:schemeClr val="tx1"/>
                </a:solidFill>
              </a:rPr>
              <a:t> </a:t>
            </a:r>
            <a:r>
              <a:rPr lang="en-US" sz="2400" dirty="0" smtClean="0">
                <a:solidFill>
                  <a:schemeClr val="tx1"/>
                </a:solidFill>
              </a:rPr>
              <a:t>  2:15 </a:t>
            </a:r>
            <a:r>
              <a:rPr lang="en-US" sz="1800" dirty="0" smtClean="0">
                <a:solidFill>
                  <a:schemeClr val="tx1"/>
                </a:solidFill>
              </a:rPr>
              <a:t>pm</a:t>
            </a:r>
            <a:r>
              <a:rPr lang="en-US" sz="2400" dirty="0" smtClean="0">
                <a:solidFill>
                  <a:schemeClr val="tx1"/>
                </a:solidFill>
              </a:rPr>
              <a:t>   Work Group Involvement – </a:t>
            </a:r>
            <a:r>
              <a:rPr lang="en-US" sz="1700" dirty="0" smtClean="0">
                <a:solidFill>
                  <a:schemeClr val="tx1"/>
                </a:solidFill>
              </a:rPr>
              <a:t>2:45 Breakout Session #2</a:t>
            </a:r>
          </a:p>
          <a:p>
            <a:pPr marL="274320" algn="l">
              <a:lnSpc>
                <a:spcPct val="120000"/>
              </a:lnSpc>
              <a:spcBef>
                <a:spcPts val="600"/>
              </a:spcBef>
              <a:buFont typeface="Wingdings" pitchFamily="2" charset="2"/>
              <a:buChar char="q"/>
            </a:pPr>
            <a:r>
              <a:rPr lang="en-US" sz="2400" dirty="0" smtClean="0">
                <a:solidFill>
                  <a:schemeClr val="tx1"/>
                </a:solidFill>
              </a:rPr>
              <a:t>   3:25 </a:t>
            </a:r>
            <a:r>
              <a:rPr lang="en-US" sz="1800" dirty="0" smtClean="0">
                <a:solidFill>
                  <a:schemeClr val="tx1"/>
                </a:solidFill>
              </a:rPr>
              <a:t>pm</a:t>
            </a:r>
            <a:r>
              <a:rPr lang="en-US" sz="2400" dirty="0" smtClean="0">
                <a:solidFill>
                  <a:schemeClr val="tx1"/>
                </a:solidFill>
              </a:rPr>
              <a:t>	 Closing Comments</a:t>
            </a:r>
            <a:r>
              <a:rPr lang="en-US" sz="2100" dirty="0" smtClean="0">
                <a:solidFill>
                  <a:schemeClr val="tx1"/>
                </a:solidFill>
              </a:rPr>
              <a:t>	</a:t>
            </a:r>
          </a:p>
          <a:p>
            <a:pPr marL="274320" algn="l">
              <a:lnSpc>
                <a:spcPct val="120000"/>
              </a:lnSpc>
              <a:spcBef>
                <a:spcPts val="600"/>
              </a:spcBef>
              <a:buFont typeface="Wingdings" pitchFamily="2" charset="2"/>
              <a:buChar char="q"/>
            </a:pPr>
            <a:r>
              <a:rPr lang="en-US" sz="2400" dirty="0" smtClean="0">
                <a:solidFill>
                  <a:schemeClr val="tx1"/>
                </a:solidFill>
              </a:rPr>
              <a:t>   3:30 </a:t>
            </a:r>
            <a:r>
              <a:rPr lang="en-US" sz="1800" dirty="0" smtClean="0">
                <a:solidFill>
                  <a:schemeClr val="tx1"/>
                </a:solidFill>
              </a:rPr>
              <a:t>pm</a:t>
            </a:r>
            <a:r>
              <a:rPr lang="en-US" sz="2400" dirty="0" smtClean="0">
                <a:solidFill>
                  <a:schemeClr val="tx1"/>
                </a:solidFill>
              </a:rPr>
              <a:t>	 Adjournment</a:t>
            </a:r>
            <a:endParaRPr lang="en-US" sz="2400" dirty="0">
              <a:solidFill>
                <a:schemeClr val="tx1"/>
              </a:solidFill>
            </a:endParaRPr>
          </a:p>
        </p:txBody>
      </p:sp>
      <p:pic>
        <p:nvPicPr>
          <p:cNvPr id="1026" name="Picture 1"/>
          <p:cNvPicPr>
            <a:picLocks noChangeAspect="1" noChangeArrowheads="1"/>
          </p:cNvPicPr>
          <p:nvPr/>
        </p:nvPicPr>
        <p:blipFill>
          <a:blip r:embed="rId3" cstate="print"/>
          <a:srcRect/>
          <a:stretch>
            <a:fillRect/>
          </a:stretch>
        </p:blipFill>
        <p:spPr bwMode="auto">
          <a:xfrm>
            <a:off x="762002" y="457201"/>
            <a:ext cx="1846263" cy="116522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C8DDC2E6-AFDB-4F71-8E87-80196CEC2836}" type="slidenum">
              <a:rPr lang="en-US" smtClean="0"/>
              <a:pPr/>
              <a:t>2</a:t>
            </a:fld>
            <a:endParaRPr lang="en-US"/>
          </a:p>
        </p:txBody>
      </p:sp>
    </p:spTree>
  </p:cSld>
  <p:clrMapOvr>
    <a:masterClrMapping/>
  </p:clrMapOvr>
  <p:transition spd="slow">
    <p:pull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381001"/>
            <a:ext cx="5486400" cy="1470025"/>
          </a:xfrm>
        </p:spPr>
        <p:txBody>
          <a:bodyPr>
            <a:normAutofit/>
          </a:bodyPr>
          <a:lstStyle/>
          <a:p>
            <a:pPr algn="r"/>
            <a:r>
              <a:rPr lang="en-US" sz="3600" dirty="0" smtClean="0">
                <a:solidFill>
                  <a:srgbClr val="7030A0"/>
                </a:solidFill>
              </a:rPr>
              <a:t>Widen Name Recognition</a:t>
            </a:r>
            <a:endParaRPr lang="en-US" sz="3600" dirty="0">
              <a:solidFill>
                <a:srgbClr val="7030A0"/>
              </a:solidFill>
            </a:endParaRPr>
          </a:p>
        </p:txBody>
      </p:sp>
      <p:pic>
        <p:nvPicPr>
          <p:cNvPr id="1026" name="Picture 1"/>
          <p:cNvPicPr>
            <a:picLocks noChangeAspect="1" noChangeArrowheads="1"/>
          </p:cNvPicPr>
          <p:nvPr/>
        </p:nvPicPr>
        <p:blipFill>
          <a:blip r:embed="rId3" cstate="print"/>
          <a:srcRect/>
          <a:stretch>
            <a:fillRect/>
          </a:stretch>
        </p:blipFill>
        <p:spPr bwMode="auto">
          <a:xfrm>
            <a:off x="762002" y="457201"/>
            <a:ext cx="1846263" cy="1165225"/>
          </a:xfrm>
          <a:prstGeom prst="rect">
            <a:avLst/>
          </a:prstGeom>
          <a:noFill/>
          <a:ln w="9525">
            <a:noFill/>
            <a:miter lim="800000"/>
            <a:headEnd/>
            <a:tailEnd/>
          </a:ln>
        </p:spPr>
      </p:pic>
      <p:sp>
        <p:nvSpPr>
          <p:cNvPr id="6" name="Rectangle 5"/>
          <p:cNvSpPr/>
          <p:nvPr/>
        </p:nvSpPr>
        <p:spPr>
          <a:xfrm>
            <a:off x="914400" y="5562600"/>
            <a:ext cx="7315200" cy="914400"/>
          </a:xfrm>
          <a:prstGeom prst="rect">
            <a:avLst/>
          </a:prstGeom>
        </p:spPr>
        <p:txBody>
          <a:bodyPr wrap="square">
            <a:normAutofit/>
          </a:bodyPr>
          <a:lstStyle/>
          <a:p>
            <a:pPr algn="ctr"/>
            <a:endParaRPr lang="en-US" sz="3200" dirty="0"/>
          </a:p>
        </p:txBody>
      </p:sp>
      <p:sp>
        <p:nvSpPr>
          <p:cNvPr id="7" name="Slide Number Placeholder 6"/>
          <p:cNvSpPr>
            <a:spLocks noGrp="1"/>
          </p:cNvSpPr>
          <p:nvPr>
            <p:ph type="sldNum" sz="quarter" idx="12"/>
          </p:nvPr>
        </p:nvSpPr>
        <p:spPr/>
        <p:txBody>
          <a:bodyPr/>
          <a:lstStyle/>
          <a:p>
            <a:fld id="{C8DDC2E6-AFDB-4F71-8E87-80196CEC2836}" type="slidenum">
              <a:rPr lang="en-US" smtClean="0"/>
              <a:pPr/>
              <a:t>20</a:t>
            </a:fld>
            <a:endParaRPr lang="en-US" dirty="0"/>
          </a:p>
        </p:txBody>
      </p:sp>
      <p:sp>
        <p:nvSpPr>
          <p:cNvPr id="9" name="TextBox 8"/>
          <p:cNvSpPr txBox="1"/>
          <p:nvPr/>
        </p:nvSpPr>
        <p:spPr>
          <a:xfrm>
            <a:off x="381000" y="1752600"/>
            <a:ext cx="8305800" cy="4647426"/>
          </a:xfrm>
          <a:prstGeom prst="rect">
            <a:avLst/>
          </a:prstGeom>
          <a:noFill/>
        </p:spPr>
        <p:txBody>
          <a:bodyPr wrap="square" rtlCol="0">
            <a:spAutoFit/>
          </a:bodyPr>
          <a:lstStyle/>
          <a:p>
            <a:pPr lvl="1">
              <a:spcBef>
                <a:spcPts val="600"/>
              </a:spcBef>
              <a:buFont typeface="Wingdings" pitchFamily="2" charset="2"/>
              <a:buChar char="ü"/>
            </a:pPr>
            <a:r>
              <a:rPr lang="en-US" sz="2800" dirty="0" smtClean="0"/>
              <a:t>More consistent </a:t>
            </a:r>
            <a:r>
              <a:rPr lang="en-US" sz="2800" dirty="0" err="1" smtClean="0"/>
              <a:t>Facebook</a:t>
            </a:r>
            <a:r>
              <a:rPr lang="en-US" sz="2800" dirty="0" smtClean="0"/>
              <a:t> posts from all areas</a:t>
            </a:r>
          </a:p>
          <a:p>
            <a:pPr lvl="1">
              <a:spcBef>
                <a:spcPts val="600"/>
              </a:spcBef>
              <a:buFont typeface="Wingdings" pitchFamily="2" charset="2"/>
              <a:buChar char="ü"/>
            </a:pPr>
            <a:r>
              <a:rPr lang="en-US" sz="2800" dirty="0" smtClean="0"/>
              <a:t>Solicit volunteers to be followers of our </a:t>
            </a:r>
            <a:r>
              <a:rPr lang="en-US" sz="2800" dirty="0" err="1" smtClean="0"/>
              <a:t>Facebook</a:t>
            </a:r>
            <a:r>
              <a:rPr lang="en-US" sz="2800" dirty="0" smtClean="0"/>
              <a:t> page</a:t>
            </a:r>
          </a:p>
          <a:p>
            <a:pPr lvl="1">
              <a:spcBef>
                <a:spcPts val="600"/>
              </a:spcBef>
              <a:buFont typeface="Wingdings" pitchFamily="2" charset="2"/>
              <a:buChar char="ü"/>
            </a:pPr>
            <a:r>
              <a:rPr lang="en-US" sz="2800" dirty="0" smtClean="0"/>
              <a:t>Solicit more real life stories to inspire those we have helped </a:t>
            </a:r>
          </a:p>
          <a:p>
            <a:pPr lvl="1">
              <a:spcBef>
                <a:spcPts val="600"/>
              </a:spcBef>
              <a:buFont typeface="Wingdings" pitchFamily="2" charset="2"/>
              <a:buChar char="ü"/>
            </a:pPr>
            <a:r>
              <a:rPr lang="en-US" sz="2800" dirty="0" smtClean="0"/>
              <a:t>Increase the use of baby pictures and the families that are helped (must have permission for use)</a:t>
            </a:r>
          </a:p>
          <a:p>
            <a:pPr lvl="1">
              <a:spcBef>
                <a:spcPts val="600"/>
              </a:spcBef>
              <a:buFont typeface="Wingdings" pitchFamily="2" charset="2"/>
              <a:buChar char="ü"/>
            </a:pPr>
            <a:r>
              <a:rPr lang="en-US" sz="2800" dirty="0" smtClean="0"/>
              <a:t>Participate in events as a group, wearing Bundles of Love t-shirts</a:t>
            </a:r>
          </a:p>
          <a:p>
            <a:pPr lvl="1"/>
            <a:endParaRPr lang="en-US" sz="2400" dirty="0" smtClean="0"/>
          </a:p>
        </p:txBody>
      </p:sp>
    </p:spTree>
  </p:cSld>
  <p:clrMapOvr>
    <a:masterClrMapping/>
  </p:clrMapOvr>
  <p:transition spd="slow">
    <p:pull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08265" y="381001"/>
            <a:ext cx="5697535" cy="1470025"/>
          </a:xfrm>
        </p:spPr>
        <p:txBody>
          <a:bodyPr>
            <a:normAutofit/>
          </a:bodyPr>
          <a:lstStyle/>
          <a:p>
            <a:pPr algn="r"/>
            <a:r>
              <a:rPr lang="en-US" sz="4000" dirty="0" smtClean="0">
                <a:solidFill>
                  <a:srgbClr val="7030A0"/>
                </a:solidFill>
              </a:rPr>
              <a:t>Additional Board Activities</a:t>
            </a:r>
            <a:endParaRPr lang="en-US" sz="4000" dirty="0">
              <a:solidFill>
                <a:srgbClr val="7030A0"/>
              </a:solidFill>
            </a:endParaRPr>
          </a:p>
        </p:txBody>
      </p:sp>
      <p:pic>
        <p:nvPicPr>
          <p:cNvPr id="1026" name="Picture 1"/>
          <p:cNvPicPr>
            <a:picLocks noChangeAspect="1" noChangeArrowheads="1"/>
          </p:cNvPicPr>
          <p:nvPr/>
        </p:nvPicPr>
        <p:blipFill>
          <a:blip r:embed="rId3" cstate="print"/>
          <a:srcRect/>
          <a:stretch>
            <a:fillRect/>
          </a:stretch>
        </p:blipFill>
        <p:spPr bwMode="auto">
          <a:xfrm>
            <a:off x="762002" y="457201"/>
            <a:ext cx="1846263" cy="1165225"/>
          </a:xfrm>
          <a:prstGeom prst="rect">
            <a:avLst/>
          </a:prstGeom>
          <a:noFill/>
          <a:ln w="9525">
            <a:noFill/>
            <a:miter lim="800000"/>
            <a:headEnd/>
            <a:tailEnd/>
          </a:ln>
        </p:spPr>
      </p:pic>
      <p:sp>
        <p:nvSpPr>
          <p:cNvPr id="6" name="Rectangle 5"/>
          <p:cNvSpPr/>
          <p:nvPr/>
        </p:nvSpPr>
        <p:spPr>
          <a:xfrm>
            <a:off x="914400" y="5562600"/>
            <a:ext cx="7315200" cy="914400"/>
          </a:xfrm>
          <a:prstGeom prst="rect">
            <a:avLst/>
          </a:prstGeom>
        </p:spPr>
        <p:txBody>
          <a:bodyPr wrap="square">
            <a:normAutofit/>
          </a:bodyPr>
          <a:lstStyle/>
          <a:p>
            <a:pPr algn="ctr"/>
            <a:endParaRPr lang="en-US" sz="3200" dirty="0"/>
          </a:p>
        </p:txBody>
      </p:sp>
      <p:sp>
        <p:nvSpPr>
          <p:cNvPr id="7" name="Slide Number Placeholder 6"/>
          <p:cNvSpPr>
            <a:spLocks noGrp="1"/>
          </p:cNvSpPr>
          <p:nvPr>
            <p:ph type="sldNum" sz="quarter" idx="12"/>
          </p:nvPr>
        </p:nvSpPr>
        <p:spPr/>
        <p:txBody>
          <a:bodyPr/>
          <a:lstStyle/>
          <a:p>
            <a:fld id="{C8DDC2E6-AFDB-4F71-8E87-80196CEC2836}" type="slidenum">
              <a:rPr lang="en-US" smtClean="0"/>
              <a:pPr/>
              <a:t>21</a:t>
            </a:fld>
            <a:endParaRPr lang="en-US" dirty="0"/>
          </a:p>
        </p:txBody>
      </p:sp>
      <p:sp>
        <p:nvSpPr>
          <p:cNvPr id="9" name="TextBox 8"/>
          <p:cNvSpPr txBox="1"/>
          <p:nvPr/>
        </p:nvSpPr>
        <p:spPr>
          <a:xfrm>
            <a:off x="304800" y="1752601"/>
            <a:ext cx="8686800" cy="4876800"/>
          </a:xfrm>
          <a:prstGeom prst="rect">
            <a:avLst/>
          </a:prstGeom>
          <a:noFill/>
        </p:spPr>
        <p:txBody>
          <a:bodyPr wrap="square" rtlCol="0">
            <a:normAutofit fontScale="92500"/>
          </a:bodyPr>
          <a:lstStyle/>
          <a:p>
            <a:pPr lvl="1">
              <a:spcBef>
                <a:spcPts val="600"/>
              </a:spcBef>
              <a:buFont typeface="Wingdings" pitchFamily="2" charset="2"/>
              <a:buChar char="ü"/>
            </a:pPr>
            <a:r>
              <a:rPr lang="en-US" sz="2800" dirty="0" smtClean="0"/>
              <a:t>Building Grant writing expertise</a:t>
            </a:r>
          </a:p>
          <a:p>
            <a:pPr lvl="1">
              <a:spcBef>
                <a:spcPts val="600"/>
              </a:spcBef>
              <a:buFont typeface="Wingdings" pitchFamily="2" charset="2"/>
              <a:buChar char="ü"/>
            </a:pPr>
            <a:r>
              <a:rPr lang="en-US" sz="2800" dirty="0" smtClean="0"/>
              <a:t>Coordinated fundraising across groups</a:t>
            </a:r>
          </a:p>
          <a:p>
            <a:pPr lvl="1">
              <a:spcBef>
                <a:spcPts val="600"/>
              </a:spcBef>
              <a:buFont typeface="Wingdings" pitchFamily="2" charset="2"/>
              <a:buChar char="ü"/>
            </a:pPr>
            <a:r>
              <a:rPr lang="en-US" sz="2800" dirty="0" smtClean="0"/>
              <a:t>Building on relationships with corporations and donors</a:t>
            </a:r>
          </a:p>
          <a:p>
            <a:pPr lvl="1">
              <a:spcBef>
                <a:spcPts val="600"/>
              </a:spcBef>
              <a:buFont typeface="Wingdings" pitchFamily="2" charset="2"/>
              <a:buChar char="ü"/>
            </a:pPr>
            <a:r>
              <a:rPr lang="en-US" sz="2800" dirty="0" smtClean="0"/>
              <a:t>Technology - Website upgrade, Seeking PCs</a:t>
            </a:r>
          </a:p>
          <a:p>
            <a:pPr lvl="1">
              <a:spcBef>
                <a:spcPts val="600"/>
              </a:spcBef>
              <a:buFont typeface="Wingdings" pitchFamily="2" charset="2"/>
              <a:buChar char="ü"/>
            </a:pPr>
            <a:r>
              <a:rPr lang="en-US" sz="2800" dirty="0" smtClean="0"/>
              <a:t>Bundles of Love e-mail addresses for leaders</a:t>
            </a:r>
          </a:p>
          <a:p>
            <a:pPr lvl="1">
              <a:spcBef>
                <a:spcPts val="600"/>
              </a:spcBef>
              <a:buFont typeface="Wingdings" pitchFamily="2" charset="2"/>
              <a:buChar char="ü"/>
            </a:pPr>
            <a:r>
              <a:rPr lang="en-US" sz="2800" dirty="0" smtClean="0"/>
              <a:t>Improving Internal Communications</a:t>
            </a:r>
          </a:p>
          <a:p>
            <a:pPr lvl="1">
              <a:spcBef>
                <a:spcPts val="600"/>
              </a:spcBef>
              <a:buFont typeface="Wingdings" pitchFamily="2" charset="2"/>
              <a:buChar char="ü"/>
            </a:pPr>
            <a:r>
              <a:rPr lang="en-US" sz="2800" dirty="0" smtClean="0"/>
              <a:t>Standardizing and Documenting Operations</a:t>
            </a:r>
          </a:p>
          <a:p>
            <a:pPr lvl="1">
              <a:spcBef>
                <a:spcPts val="600"/>
              </a:spcBef>
              <a:buFont typeface="Wingdings" pitchFamily="2" charset="2"/>
              <a:buChar char="ü"/>
            </a:pPr>
            <a:r>
              <a:rPr lang="en-US" sz="2800" dirty="0" smtClean="0"/>
              <a:t>Volunteer Recruitment and Leadership development</a:t>
            </a:r>
          </a:p>
          <a:p>
            <a:pPr lvl="1">
              <a:spcBef>
                <a:spcPts val="600"/>
              </a:spcBef>
              <a:buFont typeface="Wingdings" pitchFamily="2" charset="2"/>
              <a:buChar char="ü"/>
            </a:pPr>
            <a:r>
              <a:rPr lang="en-US" sz="2800" dirty="0" smtClean="0"/>
              <a:t>Recruit Marketing Board Member to handle Branding /    Social Media Presence</a:t>
            </a:r>
          </a:p>
          <a:p>
            <a:pPr lvl="1">
              <a:spcBef>
                <a:spcPts val="600"/>
              </a:spcBef>
              <a:buFont typeface="Wingdings" pitchFamily="2" charset="2"/>
              <a:buChar char="ü"/>
            </a:pPr>
            <a:endParaRPr lang="en-US" sz="2800" dirty="0" smtClean="0"/>
          </a:p>
          <a:p>
            <a:pPr lvl="1">
              <a:spcBef>
                <a:spcPts val="600"/>
              </a:spcBef>
              <a:buFont typeface="Wingdings" pitchFamily="2" charset="2"/>
              <a:buChar char="ü"/>
            </a:pPr>
            <a:endParaRPr lang="en-US" sz="2800" dirty="0" smtClean="0"/>
          </a:p>
          <a:p>
            <a:pPr lvl="1"/>
            <a:endParaRPr lang="en-US" sz="2400" dirty="0" smtClean="0"/>
          </a:p>
        </p:txBody>
      </p:sp>
    </p:spTree>
  </p:cSld>
  <p:clrMapOvr>
    <a:masterClrMapping/>
  </p:clrMapOvr>
  <p:transition spd="slow">
    <p:pull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381001"/>
            <a:ext cx="5486400" cy="1470025"/>
          </a:xfrm>
        </p:spPr>
        <p:txBody>
          <a:bodyPr>
            <a:normAutofit/>
          </a:bodyPr>
          <a:lstStyle/>
          <a:p>
            <a:pPr algn="r"/>
            <a:r>
              <a:rPr lang="en-US" sz="3600" dirty="0" smtClean="0">
                <a:solidFill>
                  <a:srgbClr val="7030A0"/>
                </a:solidFill>
              </a:rPr>
              <a:t>Final Comments</a:t>
            </a:r>
            <a:endParaRPr lang="en-US" sz="3600" dirty="0">
              <a:solidFill>
                <a:srgbClr val="7030A0"/>
              </a:solidFill>
            </a:endParaRPr>
          </a:p>
        </p:txBody>
      </p:sp>
      <p:pic>
        <p:nvPicPr>
          <p:cNvPr id="1026" name="Picture 1"/>
          <p:cNvPicPr>
            <a:picLocks noChangeAspect="1" noChangeArrowheads="1"/>
          </p:cNvPicPr>
          <p:nvPr/>
        </p:nvPicPr>
        <p:blipFill>
          <a:blip r:embed="rId3" cstate="print"/>
          <a:srcRect/>
          <a:stretch>
            <a:fillRect/>
          </a:stretch>
        </p:blipFill>
        <p:spPr bwMode="auto">
          <a:xfrm>
            <a:off x="762002" y="457201"/>
            <a:ext cx="1846263" cy="1165225"/>
          </a:xfrm>
          <a:prstGeom prst="rect">
            <a:avLst/>
          </a:prstGeom>
          <a:noFill/>
          <a:ln w="9525">
            <a:noFill/>
            <a:miter lim="800000"/>
            <a:headEnd/>
            <a:tailEnd/>
          </a:ln>
        </p:spPr>
      </p:pic>
      <p:sp>
        <p:nvSpPr>
          <p:cNvPr id="6" name="Rectangle 5"/>
          <p:cNvSpPr/>
          <p:nvPr/>
        </p:nvSpPr>
        <p:spPr>
          <a:xfrm>
            <a:off x="914400" y="5562600"/>
            <a:ext cx="7315200" cy="914400"/>
          </a:xfrm>
          <a:prstGeom prst="rect">
            <a:avLst/>
          </a:prstGeom>
        </p:spPr>
        <p:txBody>
          <a:bodyPr wrap="square">
            <a:normAutofit/>
          </a:bodyPr>
          <a:lstStyle/>
          <a:p>
            <a:pPr algn="ctr"/>
            <a:endParaRPr lang="en-US" sz="3200" dirty="0"/>
          </a:p>
        </p:txBody>
      </p:sp>
      <p:sp>
        <p:nvSpPr>
          <p:cNvPr id="7" name="Slide Number Placeholder 6"/>
          <p:cNvSpPr>
            <a:spLocks noGrp="1"/>
          </p:cNvSpPr>
          <p:nvPr>
            <p:ph type="sldNum" sz="quarter" idx="12"/>
          </p:nvPr>
        </p:nvSpPr>
        <p:spPr/>
        <p:txBody>
          <a:bodyPr/>
          <a:lstStyle/>
          <a:p>
            <a:fld id="{C8DDC2E6-AFDB-4F71-8E87-80196CEC2836}" type="slidenum">
              <a:rPr lang="en-US" smtClean="0"/>
              <a:pPr/>
              <a:t>22</a:t>
            </a:fld>
            <a:endParaRPr lang="en-US" dirty="0"/>
          </a:p>
        </p:txBody>
      </p:sp>
      <p:sp>
        <p:nvSpPr>
          <p:cNvPr id="9" name="TextBox 8"/>
          <p:cNvSpPr txBox="1"/>
          <p:nvPr/>
        </p:nvSpPr>
        <p:spPr>
          <a:xfrm>
            <a:off x="304800" y="1752601"/>
            <a:ext cx="8686800" cy="3657599"/>
          </a:xfrm>
          <a:prstGeom prst="rect">
            <a:avLst/>
          </a:prstGeom>
          <a:noFill/>
        </p:spPr>
        <p:txBody>
          <a:bodyPr wrap="square" rtlCol="0">
            <a:normAutofit fontScale="92500" lnSpcReduction="10000"/>
          </a:bodyPr>
          <a:lstStyle/>
          <a:p>
            <a:pPr lvl="1">
              <a:spcBef>
                <a:spcPts val="600"/>
              </a:spcBef>
              <a:buFont typeface="Wingdings" pitchFamily="2" charset="2"/>
              <a:buChar char="ü"/>
            </a:pPr>
            <a:r>
              <a:rPr lang="en-US" sz="2800" dirty="0" smtClean="0"/>
              <a:t>Anyone who hasn’t received a prize today, please pick from the basket</a:t>
            </a:r>
          </a:p>
          <a:p>
            <a:pPr lvl="1">
              <a:spcBef>
                <a:spcPts val="600"/>
              </a:spcBef>
              <a:buFont typeface="Wingdings" pitchFamily="2" charset="2"/>
              <a:buChar char="ü"/>
            </a:pPr>
            <a:r>
              <a:rPr lang="en-US" sz="2800" dirty="0" smtClean="0"/>
              <a:t>Work Group Leaders</a:t>
            </a:r>
          </a:p>
          <a:p>
            <a:pPr marL="1371600" lvl="2" indent="-457200">
              <a:spcBef>
                <a:spcPts val="600"/>
              </a:spcBef>
              <a:buFont typeface="Arial" panose="020B0604020202020204" pitchFamily="34" charset="0"/>
              <a:buChar char="•"/>
            </a:pPr>
            <a:r>
              <a:rPr lang="en-US" sz="2800" dirty="0" smtClean="0"/>
              <a:t>Volunteer </a:t>
            </a:r>
            <a:r>
              <a:rPr lang="en-US" sz="2800" dirty="0"/>
              <a:t>A</a:t>
            </a:r>
            <a:r>
              <a:rPr lang="en-US" sz="2800" dirty="0" smtClean="0"/>
              <a:t>ppreciation Packet </a:t>
            </a:r>
          </a:p>
          <a:p>
            <a:pPr marL="1371600" lvl="2" indent="-457200">
              <a:spcBef>
                <a:spcPts val="600"/>
              </a:spcBef>
              <a:buFont typeface="Arial" panose="020B0604020202020204" pitchFamily="34" charset="0"/>
              <a:buChar char="•"/>
            </a:pPr>
            <a:r>
              <a:rPr lang="en-US" sz="2800" dirty="0" smtClean="0"/>
              <a:t>Honoring / Remembering Fundraiser</a:t>
            </a:r>
          </a:p>
          <a:p>
            <a:pPr marL="1371600" lvl="2" indent="-457200">
              <a:spcBef>
                <a:spcPts val="600"/>
              </a:spcBef>
              <a:buFont typeface="Arial" panose="020B0604020202020204" pitchFamily="34" charset="0"/>
              <a:buChar char="•"/>
            </a:pPr>
            <a:r>
              <a:rPr lang="en-US" sz="2800" dirty="0" smtClean="0"/>
              <a:t>Share Vision, Mission, Core Values</a:t>
            </a:r>
          </a:p>
          <a:p>
            <a:pPr marL="914400" lvl="1" indent="-457200">
              <a:spcBef>
                <a:spcPts val="600"/>
              </a:spcBef>
              <a:buFont typeface="Wingdings" panose="05000000000000000000" pitchFamily="2" charset="2"/>
              <a:buChar char="ü"/>
            </a:pPr>
            <a:r>
              <a:rPr lang="en-US" sz="2800" dirty="0" smtClean="0"/>
              <a:t>Brainstorm Scribes</a:t>
            </a:r>
          </a:p>
          <a:p>
            <a:pPr marL="1371600" lvl="2" indent="-457200">
              <a:spcBef>
                <a:spcPts val="600"/>
              </a:spcBef>
              <a:buFont typeface="Arial" panose="020B0604020202020204" pitchFamily="34" charset="0"/>
              <a:buChar char="•"/>
            </a:pPr>
            <a:r>
              <a:rPr lang="en-US" sz="2800" dirty="0" smtClean="0"/>
              <a:t>Hand in notes pages</a:t>
            </a:r>
          </a:p>
          <a:p>
            <a:pPr lvl="1"/>
            <a:endParaRPr lang="en-US" sz="2400" dirty="0" smtClean="0"/>
          </a:p>
        </p:txBody>
      </p:sp>
    </p:spTree>
  </p:cSld>
  <p:clrMapOvr>
    <a:masterClrMapping/>
  </p:clrMapOvr>
  <p:transition spd="slow">
    <p:pull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2057400"/>
            <a:ext cx="8001000" cy="4038600"/>
          </a:xfrm>
        </p:spPr>
        <p:txBody>
          <a:bodyPr numCol="1">
            <a:noAutofit/>
          </a:bodyPr>
          <a:lstStyle/>
          <a:p>
            <a:pPr>
              <a:spcBef>
                <a:spcPts val="0"/>
              </a:spcBef>
            </a:pPr>
            <a:r>
              <a:rPr lang="en-US" sz="9600" dirty="0" smtClean="0">
                <a:solidFill>
                  <a:srgbClr val="7030A0"/>
                </a:solidFill>
              </a:rPr>
              <a:t>THANK YOU!</a:t>
            </a:r>
          </a:p>
          <a:p>
            <a:pPr>
              <a:spcBef>
                <a:spcPts val="0"/>
              </a:spcBef>
            </a:pPr>
            <a:endParaRPr lang="en-US" sz="9600" dirty="0" smtClean="0">
              <a:solidFill>
                <a:srgbClr val="7030A0"/>
              </a:solidFill>
            </a:endParaRPr>
          </a:p>
          <a:p>
            <a:pPr>
              <a:spcBef>
                <a:spcPts val="0"/>
              </a:spcBef>
            </a:pPr>
            <a:endParaRPr lang="en-US" sz="2800" dirty="0" smtClean="0">
              <a:solidFill>
                <a:schemeClr val="tx1"/>
              </a:solidFill>
            </a:endParaRPr>
          </a:p>
          <a:p>
            <a:pPr>
              <a:spcBef>
                <a:spcPts val="0"/>
              </a:spcBef>
            </a:pPr>
            <a:endParaRPr lang="en-US" sz="2800" dirty="0" smtClean="0">
              <a:solidFill>
                <a:schemeClr val="tx1"/>
              </a:solidFill>
            </a:endParaRPr>
          </a:p>
          <a:p>
            <a:pPr algn="just">
              <a:spcBef>
                <a:spcPts val="0"/>
              </a:spcBef>
            </a:pPr>
            <a:endParaRPr lang="en-US" sz="2800" b="1" u="sng" dirty="0" smtClean="0">
              <a:solidFill>
                <a:schemeClr val="tx1"/>
              </a:solidFill>
            </a:endParaRPr>
          </a:p>
        </p:txBody>
      </p:sp>
      <p:pic>
        <p:nvPicPr>
          <p:cNvPr id="1026" name="Picture 1"/>
          <p:cNvPicPr>
            <a:picLocks noChangeAspect="1" noChangeArrowheads="1"/>
          </p:cNvPicPr>
          <p:nvPr/>
        </p:nvPicPr>
        <p:blipFill>
          <a:blip r:embed="rId3" cstate="print"/>
          <a:srcRect/>
          <a:stretch>
            <a:fillRect/>
          </a:stretch>
        </p:blipFill>
        <p:spPr bwMode="auto">
          <a:xfrm>
            <a:off x="762002" y="457201"/>
            <a:ext cx="1846263" cy="116522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C8DDC2E6-AFDB-4F71-8E87-80196CEC2836}" type="slidenum">
              <a:rPr lang="en-US" smtClean="0"/>
              <a:pPr/>
              <a:t>23</a:t>
            </a:fld>
            <a:endParaRPr lang="en-US"/>
          </a:p>
        </p:txBody>
      </p:sp>
    </p:spTree>
  </p:cSld>
  <p:clrMapOvr>
    <a:masterClrMapping/>
  </p:clrMapOvr>
  <p:transition spd="slow">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762000"/>
            <a:ext cx="5181600" cy="914400"/>
          </a:xfrm>
        </p:spPr>
        <p:txBody>
          <a:bodyPr>
            <a:normAutofit/>
          </a:bodyPr>
          <a:lstStyle/>
          <a:p>
            <a:r>
              <a:rPr lang="en-US" sz="3600" dirty="0" smtClean="0">
                <a:solidFill>
                  <a:srgbClr val="7030A0"/>
                </a:solidFill>
              </a:rPr>
              <a:t>2016 Recap</a:t>
            </a:r>
            <a:endParaRPr lang="en-US" sz="3600" dirty="0">
              <a:solidFill>
                <a:srgbClr val="7030A0"/>
              </a:solidFill>
            </a:endParaRPr>
          </a:p>
        </p:txBody>
      </p:sp>
      <p:sp>
        <p:nvSpPr>
          <p:cNvPr id="3" name="Subtitle 2"/>
          <p:cNvSpPr>
            <a:spLocks noGrp="1"/>
          </p:cNvSpPr>
          <p:nvPr>
            <p:ph type="subTitle" idx="1"/>
          </p:nvPr>
        </p:nvSpPr>
        <p:spPr>
          <a:xfrm>
            <a:off x="762000" y="1676400"/>
            <a:ext cx="7696200" cy="2057400"/>
          </a:xfrm>
        </p:spPr>
        <p:txBody>
          <a:bodyPr>
            <a:normAutofit/>
          </a:bodyPr>
          <a:lstStyle/>
          <a:p>
            <a:pPr algn="just"/>
            <a:endParaRPr lang="en-US" sz="2400" dirty="0">
              <a:solidFill>
                <a:schemeClr val="tx1"/>
              </a:solidFill>
            </a:endParaRPr>
          </a:p>
        </p:txBody>
      </p:sp>
      <p:pic>
        <p:nvPicPr>
          <p:cNvPr id="1026" name="Picture 1"/>
          <p:cNvPicPr>
            <a:picLocks noChangeAspect="1" noChangeArrowheads="1"/>
          </p:cNvPicPr>
          <p:nvPr/>
        </p:nvPicPr>
        <p:blipFill>
          <a:blip r:embed="rId3" cstate="print"/>
          <a:srcRect/>
          <a:stretch>
            <a:fillRect/>
          </a:stretch>
        </p:blipFill>
        <p:spPr bwMode="auto">
          <a:xfrm>
            <a:off x="762002" y="457201"/>
            <a:ext cx="1846263" cy="116522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8DDC2E6-AFDB-4F71-8E87-80196CEC2836}" type="slidenum">
              <a:rPr lang="en-US" smtClean="0"/>
              <a:pPr/>
              <a:t>3</a:t>
            </a:fld>
            <a:endParaRPr lang="en-US"/>
          </a:p>
        </p:txBody>
      </p:sp>
      <p:graphicFrame>
        <p:nvGraphicFramePr>
          <p:cNvPr id="8" name="Content Placeholder 4"/>
          <p:cNvGraphicFramePr>
            <a:graphicFrameLocks/>
          </p:cNvGraphicFramePr>
          <p:nvPr/>
        </p:nvGraphicFramePr>
        <p:xfrm>
          <a:off x="381000" y="1676400"/>
          <a:ext cx="8229600" cy="4953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spd="slow">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1752600"/>
            <a:ext cx="8001000" cy="4343400"/>
          </a:xfrm>
        </p:spPr>
        <p:txBody>
          <a:bodyPr numCol="1">
            <a:noAutofit/>
          </a:bodyPr>
          <a:lstStyle/>
          <a:p>
            <a:pPr algn="just">
              <a:spcBef>
                <a:spcPts val="0"/>
              </a:spcBef>
            </a:pPr>
            <a:endParaRPr lang="en-US" sz="2800" dirty="0" smtClean="0">
              <a:solidFill>
                <a:schemeClr val="tx1"/>
              </a:solidFill>
            </a:endParaRPr>
          </a:p>
          <a:p>
            <a:pPr algn="just">
              <a:spcBef>
                <a:spcPts val="0"/>
              </a:spcBef>
            </a:pPr>
            <a:endParaRPr lang="en-US" sz="2800" b="1" u="sng" dirty="0" smtClean="0">
              <a:solidFill>
                <a:schemeClr val="tx1"/>
              </a:solidFill>
            </a:endParaRPr>
          </a:p>
        </p:txBody>
      </p:sp>
      <p:pic>
        <p:nvPicPr>
          <p:cNvPr id="1026" name="Picture 1"/>
          <p:cNvPicPr>
            <a:picLocks noChangeAspect="1" noChangeArrowheads="1"/>
          </p:cNvPicPr>
          <p:nvPr/>
        </p:nvPicPr>
        <p:blipFill>
          <a:blip r:embed="rId3" cstate="print"/>
          <a:srcRect/>
          <a:stretch>
            <a:fillRect/>
          </a:stretch>
        </p:blipFill>
        <p:spPr bwMode="auto">
          <a:xfrm>
            <a:off x="762002" y="457201"/>
            <a:ext cx="1846263" cy="116522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C8DDC2E6-AFDB-4F71-8E87-80196CEC2836}" type="slidenum">
              <a:rPr lang="en-US" smtClean="0"/>
              <a:pPr/>
              <a:t>4</a:t>
            </a:fld>
            <a:endParaRPr lang="en-US"/>
          </a:p>
        </p:txBody>
      </p:sp>
      <p:sp>
        <p:nvSpPr>
          <p:cNvPr id="8" name="Title 1"/>
          <p:cNvSpPr>
            <a:spLocks noGrp="1"/>
          </p:cNvSpPr>
          <p:nvPr>
            <p:ph type="ctrTitle"/>
          </p:nvPr>
        </p:nvSpPr>
        <p:spPr>
          <a:xfrm>
            <a:off x="2819400" y="381001"/>
            <a:ext cx="5486400" cy="1470025"/>
          </a:xfrm>
        </p:spPr>
        <p:txBody>
          <a:bodyPr>
            <a:normAutofit/>
          </a:bodyPr>
          <a:lstStyle/>
          <a:p>
            <a:pPr algn="l"/>
            <a:r>
              <a:rPr lang="en-US" sz="3600" dirty="0" smtClean="0">
                <a:solidFill>
                  <a:srgbClr val="7030A0"/>
                </a:solidFill>
              </a:rPr>
              <a:t>2016 Recap</a:t>
            </a:r>
            <a:endParaRPr lang="en-US" sz="3600" dirty="0">
              <a:solidFill>
                <a:srgbClr val="7030A0"/>
              </a:solidFill>
            </a:endParaRPr>
          </a:p>
        </p:txBody>
      </p:sp>
      <p:pic>
        <p:nvPicPr>
          <p:cNvPr id="9" name="Content Placeholder 3" descr="E:\FILES\BOL\Leadership Meetings\mn counties.gif"/>
          <p:cNvPicPr>
            <a:picLocks noChangeAspect="1"/>
          </p:cNvPicPr>
          <p:nvPr/>
        </p:nvPicPr>
        <p:blipFill>
          <a:blip r:embed="rId4" cstate="print"/>
          <a:srcRect/>
          <a:stretch>
            <a:fillRect/>
          </a:stretch>
        </p:blipFill>
        <p:spPr>
          <a:xfrm>
            <a:off x="4038600" y="1447800"/>
            <a:ext cx="4724400" cy="5341950"/>
          </a:xfrm>
          <a:prstGeom prst="rect">
            <a:avLst/>
          </a:prstGeom>
        </p:spPr>
      </p:pic>
      <p:sp>
        <p:nvSpPr>
          <p:cNvPr id="10" name="Title 1"/>
          <p:cNvSpPr txBox="1">
            <a:spLocks/>
          </p:cNvSpPr>
          <p:nvPr/>
        </p:nvSpPr>
        <p:spPr>
          <a:xfrm>
            <a:off x="838200" y="1600200"/>
            <a:ext cx="3048000" cy="49069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smtClean="0">
                <a:ln>
                  <a:noFill/>
                </a:ln>
                <a:solidFill>
                  <a:schemeClr val="tx1"/>
                </a:solidFill>
                <a:effectLst/>
                <a:uLnTx/>
                <a:uFillTx/>
                <a:latin typeface="+mj-lt"/>
                <a:ea typeface="+mj-ea"/>
                <a:cs typeface="+mj-cs"/>
              </a:rPr>
              <a:t>Bundles delivered in 25 Minnesota counties</a:t>
            </a:r>
            <a:endParaRPr kumimoji="0" lang="en-US" sz="40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ransition spd="slow">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BOL Charity without website 07-2016.jpg"/>
          <p:cNvPicPr>
            <a:picLocks noChangeAspect="1"/>
          </p:cNvPicPr>
          <p:nvPr/>
        </p:nvPicPr>
        <p:blipFill>
          <a:blip r:embed="rId3" cstate="print"/>
          <a:srcRect/>
          <a:stretch>
            <a:fillRect/>
          </a:stretch>
        </p:blipFill>
        <p:spPr bwMode="auto">
          <a:xfrm>
            <a:off x="1219200" y="228600"/>
            <a:ext cx="1219200" cy="1219200"/>
          </a:xfrm>
          <a:prstGeom prst="rect">
            <a:avLst/>
          </a:prstGeom>
          <a:noFill/>
          <a:ln w="9525">
            <a:noFill/>
            <a:miter lim="800000"/>
            <a:headEnd/>
            <a:tailEnd/>
          </a:ln>
        </p:spPr>
      </p:pic>
      <p:graphicFrame>
        <p:nvGraphicFramePr>
          <p:cNvPr id="7" name="Content Placeholder 3"/>
          <p:cNvGraphicFramePr>
            <a:graphicFrameLocks noGrp="1"/>
          </p:cNvGraphicFramePr>
          <p:nvPr>
            <p:ph idx="1"/>
          </p:nvPr>
        </p:nvGraphicFramePr>
        <p:xfrm>
          <a:off x="457200" y="1295400"/>
          <a:ext cx="8229600" cy="5105400"/>
        </p:xfrm>
        <a:graphic>
          <a:graphicData uri="http://schemas.openxmlformats.org/drawingml/2006/chart">
            <c:chart xmlns:c="http://schemas.openxmlformats.org/drawingml/2006/chart" xmlns:r="http://schemas.openxmlformats.org/officeDocument/2006/relationships" r:id="rId4"/>
          </a:graphicData>
        </a:graphic>
      </p:graphicFrame>
      <p:sp>
        <p:nvSpPr>
          <p:cNvPr id="8" name="Title 1"/>
          <p:cNvSpPr>
            <a:spLocks noGrp="1"/>
          </p:cNvSpPr>
          <p:nvPr>
            <p:ph type="title"/>
          </p:nvPr>
        </p:nvSpPr>
        <p:spPr/>
        <p:txBody>
          <a:bodyPr>
            <a:normAutofit/>
          </a:bodyPr>
          <a:lstStyle/>
          <a:p>
            <a:r>
              <a:rPr lang="en-US" sz="3600" dirty="0" smtClean="0">
                <a:solidFill>
                  <a:srgbClr val="7030A0"/>
                </a:solidFill>
              </a:rPr>
              <a:t>2016 Recap</a:t>
            </a:r>
            <a:endParaRPr lang="en-US" sz="3600" dirty="0">
              <a:solidFill>
                <a:srgbClr val="7030A0"/>
              </a:solidFill>
            </a:endParaRPr>
          </a:p>
        </p:txBody>
      </p:sp>
    </p:spTree>
  </p:cSld>
  <p:clrMapOvr>
    <a:masterClrMapping/>
  </p:clrMapOvr>
  <p:transition spd="slow">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BOL Charity without website 07-2016.jpg"/>
          <p:cNvPicPr>
            <a:picLocks noChangeAspect="1"/>
          </p:cNvPicPr>
          <p:nvPr/>
        </p:nvPicPr>
        <p:blipFill>
          <a:blip r:embed="rId3" cstate="print"/>
          <a:srcRect/>
          <a:stretch>
            <a:fillRect/>
          </a:stretch>
        </p:blipFill>
        <p:spPr bwMode="auto">
          <a:xfrm>
            <a:off x="1219200" y="228600"/>
            <a:ext cx="1219200" cy="1219200"/>
          </a:xfrm>
          <a:prstGeom prst="rect">
            <a:avLst/>
          </a:prstGeom>
          <a:noFill/>
          <a:ln w="9525">
            <a:noFill/>
            <a:miter lim="800000"/>
            <a:headEnd/>
            <a:tailEnd/>
          </a:ln>
        </p:spPr>
      </p:pic>
      <p:sp>
        <p:nvSpPr>
          <p:cNvPr id="8" name="Content Placeholder 7"/>
          <p:cNvSpPr>
            <a:spLocks noGrp="1"/>
          </p:cNvSpPr>
          <p:nvPr>
            <p:ph idx="1"/>
          </p:nvPr>
        </p:nvSpPr>
        <p:spPr>
          <a:xfrm>
            <a:off x="457200" y="2514600"/>
            <a:ext cx="8229600" cy="3611563"/>
          </a:xfrm>
        </p:spPr>
        <p:txBody>
          <a:bodyPr/>
          <a:lstStyle/>
          <a:p>
            <a:pPr lvl="0">
              <a:buNone/>
            </a:pPr>
            <a:r>
              <a:rPr lang="en-US" dirty="0" smtClean="0"/>
              <a:t>		313 average bundles delivered per month</a:t>
            </a:r>
          </a:p>
          <a:p>
            <a:pPr lvl="0">
              <a:buNone/>
            </a:pPr>
            <a:r>
              <a:rPr lang="en-US" dirty="0" smtClean="0"/>
              <a:t>		  72 average bundles delivered per week</a:t>
            </a:r>
          </a:p>
          <a:p>
            <a:pPr lvl="0">
              <a:buNone/>
            </a:pPr>
            <a:r>
              <a:rPr lang="en-US" dirty="0" smtClean="0"/>
              <a:t>		  10 average bundles delivered per day</a:t>
            </a:r>
          </a:p>
          <a:p>
            <a:pPr lvl="0">
              <a:buNone/>
            </a:pPr>
            <a:r>
              <a:rPr lang="en-US" dirty="0" smtClean="0"/>
              <a:t>		     1 bundle delivered every 140 minutes </a:t>
            </a:r>
          </a:p>
          <a:p>
            <a:pPr lvl="1">
              <a:buNone/>
            </a:pPr>
            <a:r>
              <a:rPr lang="en-US" dirty="0" smtClean="0"/>
              <a:t>			</a:t>
            </a:r>
            <a:r>
              <a:rPr lang="en-US" sz="3200" dirty="0" smtClean="0"/>
              <a:t>(2 hours 20 minutes) on average</a:t>
            </a:r>
            <a:endParaRPr lang="en-US" dirty="0" smtClean="0"/>
          </a:p>
        </p:txBody>
      </p:sp>
      <p:sp>
        <p:nvSpPr>
          <p:cNvPr id="10" name="Rounded Rectangle 9"/>
          <p:cNvSpPr/>
          <p:nvPr/>
        </p:nvSpPr>
        <p:spPr>
          <a:xfrm>
            <a:off x="914400" y="1600200"/>
            <a:ext cx="7162800" cy="838200"/>
          </a:xfrm>
          <a:prstGeom prst="roundRect">
            <a:avLst/>
          </a:prstGeom>
          <a:solidFill>
            <a:schemeClr val="accent5">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r>
              <a:rPr lang="en-US" sz="4000" dirty="0" smtClean="0"/>
              <a:t>3,761 Bundles delivered in 2016</a:t>
            </a:r>
            <a:endParaRPr lang="en-US" sz="4000" dirty="0"/>
          </a:p>
        </p:txBody>
      </p:sp>
      <p:sp>
        <p:nvSpPr>
          <p:cNvPr id="11" name="Right Arrow 10"/>
          <p:cNvSpPr/>
          <p:nvPr/>
        </p:nvSpPr>
        <p:spPr>
          <a:xfrm>
            <a:off x="990600" y="2667000"/>
            <a:ext cx="304800" cy="228600"/>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990600" y="3276600"/>
            <a:ext cx="304800" cy="228600"/>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990600" y="3886200"/>
            <a:ext cx="304800" cy="228600"/>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990600" y="4495800"/>
            <a:ext cx="304800" cy="228600"/>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p:cNvSpPr>
            <a:spLocks noGrp="1"/>
          </p:cNvSpPr>
          <p:nvPr>
            <p:ph type="title"/>
          </p:nvPr>
        </p:nvSpPr>
        <p:spPr/>
        <p:txBody>
          <a:bodyPr>
            <a:normAutofit/>
          </a:bodyPr>
          <a:lstStyle/>
          <a:p>
            <a:r>
              <a:rPr lang="en-US" sz="3600" dirty="0" smtClean="0">
                <a:solidFill>
                  <a:srgbClr val="7030A0"/>
                </a:solidFill>
              </a:rPr>
              <a:t>Perspective</a:t>
            </a:r>
            <a:endParaRPr lang="en-US" sz="3600" dirty="0">
              <a:solidFill>
                <a:srgbClr val="7030A0"/>
              </a:solidFill>
            </a:endParaRPr>
          </a:p>
        </p:txBody>
      </p:sp>
    </p:spTree>
  </p:cSld>
  <p:clrMapOvr>
    <a:masterClrMapping/>
  </p:clrMapOvr>
  <p:transition spd="slow">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a:blip r:embed="rId3" cstate="print"/>
          <a:srcRect/>
          <a:stretch>
            <a:fillRect/>
          </a:stretch>
        </p:blipFill>
        <p:spPr bwMode="auto">
          <a:xfrm>
            <a:off x="762002" y="457201"/>
            <a:ext cx="1846263" cy="116522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C8DDC2E6-AFDB-4F71-8E87-80196CEC2836}" type="slidenum">
              <a:rPr lang="en-US" smtClean="0"/>
              <a:pPr/>
              <a:t>7</a:t>
            </a:fld>
            <a:endParaRPr lang="en-US"/>
          </a:p>
        </p:txBody>
      </p:sp>
      <p:sp>
        <p:nvSpPr>
          <p:cNvPr id="8" name="Title 1"/>
          <p:cNvSpPr>
            <a:spLocks noGrp="1"/>
          </p:cNvSpPr>
          <p:nvPr>
            <p:ph type="ctrTitle"/>
          </p:nvPr>
        </p:nvSpPr>
        <p:spPr>
          <a:xfrm>
            <a:off x="2819400" y="381001"/>
            <a:ext cx="5486400" cy="1470025"/>
          </a:xfrm>
        </p:spPr>
        <p:txBody>
          <a:bodyPr>
            <a:normAutofit/>
          </a:bodyPr>
          <a:lstStyle/>
          <a:p>
            <a:pPr algn="l"/>
            <a:r>
              <a:rPr lang="en-US" sz="3600" dirty="0" smtClean="0">
                <a:solidFill>
                  <a:srgbClr val="7030A0"/>
                </a:solidFill>
              </a:rPr>
              <a:t>2016 Financials</a:t>
            </a:r>
            <a:endParaRPr lang="en-US" sz="3600" dirty="0">
              <a:solidFill>
                <a:srgbClr val="7030A0"/>
              </a:solidFill>
            </a:endParaRPr>
          </a:p>
        </p:txBody>
      </p:sp>
      <p:sp>
        <p:nvSpPr>
          <p:cNvPr id="11" name="Subtitle 2"/>
          <p:cNvSpPr txBox="1">
            <a:spLocks/>
          </p:cNvSpPr>
          <p:nvPr/>
        </p:nvSpPr>
        <p:spPr>
          <a:xfrm>
            <a:off x="228600" y="1828800"/>
            <a:ext cx="8458200" cy="5029200"/>
          </a:xfrm>
          <a:prstGeom prst="rect">
            <a:avLst/>
          </a:prstGeom>
        </p:spPr>
        <p:txBody>
          <a:bodyPr vert="horz" lIns="91440" tIns="45720" rIns="91440" bIns="45720" rtlCol="0">
            <a:normAutofit/>
          </a:bodyPr>
          <a:lstStyle/>
          <a:p>
            <a:pPr marL="274320" marR="0" lvl="0" indent="0" algn="l" defTabSz="914400" rtl="0" eaLnBrk="1" fontAlgn="auto" latinLnBrk="0" hangingPunct="1">
              <a:spcAft>
                <a:spcPts val="0"/>
              </a:spcAft>
              <a:buClrTx/>
              <a:buSzTx/>
              <a:tabLst/>
              <a:defRPr/>
            </a:pPr>
            <a:r>
              <a:rPr lang="en-US" sz="2400" dirty="0" smtClean="0"/>
              <a:t>Under review / preliminary</a:t>
            </a:r>
          </a:p>
          <a:p>
            <a:pPr marL="274320" marR="0" lvl="0" indent="0" algn="l" defTabSz="914400" rtl="0" eaLnBrk="1" fontAlgn="auto" latinLnBrk="0" hangingPunct="1">
              <a:spcAft>
                <a:spcPts val="0"/>
              </a:spcAft>
              <a:buClrTx/>
              <a:buSzTx/>
              <a:tabLst/>
              <a:defRPr/>
            </a:pPr>
            <a:endParaRPr lang="en-US" sz="2400" dirty="0" smtClean="0"/>
          </a:p>
          <a:p>
            <a:pPr marL="274320" marR="0" lvl="0" indent="0" algn="l" defTabSz="914400" rtl="0" eaLnBrk="1" fontAlgn="auto" latinLnBrk="0" hangingPunct="1">
              <a:spcAft>
                <a:spcPts val="0"/>
              </a:spcAft>
              <a:buClrTx/>
              <a:buSzTx/>
              <a:tabLst/>
              <a:defRPr/>
            </a:pPr>
            <a:r>
              <a:rPr lang="en-US" sz="2400" dirty="0" smtClean="0"/>
              <a:t>Expenses higher than Income</a:t>
            </a:r>
          </a:p>
          <a:p>
            <a:pPr marL="274320" marR="0" lvl="0" indent="0" algn="l" defTabSz="914400" rtl="0" eaLnBrk="1" fontAlgn="auto" latinLnBrk="0" hangingPunct="1">
              <a:spcAft>
                <a:spcPts val="0"/>
              </a:spcAft>
              <a:buClrTx/>
              <a:buSzTx/>
              <a:tabLst/>
              <a:defRPr/>
            </a:pPr>
            <a:endParaRPr lang="en-US" sz="2400" dirty="0" smtClean="0"/>
          </a:p>
          <a:p>
            <a:pPr marL="731520" lvl="0" indent="-457200">
              <a:buAutoNum type="arabicParenR"/>
              <a:defRPr/>
            </a:pPr>
            <a:r>
              <a:rPr lang="en-US" sz="2400" dirty="0" smtClean="0"/>
              <a:t>Lower income (2 large donations in 2015; $16k,$15k) not repeated</a:t>
            </a:r>
          </a:p>
          <a:p>
            <a:pPr marL="731520" marR="0" lvl="0" indent="-457200" algn="l" defTabSz="914400" rtl="0" eaLnBrk="1" fontAlgn="auto" latinLnBrk="0" hangingPunct="1">
              <a:spcAft>
                <a:spcPts val="0"/>
              </a:spcAft>
              <a:buClrTx/>
              <a:buSzTx/>
              <a:buAutoNum type="arabicParenR"/>
              <a:tabLst/>
              <a:defRPr/>
            </a:pPr>
            <a:r>
              <a:rPr kumimoji="0" lang="en-US" sz="2400" b="0" i="0" u="none" strike="noStrike" kern="1200" cap="none" spc="0" normalizeH="0" noProof="0" dirty="0" smtClean="0">
                <a:ln>
                  <a:noFill/>
                </a:ln>
                <a:solidFill>
                  <a:schemeClr val="tx1"/>
                </a:solidFill>
                <a:effectLst/>
                <a:uLnTx/>
                <a:uFillTx/>
                <a:latin typeface="+mn-lt"/>
                <a:ea typeface="+mn-ea"/>
                <a:cs typeface="+mn-cs"/>
              </a:rPr>
              <a:t>Timing of purchase of 2 laptops for financial team and software with prior year funds</a:t>
            </a:r>
          </a:p>
        </p:txBody>
      </p:sp>
    </p:spTree>
  </p:cSld>
  <p:clrMapOvr>
    <a:masterClrMapping/>
  </p:clrMapOvr>
  <p:transition spd="slow">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381001"/>
            <a:ext cx="6019800" cy="1470025"/>
          </a:xfrm>
        </p:spPr>
        <p:txBody>
          <a:bodyPr>
            <a:normAutofit/>
          </a:bodyPr>
          <a:lstStyle/>
          <a:p>
            <a:pPr algn="l"/>
            <a:r>
              <a:rPr lang="en-US" sz="3600" dirty="0" smtClean="0">
                <a:solidFill>
                  <a:srgbClr val="7030A0"/>
                </a:solidFill>
              </a:rPr>
              <a:t>Work Group Sharing</a:t>
            </a:r>
            <a:endParaRPr lang="en-US" sz="3600" dirty="0">
              <a:solidFill>
                <a:srgbClr val="7030A0"/>
              </a:solidFill>
            </a:endParaRPr>
          </a:p>
        </p:txBody>
      </p:sp>
      <p:sp>
        <p:nvSpPr>
          <p:cNvPr id="3" name="Subtitle 2"/>
          <p:cNvSpPr>
            <a:spLocks noGrp="1"/>
          </p:cNvSpPr>
          <p:nvPr>
            <p:ph type="subTitle" idx="1"/>
          </p:nvPr>
        </p:nvSpPr>
        <p:spPr>
          <a:xfrm>
            <a:off x="609600" y="1752600"/>
            <a:ext cx="8001000" cy="4343400"/>
          </a:xfrm>
        </p:spPr>
        <p:txBody>
          <a:bodyPr numCol="1">
            <a:noAutofit/>
          </a:bodyPr>
          <a:lstStyle/>
          <a:p>
            <a:pPr algn="just">
              <a:spcBef>
                <a:spcPts val="600"/>
              </a:spcBef>
            </a:pPr>
            <a:endParaRPr lang="en-US" sz="2800" dirty="0" smtClean="0">
              <a:solidFill>
                <a:schemeClr val="tx1"/>
              </a:solidFill>
            </a:endParaRPr>
          </a:p>
          <a:p>
            <a:pPr>
              <a:spcBef>
                <a:spcPts val="0"/>
              </a:spcBef>
            </a:pPr>
            <a:endParaRPr lang="en-US" sz="2800" dirty="0" smtClean="0">
              <a:solidFill>
                <a:schemeClr val="tx1"/>
              </a:solidFill>
            </a:endParaRPr>
          </a:p>
          <a:p>
            <a:pPr>
              <a:spcBef>
                <a:spcPts val="0"/>
              </a:spcBef>
            </a:pPr>
            <a:endParaRPr lang="en-US" sz="2800" dirty="0">
              <a:solidFill>
                <a:schemeClr val="tx1"/>
              </a:solidFill>
            </a:endParaRPr>
          </a:p>
          <a:p>
            <a:pPr>
              <a:spcBef>
                <a:spcPts val="0"/>
              </a:spcBef>
            </a:pPr>
            <a:r>
              <a:rPr lang="en-US" sz="2800" dirty="0" smtClean="0">
                <a:solidFill>
                  <a:schemeClr val="tx1"/>
                </a:solidFill>
              </a:rPr>
              <a:t>Share your successes from 2016</a:t>
            </a:r>
          </a:p>
          <a:p>
            <a:pPr>
              <a:spcBef>
                <a:spcPts val="0"/>
              </a:spcBef>
            </a:pPr>
            <a:endParaRPr lang="en-US" sz="2800" dirty="0" smtClean="0">
              <a:solidFill>
                <a:schemeClr val="tx1"/>
              </a:solidFill>
            </a:endParaRPr>
          </a:p>
          <a:p>
            <a:pPr algn="just">
              <a:spcBef>
                <a:spcPts val="0"/>
              </a:spcBef>
            </a:pPr>
            <a:endParaRPr lang="en-US" sz="2800" b="1" u="sng" dirty="0" smtClean="0">
              <a:solidFill>
                <a:schemeClr val="tx1"/>
              </a:solidFill>
            </a:endParaRPr>
          </a:p>
        </p:txBody>
      </p:sp>
      <p:pic>
        <p:nvPicPr>
          <p:cNvPr id="1026" name="Picture 1"/>
          <p:cNvPicPr>
            <a:picLocks noChangeAspect="1" noChangeArrowheads="1"/>
          </p:cNvPicPr>
          <p:nvPr/>
        </p:nvPicPr>
        <p:blipFill>
          <a:blip r:embed="rId3" cstate="print"/>
          <a:srcRect/>
          <a:stretch>
            <a:fillRect/>
          </a:stretch>
        </p:blipFill>
        <p:spPr bwMode="auto">
          <a:xfrm>
            <a:off x="762002" y="457201"/>
            <a:ext cx="1846263" cy="116522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C8DDC2E6-AFDB-4F71-8E87-80196CEC2836}" type="slidenum">
              <a:rPr lang="en-US" smtClean="0"/>
              <a:pPr/>
              <a:t>8</a:t>
            </a:fld>
            <a:endParaRPr lang="en-US"/>
          </a:p>
        </p:txBody>
      </p:sp>
    </p:spTree>
  </p:cSld>
  <p:clrMapOvr>
    <a:masterClrMapping/>
  </p:clrMapOvr>
  <p:transition spd="slow">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0800" y="2362201"/>
            <a:ext cx="3505200" cy="1470025"/>
          </a:xfrm>
        </p:spPr>
        <p:txBody>
          <a:bodyPr/>
          <a:lstStyle/>
          <a:p>
            <a:r>
              <a:rPr lang="en-US" dirty="0" smtClean="0">
                <a:solidFill>
                  <a:srgbClr val="7030A0"/>
                </a:solidFill>
              </a:rPr>
              <a:t>Lunch Break</a:t>
            </a:r>
            <a:endParaRPr lang="en-US" dirty="0">
              <a:solidFill>
                <a:srgbClr val="7030A0"/>
              </a:solidFill>
            </a:endParaRPr>
          </a:p>
        </p:txBody>
      </p:sp>
      <p:pic>
        <p:nvPicPr>
          <p:cNvPr id="1026" name="Picture 1"/>
          <p:cNvPicPr>
            <a:picLocks noChangeAspect="1" noChangeArrowheads="1"/>
          </p:cNvPicPr>
          <p:nvPr/>
        </p:nvPicPr>
        <p:blipFill>
          <a:blip r:embed="rId3" cstate="print"/>
          <a:srcRect/>
          <a:stretch>
            <a:fillRect/>
          </a:stretch>
        </p:blipFill>
        <p:spPr bwMode="auto">
          <a:xfrm>
            <a:off x="762002" y="457201"/>
            <a:ext cx="1846263" cy="1165225"/>
          </a:xfrm>
          <a:prstGeom prst="rect">
            <a:avLst/>
          </a:prstGeom>
          <a:noFill/>
          <a:ln w="9525">
            <a:noFill/>
            <a:miter lim="800000"/>
            <a:headEnd/>
            <a:tailEnd/>
          </a:ln>
        </p:spPr>
      </p:pic>
      <p:sp>
        <p:nvSpPr>
          <p:cNvPr id="5" name="Subtitle 4"/>
          <p:cNvSpPr>
            <a:spLocks noGrp="1"/>
          </p:cNvSpPr>
          <p:nvPr>
            <p:ph type="subTitle" idx="1"/>
          </p:nvPr>
        </p:nvSpPr>
        <p:spPr>
          <a:xfrm>
            <a:off x="838200" y="3886200"/>
            <a:ext cx="7848600" cy="1752600"/>
          </a:xfrm>
        </p:spPr>
        <p:txBody>
          <a:bodyPr>
            <a:normAutofit/>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fld id="{C8DDC2E6-AFDB-4F71-8E87-80196CEC2836}" type="slidenum">
              <a:rPr lang="en-US" smtClean="0"/>
              <a:pPr/>
              <a:t>9</a:t>
            </a:fld>
            <a:endParaRPr lang="en-US"/>
          </a:p>
        </p:txBody>
      </p:sp>
    </p:spTree>
  </p:cSld>
  <p:clrMapOvr>
    <a:masterClrMapping/>
  </p:clrMapOvr>
  <p:transition spd="slow">
    <p:pull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4030</TotalTime>
  <Words>2064</Words>
  <Application>Microsoft Macintosh PowerPoint</Application>
  <PresentationFormat>On-screen Show (4:3)</PresentationFormat>
  <Paragraphs>312</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Wingdings</vt:lpstr>
      <vt:lpstr>Office Theme</vt:lpstr>
      <vt:lpstr>Bundles of Love  Leadership Meeting  Saturday, April 1, 2016 11 am – 3:30 pm Assisi Heights (Walter’s conference room)  Rochester</vt:lpstr>
      <vt:lpstr>Agenda/Schedule</vt:lpstr>
      <vt:lpstr>2016 Recap</vt:lpstr>
      <vt:lpstr>2016 Recap</vt:lpstr>
      <vt:lpstr>2016 Recap</vt:lpstr>
      <vt:lpstr>Perspective</vt:lpstr>
      <vt:lpstr>2016 Financials</vt:lpstr>
      <vt:lpstr>Work Group Sharing</vt:lpstr>
      <vt:lpstr>Lunch Break</vt:lpstr>
      <vt:lpstr>2017 Strategic Planning</vt:lpstr>
      <vt:lpstr>Vision</vt:lpstr>
      <vt:lpstr>Core Values</vt:lpstr>
      <vt:lpstr>Core Values</vt:lpstr>
      <vt:lpstr>Core Values</vt:lpstr>
      <vt:lpstr>Strategic Plan:  Areas of Focus</vt:lpstr>
      <vt:lpstr>Goals Including Work Group Involvement</vt:lpstr>
      <vt:lpstr>Stabilize Financial Resources</vt:lpstr>
      <vt:lpstr>Strengthen Relationships</vt:lpstr>
      <vt:lpstr>Grow Volunteer Base</vt:lpstr>
      <vt:lpstr>Widen Name Recognition</vt:lpstr>
      <vt:lpstr>Additional Board Activities</vt:lpstr>
      <vt:lpstr>Final Comments</vt:lpstr>
      <vt:lpstr>PowerPoint Presentation</vt:lpstr>
    </vt:vector>
  </TitlesOfParts>
  <Company>Thomson</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U0158520</dc:creator>
  <cp:lastModifiedBy>Microsoft Office User</cp:lastModifiedBy>
  <cp:revision>215</cp:revision>
  <cp:lastPrinted>2017-03-28T21:40:14Z</cp:lastPrinted>
  <dcterms:created xsi:type="dcterms:W3CDTF">2014-05-29T01:26:21Z</dcterms:created>
  <dcterms:modified xsi:type="dcterms:W3CDTF">2017-04-01T12:16:32Z</dcterms:modified>
</cp:coreProperties>
</file>