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3" r:id="rId6"/>
    <p:sldId id="308" r:id="rId7"/>
    <p:sldId id="309" r:id="rId8"/>
    <p:sldId id="302" r:id="rId9"/>
    <p:sldId id="264" r:id="rId10"/>
    <p:sldId id="286" r:id="rId11"/>
    <p:sldId id="287" r:id="rId12"/>
    <p:sldId id="288" r:id="rId13"/>
    <p:sldId id="261" r:id="rId14"/>
    <p:sldId id="260" r:id="rId15"/>
    <p:sldId id="266" r:id="rId16"/>
    <p:sldId id="265" r:id="rId17"/>
    <p:sldId id="267" r:id="rId18"/>
    <p:sldId id="270" r:id="rId19"/>
    <p:sldId id="269" r:id="rId20"/>
    <p:sldId id="268" r:id="rId21"/>
    <p:sldId id="271" r:id="rId22"/>
    <p:sldId id="272" r:id="rId23"/>
    <p:sldId id="273" r:id="rId24"/>
    <p:sldId id="278" r:id="rId25"/>
    <p:sldId id="274" r:id="rId26"/>
    <p:sldId id="275" r:id="rId27"/>
    <p:sldId id="294" r:id="rId28"/>
    <p:sldId id="279" r:id="rId29"/>
    <p:sldId id="276" r:id="rId30"/>
    <p:sldId id="280" r:id="rId31"/>
    <p:sldId id="305" r:id="rId32"/>
    <p:sldId id="291" r:id="rId33"/>
    <p:sldId id="293" r:id="rId34"/>
    <p:sldId id="301" r:id="rId35"/>
    <p:sldId id="292" r:id="rId36"/>
    <p:sldId id="281" r:id="rId37"/>
    <p:sldId id="282" r:id="rId38"/>
    <p:sldId id="283" r:id="rId39"/>
    <p:sldId id="284" r:id="rId40"/>
    <p:sldId id="285" r:id="rId41"/>
    <p:sldId id="290" r:id="rId42"/>
    <p:sldId id="289" r:id="rId43"/>
    <p:sldId id="295" r:id="rId44"/>
    <p:sldId id="296" r:id="rId45"/>
    <p:sldId id="303" r:id="rId46"/>
    <p:sldId id="306" r:id="rId47"/>
    <p:sldId id="304" r:id="rId48"/>
    <p:sldId id="307" r:id="rId49"/>
    <p:sldId id="298" r:id="rId50"/>
    <p:sldId id="3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77" autoAdjust="0"/>
  </p:normalViewPr>
  <p:slideViewPr>
    <p:cSldViewPr snapToGrid="0">
      <p:cViewPr varScale="1">
        <p:scale>
          <a:sx n="68" d="100"/>
          <a:sy n="68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DE9B7-6847-4CEB-B7F6-A6D42571F7F4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D96D3-4AD6-4044-B546-6071067D2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32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3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4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5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Check using </a:t>
            </a:r>
            <a:r>
              <a:rPr lang="en-IN" dirty="0" err="1"/>
              <a:t>Poke</a:t>
            </a:r>
            <a:r>
              <a:rPr lang="en-IN" baseline="0" dirty="0" err="1"/>
              <a:t>Windows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3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1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 exhaustive. Will not know entire list till</a:t>
            </a:r>
            <a:r>
              <a:rPr lang="en-IN" baseline="0" dirty="0"/>
              <a:t> program is decompiled and all </a:t>
            </a:r>
            <a:r>
              <a:rPr lang="en-IN" baseline="0" dirty="0" err="1"/>
              <a:t>LoadLibraryA</a:t>
            </a:r>
            <a:r>
              <a:rPr lang="en-IN" baseline="0" dirty="0"/>
              <a:t>() calls are traced. </a:t>
            </a:r>
            <a:r>
              <a:rPr lang="en-IN" baseline="0" dirty="0" err="1"/>
              <a:t>Loadlibrary</a:t>
            </a:r>
            <a:r>
              <a:rPr lang="en-IN" baseline="0" dirty="0"/>
              <a:t> may exist in uncalled functions.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85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Not exhaustive. Will not know entire list till</a:t>
            </a:r>
            <a:r>
              <a:rPr lang="en-IN" baseline="0" dirty="0"/>
              <a:t> program is decompiled and all </a:t>
            </a:r>
            <a:r>
              <a:rPr lang="en-IN" baseline="0" dirty="0" err="1"/>
              <a:t>LoadLibraryA</a:t>
            </a:r>
            <a:r>
              <a:rPr lang="en-IN" baseline="0" dirty="0"/>
              <a:t>() calls are traced. </a:t>
            </a:r>
            <a:r>
              <a:rPr lang="en-IN" baseline="0" dirty="0" err="1"/>
              <a:t>Loadlibrary</a:t>
            </a:r>
            <a:r>
              <a:rPr lang="en-IN" baseline="0" dirty="0"/>
              <a:t> may exist in uncalled functions.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96D3-4AD6-4044-B546-6071067D252B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1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8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2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27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8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28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85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2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8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7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EE94-E1BF-4D15-950A-4762068407E6}" type="datetimeFigureOut">
              <a:rPr lang="en-IN" smtClean="0"/>
              <a:t>22-12-2017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49E0-B842-4F0E-9241-51DA49A51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2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ibreak.softwar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ibreak.softwar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Windows Privilege Escalation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56602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Pentester's</a:t>
            </a:r>
            <a:r>
              <a:rPr lang="en-IN" dirty="0"/>
              <a:t> Methodology to Discover and Exploit flaws on the network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AD119D5-5E3E-4B04-A684-A2B222A8ABA8}"/>
              </a:ext>
            </a:extLst>
          </p:cNvPr>
          <p:cNvSpPr txBox="1">
            <a:spLocks/>
          </p:cNvSpPr>
          <p:nvPr/>
        </p:nvSpPr>
        <p:spPr>
          <a:xfrm>
            <a:off x="1524000" y="4775199"/>
            <a:ext cx="9144000" cy="756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Also useful if you are planning to do OSCP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2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1" y="2567150"/>
            <a:ext cx="4610879" cy="2546025"/>
          </a:xfrm>
        </p:spPr>
        <p:txBody>
          <a:bodyPr/>
          <a:lstStyle/>
          <a:p>
            <a:r>
              <a:rPr lang="en-IN" dirty="0"/>
              <a:t>Abusing Scheduled Tasks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67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C:\&gt; </a:t>
            </a:r>
            <a:r>
              <a:rPr lang="en-IN" dirty="0" err="1"/>
              <a:t>schtasks</a:t>
            </a:r>
            <a:r>
              <a:rPr lang="en-IN" dirty="0"/>
              <a:t> /query /</a:t>
            </a:r>
            <a:r>
              <a:rPr lang="en-IN" dirty="0" err="1"/>
              <a:t>fo</a:t>
            </a:r>
            <a:r>
              <a:rPr lang="en-IN" dirty="0"/>
              <a:t> LIST /v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03" y="1690688"/>
            <a:ext cx="10688994" cy="497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8500" cy="1325563"/>
          </a:xfrm>
        </p:spPr>
        <p:txBody>
          <a:bodyPr/>
          <a:lstStyle/>
          <a:p>
            <a:r>
              <a:rPr lang="en-IN" dirty="0"/>
              <a:t>C:\&gt; </a:t>
            </a:r>
            <a:r>
              <a:rPr lang="en-IN" dirty="0" err="1"/>
              <a:t>icacls</a:t>
            </a:r>
            <a:r>
              <a:rPr lang="en-IN" dirty="0"/>
              <a:t> C:\AdminTasks\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20" y="1690688"/>
            <a:ext cx="9218259" cy="465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7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1" y="2567151"/>
            <a:ext cx="7074159" cy="866516"/>
          </a:xfrm>
        </p:spPr>
        <p:txBody>
          <a:bodyPr/>
          <a:lstStyle/>
          <a:p>
            <a:r>
              <a:rPr lang="en-IN" dirty="0"/>
              <a:t>Passwords in files/registry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[unencrypted (like for real!)]</a:t>
            </a:r>
          </a:p>
        </p:txBody>
      </p:sp>
    </p:spTree>
    <p:extLst>
      <p:ext uri="{BB962C8B-B14F-4D97-AF65-F5344CB8AC3E}">
        <p14:creationId xmlns:p14="http://schemas.microsoft.com/office/powerpoint/2010/main" val="222756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jacker.com/wp-content/uploads/2014/10/are-you-serious-wtf-meme-baby-f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424" y="615820"/>
            <a:ext cx="8465910" cy="564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3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5673012"/>
            <a:ext cx="3827106" cy="769662"/>
          </a:xfrm>
        </p:spPr>
        <p:txBody>
          <a:bodyPr/>
          <a:lstStyle/>
          <a:p>
            <a:r>
              <a:rPr lang="en-IN" dirty="0"/>
              <a:t>c:\sysprep.inf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391" y="550114"/>
            <a:ext cx="8078364" cy="456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5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1" y="5587022"/>
            <a:ext cx="5618583" cy="855652"/>
          </a:xfrm>
        </p:spPr>
        <p:txBody>
          <a:bodyPr>
            <a:noAutofit/>
          </a:bodyPr>
          <a:lstStyle/>
          <a:p>
            <a:r>
              <a:rPr lang="en-IN" dirty="0"/>
              <a:t>c:\sysprep\sysprep.xml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880" y="504807"/>
            <a:ext cx="10181093" cy="50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5117111"/>
            <a:ext cx="3827106" cy="1325563"/>
          </a:xfrm>
        </p:spPr>
        <p:txBody>
          <a:bodyPr/>
          <a:lstStyle/>
          <a:p>
            <a:r>
              <a:rPr lang="en-IN" dirty="0"/>
              <a:t>unattended.xml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48" y="1527125"/>
            <a:ext cx="8714994" cy="31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6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72" y="5117111"/>
            <a:ext cx="3827106" cy="1325563"/>
          </a:xfrm>
        </p:spPr>
        <p:txBody>
          <a:bodyPr/>
          <a:lstStyle/>
          <a:p>
            <a:r>
              <a:rPr lang="en-IN" dirty="0"/>
              <a:t>wdscapture.inf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510" y="365125"/>
            <a:ext cx="5701290" cy="6048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9FEF2-5B74-452D-BD55-E6F4D96D25C8}"/>
              </a:ext>
            </a:extLst>
          </p:cNvPr>
          <p:cNvSpPr txBox="1"/>
          <p:nvPr/>
        </p:nvSpPr>
        <p:spPr>
          <a:xfrm>
            <a:off x="357781" y="6442674"/>
            <a:ext cx="4526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https://technet.microsoft.com/en-us/library/cc732280(v=ws.10).aspx</a:t>
            </a:r>
          </a:p>
        </p:txBody>
      </p:sp>
    </p:spTree>
    <p:extLst>
      <p:ext uri="{BB962C8B-B14F-4D97-AF65-F5344CB8AC3E}">
        <p14:creationId xmlns:p14="http://schemas.microsoft.com/office/powerpoint/2010/main" val="417501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66" y="475964"/>
            <a:ext cx="8901675" cy="450877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7571" y="5411755"/>
            <a:ext cx="9780037" cy="1030919"/>
          </a:xfrm>
        </p:spPr>
        <p:txBody>
          <a:bodyPr>
            <a:normAutofit/>
          </a:bodyPr>
          <a:lstStyle/>
          <a:p>
            <a:r>
              <a:rPr lang="en-IN" dirty="0"/>
              <a:t>Groups.xml in </a:t>
            </a:r>
            <a:r>
              <a:rPr lang="en-IN" dirty="0" err="1"/>
              <a:t>sysvol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8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Riyaz Walikar</a:t>
            </a:r>
          </a:p>
          <a:p>
            <a:r>
              <a:rPr lang="en-IN" dirty="0"/>
              <a:t>@</a:t>
            </a:r>
            <a:r>
              <a:rPr lang="en-IN" dirty="0" err="1"/>
              <a:t>riyazwalikar</a:t>
            </a:r>
            <a:r>
              <a:rPr lang="en-IN" dirty="0"/>
              <a:t> | @</a:t>
            </a:r>
            <a:r>
              <a:rPr lang="en-IN" dirty="0" err="1"/>
              <a:t>wincmdfu</a:t>
            </a:r>
            <a:endParaRPr lang="en-IN" dirty="0"/>
          </a:p>
          <a:p>
            <a:r>
              <a:rPr lang="en-IN" dirty="0"/>
              <a:t>Chief Offensive Security Officer at </a:t>
            </a:r>
            <a:r>
              <a:rPr lang="en-IN" dirty="0" err="1"/>
              <a:t>Appsecco</a:t>
            </a:r>
            <a:endParaRPr lang="en-IN" dirty="0"/>
          </a:p>
          <a:p>
            <a:r>
              <a:rPr lang="en-IN" dirty="0">
                <a:hlinkClick r:id="rId2"/>
              </a:rPr>
              <a:t>http://ibreak.software</a:t>
            </a:r>
            <a:endParaRPr lang="en-IN" dirty="0"/>
          </a:p>
          <a:p>
            <a:r>
              <a:rPr lang="en-IN" dirty="0"/>
              <a:t>OWASP Bangalore chapter leader, null Bangalore leader</a:t>
            </a:r>
          </a:p>
          <a:p>
            <a:r>
              <a:rPr lang="en-IN" dirty="0"/>
              <a:t>Trainer/Speaker: </a:t>
            </a:r>
            <a:r>
              <a:rPr lang="en-IN" dirty="0" err="1"/>
              <a:t>BlackHat</a:t>
            </a:r>
            <a:r>
              <a:rPr lang="en-IN" dirty="0"/>
              <a:t> Asia, </a:t>
            </a:r>
            <a:r>
              <a:rPr lang="en-IN" dirty="0" err="1"/>
              <a:t>BlackHat</a:t>
            </a:r>
            <a:r>
              <a:rPr lang="en-IN" dirty="0"/>
              <a:t> USA, </a:t>
            </a:r>
            <a:r>
              <a:rPr lang="en-IN" dirty="0" err="1"/>
              <a:t>nullcon</a:t>
            </a:r>
            <a:r>
              <a:rPr lang="en-IN" dirty="0"/>
              <a:t> Goa, </a:t>
            </a:r>
            <a:r>
              <a:rPr lang="en-IN" dirty="0" err="1"/>
              <a:t>nullcon</a:t>
            </a:r>
            <a:r>
              <a:rPr lang="en-IN" dirty="0"/>
              <a:t> Delhi, c0c0n, OWASP </a:t>
            </a:r>
            <a:r>
              <a:rPr lang="en-IN" dirty="0" err="1"/>
              <a:t>AppSec</a:t>
            </a:r>
            <a:r>
              <a:rPr lang="en-IN" dirty="0"/>
              <a:t> USA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172"/>
          <a:stretch/>
        </p:blipFill>
        <p:spPr>
          <a:xfrm>
            <a:off x="838200" y="610517"/>
            <a:ext cx="10515600" cy="6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74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*</a:t>
            </a:r>
            <a:r>
              <a:rPr lang="en-IN" dirty="0" err="1"/>
              <a:t>vnc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RealVNC</a:t>
            </a:r>
            <a:r>
              <a:rPr lang="en-IN" dirty="0"/>
              <a:t> [HKEY_LOCAL_MACHINE\SOFTWARE\</a:t>
            </a:r>
            <a:r>
              <a:rPr lang="en-IN" dirty="0" err="1"/>
              <a:t>RealVNC</a:t>
            </a:r>
            <a:r>
              <a:rPr lang="en-IN" dirty="0"/>
              <a:t>\</a:t>
            </a:r>
            <a:r>
              <a:rPr lang="en-IN" dirty="0" err="1"/>
              <a:t>vncserver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dirty="0" err="1"/>
              <a:t>TightVNC</a:t>
            </a:r>
            <a:r>
              <a:rPr lang="en-IN" dirty="0"/>
              <a:t> [HKEY_CURRENT_USER\Software\</a:t>
            </a:r>
            <a:r>
              <a:rPr lang="en-IN" dirty="0" err="1"/>
              <a:t>TightVNC</a:t>
            </a:r>
            <a:r>
              <a:rPr lang="en-IN" dirty="0"/>
              <a:t>\Server]</a:t>
            </a:r>
          </a:p>
          <a:p>
            <a:endParaRPr lang="en-IN" dirty="0"/>
          </a:p>
          <a:p>
            <a:r>
              <a:rPr lang="en-IN" dirty="0" err="1"/>
              <a:t>TigerVNC</a:t>
            </a:r>
            <a:r>
              <a:rPr lang="en-IN" dirty="0"/>
              <a:t> [HKEY_LOCAL_USER\Software\</a:t>
            </a:r>
            <a:r>
              <a:rPr lang="en-IN" dirty="0" err="1"/>
              <a:t>TigerVNC</a:t>
            </a:r>
            <a:r>
              <a:rPr lang="en-IN" dirty="0"/>
              <a:t>\WinVNC4]</a:t>
            </a:r>
          </a:p>
          <a:p>
            <a:endParaRPr lang="en-IN" dirty="0"/>
          </a:p>
          <a:p>
            <a:r>
              <a:rPr lang="en-IN" dirty="0" err="1"/>
              <a:t>UltraVNC</a:t>
            </a:r>
            <a:r>
              <a:rPr lang="en-IN" dirty="0"/>
              <a:t> [C:\Program Files\</a:t>
            </a:r>
            <a:r>
              <a:rPr lang="en-IN" dirty="0" err="1"/>
              <a:t>UltraVNC</a:t>
            </a:r>
            <a:r>
              <a:rPr lang="en-IN" dirty="0"/>
              <a:t>\ultravnc.ini]</a:t>
            </a:r>
          </a:p>
        </p:txBody>
      </p:sp>
    </p:spTree>
    <p:extLst>
      <p:ext uri="{BB962C8B-B14F-4D97-AF65-F5344CB8AC3E}">
        <p14:creationId xmlns:p14="http://schemas.microsoft.com/office/powerpoint/2010/main" val="1691224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places /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Autologon</a:t>
            </a:r>
            <a:r>
              <a:rPr lang="en-IN" dirty="0"/>
              <a:t> [HKLM\Software\Microsoft\Windows NT\</a:t>
            </a:r>
            <a:r>
              <a:rPr lang="en-IN" dirty="0" err="1"/>
              <a:t>CurrentVersion</a:t>
            </a:r>
            <a:r>
              <a:rPr lang="en-IN" dirty="0"/>
              <a:t>\</a:t>
            </a:r>
            <a:r>
              <a:rPr lang="en-IN" dirty="0" err="1"/>
              <a:t>Winlogon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dirty="0"/>
              <a:t>HKEY_CURRENT_USER\Software\</a:t>
            </a:r>
            <a:r>
              <a:rPr lang="en-IN" dirty="0" err="1"/>
              <a:t>SimonTatham</a:t>
            </a:r>
            <a:r>
              <a:rPr lang="en-IN" dirty="0"/>
              <a:t>\</a:t>
            </a:r>
            <a:r>
              <a:rPr lang="en-IN" dirty="0" err="1"/>
              <a:t>PuTTY</a:t>
            </a:r>
            <a:r>
              <a:rPr lang="en-IN" dirty="0"/>
              <a:t>\Sessions</a:t>
            </a:r>
          </a:p>
          <a:p>
            <a:endParaRPr lang="en-IN" dirty="0"/>
          </a:p>
          <a:p>
            <a:r>
              <a:rPr lang="en-IN" dirty="0"/>
              <a:t>Search the OS using </a:t>
            </a:r>
            <a:r>
              <a:rPr lang="en-IN" dirty="0" err="1"/>
              <a:t>dir</a:t>
            </a:r>
            <a:r>
              <a:rPr lang="en-IN" dirty="0"/>
              <a:t> /s and </a:t>
            </a:r>
            <a:r>
              <a:rPr lang="en-IN" dirty="0" err="1"/>
              <a:t>findstr</a:t>
            </a:r>
            <a:r>
              <a:rPr lang="en-IN" dirty="0"/>
              <a:t> /S /I (.</a:t>
            </a:r>
            <a:r>
              <a:rPr lang="en-IN" dirty="0" err="1"/>
              <a:t>xlsx</a:t>
            </a:r>
            <a:r>
              <a:rPr lang="en-IN" dirty="0"/>
              <a:t>, .</a:t>
            </a:r>
            <a:r>
              <a:rPr lang="en-IN" dirty="0" err="1"/>
              <a:t>docx</a:t>
            </a:r>
            <a:r>
              <a:rPr lang="en-IN" dirty="0"/>
              <a:t>, .pdf etc.)</a:t>
            </a:r>
          </a:p>
          <a:p>
            <a:endParaRPr lang="en-IN" dirty="0"/>
          </a:p>
          <a:p>
            <a:r>
              <a:rPr lang="en-IN" dirty="0"/>
              <a:t>Search the Windows registry using </a:t>
            </a:r>
            <a:r>
              <a:rPr lang="en-IN" dirty="0" err="1"/>
              <a:t>reg</a:t>
            </a:r>
            <a:r>
              <a:rPr lang="en-IN" dirty="0"/>
              <a:t> query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9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2" y="2567150"/>
            <a:ext cx="4872136" cy="2546025"/>
          </a:xfrm>
        </p:spPr>
        <p:txBody>
          <a:bodyPr/>
          <a:lstStyle/>
          <a:p>
            <a:r>
              <a:rPr lang="en-IN" dirty="0"/>
              <a:t>Forensics and Data carving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114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Disk Image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 for *.</a:t>
            </a:r>
            <a:r>
              <a:rPr lang="en-IN" dirty="0" err="1"/>
              <a:t>vmdk</a:t>
            </a:r>
            <a:r>
              <a:rPr lang="en-IN" dirty="0"/>
              <a:t>, *.</a:t>
            </a:r>
            <a:r>
              <a:rPr lang="en-IN" dirty="0" err="1"/>
              <a:t>vdi</a:t>
            </a:r>
            <a:r>
              <a:rPr lang="en-IN" dirty="0"/>
              <a:t>, *.</a:t>
            </a:r>
            <a:r>
              <a:rPr lang="en-IN" dirty="0" err="1"/>
              <a:t>vhd</a:t>
            </a:r>
            <a:r>
              <a:rPr lang="en-IN" dirty="0"/>
              <a:t>, *.</a:t>
            </a:r>
            <a:r>
              <a:rPr lang="en-IN" dirty="0" err="1"/>
              <a:t>qed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Vmware</a:t>
            </a:r>
            <a:r>
              <a:rPr lang="en-IN" dirty="0"/>
              <a:t>, Virtual and Virtual PC disk images</a:t>
            </a:r>
          </a:p>
          <a:p>
            <a:endParaRPr lang="en-IN" dirty="0"/>
          </a:p>
          <a:p>
            <a:r>
              <a:rPr lang="en-IN" dirty="0"/>
              <a:t>ISO files, Ghost images, Daemon tool images etc.</a:t>
            </a:r>
          </a:p>
          <a:p>
            <a:endParaRPr lang="en-IN" dirty="0"/>
          </a:p>
          <a:p>
            <a:r>
              <a:rPr lang="en-IN" dirty="0"/>
              <a:t>Memory </a:t>
            </a:r>
            <a:r>
              <a:rPr lang="en-IN" dirty="0" err="1"/>
              <a:t>snapshopts</a:t>
            </a:r>
            <a:r>
              <a:rPr lang="en-IN" dirty="0"/>
              <a:t> (*.</a:t>
            </a:r>
            <a:r>
              <a:rPr lang="en-IN" dirty="0" err="1"/>
              <a:t>vmem</a:t>
            </a:r>
            <a:r>
              <a:rPr lang="en-IN" dirty="0"/>
              <a:t> files for example)</a:t>
            </a:r>
          </a:p>
        </p:txBody>
      </p:sp>
    </p:spTree>
    <p:extLst>
      <p:ext uri="{BB962C8B-B14F-4D97-AF65-F5344CB8AC3E}">
        <p14:creationId xmlns:p14="http://schemas.microsoft.com/office/powerpoint/2010/main" val="8114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44" y="1469572"/>
            <a:ext cx="4114511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095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04" y="378678"/>
            <a:ext cx="10974311" cy="57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42" y="1471254"/>
            <a:ext cx="11339230" cy="36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86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 came, I saw, I passed the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1375"/>
          </a:xfrm>
        </p:spPr>
        <p:txBody>
          <a:bodyPr/>
          <a:lstStyle/>
          <a:p>
            <a:r>
              <a:rPr lang="en-IN" dirty="0"/>
              <a:t>use exploit/windows/</a:t>
            </a:r>
            <a:r>
              <a:rPr lang="en-IN" dirty="0" err="1"/>
              <a:t>smb</a:t>
            </a:r>
            <a:r>
              <a:rPr lang="en-IN" dirty="0"/>
              <a:t>/</a:t>
            </a:r>
            <a:r>
              <a:rPr lang="en-IN" dirty="0" err="1"/>
              <a:t>psexec</a:t>
            </a:r>
            <a:endParaRPr lang="en-IN" dirty="0"/>
          </a:p>
          <a:p>
            <a:endParaRPr lang="en-IN" dirty="0"/>
          </a:p>
          <a:p>
            <a:r>
              <a:rPr lang="en-IN" dirty="0"/>
              <a:t>Windows Credential Editor + net use + </a:t>
            </a:r>
            <a:r>
              <a:rPr lang="en-IN" dirty="0" err="1"/>
              <a:t>sysinternals</a:t>
            </a:r>
            <a:r>
              <a:rPr lang="en-IN" dirty="0"/>
              <a:t> </a:t>
            </a:r>
            <a:r>
              <a:rPr lang="en-IN" dirty="0" err="1"/>
              <a:t>psexec</a:t>
            </a:r>
            <a:endParaRPr lang="en-IN" dirty="0"/>
          </a:p>
          <a:p>
            <a:endParaRPr lang="en-IN" dirty="0"/>
          </a:p>
          <a:p>
            <a:r>
              <a:rPr lang="en-IN" dirty="0"/>
              <a:t>Windows Credential Editor + net use + wmiexec.py (</a:t>
            </a:r>
            <a:r>
              <a:rPr lang="en-IN" dirty="0" err="1"/>
              <a:t>Impacket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Good way to identify if the user is local admin on any other machine</a:t>
            </a:r>
          </a:p>
          <a:p>
            <a:endParaRPr lang="en-IN" dirty="0"/>
          </a:p>
          <a:p>
            <a:r>
              <a:rPr lang="en-US" b="1" dirty="0" err="1"/>
              <a:t>LocalAccountTokenFilterPolicy</a:t>
            </a:r>
            <a:r>
              <a:rPr lang="en-US" b="1" dirty="0"/>
              <a:t> </a:t>
            </a:r>
            <a:r>
              <a:rPr lang="en-US" dirty="0"/>
              <a:t>set to 1 to allow PTH</a:t>
            </a:r>
            <a:endParaRPr lang="en-IN" i="1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408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1" y="2567150"/>
            <a:ext cx="5581261" cy="2546025"/>
          </a:xfrm>
        </p:spPr>
        <p:txBody>
          <a:bodyPr/>
          <a:lstStyle/>
          <a:p>
            <a:r>
              <a:rPr lang="en-IN" dirty="0"/>
              <a:t>Abusing Service (</a:t>
            </a:r>
            <a:r>
              <a:rPr lang="en-IN" dirty="0" err="1"/>
              <a:t>mis</a:t>
            </a:r>
            <a:r>
              <a:rPr lang="en-IN" dirty="0"/>
              <a:t>)configurations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476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permission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1825"/>
          </a:xfrm>
        </p:spPr>
        <p:txBody>
          <a:bodyPr/>
          <a:lstStyle/>
          <a:p>
            <a:r>
              <a:rPr lang="en-IN" dirty="0"/>
              <a:t>C:\&gt; </a:t>
            </a:r>
            <a:r>
              <a:rPr lang="en-IN" dirty="0" err="1"/>
              <a:t>sc</a:t>
            </a:r>
            <a:r>
              <a:rPr lang="en-IN" dirty="0"/>
              <a:t> qc &lt;</a:t>
            </a:r>
            <a:r>
              <a:rPr lang="en-IN" dirty="0" err="1"/>
              <a:t>servicename</a:t>
            </a:r>
            <a:r>
              <a:rPr lang="en-IN" dirty="0"/>
              <a:t>&gt;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62" y="2738201"/>
            <a:ext cx="9985675" cy="35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2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talk is not about </a:t>
            </a:r>
          </a:p>
          <a:p>
            <a:pPr lvl="1"/>
            <a:r>
              <a:rPr lang="en-IN" dirty="0"/>
              <a:t>Kernel level exploits</a:t>
            </a:r>
          </a:p>
          <a:p>
            <a:pPr lvl="1"/>
            <a:r>
              <a:rPr lang="en-IN" dirty="0"/>
              <a:t>Race conditions</a:t>
            </a:r>
          </a:p>
          <a:p>
            <a:pPr lvl="1"/>
            <a:r>
              <a:rPr lang="en-IN" dirty="0"/>
              <a:t>Heap/stack any form of overflows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 A </a:t>
            </a:r>
            <a:r>
              <a:rPr lang="en-IN" dirty="0" err="1"/>
              <a:t>pentester’s</a:t>
            </a:r>
            <a:r>
              <a:rPr lang="en-IN" dirty="0"/>
              <a:t> approach on a network</a:t>
            </a:r>
          </a:p>
          <a:p>
            <a:pPr lvl="1"/>
            <a:r>
              <a:rPr lang="en-IN" dirty="0"/>
              <a:t>jibber jabber from experience</a:t>
            </a:r>
          </a:p>
          <a:p>
            <a:pPr lvl="1"/>
            <a:r>
              <a:rPr lang="en-IN" dirty="0"/>
              <a:t>Real world examples</a:t>
            </a:r>
          </a:p>
          <a:p>
            <a:pPr lvl="1"/>
            <a:r>
              <a:rPr lang="en-IN" dirty="0"/>
              <a:t>Design issues, misconfigurations, binary planting, permission issues, forensics, hash passing/spraying etc.</a:t>
            </a:r>
          </a:p>
          <a:p>
            <a:pPr lvl="1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9121"/>
            <a:ext cx="10515600" cy="6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472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 permission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597"/>
          </a:xfrm>
        </p:spPr>
        <p:txBody>
          <a:bodyPr/>
          <a:lstStyle/>
          <a:p>
            <a:r>
              <a:rPr lang="en-IN" dirty="0"/>
              <a:t>C:\accesschk -</a:t>
            </a:r>
            <a:r>
              <a:rPr lang="en-IN" dirty="0" err="1"/>
              <a:t>cqwvu</a:t>
            </a:r>
            <a:r>
              <a:rPr lang="en-IN" dirty="0"/>
              <a:t> &lt;</a:t>
            </a:r>
            <a:r>
              <a:rPr lang="en-IN" dirty="0" err="1"/>
              <a:t>servicename</a:t>
            </a:r>
            <a:r>
              <a:rPr lang="en-IN" dirty="0"/>
              <a:t>&gt; | *</a:t>
            </a:r>
          </a:p>
          <a:p>
            <a:pPr lvl="1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019" y="2563222"/>
            <a:ext cx="7067962" cy="39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3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Unquoted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7597"/>
          </a:xfrm>
        </p:spPr>
        <p:txBody>
          <a:bodyPr/>
          <a:lstStyle/>
          <a:p>
            <a:r>
              <a:rPr lang="en-US" dirty="0"/>
              <a:t>wmic service get </a:t>
            </a:r>
            <a:r>
              <a:rPr lang="en-US" dirty="0" err="1"/>
              <a:t>pathname,startname</a:t>
            </a:r>
            <a:r>
              <a:rPr lang="en-US" dirty="0"/>
              <a:t> | </a:t>
            </a:r>
            <a:r>
              <a:rPr lang="en-US" dirty="0" err="1"/>
              <a:t>findstr</a:t>
            </a:r>
            <a:r>
              <a:rPr lang="en-US" dirty="0"/>
              <a:t> /I "moto"</a:t>
            </a:r>
            <a:endParaRPr lang="en-IN" dirty="0"/>
          </a:p>
          <a:p>
            <a:pPr lvl="1"/>
            <a:endParaRPr lang="en-IN" dirty="0"/>
          </a:p>
        </p:txBody>
      </p:sp>
      <p:pic>
        <p:nvPicPr>
          <p:cNvPr id="1026" name="Picture 2" descr="image003">
            <a:extLst>
              <a:ext uri="{FF2B5EF4-FFF2-40B4-BE49-F238E27FC236}">
                <a16:creationId xmlns:a16="http://schemas.microsoft.com/office/drawing/2014/main" id="{8D6D6CBF-AFCC-47D8-91CA-67C0F8EA6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71" y="2889092"/>
            <a:ext cx="9914429" cy="185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9869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1" y="2567150"/>
            <a:ext cx="5581261" cy="2546025"/>
          </a:xfrm>
        </p:spPr>
        <p:txBody>
          <a:bodyPr/>
          <a:lstStyle/>
          <a:p>
            <a:r>
              <a:rPr lang="en-IN" dirty="0"/>
              <a:t>Window Messaging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559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825"/>
          </a:xfrm>
        </p:spPr>
        <p:txBody>
          <a:bodyPr>
            <a:normAutofit/>
          </a:bodyPr>
          <a:lstStyle/>
          <a:p>
            <a:r>
              <a:rPr lang="en-IN" dirty="0"/>
              <a:t>Passing a message via </a:t>
            </a:r>
            <a:r>
              <a:rPr lang="en-IN" dirty="0" err="1"/>
              <a:t>SendMessage</a:t>
            </a:r>
            <a:r>
              <a:rPr lang="en-IN" dirty="0"/>
              <a:t> to the message loop of the main thread of the program</a:t>
            </a:r>
          </a:p>
          <a:p>
            <a:endParaRPr lang="en-IN" dirty="0"/>
          </a:p>
          <a:p>
            <a:r>
              <a:rPr lang="en-IN" dirty="0"/>
              <a:t>Shatter attack allowed cross process message passing between unprivileged process and a privileged thread.</a:t>
            </a:r>
          </a:p>
          <a:p>
            <a:endParaRPr lang="en-IN" dirty="0"/>
          </a:p>
          <a:p>
            <a:r>
              <a:rPr lang="en-IN" dirty="0"/>
              <a:t>Can be used to pass a message to a windowed system object running on a thread as NT Authority\SYSTEM</a:t>
            </a:r>
          </a:p>
          <a:p>
            <a:endParaRPr lang="en-IN" dirty="0"/>
          </a:p>
          <a:p>
            <a:r>
              <a:rPr lang="en-IN"/>
              <a:t>CB_DIR, </a:t>
            </a:r>
            <a:r>
              <a:rPr lang="en-IN" dirty="0"/>
              <a:t>LB_DIR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3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44" y="1469572"/>
            <a:ext cx="4114511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8216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separation!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1690688"/>
            <a:ext cx="9715500" cy="45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74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1" y="2567150"/>
            <a:ext cx="5581261" cy="2546025"/>
          </a:xfrm>
        </p:spPr>
        <p:txBody>
          <a:bodyPr/>
          <a:lstStyle/>
          <a:p>
            <a:r>
              <a:rPr lang="en-IN" dirty="0"/>
              <a:t>Binary Planting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706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Abusing load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0525"/>
          </a:xfrm>
        </p:spPr>
        <p:txBody>
          <a:bodyPr/>
          <a:lstStyle/>
          <a:p>
            <a:r>
              <a:rPr lang="en-IN" dirty="0"/>
              <a:t>A binary can call code from external link libraries (DLLs)</a:t>
            </a:r>
          </a:p>
          <a:p>
            <a:pPr lvl="1"/>
            <a:r>
              <a:rPr lang="en-IN" dirty="0"/>
              <a:t>Static Runtime loading</a:t>
            </a:r>
          </a:p>
          <a:p>
            <a:pPr lvl="1"/>
            <a:r>
              <a:rPr lang="en-IN" dirty="0"/>
              <a:t>Dynamic loading using kernel32.LoadLibraryA()</a:t>
            </a:r>
          </a:p>
          <a:p>
            <a:pPr lvl="1"/>
            <a:r>
              <a:rPr lang="en-IN" dirty="0"/>
              <a:t>Both can be abused because the path is (most likely) user controlled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91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7" y="1952528"/>
            <a:ext cx="11224294" cy="240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173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Linking (bginfo.exe)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040" y="1690688"/>
            <a:ext cx="9329920" cy="45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8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3890" cy="6081395"/>
          </a:xfrm>
        </p:spPr>
        <p:txBody>
          <a:bodyPr/>
          <a:lstStyle/>
          <a:p>
            <a:r>
              <a:rPr lang="en-IN" dirty="0"/>
              <a:t>Limited privileges already obtained on the machine/network via pentest, valid </a:t>
            </a:r>
            <a:r>
              <a:rPr lang="en-IN" dirty="0" err="1"/>
              <a:t>auth</a:t>
            </a:r>
            <a:r>
              <a:rPr lang="en-IN" dirty="0"/>
              <a:t> etc.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C:\&gt; </a:t>
            </a:r>
            <a:r>
              <a:rPr lang="en-IN" dirty="0" err="1"/>
              <a:t>runas</a:t>
            </a:r>
            <a:r>
              <a:rPr lang="en-IN" dirty="0"/>
              <a:t> /</a:t>
            </a:r>
            <a:r>
              <a:rPr lang="en-IN" dirty="0" err="1"/>
              <a:t>user:account</a:t>
            </a:r>
            <a:r>
              <a:rPr lang="en-IN" dirty="0"/>
              <a:t> cmd.exe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6065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Linking (bginfo.exe)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3271"/>
          <a:stretch/>
        </p:blipFill>
        <p:spPr>
          <a:xfrm>
            <a:off x="1028700" y="1690688"/>
            <a:ext cx="10515600" cy="46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27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Weak directory permissions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9770"/>
          <a:stretch/>
        </p:blipFill>
        <p:spPr>
          <a:xfrm>
            <a:off x="838200" y="1690688"/>
            <a:ext cx="10515600" cy="484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50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44" y="1469572"/>
            <a:ext cx="4114511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40422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811" y="2567150"/>
            <a:ext cx="5581261" cy="2546025"/>
          </a:xfrm>
        </p:spPr>
        <p:txBody>
          <a:bodyPr/>
          <a:lstStyle/>
          <a:p>
            <a:r>
              <a:rPr lang="en-IN" dirty="0"/>
              <a:t>Delayed/Selective Patching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4811" y="3260727"/>
            <a:ext cx="7074159" cy="8665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5087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Several exploits available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1325"/>
          </a:xfrm>
        </p:spPr>
        <p:txBody>
          <a:bodyPr/>
          <a:lstStyle/>
          <a:p>
            <a:r>
              <a:rPr lang="en-IN" dirty="0" err="1"/>
              <a:t>wmic</a:t>
            </a:r>
            <a:r>
              <a:rPr lang="en-IN" dirty="0"/>
              <a:t> </a:t>
            </a:r>
            <a:r>
              <a:rPr lang="en-IN" dirty="0" err="1"/>
              <a:t>qfe</a:t>
            </a:r>
            <a:r>
              <a:rPr lang="en-IN" dirty="0"/>
              <a:t> get </a:t>
            </a:r>
            <a:r>
              <a:rPr lang="en-IN" dirty="0" err="1"/>
              <a:t>hotfixid</a:t>
            </a:r>
            <a:r>
              <a:rPr lang="en-IN" dirty="0"/>
              <a:t>, description, </a:t>
            </a:r>
            <a:r>
              <a:rPr lang="en-IN" dirty="0" err="1"/>
              <a:t>Installedon</a:t>
            </a:r>
            <a:r>
              <a:rPr lang="en-IN" dirty="0"/>
              <a:t> | </a:t>
            </a:r>
            <a:r>
              <a:rPr lang="en-IN" dirty="0" err="1"/>
              <a:t>findstr</a:t>
            </a:r>
            <a:r>
              <a:rPr lang="en-IN" dirty="0"/>
              <a:t> “Security”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763610"/>
            <a:ext cx="10934700" cy="30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62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AAAF-B3FB-4651-B7E2-97F59352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F4A-5DF7-4426-87EF-1C2193AF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7955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1. Enumerate installed programs. This is to identify programs that can store passwords locally. A lot of programs store passwords in world readable files or in the Windows registry. And administrators re-use passwords. Installed programs also tell you if there is an older vulnerable version of a program that is running with higher privileges that you can exploit. Also anything outside the "C:\Program Files" should be a good case to investigate.</a:t>
            </a:r>
          </a:p>
          <a:p>
            <a:endParaRPr lang="en-IN" dirty="0"/>
          </a:p>
          <a:p>
            <a:r>
              <a:rPr lang="en-IN" dirty="0"/>
              <a:t>2. Enumerate services that run with SYSTEM/Admin </a:t>
            </a:r>
            <a:r>
              <a:rPr lang="en-IN" dirty="0" err="1"/>
              <a:t>privs</a:t>
            </a:r>
            <a:r>
              <a:rPr lang="en-IN" dirty="0"/>
              <a:t>. Check if any of these services have a path configured without double quotes. This can be used to perform a unquoted service name attack.</a:t>
            </a:r>
          </a:p>
          <a:p>
            <a:endParaRPr lang="en-IN" dirty="0"/>
          </a:p>
          <a:p>
            <a:r>
              <a:rPr lang="en-IN" dirty="0"/>
              <a:t>3. Check if any service running with SYSTEM/Admin </a:t>
            </a:r>
            <a:r>
              <a:rPr lang="en-IN" dirty="0" err="1"/>
              <a:t>privs</a:t>
            </a:r>
            <a:r>
              <a:rPr lang="en-IN" dirty="0"/>
              <a:t> is configured with weak permissions (use accesschk.exe) that would allow you to stop, reconfigure, point to your own binary, start. Your binary should simply create a new admin user.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978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AAAF-B3FB-4651-B7E2-97F59352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F4A-5DF7-4426-87EF-1C2193AF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4. Look at </a:t>
            </a:r>
            <a:r>
              <a:rPr lang="en-IN" dirty="0" err="1"/>
              <a:t>startup</a:t>
            </a:r>
            <a:r>
              <a:rPr lang="en-IN" dirty="0"/>
              <a:t> programs/scripts that are in locations were a limited user has write permissions. You can edit scripts or replace shortcut files with your own data to get a higher privileged account to run your code. </a:t>
            </a:r>
            <a:r>
              <a:rPr lang="en-IN" dirty="0" err="1"/>
              <a:t>Autorunsc</a:t>
            </a:r>
            <a:r>
              <a:rPr lang="en-IN" dirty="0"/>
              <a:t> from </a:t>
            </a:r>
            <a:r>
              <a:rPr lang="en-IN" dirty="0" err="1"/>
              <a:t>sysinternals</a:t>
            </a:r>
            <a:r>
              <a:rPr lang="en-IN" dirty="0"/>
              <a:t> is a good tool to list </a:t>
            </a:r>
            <a:r>
              <a:rPr lang="en-IN" dirty="0" err="1"/>
              <a:t>startup</a:t>
            </a:r>
            <a:r>
              <a:rPr lang="en-IN" dirty="0"/>
              <a:t> stuff. </a:t>
            </a:r>
            <a:r>
              <a:rPr lang="en-IN" dirty="0" err="1"/>
              <a:t>Autorunsc</a:t>
            </a:r>
            <a:r>
              <a:rPr lang="en-IN" dirty="0"/>
              <a:t> is the command-line version of Autoruns.</a:t>
            </a:r>
          </a:p>
          <a:p>
            <a:endParaRPr lang="en-IN" dirty="0"/>
          </a:p>
          <a:p>
            <a:r>
              <a:rPr lang="en-IN" dirty="0"/>
              <a:t>5. Look for passwords in files. These could be text files, MS Office documents, configuration files, setup files, Windows unattended installation files. I even look at the MySQL my.ini file to find the "</a:t>
            </a:r>
            <a:r>
              <a:rPr lang="en-IN" dirty="0" err="1"/>
              <a:t>datadir</a:t>
            </a:r>
            <a:r>
              <a:rPr lang="en-IN" dirty="0"/>
              <a:t>" variable which tells me the location of the MySQL database files. I then find the MySQL user table and extract the hash of the MySQL root user, crack it using </a:t>
            </a:r>
            <a:r>
              <a:rPr lang="en-IN" dirty="0" err="1"/>
              <a:t>hashcat</a:t>
            </a:r>
            <a:r>
              <a:rPr lang="en-IN" dirty="0"/>
              <a:t> and obtain the plain text. This allows us to either attempt to reuse the password with Windows login or connect to MySQL as a root user and perform a UDF attack if the MySQL service is running as SYSTEM. A lot of programs that may run with admin privileges store passwords in reversible format on disk or apply some form of encryption which </a:t>
            </a:r>
            <a:r>
              <a:rPr lang="en-IN" dirty="0" err="1"/>
              <a:t>hashcat</a:t>
            </a:r>
            <a:r>
              <a:rPr lang="en-IN" dirty="0"/>
              <a:t> or john should be able to crack.</a:t>
            </a:r>
          </a:p>
        </p:txBody>
      </p:sp>
    </p:spTree>
    <p:extLst>
      <p:ext uri="{BB962C8B-B14F-4D97-AF65-F5344CB8AC3E}">
        <p14:creationId xmlns:p14="http://schemas.microsoft.com/office/powerpoint/2010/main" val="311299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AAAF-B3FB-4651-B7E2-97F59352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F4A-5DF7-4426-87EF-1C2193AF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6. Apart from the disk, look for passwords in the Windows registry. Look at the HKLM </a:t>
            </a:r>
            <a:r>
              <a:rPr lang="en-IN" dirty="0" err="1"/>
              <a:t>winlogon</a:t>
            </a:r>
            <a:r>
              <a:rPr lang="en-IN" dirty="0"/>
              <a:t> key (for auto logon user and password) and the keys for </a:t>
            </a:r>
            <a:r>
              <a:rPr lang="en-IN" dirty="0" err="1"/>
              <a:t>SimonTatham</a:t>
            </a:r>
            <a:r>
              <a:rPr lang="en-IN" dirty="0"/>
              <a:t> putty sessions, RDP, VNC, FileZilla etc. Also look at the C:\Windows\system32\Config for hive backups and the C:\Windows\Repair folder to find backup copies of the SAM, SECURITY and SYSTEM files. You can then simply use sampdump2 or the secretsdump.py from </a:t>
            </a:r>
            <a:r>
              <a:rPr lang="en-IN" dirty="0" err="1"/>
              <a:t>Impacket</a:t>
            </a:r>
            <a:r>
              <a:rPr lang="en-IN" dirty="0"/>
              <a:t> tools to dump hashes and replay/crack them from there.</a:t>
            </a:r>
          </a:p>
          <a:p>
            <a:endParaRPr lang="en-IN" dirty="0"/>
          </a:p>
          <a:p>
            <a:r>
              <a:rPr lang="en-IN" dirty="0"/>
              <a:t>7. There are times when there is a process that has a port open but only listening on the localhost. You might then want to port forward using </a:t>
            </a:r>
            <a:r>
              <a:rPr lang="en-IN" dirty="0" err="1"/>
              <a:t>netsh</a:t>
            </a:r>
            <a:r>
              <a:rPr lang="en-IN" dirty="0"/>
              <a:t> or a Windows </a:t>
            </a:r>
            <a:r>
              <a:rPr lang="en-IN" dirty="0" err="1"/>
              <a:t>socat</a:t>
            </a:r>
            <a:r>
              <a:rPr lang="en-IN" dirty="0"/>
              <a:t> binary and connect to the privileged service. </a:t>
            </a:r>
            <a:r>
              <a:rPr lang="en-IN" dirty="0" err="1"/>
              <a:t>Filezilla's</a:t>
            </a:r>
            <a:r>
              <a:rPr lang="en-IN" dirty="0"/>
              <a:t> admin service is a good example of this.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74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AAAF-B3FB-4651-B7E2-97F59352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AF4A-5DF7-4426-87EF-1C2193AF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8. Look out for web ports that are running of custom web servers or have been setup with admin rights. A file (shell) upload, directory browsing to reach C:\Windows\Repair or a server side code execution would mean privilege escalation.</a:t>
            </a:r>
          </a:p>
          <a:p>
            <a:endParaRPr lang="en-IN" dirty="0"/>
          </a:p>
          <a:p>
            <a:r>
              <a:rPr lang="en-IN" dirty="0"/>
              <a:t>9. A lot of programs have CVE's assigned to them (especially Antivirus software) that I can use to run privileged code. Google helps here. The bugs could be a simple DLL preloading/binary planting attack or a buffer overflow using a malicious file etc.</a:t>
            </a:r>
          </a:p>
          <a:p>
            <a:endParaRPr lang="en-IN" dirty="0"/>
          </a:p>
          <a:p>
            <a:r>
              <a:rPr lang="en-IN" dirty="0"/>
              <a:t>10. Most importantly, look at the Operating System, hotfixes, patch levels. You can use the </a:t>
            </a:r>
            <a:r>
              <a:rPr lang="en-IN" dirty="0" err="1"/>
              <a:t>mingw</a:t>
            </a:r>
            <a:r>
              <a:rPr lang="en-IN" dirty="0"/>
              <a:t> setup to cross compile exploits on Linux for Windows. More often than not, the privilege escalation is because of a missing patch.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9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http://pentestmonkey.net/tools/windows-privesc-check</a:t>
            </a:r>
          </a:p>
          <a:p>
            <a:r>
              <a:rPr lang="en-IN" dirty="0"/>
              <a:t>http://www.fuzzysecurity.com/tutorials/16.html</a:t>
            </a:r>
          </a:p>
          <a:p>
            <a:r>
              <a:rPr lang="en-IN" dirty="0"/>
              <a:t>https://msdn.microsoft.com/en-us/library/cc422924.aspx</a:t>
            </a:r>
          </a:p>
          <a:p>
            <a:r>
              <a:rPr lang="en-IN" dirty="0"/>
              <a:t>https://www.harmj0y.net/blog/redteaming/pass-the-hash-is-dead-long-live-localaccounttokenfilterpolicy/</a:t>
            </a:r>
          </a:p>
          <a:p>
            <a:r>
              <a:rPr lang="en-IN" dirty="0"/>
              <a:t>https://ibreak.software</a:t>
            </a:r>
          </a:p>
          <a:p>
            <a:r>
              <a:rPr lang="en-IN" dirty="0" err="1"/>
              <a:t>Sysinternals</a:t>
            </a:r>
            <a:r>
              <a:rPr lang="en-IN" dirty="0"/>
              <a:t> FTW</a:t>
            </a:r>
          </a:p>
        </p:txBody>
      </p:sp>
    </p:spTree>
    <p:extLst>
      <p:ext uri="{BB962C8B-B14F-4D97-AF65-F5344CB8AC3E}">
        <p14:creationId xmlns:p14="http://schemas.microsoft.com/office/powerpoint/2010/main" val="271688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Administrator to System is trivial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4024"/>
          </a:xfrm>
        </p:spPr>
        <p:txBody>
          <a:bodyPr>
            <a:normAutofit/>
          </a:bodyPr>
          <a:lstStyle/>
          <a:p>
            <a:r>
              <a:rPr lang="en-IN" dirty="0" err="1"/>
              <a:t>psexec</a:t>
            </a:r>
            <a:r>
              <a:rPr lang="en-IN" dirty="0"/>
              <a:t> -s -</a:t>
            </a:r>
            <a:r>
              <a:rPr lang="en-IN" dirty="0" err="1"/>
              <a:t>i</a:t>
            </a:r>
            <a:r>
              <a:rPr lang="en-IN" dirty="0"/>
              <a:t> -d cmd.exe</a:t>
            </a:r>
          </a:p>
          <a:p>
            <a:endParaRPr lang="en-IN" dirty="0"/>
          </a:p>
          <a:p>
            <a:r>
              <a:rPr lang="en-IN" dirty="0"/>
              <a:t>C:\&gt; at /interactive 14:50 cmd.exe (</a:t>
            </a:r>
            <a:r>
              <a:rPr lang="en-IN" dirty="0" err="1"/>
              <a:t>schtasks</a:t>
            </a:r>
            <a:r>
              <a:rPr lang="en-IN" dirty="0"/>
              <a:t> in Win 7 and higher)</a:t>
            </a:r>
          </a:p>
        </p:txBody>
      </p:sp>
    </p:spTree>
    <p:extLst>
      <p:ext uri="{BB962C8B-B14F-4D97-AF65-F5344CB8AC3E}">
        <p14:creationId xmlns:p14="http://schemas.microsoft.com/office/powerpoint/2010/main" val="38485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907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/>
              <a:t>Questions and Answers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4057650"/>
            <a:ext cx="10515600" cy="2119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400" dirty="0"/>
              <a:t>Riyaz Walikar</a:t>
            </a:r>
          </a:p>
          <a:p>
            <a:pPr marL="0" indent="0" algn="ctr">
              <a:buNone/>
            </a:pPr>
            <a:r>
              <a:rPr lang="en-IN" sz="2400" dirty="0"/>
              <a:t>@</a:t>
            </a:r>
            <a:r>
              <a:rPr lang="en-IN" sz="2400" dirty="0" err="1"/>
              <a:t>riyazwalikar</a:t>
            </a:r>
            <a:r>
              <a:rPr lang="en-IN" sz="2400" dirty="0"/>
              <a:t> | @</a:t>
            </a:r>
            <a:r>
              <a:rPr lang="en-IN" sz="2400" dirty="0" err="1"/>
              <a:t>wincmdfu</a:t>
            </a:r>
            <a:endParaRPr lang="en-IN" sz="2400" dirty="0"/>
          </a:p>
          <a:p>
            <a:pPr marL="0" indent="0" algn="ctr">
              <a:buNone/>
            </a:pPr>
            <a:r>
              <a:rPr lang="en-IN" sz="2400" dirty="0">
                <a:hlinkClick r:id="rId2"/>
              </a:rPr>
              <a:t>http://ibreak.software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0441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095B-804E-4E04-8DE7-B9145B59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0306-0815-4307-B343-B814051E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</a:t>
            </a:r>
            <a:r>
              <a:rPr lang="en-GB" dirty="0" err="1"/>
              <a:t>regedit</a:t>
            </a:r>
            <a:endParaRPr lang="en-GB" dirty="0"/>
          </a:p>
          <a:p>
            <a:r>
              <a:rPr lang="en-GB" dirty="0"/>
              <a:t>Navigate to HKLM\Software\Microsoft\Windows NT\</a:t>
            </a:r>
            <a:r>
              <a:rPr lang="en-GB" dirty="0" err="1"/>
              <a:t>CurrentVersion</a:t>
            </a:r>
            <a:r>
              <a:rPr lang="en-GB" dirty="0"/>
              <a:t>\Image File Execution Options\</a:t>
            </a:r>
          </a:p>
          <a:p>
            <a:r>
              <a:rPr lang="en-GB" dirty="0"/>
              <a:t>Create a new key and name it </a:t>
            </a:r>
            <a:r>
              <a:rPr lang="en-GB" b="1" i="1" dirty="0"/>
              <a:t>sethc.exe</a:t>
            </a:r>
            <a:endParaRPr lang="en-GB" dirty="0"/>
          </a:p>
          <a:p>
            <a:r>
              <a:rPr lang="en-GB" dirty="0"/>
              <a:t>Create a new String value in the right pane and name it </a:t>
            </a:r>
            <a:r>
              <a:rPr lang="en-GB" b="1" i="1" dirty="0"/>
              <a:t>Debugger</a:t>
            </a:r>
          </a:p>
          <a:p>
            <a:r>
              <a:rPr lang="en-GB" dirty="0"/>
              <a:t>Change its data to </a:t>
            </a:r>
            <a:r>
              <a:rPr lang="en-GB" b="1" i="1" dirty="0"/>
              <a:t>cmd.exe</a:t>
            </a:r>
          </a:p>
          <a:p>
            <a:r>
              <a:rPr lang="en-GB" dirty="0"/>
              <a:t>Lock your screen and press Shift 5 times</a:t>
            </a:r>
          </a:p>
          <a:p>
            <a:r>
              <a:rPr lang="en-GB" dirty="0"/>
              <a:t>In the </a:t>
            </a:r>
            <a:r>
              <a:rPr lang="en-GB" dirty="0" err="1"/>
              <a:t>cmd</a:t>
            </a:r>
            <a:r>
              <a:rPr lang="en-GB" dirty="0"/>
              <a:t> that opens, execute </a:t>
            </a:r>
            <a:r>
              <a:rPr lang="en-GB" dirty="0" err="1"/>
              <a:t>whoami</a:t>
            </a:r>
            <a:r>
              <a:rPr lang="en-GB" dirty="0"/>
              <a:t> /</a:t>
            </a:r>
            <a:r>
              <a:rPr lang="en-GB" dirty="0" err="1"/>
              <a:t>priv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66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095B-804E-4E04-8DE7-B9145B59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this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0306-0815-4307-B343-B814051E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1956"/>
            <a:ext cx="10515600" cy="1255006"/>
          </a:xfrm>
        </p:spPr>
        <p:txBody>
          <a:bodyPr/>
          <a:lstStyle/>
          <a:p>
            <a:r>
              <a:rPr lang="en-GB" dirty="0"/>
              <a:t>Lock your screen and press Shift 5 times</a:t>
            </a:r>
          </a:p>
          <a:p>
            <a:r>
              <a:rPr lang="en-GB" dirty="0"/>
              <a:t>In the </a:t>
            </a:r>
            <a:r>
              <a:rPr lang="en-GB" dirty="0" err="1"/>
              <a:t>cmd</a:t>
            </a:r>
            <a:r>
              <a:rPr lang="en-GB" dirty="0"/>
              <a:t> that opens, execute </a:t>
            </a:r>
            <a:r>
              <a:rPr lang="en-GB" dirty="0" err="1"/>
              <a:t>whoami</a:t>
            </a:r>
            <a:r>
              <a:rPr lang="en-GB" dirty="0"/>
              <a:t> /</a:t>
            </a:r>
            <a:r>
              <a:rPr lang="en-GB" dirty="0" err="1"/>
              <a:t>priv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699E7-2F0F-418A-BC41-F4D4623F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690688"/>
            <a:ext cx="10744200" cy="27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7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44" y="1469572"/>
            <a:ext cx="4114511" cy="45259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33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477000" cy="6081395"/>
          </a:xfrm>
        </p:spPr>
        <p:txBody>
          <a:bodyPr/>
          <a:lstStyle/>
          <a:p>
            <a:r>
              <a:rPr lang="en-IN" dirty="0"/>
              <a:t>Limited user to Administrator/SYSTEM</a:t>
            </a:r>
            <a:br>
              <a:rPr lang="en-IN" dirty="0"/>
            </a:br>
            <a:br>
              <a:rPr lang="en-IN" dirty="0"/>
            </a:br>
            <a:r>
              <a:rPr lang="en-IN" dirty="0"/>
              <a:t>Local Admin to Domain Admin</a:t>
            </a:r>
          </a:p>
        </p:txBody>
      </p:sp>
    </p:spTree>
    <p:extLst>
      <p:ext uri="{BB962C8B-B14F-4D97-AF65-F5344CB8AC3E}">
        <p14:creationId xmlns:p14="http://schemas.microsoft.com/office/powerpoint/2010/main" val="22985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Words>1599</Words>
  <Application>Microsoft Office PowerPoint</Application>
  <PresentationFormat>Widescreen</PresentationFormat>
  <Paragraphs>156</Paragraphs>
  <Slides>50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Office Theme</vt:lpstr>
      <vt:lpstr>Windows Privilege Escalation</vt:lpstr>
      <vt:lpstr>PowerPoint Presentation</vt:lpstr>
      <vt:lpstr>PowerPoint Presentation</vt:lpstr>
      <vt:lpstr>Limited privileges already obtained on the machine/network via pentest, valid auth etc.  C:\&gt; runas /user:account cmd.exe </vt:lpstr>
      <vt:lpstr>Administrator to System is trivial</vt:lpstr>
      <vt:lpstr>Try this out</vt:lpstr>
      <vt:lpstr>Try this out</vt:lpstr>
      <vt:lpstr>Demo</vt:lpstr>
      <vt:lpstr>Limited user to Administrator/SYSTEM  Local Admin to Domain Admin</vt:lpstr>
      <vt:lpstr>Abusing Scheduled Tasks</vt:lpstr>
      <vt:lpstr>C:\&gt; schtasks /query /fo LIST /v</vt:lpstr>
      <vt:lpstr>C:\&gt; icacls C:\AdminTasks\</vt:lpstr>
      <vt:lpstr>Passwords in files/registry</vt:lpstr>
      <vt:lpstr>PowerPoint Presentation</vt:lpstr>
      <vt:lpstr>c:\sysprep.inf</vt:lpstr>
      <vt:lpstr>c:\sysprep\sysprep.xml</vt:lpstr>
      <vt:lpstr>unattended.xml</vt:lpstr>
      <vt:lpstr>wdscapture.inf</vt:lpstr>
      <vt:lpstr>Groups.xml in sysvol</vt:lpstr>
      <vt:lpstr>*vnc</vt:lpstr>
      <vt:lpstr>Other places / software</vt:lpstr>
      <vt:lpstr>Forensics and Data carving</vt:lpstr>
      <vt:lpstr>Disk Image data</vt:lpstr>
      <vt:lpstr>Demo</vt:lpstr>
      <vt:lpstr>PowerPoint Presentation</vt:lpstr>
      <vt:lpstr>PowerPoint Presentation</vt:lpstr>
      <vt:lpstr>I came, I saw, I passed the hash</vt:lpstr>
      <vt:lpstr>Abusing Service (mis)configurations</vt:lpstr>
      <vt:lpstr>Service permission issues</vt:lpstr>
      <vt:lpstr>Service permission issues</vt:lpstr>
      <vt:lpstr>Unquoted paths</vt:lpstr>
      <vt:lpstr>Window Messaging</vt:lpstr>
      <vt:lpstr>Message Passing</vt:lpstr>
      <vt:lpstr>Demo</vt:lpstr>
      <vt:lpstr>Session separation!</vt:lpstr>
      <vt:lpstr>Binary Planting</vt:lpstr>
      <vt:lpstr>Abusing load paths</vt:lpstr>
      <vt:lpstr>PowerPoint Presentation</vt:lpstr>
      <vt:lpstr>Static Linking (bginfo.exe)</vt:lpstr>
      <vt:lpstr>Dynamic Linking (bginfo.exe)</vt:lpstr>
      <vt:lpstr>Weak directory permissions</vt:lpstr>
      <vt:lpstr>Demo</vt:lpstr>
      <vt:lpstr>Delayed/Selective Patching</vt:lpstr>
      <vt:lpstr>Several exploits available</vt:lpstr>
      <vt:lpstr>To Summarize</vt:lpstr>
      <vt:lpstr>To Summarize</vt:lpstr>
      <vt:lpstr>To Summarize</vt:lpstr>
      <vt:lpstr>To Summarize</vt:lpstr>
      <vt:lpstr>Resources</vt:lpstr>
      <vt:lpstr>Questions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Priv Escalation Techniques</dc:title>
  <dc:creator>odin</dc:creator>
  <cp:lastModifiedBy>Riyaz Walikar</cp:lastModifiedBy>
  <cp:revision>251</cp:revision>
  <dcterms:created xsi:type="dcterms:W3CDTF">2015-08-18T17:34:26Z</dcterms:created>
  <dcterms:modified xsi:type="dcterms:W3CDTF">2017-12-22T14:43:27Z</dcterms:modified>
</cp:coreProperties>
</file>