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1" r:id="rId5"/>
    <p:sldId id="259" r:id="rId6"/>
    <p:sldId id="260" r:id="rId7"/>
    <p:sldId id="261" r:id="rId8"/>
    <p:sldId id="262" r:id="rId9"/>
    <p:sldId id="263" r:id="rId10"/>
    <p:sldId id="269" r:id="rId11"/>
    <p:sldId id="270"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1"/>
    <a:srgbClr val="FFF3E6"/>
    <a:srgbClr val="004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1511" autoAdjust="0"/>
  </p:normalViewPr>
  <p:slideViewPr>
    <p:cSldViewPr snapToGrid="0">
      <p:cViewPr varScale="1">
        <p:scale>
          <a:sx n="116" d="100"/>
          <a:sy n="116" d="100"/>
        </p:scale>
        <p:origin x="18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C672C-532D-4030-BEA7-3CE0F8E4B532}" type="datetimeFigureOut">
              <a:rPr lang="en-AU" smtClean="0"/>
              <a:t>8/04/2021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42178-E350-49FF-AD95-F6B18A983286}" type="slidenum">
              <a:rPr lang="en-AU" smtClean="0"/>
              <a:t>‹#›</a:t>
            </a:fld>
            <a:endParaRPr lang="en-AU"/>
          </a:p>
        </p:txBody>
      </p:sp>
    </p:spTree>
    <p:extLst>
      <p:ext uri="{BB962C8B-B14F-4D97-AF65-F5344CB8AC3E}">
        <p14:creationId xmlns:p14="http://schemas.microsoft.com/office/powerpoint/2010/main" val="595995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wanted to do this presentation for a long time. </a:t>
            </a:r>
          </a:p>
          <a:p>
            <a:endParaRPr lang="en-US" dirty="0"/>
          </a:p>
          <a:p>
            <a:r>
              <a:rPr lang="en-US" dirty="0"/>
              <a:t>The main driver is people think that Cyber Security is some mythical creature which is difficult to tame. </a:t>
            </a:r>
          </a:p>
          <a:p>
            <a:endParaRPr lang="en-US" dirty="0"/>
          </a:p>
          <a:p>
            <a:r>
              <a:rPr lang="en-US" dirty="0"/>
              <a:t>I kept on being asked about how to start a career in Cybersecurity</a:t>
            </a:r>
          </a:p>
          <a:p>
            <a:endParaRPr lang="en-US" dirty="0"/>
          </a:p>
          <a:p>
            <a:r>
              <a:rPr lang="en-US" dirty="0"/>
              <a:t>I wanted to present the information in an organized manner. </a:t>
            </a:r>
          </a:p>
          <a:p>
            <a:endParaRPr lang="en-US" dirty="0"/>
          </a:p>
          <a:p>
            <a:r>
              <a:rPr lang="en-US" dirty="0"/>
              <a:t>This is not a definitive guide, it just a guide. Your millage may vary, some of the things I discuss here have individual presentations created for them.</a:t>
            </a:r>
          </a:p>
          <a:p>
            <a:endParaRPr lang="en-US" dirty="0"/>
          </a:p>
          <a:p>
            <a:r>
              <a:rPr lang="en-US" dirty="0"/>
              <a:t>I would be glad to answer any questions.</a:t>
            </a:r>
          </a:p>
          <a:p>
            <a:endParaRPr lang="en-US" dirty="0"/>
          </a:p>
          <a:p>
            <a:endParaRPr lang="en-US" dirty="0"/>
          </a:p>
          <a:p>
            <a:endParaRPr lang="en-AU" dirty="0"/>
          </a:p>
        </p:txBody>
      </p:sp>
      <p:sp>
        <p:nvSpPr>
          <p:cNvPr id="4" name="Slide Number Placeholder 3"/>
          <p:cNvSpPr>
            <a:spLocks noGrp="1"/>
          </p:cNvSpPr>
          <p:nvPr>
            <p:ph type="sldNum" sz="quarter" idx="5"/>
          </p:nvPr>
        </p:nvSpPr>
        <p:spPr/>
        <p:txBody>
          <a:bodyPr/>
          <a:lstStyle/>
          <a:p>
            <a:fld id="{57342178-E350-49FF-AD95-F6B18A983286}" type="slidenum">
              <a:rPr lang="en-AU" smtClean="0"/>
              <a:t>1</a:t>
            </a:fld>
            <a:endParaRPr lang="en-AU"/>
          </a:p>
        </p:txBody>
      </p:sp>
    </p:spTree>
    <p:extLst>
      <p:ext uri="{BB962C8B-B14F-4D97-AF65-F5344CB8AC3E}">
        <p14:creationId xmlns:p14="http://schemas.microsoft.com/office/powerpoint/2010/main" val="73526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AU" dirty="0"/>
              <a:t>My name is Ahmed Kasmani.</a:t>
            </a:r>
          </a:p>
          <a:p>
            <a:endParaRPr lang="en-AU" dirty="0"/>
          </a:p>
          <a:p>
            <a:r>
              <a:rPr lang="en-AU" dirty="0"/>
              <a:t>I am currently working as a manager in </a:t>
            </a:r>
            <a:r>
              <a:rPr lang="en-AU" dirty="0" err="1"/>
              <a:t>CyberSecurity</a:t>
            </a:r>
            <a:r>
              <a:rPr lang="en-AU" dirty="0"/>
              <a:t> Operations.</a:t>
            </a:r>
          </a:p>
          <a:p>
            <a:endParaRPr lang="en-AU" dirty="0"/>
          </a:p>
          <a:p>
            <a:r>
              <a:rPr lang="en-AU" dirty="0"/>
              <a:t>I am also a hiring manager who has hired more than 25 people in the last 2 years.</a:t>
            </a:r>
          </a:p>
          <a:p>
            <a:endParaRPr lang="en-AU" dirty="0"/>
          </a:p>
          <a:p>
            <a:r>
              <a:rPr lang="en-AU" dirty="0"/>
              <a:t>Love to create and break stuff. </a:t>
            </a:r>
          </a:p>
          <a:p>
            <a:endParaRPr lang="en-AU" dirty="0"/>
          </a:p>
          <a:p>
            <a:endParaRPr lang="en-AU" dirty="0"/>
          </a:p>
        </p:txBody>
      </p:sp>
      <p:sp>
        <p:nvSpPr>
          <p:cNvPr id="4" name="Slide Number Placeholder 3"/>
          <p:cNvSpPr>
            <a:spLocks noGrp="1"/>
          </p:cNvSpPr>
          <p:nvPr>
            <p:ph type="sldNum" sz="quarter" idx="5"/>
          </p:nvPr>
        </p:nvSpPr>
        <p:spPr/>
        <p:txBody>
          <a:bodyPr/>
          <a:lstStyle/>
          <a:p>
            <a:fld id="{57342178-E350-49FF-AD95-F6B18A983286}" type="slidenum">
              <a:rPr lang="en-AU" smtClean="0"/>
              <a:t>3</a:t>
            </a:fld>
            <a:endParaRPr lang="en-AU"/>
          </a:p>
        </p:txBody>
      </p:sp>
    </p:spTree>
    <p:extLst>
      <p:ext uri="{BB962C8B-B14F-4D97-AF65-F5344CB8AC3E}">
        <p14:creationId xmlns:p14="http://schemas.microsoft.com/office/powerpoint/2010/main" val="1950934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Talent shortage point, show the google search and Forbes article.</a:t>
            </a:r>
          </a:p>
          <a:p>
            <a:pPr marL="171450" indent="-171450">
              <a:buFontTx/>
              <a:buChar char="-"/>
            </a:pPr>
            <a:endParaRPr lang="en-US" dirty="0"/>
          </a:p>
          <a:p>
            <a:pPr marL="171450" indent="-171450">
              <a:buFontTx/>
              <a:buChar char="-"/>
            </a:pPr>
            <a:r>
              <a:rPr lang="en-US" dirty="0"/>
              <a:t>Getting started and moving into Cybersecurity is easy. All IT skills are easily transferable. </a:t>
            </a:r>
          </a:p>
          <a:p>
            <a:pPr marL="171450" indent="-171450">
              <a:buFontTx/>
              <a:buChar char="-"/>
            </a:pPr>
            <a:endParaRPr lang="en-US" dirty="0"/>
          </a:p>
          <a:p>
            <a:pPr marL="171450" indent="-171450">
              <a:buFontTx/>
              <a:buChar char="-"/>
            </a:pPr>
            <a:r>
              <a:rPr lang="en-US" dirty="0"/>
              <a:t>Example: If you are a software developer, you can start learning about the basics of Cyber Security. Work on forensics tools, red teaming tools, bypass AV’s. All these things require the mind and skills of a developer with an understanding of Cybersecurity.</a:t>
            </a:r>
          </a:p>
          <a:p>
            <a:pPr marL="171450" indent="-171450">
              <a:buFontTx/>
              <a:buChar char="-"/>
            </a:pPr>
            <a:endParaRPr lang="en-US" dirty="0"/>
          </a:p>
          <a:p>
            <a:pPr marL="171450" indent="-171450">
              <a:buFontTx/>
              <a:buChar char="-"/>
            </a:pPr>
            <a:r>
              <a:rPr lang="en-US" dirty="0"/>
              <a:t>If you are in Data Science, there are a lot of Data Science and AI related problems being worked on Cybersecurity for example recently read an article Microsoft is using Bayesian Statistics to detect attackers, a lot of work being done on Malware identification using Machine Learning.</a:t>
            </a:r>
          </a:p>
          <a:p>
            <a:pPr marL="171450" indent="-171450">
              <a:buFontTx/>
              <a:buChar char="-"/>
            </a:pPr>
            <a:endParaRPr lang="en-US" dirty="0"/>
          </a:p>
          <a:p>
            <a:pPr marL="171450" indent="-171450">
              <a:buFontTx/>
              <a:buChar char="-"/>
            </a:pPr>
            <a:r>
              <a:rPr lang="en-US" dirty="0"/>
              <a:t>If you are a sysadmin, you know how networks or AD’s work. You could take a course for Ethical hacking or Security Operations and your skills will easily transferred.</a:t>
            </a:r>
          </a:p>
          <a:p>
            <a:pPr marL="171450" indent="-171450">
              <a:buFontTx/>
              <a:buChar char="-"/>
            </a:pPr>
            <a:endParaRPr lang="en-US" dirty="0"/>
          </a:p>
          <a:p>
            <a:pPr marL="171450" indent="-171450">
              <a:buFontTx/>
              <a:buChar char="-"/>
            </a:pPr>
            <a:r>
              <a:rPr lang="en-US" dirty="0"/>
              <a:t>Even if you are a doctor and you would like to change fields and move into Cybersecurity. Get a basic understanding of IT and Computer Science. Do some courses for Cybersecurity and again your knowledge is easily transferable. A lot of work being done in Security of Medical devices, security of medical data.</a:t>
            </a:r>
          </a:p>
          <a:p>
            <a:pPr marL="171450" indent="-171450">
              <a:buFontTx/>
              <a:buChar char="-"/>
            </a:pPr>
            <a:endParaRPr lang="en-US" dirty="0"/>
          </a:p>
          <a:p>
            <a:pPr marL="171450" indent="-171450">
              <a:buFontTx/>
              <a:buChar char="-"/>
            </a:pPr>
            <a:r>
              <a:rPr lang="en-US" dirty="0"/>
              <a:t>Each and </a:t>
            </a:r>
            <a:r>
              <a:rPr lang="en-US"/>
              <a:t>every domain </a:t>
            </a:r>
            <a:r>
              <a:rPr lang="en-US" dirty="0"/>
              <a:t>whether it is Covid 19 research, Aeronautics, Infrastructure, Finance. Every domain has some component of Cybersecurity. </a:t>
            </a:r>
            <a:endParaRPr lang="en-AU" dirty="0"/>
          </a:p>
        </p:txBody>
      </p:sp>
      <p:sp>
        <p:nvSpPr>
          <p:cNvPr id="4" name="Slide Number Placeholder 3"/>
          <p:cNvSpPr>
            <a:spLocks noGrp="1"/>
          </p:cNvSpPr>
          <p:nvPr>
            <p:ph type="sldNum" sz="quarter" idx="5"/>
          </p:nvPr>
        </p:nvSpPr>
        <p:spPr/>
        <p:txBody>
          <a:bodyPr/>
          <a:lstStyle/>
          <a:p>
            <a:fld id="{57342178-E350-49FF-AD95-F6B18A983286}" type="slidenum">
              <a:rPr lang="en-AU" smtClean="0"/>
              <a:t>5</a:t>
            </a:fld>
            <a:endParaRPr lang="en-AU"/>
          </a:p>
        </p:txBody>
      </p:sp>
    </p:spTree>
    <p:extLst>
      <p:ext uri="{BB962C8B-B14F-4D97-AF65-F5344CB8AC3E}">
        <p14:creationId xmlns:p14="http://schemas.microsoft.com/office/powerpoint/2010/main" val="207464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Incident Responder: Someone who works on cyber security incidents. All the recent data breaches, ransomware incidents, compromise requires an Incident Responder to work on it at one time or the other.</a:t>
            </a:r>
          </a:p>
          <a:p>
            <a:pPr marL="171450" indent="-171450">
              <a:buFontTx/>
              <a:buChar char="-"/>
            </a:pPr>
            <a:endParaRPr lang="en-US" dirty="0"/>
          </a:p>
          <a:p>
            <a:pPr marL="171450" indent="-171450">
              <a:buFontTx/>
              <a:buChar char="-"/>
            </a:pPr>
            <a:r>
              <a:rPr lang="en-US" dirty="0"/>
              <a:t>Penetration Testing/Red Teaming: Is someone who works on testing the security of an organization, it can be a small part of an organization such as an application or network or it can be attacking the whole organization to test the defenses. Software development skills are very important.</a:t>
            </a:r>
          </a:p>
          <a:p>
            <a:pPr marL="171450" indent="-171450">
              <a:buFontTx/>
              <a:buChar char="-"/>
            </a:pPr>
            <a:endParaRPr lang="en-US" dirty="0"/>
          </a:p>
          <a:p>
            <a:pPr marL="171450" indent="-171450">
              <a:buFontTx/>
              <a:buChar char="-"/>
            </a:pPr>
            <a:r>
              <a:rPr lang="en-US" dirty="0"/>
              <a:t>GRC: usually looking the organization from a compliance and regulatory perspective for example if its hospital it would need to be complaint with HIPPA guidelines, Finance org would be PCIDSS, any data processing company would need to be GDPR compliant.</a:t>
            </a:r>
          </a:p>
          <a:p>
            <a:pPr marL="171450" indent="-171450">
              <a:buFontTx/>
              <a:buChar char="-"/>
            </a:pPr>
            <a:endParaRPr lang="en-US" dirty="0"/>
          </a:p>
          <a:p>
            <a:pPr marL="171450" indent="-171450">
              <a:buFontTx/>
              <a:buChar char="-"/>
            </a:pPr>
            <a:r>
              <a:rPr lang="en-AU" dirty="0"/>
              <a:t>Forensics/Malware Analyst: are people who try to piece together what happened on a system by understanding the artefacts on the system. Malware Analyst analysis the malware code to understand the functionality, and the target and sometimes also attribute an attack.</a:t>
            </a:r>
          </a:p>
          <a:p>
            <a:pPr marL="171450" indent="-171450">
              <a:buFontTx/>
              <a:buChar char="-"/>
            </a:pPr>
            <a:endParaRPr lang="en-AU" dirty="0"/>
          </a:p>
          <a:p>
            <a:pPr marL="171450" indent="-171450">
              <a:buFontTx/>
              <a:buChar char="-"/>
            </a:pPr>
            <a:r>
              <a:rPr lang="en-AU" dirty="0"/>
              <a:t>U get the picture; I can go on and on about it.</a:t>
            </a:r>
          </a:p>
        </p:txBody>
      </p:sp>
      <p:sp>
        <p:nvSpPr>
          <p:cNvPr id="4" name="Slide Number Placeholder 3"/>
          <p:cNvSpPr>
            <a:spLocks noGrp="1"/>
          </p:cNvSpPr>
          <p:nvPr>
            <p:ph type="sldNum" sz="quarter" idx="5"/>
          </p:nvPr>
        </p:nvSpPr>
        <p:spPr/>
        <p:txBody>
          <a:bodyPr/>
          <a:lstStyle/>
          <a:p>
            <a:fld id="{57342178-E350-49FF-AD95-F6B18A983286}" type="slidenum">
              <a:rPr lang="en-AU" smtClean="0"/>
              <a:t>6</a:t>
            </a:fld>
            <a:endParaRPr lang="en-AU"/>
          </a:p>
        </p:txBody>
      </p:sp>
    </p:spTree>
    <p:extLst>
      <p:ext uri="{BB962C8B-B14F-4D97-AF65-F5344CB8AC3E}">
        <p14:creationId xmlns:p14="http://schemas.microsoft.com/office/powerpoint/2010/main" val="63949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Find something u like to do, some people like to break stuff. Others like to create stuff, some people like puzzles. Based on your mindset I am sure there is a Cybersecurity domain for u. A lot of people have worked in multiple domain and jump from time to time. I have also done the same. </a:t>
            </a:r>
          </a:p>
          <a:p>
            <a:pPr marL="171450" indent="-171450">
              <a:buFontTx/>
              <a:buChar char="-"/>
            </a:pPr>
            <a:endParaRPr lang="en-US" dirty="0"/>
          </a:p>
          <a:p>
            <a:pPr marL="171450" indent="-171450">
              <a:buFontTx/>
              <a:buChar char="-"/>
            </a:pPr>
            <a:r>
              <a:rPr lang="en-US" dirty="0"/>
              <a:t>Basics and fundamentals are the same. </a:t>
            </a:r>
          </a:p>
          <a:p>
            <a:pPr marL="171450" indent="-171450">
              <a:buFontTx/>
              <a:buChar char="-"/>
            </a:pPr>
            <a:endParaRPr lang="en-US" dirty="0"/>
          </a:p>
          <a:p>
            <a:pPr marL="171450" indent="-171450">
              <a:buFontTx/>
              <a:buChar char="-"/>
            </a:pPr>
            <a:r>
              <a:rPr lang="en-US" dirty="0"/>
              <a:t>There is a very big chance that the company you are working for already has a Cybersecurity team, if so the best place to start is mostly there. Domain knowledge is extremely important, at the end of the day Cybersecurity is there to protect a business and help it succeed. </a:t>
            </a:r>
          </a:p>
          <a:p>
            <a:pPr marL="171450" indent="-171450">
              <a:buFontTx/>
              <a:buChar char="-"/>
            </a:pPr>
            <a:endParaRPr lang="en-US" dirty="0"/>
          </a:p>
          <a:p>
            <a:pPr marL="171450" indent="-171450">
              <a:buFontTx/>
              <a:buChar char="-"/>
            </a:pPr>
            <a:r>
              <a:rPr lang="en-US" dirty="0"/>
              <a:t>Look for the easiest start and what comes naturally. For example, if you are sysadmin, you already know how to create and AD environment. Learn the basics of forensics and get an understanding of the forensics artifacts. Learn to use the SIEM.</a:t>
            </a:r>
          </a:p>
          <a:p>
            <a:pPr marL="171450" indent="-171450">
              <a:buFontTx/>
              <a:buChar char="-"/>
            </a:pPr>
            <a:endParaRPr lang="en-US" dirty="0"/>
          </a:p>
          <a:p>
            <a:pPr marL="171450" indent="-171450">
              <a:buFontTx/>
              <a:buChar char="-"/>
            </a:pPr>
            <a:r>
              <a:rPr lang="en-AU" dirty="0"/>
              <a:t>Our mind plays tricks on us, I need an expensive computer. If you don’t a computer at all, get something used. I still use a </a:t>
            </a:r>
            <a:r>
              <a:rPr lang="en-AU" dirty="0" err="1"/>
              <a:t>secondhand</a:t>
            </a:r>
            <a:r>
              <a:rPr lang="en-AU" dirty="0"/>
              <a:t> system for my lab.</a:t>
            </a:r>
          </a:p>
          <a:p>
            <a:pPr marL="171450" indent="-171450">
              <a:buFontTx/>
              <a:buChar char="-"/>
            </a:pPr>
            <a:endParaRPr lang="en-AU" dirty="0"/>
          </a:p>
          <a:p>
            <a:pPr marL="171450" indent="-171450">
              <a:buFontTx/>
              <a:buChar char="-"/>
            </a:pPr>
            <a:r>
              <a:rPr lang="en-AU" dirty="0"/>
              <a:t>There are a lot of free resources out there to learn. You can do courses on </a:t>
            </a:r>
            <a:r>
              <a:rPr lang="en-AU" dirty="0" err="1"/>
              <a:t>udemy</a:t>
            </a:r>
            <a:r>
              <a:rPr lang="en-AU" dirty="0"/>
              <a:t> which will cost less then 20 per course. Couple of books and courses will get you started.</a:t>
            </a:r>
          </a:p>
        </p:txBody>
      </p:sp>
      <p:sp>
        <p:nvSpPr>
          <p:cNvPr id="4" name="Slide Number Placeholder 3"/>
          <p:cNvSpPr>
            <a:spLocks noGrp="1"/>
          </p:cNvSpPr>
          <p:nvPr>
            <p:ph type="sldNum" sz="quarter" idx="5"/>
          </p:nvPr>
        </p:nvSpPr>
        <p:spPr/>
        <p:txBody>
          <a:bodyPr/>
          <a:lstStyle/>
          <a:p>
            <a:fld id="{57342178-E350-49FF-AD95-F6B18A983286}" type="slidenum">
              <a:rPr lang="en-AU" smtClean="0"/>
              <a:t>7</a:t>
            </a:fld>
            <a:endParaRPr lang="en-AU"/>
          </a:p>
        </p:txBody>
      </p:sp>
    </p:spTree>
    <p:extLst>
      <p:ext uri="{BB962C8B-B14F-4D97-AF65-F5344CB8AC3E}">
        <p14:creationId xmlns:p14="http://schemas.microsoft.com/office/powerpoint/2010/main" val="9107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9B35-9AC1-4642-BE54-B20206644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2A97EF3-B296-42E8-878B-76C3F2F3B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754286F-FC95-444D-8D95-8DCFDF8F04B2}"/>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F4E4F6E7-D03E-44EA-9AD1-985BA29D72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49B2C1-3132-45E4-AC90-A7F27696460F}"/>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425241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22D7-9893-4D82-B183-1F33DFFC41A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17A6853-F206-4C42-BDB8-25741449BF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EA719A-F4A0-4387-8377-49BAEAA920D8}"/>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83AD10EC-9FE4-495F-8105-27D7B8EC29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4431EF9-A558-4F97-88A5-E17F7D23B314}"/>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255402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7F60C-7680-4BDB-B364-C9AA02EBFB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85E62B-52EA-472A-A049-C6C901936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0DB031-F98B-487D-B7E3-476354A9EE36}"/>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05131B9A-93C9-490B-B1FA-1371DB3D0A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182B9A-8B2C-44E9-9490-E8C78A58386B}"/>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346052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8D06-83F0-422E-94BB-653A2BCB171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99BD5DD-F2F6-48E3-95FC-F3759CDEF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C46BBD5-1069-42CE-AAF0-8680B0AD2728}"/>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654A460E-3FE6-4AC3-8D3B-BD2831CD96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104DF9B-8F9E-42AB-B7F2-D0754E04444F}"/>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125419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2FA0C-762D-4E86-977F-52B26AACA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1C7A2BA-F5DC-436D-B447-ADE19EB3E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0057C-125C-4FC4-836A-55EBCF77460C}"/>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C64C3F59-53C6-44FB-97D8-19E5F31235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94A85B-1B31-4DFB-B8CD-1B1D65493A7D}"/>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314964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1EC88-C0AD-4309-85BF-47DE9836EE0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466F23-5461-415D-8157-D920ACF546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7C76EF4-B9E2-4C31-A50D-7C139CCCB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84C7F10-A265-437A-8EDA-B5FD66C86435}"/>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6" name="Footer Placeholder 5">
            <a:extLst>
              <a:ext uri="{FF2B5EF4-FFF2-40B4-BE49-F238E27FC236}">
                <a16:creationId xmlns:a16="http://schemas.microsoft.com/office/drawing/2014/main" id="{2E322E70-1D6E-40B1-865A-402A1717E26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523E2B4-B85C-4033-837C-99E68EF42E4F}"/>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292061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630B-DCEC-42B5-8DA9-AE136FB83FB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AFD929-DBC0-48F4-AF72-855B955F3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20A1D5-5E4E-4A3E-9E81-21105DBDA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E79FDBE-D786-40BD-ABAD-44D3958E4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45750-82F9-4962-93A4-B4B65A18E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44D9CC-791E-477B-A1AA-138D1693D767}"/>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8" name="Footer Placeholder 7">
            <a:extLst>
              <a:ext uri="{FF2B5EF4-FFF2-40B4-BE49-F238E27FC236}">
                <a16:creationId xmlns:a16="http://schemas.microsoft.com/office/drawing/2014/main" id="{F8E2D4A3-C3D0-4ED4-BF3E-3F285F546DD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B64DF7E-D9EA-4D9F-9029-087516CC0E58}"/>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170573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31AA-2F31-4426-975F-E55564DED85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7EABC40-4BDA-4E85-AB89-CCF93EA354EE}"/>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4" name="Footer Placeholder 3">
            <a:extLst>
              <a:ext uri="{FF2B5EF4-FFF2-40B4-BE49-F238E27FC236}">
                <a16:creationId xmlns:a16="http://schemas.microsoft.com/office/drawing/2014/main" id="{BDD01A92-D51C-41E1-AD08-6B21ADB295E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AE49301-DB3C-4B25-B36D-B47DCF686644}"/>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418892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F9C5F6-BA2E-4F54-B1D1-A8330970443C}"/>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3" name="Footer Placeholder 2">
            <a:extLst>
              <a:ext uri="{FF2B5EF4-FFF2-40B4-BE49-F238E27FC236}">
                <a16:creationId xmlns:a16="http://schemas.microsoft.com/office/drawing/2014/main" id="{30D553F4-F798-4E1F-8C3D-4A47A236FFD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A28B6CF-C3B9-4524-88B6-E1BE7597B976}"/>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117760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CE8D-CE1F-4945-830C-C3BB16E258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3971E45-73A8-4DB9-88CB-A47E6C89B6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2B4DD5D9-3E15-4C71-A192-5A7CD16E4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9B50D-5CA7-40CE-BF80-A20CC0A90478}"/>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6" name="Footer Placeholder 5">
            <a:extLst>
              <a:ext uri="{FF2B5EF4-FFF2-40B4-BE49-F238E27FC236}">
                <a16:creationId xmlns:a16="http://schemas.microsoft.com/office/drawing/2014/main" id="{1C6D14C6-5A25-4A84-8C24-7E6428F5DB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4584B5-F83F-42BE-BB52-2B094A65D510}"/>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265360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A443F-6E88-4F53-9D99-74007C5DA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140B719-5F10-4301-AD8E-2AEFE622D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6B9A13C-775C-492C-AD5E-F02370D6D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E142C-A241-4097-9EF4-2007D1E3CDEB}"/>
              </a:ext>
            </a:extLst>
          </p:cNvPr>
          <p:cNvSpPr>
            <a:spLocks noGrp="1"/>
          </p:cNvSpPr>
          <p:nvPr>
            <p:ph type="dt" sz="half" idx="10"/>
          </p:nvPr>
        </p:nvSpPr>
        <p:spPr/>
        <p:txBody>
          <a:bodyPr/>
          <a:lstStyle/>
          <a:p>
            <a:fld id="{205282B3-21BC-4E06-8551-B337581FB819}" type="datetimeFigureOut">
              <a:rPr lang="en-AU" smtClean="0"/>
              <a:t>8/04/2021</a:t>
            </a:fld>
            <a:endParaRPr lang="en-AU"/>
          </a:p>
        </p:txBody>
      </p:sp>
      <p:sp>
        <p:nvSpPr>
          <p:cNvPr id="6" name="Footer Placeholder 5">
            <a:extLst>
              <a:ext uri="{FF2B5EF4-FFF2-40B4-BE49-F238E27FC236}">
                <a16:creationId xmlns:a16="http://schemas.microsoft.com/office/drawing/2014/main" id="{AF976762-DE10-4424-B48B-A06C7BFD95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D4497C2-0CF8-4D0A-BDC9-63A7AEFB5910}"/>
              </a:ext>
            </a:extLst>
          </p:cNvPr>
          <p:cNvSpPr>
            <a:spLocks noGrp="1"/>
          </p:cNvSpPr>
          <p:nvPr>
            <p:ph type="sldNum" sz="quarter" idx="12"/>
          </p:nvPr>
        </p:nvSpPr>
        <p:spPr/>
        <p:txBody>
          <a:bodyPr/>
          <a:lstStyle/>
          <a:p>
            <a:fld id="{44130DEE-EF40-41FB-B377-9B66C7A69B6E}" type="slidenum">
              <a:rPr lang="en-AU" smtClean="0"/>
              <a:t>‹#›</a:t>
            </a:fld>
            <a:endParaRPr lang="en-AU"/>
          </a:p>
        </p:txBody>
      </p:sp>
    </p:spTree>
    <p:extLst>
      <p:ext uri="{BB962C8B-B14F-4D97-AF65-F5344CB8AC3E}">
        <p14:creationId xmlns:p14="http://schemas.microsoft.com/office/powerpoint/2010/main" val="392808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6E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5138A-7FB3-4BA9-ACAC-64130A508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EB23575-27D2-477D-A61B-32A6A0B0F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64033B-8BEE-423F-A192-F03C19C66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282B3-21BC-4E06-8551-B337581FB819}" type="datetimeFigureOut">
              <a:rPr lang="en-AU" smtClean="0"/>
              <a:t>8/04/2021</a:t>
            </a:fld>
            <a:endParaRPr lang="en-AU"/>
          </a:p>
        </p:txBody>
      </p:sp>
      <p:sp>
        <p:nvSpPr>
          <p:cNvPr id="5" name="Footer Placeholder 4">
            <a:extLst>
              <a:ext uri="{FF2B5EF4-FFF2-40B4-BE49-F238E27FC236}">
                <a16:creationId xmlns:a16="http://schemas.microsoft.com/office/drawing/2014/main" id="{3A104A40-CFD3-4E46-A22A-D40384E22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57B895B-6AA9-4AD6-9079-035A383BB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30DEE-EF40-41FB-B377-9B66C7A69B6E}" type="slidenum">
              <a:rPr lang="en-AU" smtClean="0"/>
              <a:t>‹#›</a:t>
            </a:fld>
            <a:endParaRPr lang="en-AU"/>
          </a:p>
        </p:txBody>
      </p:sp>
      <p:sp>
        <p:nvSpPr>
          <p:cNvPr id="7" name="Rectangle 6">
            <a:extLst>
              <a:ext uri="{FF2B5EF4-FFF2-40B4-BE49-F238E27FC236}">
                <a16:creationId xmlns:a16="http://schemas.microsoft.com/office/drawing/2014/main" id="{555DCFE3-AD6F-491E-92DA-4E6F44FD56FF}"/>
              </a:ext>
            </a:extLst>
          </p:cNvPr>
          <p:cNvSpPr/>
          <p:nvPr userDrawn="1"/>
        </p:nvSpPr>
        <p:spPr>
          <a:xfrm>
            <a:off x="10241872" y="570706"/>
            <a:ext cx="914400" cy="914400"/>
          </a:xfrm>
          <a:prstGeom prst="rect">
            <a:avLst/>
          </a:prstGeom>
          <a:blipFill>
            <a:blip r:embed="rId13"/>
            <a:stretch>
              <a:fillRect/>
            </a:stretch>
          </a:blipFill>
          <a:effectLst>
            <a:outerShdw blurRad="50800" dist="38100" dir="2700000" algn="tl"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34693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secure.com/en/consulting/events/attack-detection-fundamentals-workshops" TargetMode="External"/><Relationship Id="rId2" Type="http://schemas.openxmlformats.org/officeDocument/2006/relationships/hyperlink" Target="https://www.youtube.com/watch?v=tpIctyqH29Q&amp;list=PL8dPuuaLjXtNlUrzyH5r6jN9ulIgZBpdo" TargetMode="External"/><Relationship Id="rId1" Type="http://schemas.openxmlformats.org/officeDocument/2006/relationships/slideLayout" Target="../slideLayouts/slideLayout2.xml"/><Relationship Id="rId6" Type="http://schemas.openxmlformats.org/officeDocument/2006/relationships/hyperlink" Target="https://malwareunicorn.org/workshops/re101.html#0" TargetMode="External"/><Relationship Id="rId5" Type="http://schemas.openxmlformats.org/officeDocument/2006/relationships/hyperlink" Target="https://github.com/hasherezade/malware_training_vol1" TargetMode="External"/><Relationship Id="rId4" Type="http://schemas.openxmlformats.org/officeDocument/2006/relationships/hyperlink" Target="https://www.comptia.org/certifications/security#tab-3"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udemy.com/course/practical-ethical-hac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jeffmcjunkin/status/1036503729912967168?s=20" TargetMode="External"/><Relationship Id="rId2" Type="http://schemas.openxmlformats.org/officeDocument/2006/relationships/hyperlink" Target="https://detectionlab.netwo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nullchar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vlpubs.nist.gov/nistpubs/SpecialPublications/NIST.SP.800-18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74EF-71E3-4A0B-9637-AC8FEFF243F3}"/>
              </a:ext>
            </a:extLst>
          </p:cNvPr>
          <p:cNvSpPr>
            <a:spLocks noGrp="1"/>
          </p:cNvSpPr>
          <p:nvPr>
            <p:ph type="ctrTitle"/>
          </p:nvPr>
        </p:nvSpPr>
        <p:spPr>
          <a:xfrm>
            <a:off x="3045368" y="2043663"/>
            <a:ext cx="6105194" cy="2031055"/>
          </a:xfrm>
        </p:spPr>
        <p:txBody>
          <a:bodyPr>
            <a:normAutofit/>
          </a:bodyPr>
          <a:lstStyle/>
          <a:p>
            <a:r>
              <a:rPr lang="en-US" u="sng" dirty="0">
                <a:latin typeface="+mn-lt"/>
                <a:ea typeface="Cooper Hewitt" pitchFamily="50" charset="0"/>
              </a:rPr>
              <a:t>Getting Started in Cyber Security</a:t>
            </a:r>
            <a:endParaRPr lang="en-AU" u="sng" dirty="0">
              <a:latin typeface="+mn-lt"/>
              <a:ea typeface="Cooper Hewitt" pitchFamily="50" charset="0"/>
            </a:endParaRPr>
          </a:p>
        </p:txBody>
      </p:sp>
      <p:sp>
        <p:nvSpPr>
          <p:cNvPr id="3" name="Subtitle 2">
            <a:extLst>
              <a:ext uri="{FF2B5EF4-FFF2-40B4-BE49-F238E27FC236}">
                <a16:creationId xmlns:a16="http://schemas.microsoft.com/office/drawing/2014/main" id="{D915CE41-4BD3-4959-9AB8-20DE7B400368}"/>
              </a:ext>
            </a:extLst>
          </p:cNvPr>
          <p:cNvSpPr>
            <a:spLocks noGrp="1"/>
          </p:cNvSpPr>
          <p:nvPr>
            <p:ph type="subTitle" idx="1"/>
          </p:nvPr>
        </p:nvSpPr>
        <p:spPr>
          <a:xfrm>
            <a:off x="3045368" y="4074718"/>
            <a:ext cx="6105194" cy="682079"/>
          </a:xfrm>
        </p:spPr>
        <p:txBody>
          <a:bodyPr>
            <a:normAutofit/>
          </a:bodyPr>
          <a:lstStyle/>
          <a:p>
            <a:r>
              <a:rPr lang="en-US" dirty="0"/>
              <a:t>By Ahmed Kasmani</a:t>
            </a:r>
            <a:endParaRPr lang="en-AU" dirty="0"/>
          </a:p>
        </p:txBody>
      </p:sp>
    </p:spTree>
    <p:extLst>
      <p:ext uri="{BB962C8B-B14F-4D97-AF65-F5344CB8AC3E}">
        <p14:creationId xmlns:p14="http://schemas.microsoft.com/office/powerpoint/2010/main" val="154096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E60F-AA56-4600-863D-6270D6917597}"/>
              </a:ext>
            </a:extLst>
          </p:cNvPr>
          <p:cNvSpPr>
            <a:spLocks noGrp="1"/>
          </p:cNvSpPr>
          <p:nvPr>
            <p:ph type="title"/>
          </p:nvPr>
        </p:nvSpPr>
        <p:spPr/>
        <p:txBody>
          <a:bodyPr/>
          <a:lstStyle/>
          <a:p>
            <a:r>
              <a:rPr lang="en-US" u="sng" dirty="0"/>
              <a:t>Courses -1</a:t>
            </a:r>
            <a:endParaRPr lang="en-AU" u="sng" dirty="0"/>
          </a:p>
        </p:txBody>
      </p:sp>
      <p:sp>
        <p:nvSpPr>
          <p:cNvPr id="3" name="Content Placeholder 2">
            <a:extLst>
              <a:ext uri="{FF2B5EF4-FFF2-40B4-BE49-F238E27FC236}">
                <a16:creationId xmlns:a16="http://schemas.microsoft.com/office/drawing/2014/main" id="{51D6D816-B22F-4E52-A978-44C5B4295BDA}"/>
              </a:ext>
            </a:extLst>
          </p:cNvPr>
          <p:cNvSpPr>
            <a:spLocks noGrp="1"/>
          </p:cNvSpPr>
          <p:nvPr>
            <p:ph idx="1"/>
          </p:nvPr>
        </p:nvSpPr>
        <p:spPr>
          <a:xfrm>
            <a:off x="838200" y="1552489"/>
            <a:ext cx="10515600" cy="4866123"/>
          </a:xfrm>
        </p:spPr>
        <p:txBody>
          <a:bodyPr>
            <a:normAutofit lnSpcReduction="10000"/>
          </a:bodyPr>
          <a:lstStyle/>
          <a:p>
            <a:r>
              <a:rPr lang="en-US" dirty="0"/>
              <a:t>Non-IT folks - Computer Science Basics:</a:t>
            </a:r>
          </a:p>
          <a:p>
            <a:pPr marL="457200" lvl="1" indent="0">
              <a:buNone/>
            </a:pPr>
            <a:r>
              <a:rPr lang="en-US" sz="2000" dirty="0">
                <a:hlinkClick r:id="rId2"/>
              </a:rPr>
              <a:t>https://www.youtube.com/watch?v=tpIctyqH29Q&amp;list=PL8dPuuaLjXtNlUrzyH5r6jN9ulIgZBpdo</a:t>
            </a:r>
            <a:endParaRPr lang="en-US" sz="2000" dirty="0"/>
          </a:p>
          <a:p>
            <a:pPr marL="0" indent="0">
              <a:buNone/>
            </a:pPr>
            <a:endParaRPr lang="en-US" dirty="0"/>
          </a:p>
          <a:p>
            <a:r>
              <a:rPr lang="en-US" dirty="0"/>
              <a:t>Security Operations: </a:t>
            </a:r>
          </a:p>
          <a:p>
            <a:pPr marL="457200" lvl="1" indent="0">
              <a:buNone/>
            </a:pPr>
            <a:r>
              <a:rPr lang="en-US" dirty="0"/>
              <a:t>Core Soc skills by John Strand – Pay what you can (follow @strandjs)</a:t>
            </a:r>
          </a:p>
          <a:p>
            <a:pPr marL="457200" lvl="1" indent="0">
              <a:buNone/>
            </a:pPr>
            <a:r>
              <a:rPr lang="en-US" sz="2000" dirty="0">
                <a:hlinkClick r:id="rId3"/>
              </a:rPr>
              <a:t>https://www.f-secure.com/en/consulting/events/attack-detection-fundamentals-workshops</a:t>
            </a:r>
            <a:endParaRPr lang="en-US" sz="2000" dirty="0"/>
          </a:p>
          <a:p>
            <a:pPr marL="457200" lvl="1" indent="0">
              <a:buNone/>
            </a:pPr>
            <a:r>
              <a:rPr lang="en-US" sz="2000" dirty="0">
                <a:hlinkClick r:id="rId4"/>
              </a:rPr>
              <a:t>https://www.comptia.org/certifications/security#tab-3</a:t>
            </a:r>
            <a:endParaRPr lang="en-US" sz="2000" dirty="0"/>
          </a:p>
          <a:p>
            <a:pPr marL="457200" lvl="1" indent="0">
              <a:buNone/>
            </a:pPr>
            <a:endParaRPr lang="en-US" dirty="0"/>
          </a:p>
          <a:p>
            <a:r>
              <a:rPr lang="en-US" dirty="0"/>
              <a:t>Malware Analysis: </a:t>
            </a:r>
          </a:p>
          <a:p>
            <a:pPr marL="457200" lvl="1" indent="0">
              <a:buNone/>
            </a:pPr>
            <a:r>
              <a:rPr lang="en-US" sz="2000" dirty="0">
                <a:hlinkClick r:id="rId5"/>
              </a:rPr>
              <a:t>https://github.com/hasherezade/malware_training_vol1</a:t>
            </a:r>
            <a:endParaRPr lang="en-US" sz="2000" dirty="0"/>
          </a:p>
          <a:p>
            <a:pPr marL="457200" lvl="1" indent="0">
              <a:buNone/>
            </a:pPr>
            <a:r>
              <a:rPr lang="en-US" sz="2000" dirty="0">
                <a:hlinkClick r:id="rId6"/>
              </a:rPr>
              <a:t>https://malwareunicorn.org/workshops/re101.html#0</a:t>
            </a:r>
            <a:endParaRPr lang="en-US" sz="2000" dirty="0"/>
          </a:p>
          <a:p>
            <a:pPr marL="0" indent="0">
              <a:buNone/>
            </a:pPr>
            <a:r>
              <a:rPr lang="en-US" dirty="0"/>
              <a:t>   </a:t>
            </a:r>
            <a:endParaRPr lang="en-AU" dirty="0"/>
          </a:p>
        </p:txBody>
      </p:sp>
    </p:spTree>
    <p:extLst>
      <p:ext uri="{BB962C8B-B14F-4D97-AF65-F5344CB8AC3E}">
        <p14:creationId xmlns:p14="http://schemas.microsoft.com/office/powerpoint/2010/main" val="1146583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C8A1-55B2-41F8-8AFE-DD8BDEC6E1E5}"/>
              </a:ext>
            </a:extLst>
          </p:cNvPr>
          <p:cNvSpPr>
            <a:spLocks noGrp="1"/>
          </p:cNvSpPr>
          <p:nvPr>
            <p:ph type="title"/>
          </p:nvPr>
        </p:nvSpPr>
        <p:spPr/>
        <p:txBody>
          <a:bodyPr/>
          <a:lstStyle/>
          <a:p>
            <a:r>
              <a:rPr lang="en-US" dirty="0"/>
              <a:t>Courses - 2</a:t>
            </a:r>
            <a:endParaRPr lang="en-AU" dirty="0"/>
          </a:p>
        </p:txBody>
      </p:sp>
      <p:sp>
        <p:nvSpPr>
          <p:cNvPr id="3" name="Content Placeholder 2">
            <a:extLst>
              <a:ext uri="{FF2B5EF4-FFF2-40B4-BE49-F238E27FC236}">
                <a16:creationId xmlns:a16="http://schemas.microsoft.com/office/drawing/2014/main" id="{856FEA7D-1BD3-4C5B-9DBB-884D614F7630}"/>
              </a:ext>
            </a:extLst>
          </p:cNvPr>
          <p:cNvSpPr>
            <a:spLocks noGrp="1"/>
          </p:cNvSpPr>
          <p:nvPr>
            <p:ph idx="1"/>
          </p:nvPr>
        </p:nvSpPr>
        <p:spPr/>
        <p:txBody>
          <a:bodyPr>
            <a:normAutofit fontScale="85000" lnSpcReduction="20000"/>
          </a:bodyPr>
          <a:lstStyle/>
          <a:p>
            <a:r>
              <a:rPr lang="en-US" dirty="0"/>
              <a:t>Penetration Testing – </a:t>
            </a:r>
          </a:p>
          <a:p>
            <a:pPr marL="457200" lvl="1" indent="0">
              <a:buNone/>
            </a:pPr>
            <a:r>
              <a:rPr lang="en-US" sz="2000" dirty="0">
                <a:hlinkClick r:id="rId2"/>
              </a:rPr>
              <a:t>https://www.udemy.com/course/practical-ethical-hacking/</a:t>
            </a:r>
            <a:endParaRPr lang="en-AU" sz="2000" dirty="0"/>
          </a:p>
          <a:p>
            <a:pPr marL="457200" lvl="1" indent="0">
              <a:buNone/>
            </a:pPr>
            <a:endParaRPr lang="en-US" sz="2000" dirty="0"/>
          </a:p>
          <a:p>
            <a:r>
              <a:rPr lang="en-AU" sz="2400" dirty="0"/>
              <a:t>GRC – CISSP, CISA</a:t>
            </a:r>
          </a:p>
          <a:p>
            <a:endParaRPr lang="en-AU" sz="2400" dirty="0"/>
          </a:p>
          <a:p>
            <a:r>
              <a:rPr lang="en-AU" sz="2400" dirty="0"/>
              <a:t>Forensics: Do the SOC course from @strandjs, study forensics posters from SANS.</a:t>
            </a:r>
          </a:p>
          <a:p>
            <a:endParaRPr lang="en-AU" sz="2400" dirty="0"/>
          </a:p>
          <a:p>
            <a:r>
              <a:rPr lang="en-AU" sz="2400" dirty="0"/>
              <a:t>I am biased towards: OSCP – PWK365 (even though it only talks about attack. When you learn the attack tactics its easy to learn defence)</a:t>
            </a:r>
          </a:p>
          <a:p>
            <a:pPr marL="0" indent="0">
              <a:buNone/>
            </a:pPr>
            <a:endParaRPr lang="en-AU" sz="2400" dirty="0"/>
          </a:p>
          <a:p>
            <a:pPr marL="0" indent="0">
              <a:buNone/>
            </a:pPr>
            <a:r>
              <a:rPr lang="en-AU" sz="2400" dirty="0"/>
              <a:t>These are getting started resources. There are a lot of expensive courses out there. Until you are convinced of what you want to do, use the free/cheap resources. If I have missed any course, please let me know in comments. I also intend to create separate presentation for each role which will have more course details.</a:t>
            </a:r>
          </a:p>
        </p:txBody>
      </p:sp>
    </p:spTree>
    <p:extLst>
      <p:ext uri="{BB962C8B-B14F-4D97-AF65-F5344CB8AC3E}">
        <p14:creationId xmlns:p14="http://schemas.microsoft.com/office/powerpoint/2010/main" val="178425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5BA7-4A8C-4C17-B03F-A2F9C2049C66}"/>
              </a:ext>
            </a:extLst>
          </p:cNvPr>
          <p:cNvSpPr>
            <a:spLocks noGrp="1"/>
          </p:cNvSpPr>
          <p:nvPr>
            <p:ph type="title"/>
          </p:nvPr>
        </p:nvSpPr>
        <p:spPr/>
        <p:txBody>
          <a:bodyPr/>
          <a:lstStyle/>
          <a:p>
            <a:r>
              <a:rPr lang="en-US" u="sng" dirty="0"/>
              <a:t>Home Lab</a:t>
            </a:r>
            <a:endParaRPr lang="en-AU" u="sng" dirty="0"/>
          </a:p>
        </p:txBody>
      </p:sp>
      <p:sp>
        <p:nvSpPr>
          <p:cNvPr id="3" name="Content Placeholder 2">
            <a:extLst>
              <a:ext uri="{FF2B5EF4-FFF2-40B4-BE49-F238E27FC236}">
                <a16:creationId xmlns:a16="http://schemas.microsoft.com/office/drawing/2014/main" id="{BC1E6FB8-47C7-4178-8347-A361BADF82E2}"/>
              </a:ext>
            </a:extLst>
          </p:cNvPr>
          <p:cNvSpPr>
            <a:spLocks noGrp="1"/>
          </p:cNvSpPr>
          <p:nvPr>
            <p:ph idx="1"/>
          </p:nvPr>
        </p:nvSpPr>
        <p:spPr>
          <a:xfrm>
            <a:off x="838200" y="1570303"/>
            <a:ext cx="10515600" cy="4598927"/>
          </a:xfrm>
        </p:spPr>
        <p:txBody>
          <a:bodyPr>
            <a:normAutofit fontScale="92500"/>
          </a:bodyPr>
          <a:lstStyle/>
          <a:p>
            <a:r>
              <a:rPr lang="en-US" dirty="0"/>
              <a:t>Use any virtualization software. Virtual Box, VMware, Parallels etc.</a:t>
            </a:r>
          </a:p>
          <a:p>
            <a:r>
              <a:rPr lang="en-US" dirty="0"/>
              <a:t>One windows workstation, One Windows Server, Couple of Linux Systems.</a:t>
            </a:r>
          </a:p>
          <a:p>
            <a:r>
              <a:rPr lang="en-AU" dirty="0"/>
              <a:t>Win10, Windows Server 2012/2016, Ubuntu, Kali.</a:t>
            </a:r>
          </a:p>
          <a:p>
            <a:r>
              <a:rPr lang="en-AU" dirty="0"/>
              <a:t>Penetration Testing Practice: DVWA/</a:t>
            </a:r>
            <a:r>
              <a:rPr lang="en-AU" dirty="0" err="1"/>
              <a:t>WebGoat</a:t>
            </a:r>
            <a:r>
              <a:rPr lang="en-AU" dirty="0"/>
              <a:t>/OWASP Juice Shop</a:t>
            </a:r>
          </a:p>
          <a:p>
            <a:r>
              <a:rPr lang="en-AU" dirty="0"/>
              <a:t>Malware Analysis: Flare VM.</a:t>
            </a:r>
          </a:p>
          <a:p>
            <a:r>
              <a:rPr lang="en-AU" dirty="0"/>
              <a:t>Create an Active Directory Environment</a:t>
            </a:r>
          </a:p>
          <a:p>
            <a:r>
              <a:rPr lang="en-AU" dirty="0"/>
              <a:t>Automated Lab created via </a:t>
            </a:r>
            <a:r>
              <a:rPr lang="en-AU" dirty="0">
                <a:hlinkClick r:id="rId2"/>
              </a:rPr>
              <a:t>https://detectionlab.network/</a:t>
            </a:r>
            <a:endParaRPr lang="en-AU" dirty="0"/>
          </a:p>
          <a:p>
            <a:r>
              <a:rPr lang="en-AU" dirty="0"/>
              <a:t>Dedicate presentation for </a:t>
            </a:r>
            <a:r>
              <a:rPr lang="en-AU" dirty="0" err="1"/>
              <a:t>homelab</a:t>
            </a:r>
            <a:r>
              <a:rPr lang="en-AU" dirty="0"/>
              <a:t>: </a:t>
            </a:r>
            <a:r>
              <a:rPr lang="en-AU" dirty="0">
                <a:hlinkClick r:id="rId3"/>
              </a:rPr>
              <a:t>https://twitter.com/jeffmcjunkin/status/1036503729912967168?s=20</a:t>
            </a: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356429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C72E-9A66-43A5-846B-DDF0D307696E}"/>
              </a:ext>
            </a:extLst>
          </p:cNvPr>
          <p:cNvSpPr>
            <a:spLocks noGrp="1"/>
          </p:cNvSpPr>
          <p:nvPr>
            <p:ph type="title"/>
          </p:nvPr>
        </p:nvSpPr>
        <p:spPr/>
        <p:txBody>
          <a:bodyPr/>
          <a:lstStyle/>
          <a:p>
            <a:r>
              <a:rPr lang="en-US" u="sng" dirty="0"/>
              <a:t>How to use a Homelab.</a:t>
            </a:r>
            <a:endParaRPr lang="en-AU" u="sng" dirty="0"/>
          </a:p>
        </p:txBody>
      </p:sp>
      <p:sp>
        <p:nvSpPr>
          <p:cNvPr id="3" name="Content Placeholder 2">
            <a:extLst>
              <a:ext uri="{FF2B5EF4-FFF2-40B4-BE49-F238E27FC236}">
                <a16:creationId xmlns:a16="http://schemas.microsoft.com/office/drawing/2014/main" id="{6874CAB2-2177-491B-AD90-A0A12FBC8A56}"/>
              </a:ext>
            </a:extLst>
          </p:cNvPr>
          <p:cNvSpPr>
            <a:spLocks noGrp="1"/>
          </p:cNvSpPr>
          <p:nvPr>
            <p:ph idx="1"/>
          </p:nvPr>
        </p:nvSpPr>
        <p:spPr/>
        <p:txBody>
          <a:bodyPr>
            <a:normAutofit/>
          </a:bodyPr>
          <a:lstStyle/>
          <a:p>
            <a:r>
              <a:rPr lang="en-US" dirty="0"/>
              <a:t>Setup a basic lab first, take snapshots and add things slowly.</a:t>
            </a:r>
          </a:p>
          <a:p>
            <a:r>
              <a:rPr lang="en-US" dirty="0"/>
              <a:t>Simulate attacks.</a:t>
            </a:r>
          </a:p>
          <a:p>
            <a:r>
              <a:rPr lang="en-US" dirty="0"/>
              <a:t>Run full cycle of attack from Reconnaissance to Full Domain take over.</a:t>
            </a:r>
          </a:p>
          <a:p>
            <a:r>
              <a:rPr lang="en-US" dirty="0"/>
              <a:t>Learn defense and detection tactics.</a:t>
            </a:r>
          </a:p>
          <a:p>
            <a:r>
              <a:rPr lang="en-US" dirty="0"/>
              <a:t>Install SIEM like Splunk or </a:t>
            </a:r>
            <a:r>
              <a:rPr lang="en-US" dirty="0" err="1"/>
              <a:t>Helk</a:t>
            </a:r>
            <a:r>
              <a:rPr lang="en-US" dirty="0"/>
              <a:t>. (Ingest logs from your VM’s into SIEM)</a:t>
            </a:r>
          </a:p>
          <a:p>
            <a:r>
              <a:rPr lang="en-US" dirty="0"/>
              <a:t>New Hotness – Elastic Security</a:t>
            </a:r>
          </a:p>
          <a:p>
            <a:r>
              <a:rPr lang="en-US" dirty="0"/>
              <a:t>Try to identify and understand the attack from the logs.</a:t>
            </a:r>
          </a:p>
          <a:p>
            <a:r>
              <a:rPr lang="en-US" dirty="0"/>
              <a:t>Analyze the forensics artifacts.</a:t>
            </a:r>
          </a:p>
          <a:p>
            <a:endParaRPr lang="en-AU" dirty="0"/>
          </a:p>
        </p:txBody>
      </p:sp>
    </p:spTree>
    <p:extLst>
      <p:ext uri="{BB962C8B-B14F-4D97-AF65-F5344CB8AC3E}">
        <p14:creationId xmlns:p14="http://schemas.microsoft.com/office/powerpoint/2010/main" val="122491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4D357-44C0-4897-9ED2-B4F5D8027731}"/>
              </a:ext>
            </a:extLst>
          </p:cNvPr>
          <p:cNvSpPr>
            <a:spLocks noGrp="1"/>
          </p:cNvSpPr>
          <p:nvPr>
            <p:ph type="title"/>
          </p:nvPr>
        </p:nvSpPr>
        <p:spPr/>
        <p:txBody>
          <a:bodyPr/>
          <a:lstStyle/>
          <a:p>
            <a:r>
              <a:rPr lang="en-US" u="sng" dirty="0"/>
              <a:t>Optional: Learn Programming</a:t>
            </a:r>
            <a:endParaRPr lang="en-AU" u="sng" dirty="0"/>
          </a:p>
        </p:txBody>
      </p:sp>
      <p:sp>
        <p:nvSpPr>
          <p:cNvPr id="3" name="Content Placeholder 2">
            <a:extLst>
              <a:ext uri="{FF2B5EF4-FFF2-40B4-BE49-F238E27FC236}">
                <a16:creationId xmlns:a16="http://schemas.microsoft.com/office/drawing/2014/main" id="{C3826A87-A804-490B-991C-C6A2A1D66799}"/>
              </a:ext>
            </a:extLst>
          </p:cNvPr>
          <p:cNvSpPr>
            <a:spLocks noGrp="1"/>
          </p:cNvSpPr>
          <p:nvPr>
            <p:ph idx="1"/>
          </p:nvPr>
        </p:nvSpPr>
        <p:spPr/>
        <p:txBody>
          <a:bodyPr/>
          <a:lstStyle/>
          <a:p>
            <a:r>
              <a:rPr lang="en-US" dirty="0"/>
              <a:t>Knowing to code is a superpower.</a:t>
            </a:r>
          </a:p>
          <a:p>
            <a:r>
              <a:rPr lang="en-US" dirty="0"/>
              <a:t>Any programming language, python/C#/C.</a:t>
            </a:r>
          </a:p>
          <a:p>
            <a:r>
              <a:rPr lang="en-US" dirty="0"/>
              <a:t>Don’t need to be the best.</a:t>
            </a:r>
          </a:p>
          <a:p>
            <a:r>
              <a:rPr lang="en-US" dirty="0"/>
              <a:t>Quick and dirty to get the job done is fine to start with.</a:t>
            </a:r>
          </a:p>
          <a:p>
            <a:r>
              <a:rPr lang="en-US" dirty="0"/>
              <a:t>Use programming to automate trivial work.</a:t>
            </a:r>
          </a:p>
          <a:p>
            <a:r>
              <a:rPr lang="en-US" dirty="0"/>
              <a:t>Thinking like a programmer will help you understand systems.</a:t>
            </a:r>
            <a:endParaRPr lang="en-AU" dirty="0"/>
          </a:p>
        </p:txBody>
      </p:sp>
    </p:spTree>
    <p:extLst>
      <p:ext uri="{BB962C8B-B14F-4D97-AF65-F5344CB8AC3E}">
        <p14:creationId xmlns:p14="http://schemas.microsoft.com/office/powerpoint/2010/main" val="111407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52C3-FE1A-44D1-8954-9974A543C9E1}"/>
              </a:ext>
            </a:extLst>
          </p:cNvPr>
          <p:cNvSpPr>
            <a:spLocks noGrp="1"/>
          </p:cNvSpPr>
          <p:nvPr>
            <p:ph type="title"/>
          </p:nvPr>
        </p:nvSpPr>
        <p:spPr/>
        <p:txBody>
          <a:bodyPr/>
          <a:lstStyle/>
          <a:p>
            <a:r>
              <a:rPr lang="en-US" u="sng" dirty="0"/>
              <a:t>Other learning tips</a:t>
            </a:r>
            <a:endParaRPr lang="en-AU" u="sng" dirty="0"/>
          </a:p>
        </p:txBody>
      </p:sp>
      <p:sp>
        <p:nvSpPr>
          <p:cNvPr id="3" name="Content Placeholder 2">
            <a:extLst>
              <a:ext uri="{FF2B5EF4-FFF2-40B4-BE49-F238E27FC236}">
                <a16:creationId xmlns:a16="http://schemas.microsoft.com/office/drawing/2014/main" id="{D56AF01D-7D5A-40C4-A897-DE7FF3477661}"/>
              </a:ext>
            </a:extLst>
          </p:cNvPr>
          <p:cNvSpPr>
            <a:spLocks noGrp="1"/>
          </p:cNvSpPr>
          <p:nvPr>
            <p:ph idx="1"/>
          </p:nvPr>
        </p:nvSpPr>
        <p:spPr/>
        <p:txBody>
          <a:bodyPr/>
          <a:lstStyle/>
          <a:p>
            <a:r>
              <a:rPr lang="en-US" dirty="0"/>
              <a:t>CTF’s (</a:t>
            </a:r>
            <a:r>
              <a:rPr lang="en-US" dirty="0" err="1"/>
              <a:t>Hackthebox</a:t>
            </a:r>
            <a:r>
              <a:rPr lang="en-US" dirty="0"/>
              <a:t>, </a:t>
            </a:r>
            <a:r>
              <a:rPr lang="en-US" dirty="0" err="1"/>
              <a:t>CTFTime</a:t>
            </a:r>
            <a:r>
              <a:rPr lang="en-US" dirty="0"/>
              <a:t>, </a:t>
            </a:r>
            <a:r>
              <a:rPr lang="en-US" dirty="0" err="1"/>
              <a:t>vulnhub</a:t>
            </a:r>
            <a:r>
              <a:rPr lang="en-US" dirty="0"/>
              <a:t> </a:t>
            </a:r>
            <a:r>
              <a:rPr lang="en-US" dirty="0" err="1"/>
              <a:t>etc</a:t>
            </a:r>
            <a:r>
              <a:rPr lang="en-US" dirty="0"/>
              <a:t>)</a:t>
            </a:r>
          </a:p>
          <a:p>
            <a:r>
              <a:rPr lang="en-US" dirty="0" err="1"/>
              <a:t>Youtube</a:t>
            </a:r>
            <a:r>
              <a:rPr lang="en-US" dirty="0"/>
              <a:t> – Follow </a:t>
            </a:r>
            <a:r>
              <a:rPr lang="en-US" dirty="0" err="1"/>
              <a:t>ippsec</a:t>
            </a:r>
            <a:r>
              <a:rPr lang="en-US" dirty="0"/>
              <a:t>, 13Cubed, </a:t>
            </a:r>
            <a:r>
              <a:rPr lang="en-US" dirty="0" err="1"/>
              <a:t>OALabs</a:t>
            </a:r>
            <a:r>
              <a:rPr lang="en-US" dirty="0"/>
              <a:t>, Colin Hardy.</a:t>
            </a:r>
          </a:p>
          <a:p>
            <a:r>
              <a:rPr lang="en-US" dirty="0"/>
              <a:t>Twitter (follow SANS instructors, </a:t>
            </a:r>
            <a:r>
              <a:rPr lang="en-US"/>
              <a:t>above channel authors)</a:t>
            </a:r>
            <a:endParaRPr lang="en-US" dirty="0"/>
          </a:p>
          <a:p>
            <a:r>
              <a:rPr lang="en-US" dirty="0"/>
              <a:t>Download SANS Posters.</a:t>
            </a:r>
          </a:p>
          <a:p>
            <a:r>
              <a:rPr lang="en-US" dirty="0"/>
              <a:t>Give Interviews (apply for jobs). Study the questions you could not answer.</a:t>
            </a:r>
          </a:p>
          <a:p>
            <a:r>
              <a:rPr lang="en-US" dirty="0"/>
              <a:t>Don’t fear failure.</a:t>
            </a:r>
            <a:br>
              <a:rPr lang="en-US" dirty="0"/>
            </a:br>
            <a:endParaRPr lang="en-AU" dirty="0"/>
          </a:p>
        </p:txBody>
      </p:sp>
    </p:spTree>
    <p:extLst>
      <p:ext uri="{BB962C8B-B14F-4D97-AF65-F5344CB8AC3E}">
        <p14:creationId xmlns:p14="http://schemas.microsoft.com/office/powerpoint/2010/main" val="161773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CF11-F8D9-4875-A664-9A3E81F435EA}"/>
              </a:ext>
            </a:extLst>
          </p:cNvPr>
          <p:cNvSpPr>
            <a:spLocks noGrp="1"/>
          </p:cNvSpPr>
          <p:nvPr>
            <p:ph type="title"/>
          </p:nvPr>
        </p:nvSpPr>
        <p:spPr/>
        <p:txBody>
          <a:bodyPr/>
          <a:lstStyle/>
          <a:p>
            <a:r>
              <a:rPr lang="en-US" u="sng" dirty="0"/>
              <a:t>Questions</a:t>
            </a:r>
            <a:endParaRPr lang="en-AU" u="sng" dirty="0"/>
          </a:p>
        </p:txBody>
      </p:sp>
      <p:sp>
        <p:nvSpPr>
          <p:cNvPr id="3" name="Content Placeholder 2">
            <a:extLst>
              <a:ext uri="{FF2B5EF4-FFF2-40B4-BE49-F238E27FC236}">
                <a16:creationId xmlns:a16="http://schemas.microsoft.com/office/drawing/2014/main" id="{8DF2C536-7DE6-4F7B-BAA9-7CA5FC9BAF62}"/>
              </a:ext>
            </a:extLst>
          </p:cNvPr>
          <p:cNvSpPr>
            <a:spLocks noGrp="1"/>
          </p:cNvSpPr>
          <p:nvPr>
            <p:ph idx="1"/>
          </p:nvPr>
        </p:nvSpPr>
        <p:spPr/>
        <p:txBody>
          <a:bodyPr/>
          <a:lstStyle/>
          <a:p>
            <a:r>
              <a:rPr lang="en-US" dirty="0"/>
              <a:t>Please put your questions in the comments.</a:t>
            </a:r>
          </a:p>
          <a:p>
            <a:r>
              <a:rPr lang="en-US" dirty="0"/>
              <a:t>Slides are available on </a:t>
            </a:r>
            <a:r>
              <a:rPr lang="en-US" dirty="0" err="1"/>
              <a:t>github</a:t>
            </a:r>
            <a:r>
              <a:rPr lang="en-US" dirty="0"/>
              <a:t> (</a:t>
            </a:r>
            <a:r>
              <a:rPr lang="en-US" dirty="0">
                <a:hlinkClick r:id="rId2"/>
              </a:rPr>
              <a:t>https://github.com/nullcharb</a:t>
            </a:r>
            <a:r>
              <a:rPr lang="en-US" dirty="0"/>
              <a:t>)</a:t>
            </a:r>
          </a:p>
          <a:p>
            <a:r>
              <a:rPr lang="en-US" dirty="0"/>
              <a:t>Hit me up on twitter </a:t>
            </a:r>
            <a:r>
              <a:rPr lang="en-AU" dirty="0"/>
              <a:t>@nu11charb</a:t>
            </a:r>
          </a:p>
          <a:p>
            <a:endParaRPr lang="en-US" dirty="0"/>
          </a:p>
          <a:p>
            <a:endParaRPr lang="en-AU" dirty="0"/>
          </a:p>
        </p:txBody>
      </p:sp>
    </p:spTree>
    <p:extLst>
      <p:ext uri="{BB962C8B-B14F-4D97-AF65-F5344CB8AC3E}">
        <p14:creationId xmlns:p14="http://schemas.microsoft.com/office/powerpoint/2010/main" val="130195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E209-FBA6-4B16-806A-99D291D07DC9}"/>
              </a:ext>
            </a:extLst>
          </p:cNvPr>
          <p:cNvSpPr>
            <a:spLocks noGrp="1"/>
          </p:cNvSpPr>
          <p:nvPr>
            <p:ph type="title"/>
          </p:nvPr>
        </p:nvSpPr>
        <p:spPr/>
        <p:txBody>
          <a:bodyPr/>
          <a:lstStyle/>
          <a:p>
            <a:pPr algn="ctr"/>
            <a:r>
              <a:rPr lang="en-US" u="sng" dirty="0"/>
              <a:t>Agenda</a:t>
            </a:r>
            <a:endParaRPr lang="en-AU" u="sng" dirty="0"/>
          </a:p>
        </p:txBody>
      </p:sp>
      <p:sp>
        <p:nvSpPr>
          <p:cNvPr id="3" name="Content Placeholder 2">
            <a:extLst>
              <a:ext uri="{FF2B5EF4-FFF2-40B4-BE49-F238E27FC236}">
                <a16:creationId xmlns:a16="http://schemas.microsoft.com/office/drawing/2014/main" id="{8AFB981C-5F7A-4942-BAF0-928B179A35B2}"/>
              </a:ext>
            </a:extLst>
          </p:cNvPr>
          <p:cNvSpPr>
            <a:spLocks noGrp="1"/>
          </p:cNvSpPr>
          <p:nvPr>
            <p:ph idx="1"/>
          </p:nvPr>
        </p:nvSpPr>
        <p:spPr>
          <a:xfrm>
            <a:off x="838200" y="1648071"/>
            <a:ext cx="10515600" cy="4351338"/>
          </a:xfrm>
        </p:spPr>
        <p:txBody>
          <a:bodyPr/>
          <a:lstStyle/>
          <a:p>
            <a:r>
              <a:rPr lang="en-US" dirty="0"/>
              <a:t>Who this presentation is for </a:t>
            </a:r>
          </a:p>
          <a:p>
            <a:r>
              <a:rPr lang="en-US" dirty="0"/>
              <a:t>Background/Why Cyber Security.</a:t>
            </a:r>
          </a:p>
          <a:p>
            <a:r>
              <a:rPr lang="en-US" dirty="0"/>
              <a:t>Roles in Cyber Security.</a:t>
            </a:r>
          </a:p>
          <a:p>
            <a:r>
              <a:rPr lang="en-US" dirty="0"/>
              <a:t>How to get started.</a:t>
            </a:r>
          </a:p>
          <a:p>
            <a:r>
              <a:rPr lang="en-US" dirty="0"/>
              <a:t>What do you need.</a:t>
            </a:r>
          </a:p>
          <a:p>
            <a:r>
              <a:rPr lang="en-US" dirty="0"/>
              <a:t>Courses.</a:t>
            </a:r>
          </a:p>
          <a:p>
            <a:r>
              <a:rPr lang="en-US" dirty="0"/>
              <a:t>Home Lab.</a:t>
            </a:r>
          </a:p>
          <a:p>
            <a:r>
              <a:rPr lang="en-US" dirty="0"/>
              <a:t>Learning Tips.</a:t>
            </a:r>
          </a:p>
          <a:p>
            <a:endParaRPr lang="en-US" dirty="0"/>
          </a:p>
          <a:p>
            <a:endParaRPr lang="en-US" dirty="0"/>
          </a:p>
          <a:p>
            <a:endParaRPr lang="en-US" dirty="0"/>
          </a:p>
          <a:p>
            <a:endParaRPr lang="en-AU" dirty="0">
              <a:solidFill>
                <a:schemeClr val="bg1"/>
              </a:solidFill>
            </a:endParaRPr>
          </a:p>
        </p:txBody>
      </p:sp>
    </p:spTree>
    <p:extLst>
      <p:ext uri="{BB962C8B-B14F-4D97-AF65-F5344CB8AC3E}">
        <p14:creationId xmlns:p14="http://schemas.microsoft.com/office/powerpoint/2010/main" val="250777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D5E6-0B0A-403B-AE86-6D480AD834A4}"/>
              </a:ext>
            </a:extLst>
          </p:cNvPr>
          <p:cNvSpPr>
            <a:spLocks noGrp="1"/>
          </p:cNvSpPr>
          <p:nvPr>
            <p:ph type="title"/>
          </p:nvPr>
        </p:nvSpPr>
        <p:spPr/>
        <p:txBody>
          <a:bodyPr/>
          <a:lstStyle/>
          <a:p>
            <a:r>
              <a:rPr lang="en-US" u="sng" dirty="0"/>
              <a:t>Who am I</a:t>
            </a:r>
            <a:endParaRPr lang="en-AU" u="sng" dirty="0"/>
          </a:p>
        </p:txBody>
      </p:sp>
      <p:sp>
        <p:nvSpPr>
          <p:cNvPr id="3" name="Content Placeholder 2">
            <a:extLst>
              <a:ext uri="{FF2B5EF4-FFF2-40B4-BE49-F238E27FC236}">
                <a16:creationId xmlns:a16="http://schemas.microsoft.com/office/drawing/2014/main" id="{FB536D5A-F74D-48EB-897C-B10244D5762B}"/>
              </a:ext>
            </a:extLst>
          </p:cNvPr>
          <p:cNvSpPr>
            <a:spLocks noGrp="1"/>
          </p:cNvSpPr>
          <p:nvPr>
            <p:ph idx="1"/>
          </p:nvPr>
        </p:nvSpPr>
        <p:spPr>
          <a:xfrm>
            <a:off x="838200" y="1656947"/>
            <a:ext cx="10515600" cy="4835928"/>
          </a:xfrm>
        </p:spPr>
        <p:txBody>
          <a:bodyPr>
            <a:normAutofit fontScale="92500" lnSpcReduction="10000"/>
          </a:bodyPr>
          <a:lstStyle/>
          <a:p>
            <a:pPr marL="0" indent="0">
              <a:buNone/>
            </a:pPr>
            <a:r>
              <a:rPr lang="en-US" dirty="0"/>
              <a:t>Ahmed Saleem Kasmani</a:t>
            </a:r>
          </a:p>
          <a:p>
            <a:pPr marL="0" indent="0">
              <a:buNone/>
            </a:pPr>
            <a:endParaRPr lang="en-US" dirty="0"/>
          </a:p>
          <a:p>
            <a:pPr marL="0" indent="0">
              <a:buNone/>
            </a:pPr>
            <a:r>
              <a:rPr lang="en-US" dirty="0"/>
              <a:t>16 years experience working in a variety of roles such as Software Development, Cyber Security, Solutions Design and Consultancy etc.</a:t>
            </a:r>
          </a:p>
          <a:p>
            <a:pPr marL="0" indent="0">
              <a:buNone/>
            </a:pPr>
            <a:endParaRPr lang="en-US" dirty="0"/>
          </a:p>
          <a:p>
            <a:pPr marL="0" indent="0">
              <a:buNone/>
            </a:pPr>
            <a:r>
              <a:rPr lang="en-US" dirty="0"/>
              <a:t>Hiring manager who has hired more than 25 security analysts in the last 2 years. Currently working in Security Operations.</a:t>
            </a:r>
          </a:p>
          <a:p>
            <a:pPr marL="0" indent="0">
              <a:buNone/>
            </a:pPr>
            <a:endParaRPr lang="en-US" dirty="0"/>
          </a:p>
          <a:p>
            <a:pPr marL="0" indent="0">
              <a:buNone/>
            </a:pPr>
            <a:r>
              <a:rPr lang="en-US" dirty="0"/>
              <a:t>Love Programming, designing solutions and solving problems.</a:t>
            </a:r>
          </a:p>
          <a:p>
            <a:pPr marL="0" indent="0">
              <a:buNone/>
            </a:pPr>
            <a:endParaRPr lang="en-US" dirty="0"/>
          </a:p>
          <a:p>
            <a:pPr marL="0" indent="0">
              <a:buNone/>
            </a:pPr>
            <a:r>
              <a:rPr lang="en-AU" dirty="0"/>
              <a:t>Enjoy swimming, watching movies and tv shows.</a:t>
            </a:r>
          </a:p>
          <a:p>
            <a:pPr marL="0" indent="0">
              <a:buNone/>
            </a:pPr>
            <a:endParaRPr lang="en-AU" dirty="0"/>
          </a:p>
        </p:txBody>
      </p:sp>
    </p:spTree>
    <p:extLst>
      <p:ext uri="{BB962C8B-B14F-4D97-AF65-F5344CB8AC3E}">
        <p14:creationId xmlns:p14="http://schemas.microsoft.com/office/powerpoint/2010/main" val="201461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0939-3B47-4FA3-B74F-451A064A725A}"/>
              </a:ext>
            </a:extLst>
          </p:cNvPr>
          <p:cNvSpPr>
            <a:spLocks noGrp="1"/>
          </p:cNvSpPr>
          <p:nvPr>
            <p:ph type="title"/>
          </p:nvPr>
        </p:nvSpPr>
        <p:spPr/>
        <p:txBody>
          <a:bodyPr/>
          <a:lstStyle/>
          <a:p>
            <a:r>
              <a:rPr lang="en-US" u="sng" dirty="0"/>
              <a:t>Who this presentation is for</a:t>
            </a:r>
            <a:endParaRPr lang="en-AU" u="sng" dirty="0"/>
          </a:p>
        </p:txBody>
      </p:sp>
      <p:sp>
        <p:nvSpPr>
          <p:cNvPr id="3" name="Content Placeholder 2">
            <a:extLst>
              <a:ext uri="{FF2B5EF4-FFF2-40B4-BE49-F238E27FC236}">
                <a16:creationId xmlns:a16="http://schemas.microsoft.com/office/drawing/2014/main" id="{7ACE6A34-2F85-4FB9-BD47-57AAF869497B}"/>
              </a:ext>
            </a:extLst>
          </p:cNvPr>
          <p:cNvSpPr>
            <a:spLocks noGrp="1"/>
          </p:cNvSpPr>
          <p:nvPr>
            <p:ph idx="1"/>
          </p:nvPr>
        </p:nvSpPr>
        <p:spPr/>
        <p:txBody>
          <a:bodyPr/>
          <a:lstStyle/>
          <a:p>
            <a:r>
              <a:rPr lang="en-US" dirty="0"/>
              <a:t>Anyone who wants to start in Cyber Security.</a:t>
            </a:r>
          </a:p>
          <a:p>
            <a:r>
              <a:rPr lang="en-US" dirty="0"/>
              <a:t>Possibly change from current career into Cyber Security.</a:t>
            </a:r>
          </a:p>
          <a:p>
            <a:r>
              <a:rPr lang="en-US" dirty="0"/>
              <a:t>People who want to move to Cyber Security but don’t know where to start.</a:t>
            </a:r>
          </a:p>
          <a:p>
            <a:r>
              <a:rPr lang="en-US" dirty="0"/>
              <a:t>People already in Cyber Security.</a:t>
            </a:r>
          </a:p>
          <a:p>
            <a:endParaRPr lang="en-AU" dirty="0"/>
          </a:p>
        </p:txBody>
      </p:sp>
    </p:spTree>
    <p:extLst>
      <p:ext uri="{BB962C8B-B14F-4D97-AF65-F5344CB8AC3E}">
        <p14:creationId xmlns:p14="http://schemas.microsoft.com/office/powerpoint/2010/main" val="417576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0B28-3812-407D-8AFF-9BBE67AF7D13}"/>
              </a:ext>
            </a:extLst>
          </p:cNvPr>
          <p:cNvSpPr>
            <a:spLocks noGrp="1"/>
          </p:cNvSpPr>
          <p:nvPr>
            <p:ph type="title"/>
          </p:nvPr>
        </p:nvSpPr>
        <p:spPr/>
        <p:txBody>
          <a:bodyPr/>
          <a:lstStyle/>
          <a:p>
            <a:r>
              <a:rPr lang="en-US" u="sng" dirty="0"/>
              <a:t>Background/Why Cyber Security</a:t>
            </a:r>
            <a:endParaRPr lang="en-AU" u="sng" dirty="0"/>
          </a:p>
        </p:txBody>
      </p:sp>
      <p:sp>
        <p:nvSpPr>
          <p:cNvPr id="3" name="Content Placeholder 2">
            <a:extLst>
              <a:ext uri="{FF2B5EF4-FFF2-40B4-BE49-F238E27FC236}">
                <a16:creationId xmlns:a16="http://schemas.microsoft.com/office/drawing/2014/main" id="{502D72F9-760A-4DBD-8AA5-C987C095214B}"/>
              </a:ext>
            </a:extLst>
          </p:cNvPr>
          <p:cNvSpPr>
            <a:spLocks noGrp="1"/>
          </p:cNvSpPr>
          <p:nvPr>
            <p:ph idx="1"/>
          </p:nvPr>
        </p:nvSpPr>
        <p:spPr>
          <a:xfrm>
            <a:off x="838200" y="1503339"/>
            <a:ext cx="10515600" cy="5224007"/>
          </a:xfrm>
        </p:spPr>
        <p:txBody>
          <a:bodyPr>
            <a:normAutofit/>
          </a:bodyPr>
          <a:lstStyle/>
          <a:p>
            <a:r>
              <a:rPr lang="en-US" dirty="0"/>
              <a:t>Big talent shortage in the market.</a:t>
            </a:r>
          </a:p>
          <a:p>
            <a:r>
              <a:rPr lang="en-US" dirty="0"/>
              <a:t>Getting started and reaching an intermediate level is easy.</a:t>
            </a:r>
          </a:p>
          <a:p>
            <a:r>
              <a:rPr lang="en-US" dirty="0"/>
              <a:t>Current IT skills are easily transferable.</a:t>
            </a:r>
          </a:p>
          <a:p>
            <a:r>
              <a:rPr lang="en-US" dirty="0"/>
              <a:t>Vibrant community.</a:t>
            </a:r>
          </a:p>
          <a:p>
            <a:r>
              <a:rPr lang="en-US" dirty="0"/>
              <a:t>Lots of free resources to learn from and grow.</a:t>
            </a:r>
          </a:p>
          <a:p>
            <a:pPr marL="0" indent="0">
              <a:buNone/>
            </a:pPr>
            <a:endParaRPr lang="en-US" dirty="0"/>
          </a:p>
          <a:p>
            <a:endParaRPr lang="en-US" dirty="0"/>
          </a:p>
          <a:p>
            <a:endParaRPr lang="en-AU" dirty="0"/>
          </a:p>
        </p:txBody>
      </p:sp>
    </p:spTree>
    <p:extLst>
      <p:ext uri="{BB962C8B-B14F-4D97-AF65-F5344CB8AC3E}">
        <p14:creationId xmlns:p14="http://schemas.microsoft.com/office/powerpoint/2010/main" val="186246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7AE0-98B3-45D4-BFD5-0FB335379C8A}"/>
              </a:ext>
            </a:extLst>
          </p:cNvPr>
          <p:cNvSpPr>
            <a:spLocks noGrp="1"/>
          </p:cNvSpPr>
          <p:nvPr>
            <p:ph type="title"/>
          </p:nvPr>
        </p:nvSpPr>
        <p:spPr/>
        <p:txBody>
          <a:bodyPr/>
          <a:lstStyle/>
          <a:p>
            <a:r>
              <a:rPr lang="en-US" u="sng" dirty="0"/>
              <a:t>Kinds of roles in Cyber Security</a:t>
            </a:r>
            <a:endParaRPr lang="en-AU" u="sng" dirty="0"/>
          </a:p>
        </p:txBody>
      </p:sp>
      <p:sp>
        <p:nvSpPr>
          <p:cNvPr id="3" name="Content Placeholder 2">
            <a:extLst>
              <a:ext uri="{FF2B5EF4-FFF2-40B4-BE49-F238E27FC236}">
                <a16:creationId xmlns:a16="http://schemas.microsoft.com/office/drawing/2014/main" id="{9BF390E4-75E0-4E29-B4DD-CD6D1BC3257B}"/>
              </a:ext>
            </a:extLst>
          </p:cNvPr>
          <p:cNvSpPr>
            <a:spLocks noGrp="1"/>
          </p:cNvSpPr>
          <p:nvPr>
            <p:ph idx="1"/>
          </p:nvPr>
        </p:nvSpPr>
        <p:spPr/>
        <p:txBody>
          <a:bodyPr>
            <a:normAutofit fontScale="70000" lnSpcReduction="20000"/>
          </a:bodyPr>
          <a:lstStyle/>
          <a:p>
            <a:r>
              <a:rPr lang="en-US" dirty="0"/>
              <a:t>Incident Responder.</a:t>
            </a:r>
          </a:p>
          <a:p>
            <a:r>
              <a:rPr lang="en-US" dirty="0"/>
              <a:t>Penetration Testing/Red teaming.</a:t>
            </a:r>
          </a:p>
          <a:p>
            <a:r>
              <a:rPr lang="en-US" dirty="0"/>
              <a:t>GRC: Governance Risk and Compliance.</a:t>
            </a:r>
          </a:p>
          <a:p>
            <a:r>
              <a:rPr lang="en-US" dirty="0"/>
              <a:t>Forensics/Malware Analyst.</a:t>
            </a:r>
          </a:p>
          <a:p>
            <a:r>
              <a:rPr lang="en-US" dirty="0"/>
              <a:t>Security Operations.</a:t>
            </a:r>
          </a:p>
          <a:p>
            <a:r>
              <a:rPr lang="en-US" dirty="0"/>
              <a:t>Threat Hunting.</a:t>
            </a:r>
          </a:p>
          <a:p>
            <a:r>
              <a:rPr lang="en-US" dirty="0"/>
              <a:t>Bug Bounty Hunting.</a:t>
            </a:r>
          </a:p>
          <a:p>
            <a:r>
              <a:rPr lang="en-US" dirty="0"/>
              <a:t>Many more.</a:t>
            </a:r>
          </a:p>
          <a:p>
            <a:pPr marL="0" indent="0">
              <a:buNone/>
            </a:pPr>
            <a:endParaRPr lang="en-US" sz="2400" dirty="0"/>
          </a:p>
          <a:p>
            <a:pPr marL="0" indent="0">
              <a:buNone/>
            </a:pPr>
            <a:r>
              <a:rPr lang="en-US" sz="2400" dirty="0"/>
              <a:t>For every 1 person hired as penetration tester/ Red Teamer, 4-5 resources are added in Blue side.</a:t>
            </a:r>
          </a:p>
          <a:p>
            <a:pPr marL="0" indent="0">
              <a:buNone/>
            </a:pPr>
            <a:r>
              <a:rPr lang="en-US" sz="2400" dirty="0"/>
              <a:t>(Security operation, threat hunting, incident response and forensics analysis)</a:t>
            </a:r>
          </a:p>
          <a:p>
            <a:pPr marL="0" indent="0">
              <a:buNone/>
            </a:pPr>
            <a:endParaRPr lang="en-US" sz="2400" dirty="0"/>
          </a:p>
          <a:p>
            <a:pPr marL="0" indent="0">
              <a:buNone/>
            </a:pPr>
            <a:r>
              <a:rPr lang="en-US" sz="2400" dirty="0"/>
              <a:t>Ref: </a:t>
            </a:r>
            <a:r>
              <a:rPr lang="en-US" sz="2400" dirty="0">
                <a:hlinkClick r:id="rId3"/>
              </a:rPr>
              <a:t>https://nvlpubs.nist.gov/nistpubs/SpecialPublications/NIST.SP.800-181.pdf</a:t>
            </a:r>
            <a:endParaRPr lang="en-US" sz="2400" dirty="0"/>
          </a:p>
          <a:p>
            <a:pPr marL="0" indent="0">
              <a:buNone/>
            </a:pPr>
            <a:endParaRPr lang="en-US" dirty="0"/>
          </a:p>
          <a:p>
            <a:endParaRPr lang="en-AU" dirty="0"/>
          </a:p>
        </p:txBody>
      </p:sp>
    </p:spTree>
    <p:extLst>
      <p:ext uri="{BB962C8B-B14F-4D97-AF65-F5344CB8AC3E}">
        <p14:creationId xmlns:p14="http://schemas.microsoft.com/office/powerpoint/2010/main" val="8539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3091-AFFE-45D3-AC2E-BECCEB587A90}"/>
              </a:ext>
            </a:extLst>
          </p:cNvPr>
          <p:cNvSpPr>
            <a:spLocks noGrp="1"/>
          </p:cNvSpPr>
          <p:nvPr>
            <p:ph type="title"/>
          </p:nvPr>
        </p:nvSpPr>
        <p:spPr/>
        <p:txBody>
          <a:bodyPr/>
          <a:lstStyle/>
          <a:p>
            <a:r>
              <a:rPr lang="en-US" u="sng" dirty="0"/>
              <a:t>How to get started - Mindset</a:t>
            </a:r>
            <a:endParaRPr lang="en-AU" u="sng" dirty="0"/>
          </a:p>
        </p:txBody>
      </p:sp>
      <p:sp>
        <p:nvSpPr>
          <p:cNvPr id="3" name="Content Placeholder 2">
            <a:extLst>
              <a:ext uri="{FF2B5EF4-FFF2-40B4-BE49-F238E27FC236}">
                <a16:creationId xmlns:a16="http://schemas.microsoft.com/office/drawing/2014/main" id="{5F68A5FB-929D-48C5-AB3A-C1DDFA938C68}"/>
              </a:ext>
            </a:extLst>
          </p:cNvPr>
          <p:cNvSpPr>
            <a:spLocks noGrp="1"/>
          </p:cNvSpPr>
          <p:nvPr>
            <p:ph idx="1"/>
          </p:nvPr>
        </p:nvSpPr>
        <p:spPr/>
        <p:txBody>
          <a:bodyPr/>
          <a:lstStyle/>
          <a:p>
            <a:r>
              <a:rPr lang="en-US" dirty="0"/>
              <a:t>Find something you like and Enjoy.</a:t>
            </a:r>
          </a:p>
          <a:p>
            <a:r>
              <a:rPr lang="en-US" dirty="0"/>
              <a:t>Basics for all the roles are the same.</a:t>
            </a:r>
          </a:p>
          <a:p>
            <a:r>
              <a:rPr lang="en-US" dirty="0"/>
              <a:t>Start in the field/domain/company you are working in.</a:t>
            </a:r>
          </a:p>
          <a:p>
            <a:r>
              <a:rPr lang="en-US" dirty="0"/>
              <a:t>Look for Quick Wins, use free/cheap resources to get started.</a:t>
            </a:r>
          </a:p>
          <a:p>
            <a:r>
              <a:rPr lang="en-US" dirty="0"/>
              <a:t>Don’t get stuck in trivial things, example I need a new computer, I need to do the expensive course </a:t>
            </a:r>
            <a:r>
              <a:rPr lang="en-US" dirty="0" err="1"/>
              <a:t>etc</a:t>
            </a:r>
            <a:r>
              <a:rPr lang="en-US" dirty="0"/>
              <a:t> etc.</a:t>
            </a:r>
          </a:p>
          <a:p>
            <a:pPr marL="0" indent="0">
              <a:buNone/>
            </a:pPr>
            <a:endParaRPr lang="en-US" dirty="0"/>
          </a:p>
          <a:p>
            <a:endParaRPr lang="en-US" dirty="0"/>
          </a:p>
          <a:p>
            <a:endParaRPr lang="en-US" dirty="0"/>
          </a:p>
          <a:p>
            <a:endParaRPr lang="en-AU" dirty="0"/>
          </a:p>
        </p:txBody>
      </p:sp>
    </p:spTree>
    <p:extLst>
      <p:ext uri="{BB962C8B-B14F-4D97-AF65-F5344CB8AC3E}">
        <p14:creationId xmlns:p14="http://schemas.microsoft.com/office/powerpoint/2010/main" val="74742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4758-5BE0-4576-9314-E0228D2ECD2C}"/>
              </a:ext>
            </a:extLst>
          </p:cNvPr>
          <p:cNvSpPr>
            <a:spLocks noGrp="1"/>
          </p:cNvSpPr>
          <p:nvPr>
            <p:ph type="title"/>
          </p:nvPr>
        </p:nvSpPr>
        <p:spPr/>
        <p:txBody>
          <a:bodyPr/>
          <a:lstStyle/>
          <a:p>
            <a:r>
              <a:rPr lang="en-US" u="sng" dirty="0"/>
              <a:t>What do you need ?</a:t>
            </a:r>
            <a:endParaRPr lang="en-AU" u="sng" dirty="0"/>
          </a:p>
        </p:txBody>
      </p:sp>
      <p:sp>
        <p:nvSpPr>
          <p:cNvPr id="3" name="Content Placeholder 2">
            <a:extLst>
              <a:ext uri="{FF2B5EF4-FFF2-40B4-BE49-F238E27FC236}">
                <a16:creationId xmlns:a16="http://schemas.microsoft.com/office/drawing/2014/main" id="{4E12D29B-CBBD-4ACE-A261-9D80739D54E9}"/>
              </a:ext>
            </a:extLst>
          </p:cNvPr>
          <p:cNvSpPr>
            <a:spLocks noGrp="1"/>
          </p:cNvSpPr>
          <p:nvPr>
            <p:ph idx="1"/>
          </p:nvPr>
        </p:nvSpPr>
        <p:spPr/>
        <p:txBody>
          <a:bodyPr>
            <a:normAutofit/>
          </a:bodyPr>
          <a:lstStyle/>
          <a:p>
            <a:r>
              <a:rPr lang="en-US" dirty="0"/>
              <a:t>A decent computer, any recent computer is fine. Second hands works.</a:t>
            </a:r>
          </a:p>
          <a:p>
            <a:r>
              <a:rPr lang="en-US" dirty="0"/>
              <a:t>Basic Computer Skills.</a:t>
            </a:r>
          </a:p>
          <a:p>
            <a:r>
              <a:rPr lang="en-US" dirty="0"/>
              <a:t>Learn to use the terminal – Bash, PowerShell etc.</a:t>
            </a:r>
          </a:p>
          <a:p>
            <a:pPr marL="457200" lvl="1" indent="0">
              <a:buNone/>
            </a:pPr>
            <a:r>
              <a:rPr lang="en-US" dirty="0"/>
              <a:t>The Linux Command Line, 2nd Edition (NoStarchPress)</a:t>
            </a:r>
          </a:p>
          <a:p>
            <a:pPr marL="457200" lvl="1" indent="0">
              <a:buNone/>
            </a:pPr>
            <a:r>
              <a:rPr lang="en-AU" dirty="0"/>
              <a:t>Linux Basics for Hackers (NoStarchPress)</a:t>
            </a:r>
            <a:endParaRPr lang="en-US" dirty="0"/>
          </a:p>
          <a:p>
            <a:r>
              <a:rPr lang="en-US" dirty="0"/>
              <a:t>Basic Networking – how things are connected etc.</a:t>
            </a:r>
          </a:p>
          <a:p>
            <a:r>
              <a:rPr lang="en-US" dirty="0"/>
              <a:t>Virtualization – Simulation of Operating Systems, Environment.</a:t>
            </a:r>
          </a:p>
          <a:p>
            <a:r>
              <a:rPr lang="en-US" dirty="0"/>
              <a:t>Build a home lab.</a:t>
            </a:r>
            <a:endParaRPr lang="en-AU" dirty="0"/>
          </a:p>
        </p:txBody>
      </p:sp>
    </p:spTree>
    <p:extLst>
      <p:ext uri="{BB962C8B-B14F-4D97-AF65-F5344CB8AC3E}">
        <p14:creationId xmlns:p14="http://schemas.microsoft.com/office/powerpoint/2010/main" val="124886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C386-32D0-4A23-986F-AD4A11F1F1D7}"/>
              </a:ext>
            </a:extLst>
          </p:cNvPr>
          <p:cNvSpPr>
            <a:spLocks noGrp="1"/>
          </p:cNvSpPr>
          <p:nvPr>
            <p:ph type="title"/>
          </p:nvPr>
        </p:nvSpPr>
        <p:spPr/>
        <p:txBody>
          <a:bodyPr/>
          <a:lstStyle/>
          <a:p>
            <a:r>
              <a:rPr lang="en-US" u="sng" dirty="0"/>
              <a:t>Basic Networking</a:t>
            </a:r>
            <a:endParaRPr lang="en-AU" u="sng" dirty="0"/>
          </a:p>
        </p:txBody>
      </p:sp>
      <p:sp>
        <p:nvSpPr>
          <p:cNvPr id="3" name="Content Placeholder 2">
            <a:extLst>
              <a:ext uri="{FF2B5EF4-FFF2-40B4-BE49-F238E27FC236}">
                <a16:creationId xmlns:a16="http://schemas.microsoft.com/office/drawing/2014/main" id="{A83C9E4A-6D19-4B59-93D9-94A0319BB994}"/>
              </a:ext>
            </a:extLst>
          </p:cNvPr>
          <p:cNvSpPr>
            <a:spLocks noGrp="1"/>
          </p:cNvSpPr>
          <p:nvPr>
            <p:ph idx="1"/>
          </p:nvPr>
        </p:nvSpPr>
        <p:spPr/>
        <p:txBody>
          <a:bodyPr/>
          <a:lstStyle/>
          <a:p>
            <a:r>
              <a:rPr lang="en-US" dirty="0"/>
              <a:t>Ip address.</a:t>
            </a:r>
          </a:p>
          <a:p>
            <a:r>
              <a:rPr lang="en-US" dirty="0"/>
              <a:t>Port</a:t>
            </a:r>
          </a:p>
          <a:p>
            <a:r>
              <a:rPr lang="en-US" dirty="0"/>
              <a:t>TCP/UDP</a:t>
            </a:r>
          </a:p>
          <a:p>
            <a:r>
              <a:rPr lang="en-US" dirty="0"/>
              <a:t>3 Way Handshake</a:t>
            </a:r>
          </a:p>
          <a:p>
            <a:r>
              <a:rPr lang="en-US" dirty="0"/>
              <a:t>Learn to use a packet sniffer ( Wireshark, TCP Dump etc.)</a:t>
            </a:r>
            <a:endParaRPr lang="en-AU" dirty="0"/>
          </a:p>
          <a:p>
            <a:pPr marL="457200" lvl="1" indent="0">
              <a:buNone/>
            </a:pPr>
            <a:r>
              <a:rPr lang="en-AU" dirty="0"/>
              <a:t>Great free tutorials for Wireshark on </a:t>
            </a:r>
            <a:r>
              <a:rPr lang="en-AU" dirty="0" err="1"/>
              <a:t>youtube</a:t>
            </a:r>
            <a:r>
              <a:rPr lang="en-AU" dirty="0"/>
              <a:t> and on malware traffic analysis.</a:t>
            </a:r>
            <a:endParaRPr lang="en-US" dirty="0"/>
          </a:p>
        </p:txBody>
      </p:sp>
    </p:spTree>
    <p:extLst>
      <p:ext uri="{BB962C8B-B14F-4D97-AF65-F5344CB8AC3E}">
        <p14:creationId xmlns:p14="http://schemas.microsoft.com/office/powerpoint/2010/main" val="1716729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1688</TotalTime>
  <Words>1851</Words>
  <Application>Microsoft Office PowerPoint</Application>
  <PresentationFormat>Widescreen</PresentationFormat>
  <Paragraphs>193</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Getting Started in Cyber Security</vt:lpstr>
      <vt:lpstr>Agenda</vt:lpstr>
      <vt:lpstr>Who am I</vt:lpstr>
      <vt:lpstr>Who this presentation is for</vt:lpstr>
      <vt:lpstr>Background/Why Cyber Security</vt:lpstr>
      <vt:lpstr>Kinds of roles in Cyber Security</vt:lpstr>
      <vt:lpstr>How to get started - Mindset</vt:lpstr>
      <vt:lpstr>What do you need ?</vt:lpstr>
      <vt:lpstr>Basic Networking</vt:lpstr>
      <vt:lpstr>Courses -1</vt:lpstr>
      <vt:lpstr>Courses - 2</vt:lpstr>
      <vt:lpstr>Home Lab</vt:lpstr>
      <vt:lpstr>How to use a Homelab.</vt:lpstr>
      <vt:lpstr>Optional: Learn Programming</vt:lpstr>
      <vt:lpstr>Other learning tips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US8 US8</dc:creator>
  <cp:lastModifiedBy>US8 US8</cp:lastModifiedBy>
  <cp:revision>80</cp:revision>
  <dcterms:created xsi:type="dcterms:W3CDTF">2021-03-27T00:10:51Z</dcterms:created>
  <dcterms:modified xsi:type="dcterms:W3CDTF">2021-04-08T14:49:51Z</dcterms:modified>
</cp:coreProperties>
</file>