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4"/>
  </p:notesMasterIdLst>
  <p:sldIdLst>
    <p:sldId id="256" r:id="rId2"/>
    <p:sldId id="257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3E1A9"/>
    <a:srgbClr val="CC0099"/>
    <a:srgbClr val="F1DD9B"/>
    <a:srgbClr val="F0D990"/>
    <a:srgbClr val="FFFF99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811" autoAdjust="0"/>
  </p:normalViewPr>
  <p:slideViewPr>
    <p:cSldViewPr>
      <p:cViewPr varScale="1">
        <p:scale>
          <a:sx n="52" d="100"/>
          <a:sy n="52" d="100"/>
        </p:scale>
        <p:origin x="233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140C64-616E-47EB-9C02-9A28FA6B3A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9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Infinite</a:t>
            </a:r>
            <a:r>
              <a:rPr lang="en-US" baseline="0" dirty="0"/>
              <a:t> list </a:t>
            </a:r>
            <a:r>
              <a:rPr lang="en-US" baseline="0" dirty="0" err="1"/>
              <a:t>sẽ</a:t>
            </a:r>
            <a:r>
              <a:rPr lang="en-US" baseline="0" dirty="0"/>
              <a:t> load item off screen,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trc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ng dung </a:t>
            </a:r>
            <a:r>
              <a:rPr lang="en-US" baseline="0" dirty="0" err="1"/>
              <a:t>thấy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missing item </a:t>
            </a:r>
            <a:r>
              <a:rPr lang="en-US" baseline="0" dirty="0" err="1"/>
              <a:t>hoặc</a:t>
            </a:r>
            <a:r>
              <a:rPr lang="en-US" baseline="0" dirty="0"/>
              <a:t> loading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0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Các hành động của infinite list là trong suốt với</a:t>
            </a:r>
            <a:r>
              <a:rPr lang="en-US" dirty="0"/>
              <a:t> </a:t>
            </a:r>
            <a:r>
              <a:rPr lang="vi-VN" dirty="0"/>
              <a:t>người sử dụng.</a:t>
            </a:r>
            <a:r>
              <a:rPr lang="en-US" dirty="0"/>
              <a:t> (infinite</a:t>
            </a:r>
            <a:r>
              <a:rPr lang="en-US" baseline="0" dirty="0"/>
              <a:t> list </a:t>
            </a:r>
            <a:r>
              <a:rPr lang="en-US" baseline="0" dirty="0" err="1"/>
              <a:t>xuất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vertical list </a:t>
            </a:r>
            <a:r>
              <a:rPr lang="en-US" baseline="0" dirty="0" err="1"/>
              <a:t>bt</a:t>
            </a:r>
            <a:r>
              <a:rPr lang="en-US" baseline="0" dirty="0"/>
              <a:t>)</a:t>
            </a:r>
          </a:p>
          <a:p>
            <a:endParaRPr lang="en-US" dirty="0"/>
          </a:p>
          <a:p>
            <a:r>
              <a:rPr lang="vi-VN" dirty="0"/>
              <a:t>Khi người dùng cuộn tới phần tử cuối cùng trong</a:t>
            </a:r>
            <a:r>
              <a:rPr lang="en-US" dirty="0"/>
              <a:t> </a:t>
            </a:r>
            <a:r>
              <a:rPr lang="vi-VN" dirty="0"/>
              <a:t>danh sách các thông tin đã nhận, cần phải thiết</a:t>
            </a:r>
            <a:r>
              <a:rPr lang="en-US" dirty="0"/>
              <a:t> </a:t>
            </a:r>
            <a:r>
              <a:rPr lang="vi-VN" dirty="0"/>
              <a:t>kế một vùng layout có thể nhìn thấy để cho người</a:t>
            </a:r>
            <a:r>
              <a:rPr lang="en-US" dirty="0"/>
              <a:t> </a:t>
            </a:r>
            <a:r>
              <a:rPr lang="vi-VN" dirty="0"/>
              <a:t>dùng load thêm các dữ liệu mới.</a:t>
            </a:r>
            <a:endParaRPr lang="en-US" dirty="0"/>
          </a:p>
          <a:p>
            <a:endParaRPr lang="en-US" dirty="0"/>
          </a:p>
          <a:p>
            <a:r>
              <a:rPr lang="vi-VN" dirty="0"/>
              <a:t>Cần phải có thông báo lỗi trong quá trình load dữ</a:t>
            </a:r>
            <a:r>
              <a:rPr lang="en-US" dirty="0"/>
              <a:t>  </a:t>
            </a:r>
            <a:r>
              <a:rPr lang="vi-VN" dirty="0"/>
              <a:t>liệu không được do đường truyền bị lỗi.</a:t>
            </a:r>
            <a:endParaRPr lang="en-US" dirty="0"/>
          </a:p>
          <a:p>
            <a:endParaRPr lang="en-US" dirty="0"/>
          </a:p>
          <a:p>
            <a:r>
              <a:rPr lang="vi-VN" dirty="0"/>
              <a:t>Đối với dữ liệu không giới hạn, cần loại bỏ tất cả</a:t>
            </a:r>
            <a:r>
              <a:rPr lang="en-US" dirty="0"/>
              <a:t> </a:t>
            </a:r>
            <a:r>
              <a:rPr lang="vi-VN" dirty="0"/>
              <a:t>các chỉ dẫn như scroll bar, và sử dụng biến đếm</a:t>
            </a:r>
            <a:r>
              <a:rPr lang="en-US" dirty="0"/>
              <a:t> </a:t>
            </a:r>
            <a:r>
              <a:rPr lang="vi-VN" dirty="0"/>
              <a:t>cũng như gắn nhãn cho nó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2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8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VD: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ng dung </a:t>
            </a:r>
            <a:r>
              <a:rPr lang="en-US" baseline="0" dirty="0" err="1"/>
              <a:t>chạm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màn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phóng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?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36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VD: </a:t>
            </a:r>
            <a:r>
              <a:rPr lang="en-US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mở</a:t>
            </a:r>
            <a:r>
              <a:rPr lang="en-US" baseline="0" dirty="0"/>
              <a:t> </a:t>
            </a:r>
            <a:r>
              <a:rPr lang="en-US" baseline="0" dirty="0" err="1"/>
              <a:t>màn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soạn</a:t>
            </a:r>
            <a:r>
              <a:rPr lang="en-US" baseline="0" dirty="0"/>
              <a:t> tin </a:t>
            </a:r>
            <a:r>
              <a:rPr lang="en-US" baseline="0" dirty="0" err="1"/>
              <a:t>nhắn</a:t>
            </a:r>
            <a:r>
              <a:rPr lang="en-US" baseline="0" dirty="0"/>
              <a:t>,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1 </a:t>
            </a:r>
            <a:r>
              <a:rPr lang="en-US" baseline="0" dirty="0" err="1"/>
              <a:t>hộp</a:t>
            </a:r>
            <a:r>
              <a:rPr lang="en-US" baseline="0" dirty="0"/>
              <a:t> </a:t>
            </a:r>
            <a:r>
              <a:rPr lang="en-US" baseline="0" dirty="0" err="1"/>
              <a:t>thoại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ng dung </a:t>
            </a:r>
            <a:r>
              <a:rPr lang="en-US" baseline="0" dirty="0" err="1"/>
              <a:t>muốn</a:t>
            </a:r>
            <a:r>
              <a:rPr lang="en-US" baseline="0" dirty="0"/>
              <a:t> </a:t>
            </a:r>
            <a:r>
              <a:rPr lang="en-US" baseline="0" dirty="0" err="1"/>
              <a:t>soạn</a:t>
            </a:r>
            <a:r>
              <a:rPr lang="en-US" baseline="0" dirty="0"/>
              <a:t> tin SMS hay MMS,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mở</a:t>
            </a:r>
            <a:r>
              <a:rPr lang="en-US" baseline="0" dirty="0"/>
              <a:t> </a:t>
            </a:r>
            <a:r>
              <a:rPr lang="en-US" baseline="0" dirty="0" err="1"/>
              <a:t>màn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soạn</a:t>
            </a:r>
            <a:r>
              <a:rPr lang="en-US" baseline="0" dirty="0"/>
              <a:t> tin </a:t>
            </a:r>
            <a:r>
              <a:rPr lang="en-US" baseline="0" dirty="0" err="1"/>
              <a:t>nhắn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tùy</a:t>
            </a:r>
            <a:r>
              <a:rPr lang="en-US" baseline="0" dirty="0"/>
              <a:t> </a:t>
            </a:r>
            <a:r>
              <a:rPr lang="en-US" baseline="0" dirty="0" err="1"/>
              <a:t>chọn</a:t>
            </a:r>
            <a:r>
              <a:rPr lang="en-US" baseline="0" dirty="0"/>
              <a:t> attachment., </a:t>
            </a:r>
            <a:r>
              <a:rPr lang="en-US" baseline="0" dirty="0" err="1"/>
              <a:t>nếu</a:t>
            </a:r>
            <a:r>
              <a:rPr lang="en-US" baseline="0" dirty="0"/>
              <a:t> ng dung </a:t>
            </a:r>
            <a:r>
              <a:rPr lang="en-US" baseline="0" dirty="0" err="1"/>
              <a:t>có</a:t>
            </a:r>
            <a:r>
              <a:rPr lang="en-US" baseline="0" dirty="0"/>
              <a:t> attach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tin MMS,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tin SMS. Ng dung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ng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lựa</a:t>
            </a:r>
            <a:r>
              <a:rPr lang="en-US" baseline="0" dirty="0"/>
              <a:t> </a:t>
            </a:r>
            <a:r>
              <a:rPr lang="en-US" baseline="0" dirty="0" err="1"/>
              <a:t>chọn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anh</a:t>
            </a:r>
            <a:r>
              <a:rPr lang="en-US" baseline="0" dirty="0"/>
              <a:t> ta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tường</a:t>
            </a:r>
            <a:r>
              <a:rPr lang="en-US" baseline="0" dirty="0"/>
              <a:t> minh </a:t>
            </a:r>
            <a:r>
              <a:rPr lang="en-US" baseline="0" dirty="0" err="1"/>
              <a:t>thông</a:t>
            </a:r>
            <a:r>
              <a:rPr lang="en-US" baseline="0" dirty="0"/>
              <a:t> qua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lựa</a:t>
            </a:r>
            <a:r>
              <a:rPr lang="en-US" baseline="0" dirty="0"/>
              <a:t> </a:t>
            </a:r>
            <a:r>
              <a:rPr lang="en-US" baseline="0" dirty="0" err="1"/>
              <a:t>chọn</a:t>
            </a:r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2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VD: VD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lỗi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buộc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khởi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,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khởi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ng dung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ng dung </a:t>
            </a:r>
            <a:r>
              <a:rPr lang="en-US" baseline="0" dirty="0" err="1"/>
              <a:t>thông</a:t>
            </a:r>
            <a:r>
              <a:rPr lang="en-US" baseline="0" dirty="0"/>
              <a:t> qua </a:t>
            </a:r>
            <a:r>
              <a:rPr lang="en-US" baseline="0" dirty="0" err="1"/>
              <a:t>hộp</a:t>
            </a:r>
            <a:r>
              <a:rPr lang="en-US" baseline="0" dirty="0"/>
              <a:t> </a:t>
            </a:r>
            <a:r>
              <a:rPr lang="en-US" baseline="0" dirty="0" err="1"/>
              <a:t>thoại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 1 </a:t>
            </a:r>
            <a:r>
              <a:rPr lang="en-US" baseline="0" dirty="0" err="1"/>
              <a:t>nút</a:t>
            </a:r>
            <a:r>
              <a:rPr lang="en-US" baseline="0" dirty="0"/>
              <a:t> restart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Mẫu xác nhận liên quan tới lỗi hoặc lựa chọn để</a:t>
            </a:r>
            <a:r>
              <a:rPr lang="en-US" dirty="0"/>
              <a:t> </a:t>
            </a:r>
            <a:r>
              <a:rPr lang="vi-VN" dirty="0"/>
              <a:t>dừng tiến trình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tránh</a:t>
            </a:r>
            <a:r>
              <a:rPr lang="en-US" baseline="0" dirty="0"/>
              <a:t>,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cảnh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rõ</a:t>
            </a:r>
            <a:r>
              <a:rPr lang="en-US" baseline="0" dirty="0"/>
              <a:t> rang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</a:t>
            </a:r>
            <a:r>
              <a:rPr lang="en-US" baseline="0" dirty="0" err="1"/>
              <a:t>nên</a:t>
            </a:r>
            <a:r>
              <a:rPr lang="en-US" baseline="0" dirty="0"/>
              <a:t> dung pop – up</a:t>
            </a:r>
          </a:p>
          <a:p>
            <a:endParaRPr lang="en-US" dirty="0"/>
          </a:p>
          <a:p>
            <a:r>
              <a:rPr lang="vi-VN" dirty="0"/>
              <a:t>Tốt nhất khi thiết kế, nên có từ 2 tới 3 sự lựa</a:t>
            </a:r>
            <a:r>
              <a:rPr lang="en-US" dirty="0"/>
              <a:t> </a:t>
            </a:r>
            <a:r>
              <a:rPr lang="vi-VN" dirty="0"/>
              <a:t>chọn đối với các tiến trình cần sự xác nhận của</a:t>
            </a:r>
            <a:r>
              <a:rPr lang="en-US" dirty="0"/>
              <a:t> </a:t>
            </a:r>
            <a:r>
              <a:rPr lang="vi-VN" dirty="0"/>
              <a:t>người sử dụng.</a:t>
            </a:r>
            <a:endParaRPr lang="en-US" dirty="0"/>
          </a:p>
          <a:p>
            <a:endParaRPr lang="en-US" dirty="0"/>
          </a:p>
          <a:p>
            <a:r>
              <a:rPr lang="vi-VN" dirty="0"/>
              <a:t>Xác định sử dụng phím cứng hay mềm trong</a:t>
            </a:r>
            <a:r>
              <a:rPr lang="en-US" dirty="0"/>
              <a:t> </a:t>
            </a:r>
            <a:r>
              <a:rPr lang="vi-VN" dirty="0"/>
              <a:t>tương tác xác nhận </a:t>
            </a:r>
            <a:br>
              <a:rPr lang="vi-VN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96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Giảm các lần click.</a:t>
            </a:r>
            <a:r>
              <a:rPr lang="en-US" dirty="0"/>
              <a:t>: </a:t>
            </a:r>
            <a:r>
              <a:rPr lang="en-US" dirty="0" err="1"/>
              <a:t>lựa</a:t>
            </a:r>
            <a:r>
              <a:rPr lang="en-US" baseline="0" dirty="0"/>
              <a:t> </a:t>
            </a:r>
            <a:r>
              <a:rPr lang="en-US" baseline="0" dirty="0" err="1"/>
              <a:t>chọn</a:t>
            </a:r>
            <a:r>
              <a:rPr lang="en-US" baseline="0" dirty="0"/>
              <a:t> </a:t>
            </a:r>
            <a:r>
              <a:rPr lang="en-US" baseline="0" dirty="0" err="1"/>
              <a:t>đc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, commit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bước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theo.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giờ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ng dung </a:t>
            </a:r>
            <a:r>
              <a:rPr lang="en-US" baseline="0" dirty="0" err="1"/>
              <a:t>chọn</a:t>
            </a:r>
            <a:r>
              <a:rPr lang="en-US" baseline="0" dirty="0"/>
              <a:t>, </a:t>
            </a:r>
            <a:r>
              <a:rPr lang="en-US" baseline="0" dirty="0" err="1"/>
              <a:t>rồi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nhấn</a:t>
            </a:r>
            <a:r>
              <a:rPr lang="en-US" baseline="0" dirty="0"/>
              <a:t> them </a:t>
            </a:r>
            <a:r>
              <a:rPr lang="en-US" baseline="0" dirty="0" err="1"/>
              <a:t>nút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khẳng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.</a:t>
            </a:r>
          </a:p>
          <a:p>
            <a:endParaRPr lang="en-US" dirty="0"/>
          </a:p>
          <a:p>
            <a:r>
              <a:rPr lang="vi-VN" dirty="0"/>
              <a:t>Không được lạm dụng một lựa chọn trong thông</a:t>
            </a:r>
            <a:r>
              <a:rPr lang="en-US" dirty="0"/>
              <a:t> </a:t>
            </a:r>
            <a:r>
              <a:rPr lang="vi-VN" dirty="0"/>
              <a:t>báo.</a:t>
            </a:r>
            <a:r>
              <a:rPr lang="en-US" dirty="0"/>
              <a:t>: VD 1 </a:t>
            </a:r>
            <a:r>
              <a:rPr lang="en-US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buộc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tắt</a:t>
            </a:r>
            <a:r>
              <a:rPr lang="en-US" baseline="0" dirty="0"/>
              <a:t>, </a:t>
            </a:r>
            <a:r>
              <a:rPr lang="en-US" baseline="0" dirty="0" err="1"/>
              <a:t>hộp</a:t>
            </a:r>
            <a:r>
              <a:rPr lang="en-US" baseline="0" dirty="0"/>
              <a:t> </a:t>
            </a:r>
            <a:r>
              <a:rPr lang="en-US" baseline="0" dirty="0" err="1"/>
              <a:t>thoại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hữu</a:t>
            </a:r>
            <a:r>
              <a:rPr lang="en-US" baseline="0" dirty="0"/>
              <a:t> </a:t>
            </a:r>
            <a:r>
              <a:rPr lang="en-US" baseline="0" dirty="0" err="1"/>
              <a:t>ích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lựa</a:t>
            </a:r>
            <a:r>
              <a:rPr lang="en-US" baseline="0" dirty="0"/>
              <a:t> </a:t>
            </a:r>
            <a:r>
              <a:rPr lang="en-US" baseline="0" dirty="0" err="1"/>
              <a:t>chọn</a:t>
            </a:r>
            <a:r>
              <a:rPr lang="en-US" baseline="0" dirty="0"/>
              <a:t> </a:t>
            </a:r>
            <a:r>
              <a:rPr lang="en-US" baseline="0" dirty="0" err="1"/>
              <a:t>đôi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; option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khởi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endParaRPr lang="en-US" baseline="0" dirty="0"/>
          </a:p>
          <a:p>
            <a:endParaRPr lang="en-US" dirty="0"/>
          </a:p>
          <a:p>
            <a:r>
              <a:rPr lang="vi-VN" dirty="0"/>
              <a:t>Các thông báo xác nhận nên ít hơn 3 sự lựa</a:t>
            </a:r>
            <a:r>
              <a:rPr lang="en-US"/>
              <a:t> </a:t>
            </a:r>
            <a:r>
              <a:rPr lang="vi-VN"/>
              <a:t>chọn</a:t>
            </a:r>
            <a:r>
              <a:rPr lang="vi-VN" dirty="0"/>
              <a:t>.</a:t>
            </a:r>
            <a:endParaRPr lang="en-US" dirty="0"/>
          </a:p>
          <a:p>
            <a:r>
              <a:rPr lang="vi-VN" dirty="0"/>
              <a:t>Không được đưa nút “Close” vào dialog pop-up.</a:t>
            </a:r>
            <a:endParaRPr lang="en-US" dirty="0"/>
          </a:p>
          <a:p>
            <a:r>
              <a:rPr lang="vi-VN" dirty="0"/>
              <a:t>Không được sáng tạo về ngôn ngữ cảnh báo,</a:t>
            </a:r>
            <a:br>
              <a:rPr lang="vi-VN" dirty="0"/>
            </a:br>
            <a:r>
              <a:rPr lang="vi-VN" dirty="0"/>
              <a:t>hoặc làm ngoài chuẩn </a:t>
            </a:r>
            <a:br>
              <a:rPr lang="vi-VN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 ng </a:t>
            </a: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giống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. </a:t>
            </a: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r>
              <a:rPr lang="en-US" baseline="0" dirty="0"/>
              <a:t>,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chuẩn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tùy</a:t>
            </a:r>
            <a:r>
              <a:rPr lang="en-US" baseline="0" dirty="0"/>
              <a:t> ý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hiển</a:t>
            </a:r>
            <a:r>
              <a:rPr lang="en-US" baseline="0" dirty="0"/>
              <a:t> </a:t>
            </a:r>
            <a:r>
              <a:rPr lang="en-US" baseline="0" dirty="0" err="1"/>
              <a:t>thị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di </a:t>
            </a:r>
            <a:r>
              <a:rPr lang="en-US" baseline="0" dirty="0" err="1"/>
              <a:t>động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Ware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1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chia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mối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.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trực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 (</a:t>
            </a:r>
            <a:r>
              <a:rPr lang="en-US" baseline="0" dirty="0" err="1"/>
              <a:t>người</a:t>
            </a:r>
            <a:r>
              <a:rPr lang="en-US" baseline="0" dirty="0"/>
              <a:t>, </a:t>
            </a:r>
            <a:r>
              <a:rPr lang="en-US" baseline="0" dirty="0" err="1"/>
              <a:t>tòa</a:t>
            </a:r>
            <a:r>
              <a:rPr lang="en-US" baseline="0" dirty="0"/>
              <a:t> </a:t>
            </a:r>
            <a:r>
              <a:rPr lang="en-US" baseline="0" dirty="0" err="1"/>
              <a:t>nhà</a:t>
            </a:r>
            <a:r>
              <a:rPr lang="en-US" baseline="0" dirty="0"/>
              <a:t>, </a:t>
            </a:r>
            <a:r>
              <a:rPr lang="en-US" baseline="0" dirty="0" err="1"/>
              <a:t>tín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);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mẫu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qua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baseline="0" dirty="0"/>
          </a:p>
          <a:p>
            <a:endParaRPr lang="en-US" baseline="0" dirty="0"/>
          </a:p>
          <a:p>
            <a:r>
              <a:rPr lang="vi-VN" dirty="0"/>
              <a:t>Quan hệ thông tin có thể là cấu trúc, khái niệm, nhân quả</a:t>
            </a:r>
            <a:r>
              <a:rPr lang="en-US" dirty="0"/>
              <a:t> </a:t>
            </a:r>
            <a:r>
              <a:rPr lang="vi-VN" dirty="0"/>
              <a:t>và thời gian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tả</a:t>
            </a:r>
            <a:r>
              <a:rPr lang="en-US" baseline="0" dirty="0"/>
              <a:t> </a:t>
            </a:r>
            <a:r>
              <a:rPr lang="en-US" baseline="0" dirty="0" err="1"/>
              <a:t>rõ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:</a:t>
            </a:r>
          </a:p>
          <a:p>
            <a:pPr lvl="1"/>
            <a:r>
              <a:rPr lang="vi-VN" dirty="0"/>
              <a:t>Màu sắc</a:t>
            </a:r>
            <a:endParaRPr lang="en-US" dirty="0"/>
          </a:p>
          <a:p>
            <a:pPr lvl="1"/>
            <a:r>
              <a:rPr lang="vi-VN" dirty="0"/>
              <a:t>Khoảng thời gian</a:t>
            </a:r>
            <a:endParaRPr lang="en-US" dirty="0"/>
          </a:p>
          <a:p>
            <a:pPr lvl="1"/>
            <a:r>
              <a:rPr lang="vi-VN" dirty="0"/>
              <a:t>Cấu trúc</a:t>
            </a:r>
            <a:endParaRPr lang="en-US" dirty="0"/>
          </a:p>
          <a:p>
            <a:pPr lvl="1"/>
            <a:r>
              <a:rPr lang="vi-VN" dirty="0"/>
              <a:t>Mức độ thể hiện thông tin theo dòng (độ dày, mỏng)</a:t>
            </a:r>
            <a:endParaRPr lang="en-US" dirty="0"/>
          </a:p>
          <a:p>
            <a:pPr lvl="1"/>
            <a:r>
              <a:rPr lang="vi-VN" dirty="0"/>
              <a:t>Kiểu kích thước </a:t>
            </a:r>
            <a:endParaRPr lang="en-US" dirty="0"/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tả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cảm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con ng,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chuẩn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 1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này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tả</a:t>
            </a:r>
            <a:r>
              <a:rPr lang="en-US" baseline="0" dirty="0"/>
              <a:t> </a:t>
            </a:r>
            <a:r>
              <a:rPr lang="en-US" baseline="0" dirty="0" err="1"/>
              <a:t>đc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cảm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, </a:t>
            </a:r>
            <a:r>
              <a:rPr lang="en-US" baseline="0" dirty="0" err="1"/>
              <a:t>biết</a:t>
            </a:r>
            <a:r>
              <a:rPr lang="en-US" baseline="0" dirty="0"/>
              <a:t> </a:t>
            </a:r>
            <a:r>
              <a:rPr lang="en-US" baseline="0" dirty="0" err="1"/>
              <a:t>đc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; NOW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, </a:t>
            </a:r>
            <a:r>
              <a:rPr lang="en-US" baseline="0" dirty="0" err="1"/>
              <a:t>sắp</a:t>
            </a:r>
            <a:r>
              <a:rPr lang="en-US" baseline="0" dirty="0"/>
              <a:t> </a:t>
            </a:r>
            <a:r>
              <a:rPr lang="en-US" baseline="0" dirty="0" err="1"/>
              <a:t>xếp</a:t>
            </a:r>
            <a:r>
              <a:rPr lang="en-US" baseline="0" dirty="0"/>
              <a:t>,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nhãn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TB di </a:t>
            </a:r>
            <a:r>
              <a:rPr lang="en-US" baseline="0" dirty="0" err="1"/>
              <a:t>động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sâu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hạn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2 </a:t>
            </a:r>
            <a:r>
              <a:rPr lang="en-US" baseline="0" dirty="0" err="1"/>
              <a:t>hoặc</a:t>
            </a:r>
            <a:r>
              <a:rPr lang="en-US" baseline="0" dirty="0"/>
              <a:t> 3 </a:t>
            </a:r>
            <a:r>
              <a:rPr lang="en-US" baseline="0" dirty="0" err="1"/>
              <a:t>mức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4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VD </a:t>
            </a:r>
            <a:r>
              <a:rPr lang="en-US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(</a:t>
            </a:r>
            <a:r>
              <a:rPr lang="en-US" baseline="0" dirty="0" err="1"/>
              <a:t>hình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4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full screen. 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dung list </a:t>
            </a:r>
            <a:r>
              <a:rPr lang="en-US" baseline="0" dirty="0" err="1"/>
              <a:t>trong</a:t>
            </a:r>
            <a:r>
              <a:rPr lang="en-US" baseline="0" dirty="0"/>
              <a:t> 1 </a:t>
            </a:r>
            <a:r>
              <a:rPr lang="en-US" baseline="0" dirty="0" err="1"/>
              <a:t>vùng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viewport (</a:t>
            </a:r>
            <a:r>
              <a:rPr lang="en-US" baseline="0" dirty="0" err="1"/>
              <a:t>hình</a:t>
            </a:r>
            <a:r>
              <a:rPr lang="en-US" baseline="0" dirty="0"/>
              <a:t>),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vùng</a:t>
            </a:r>
            <a:r>
              <a:rPr lang="en-US" baseline="0" dirty="0"/>
              <a:t> scroll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rõ</a:t>
            </a:r>
            <a:r>
              <a:rPr lang="en-US" baseline="0" dirty="0"/>
              <a:t> rang.</a:t>
            </a:r>
          </a:p>
          <a:p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căn</a:t>
            </a:r>
            <a:r>
              <a:rPr lang="en-US" baseline="0" dirty="0"/>
              <a:t> text label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;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them </a:t>
            </a:r>
            <a:r>
              <a:rPr lang="en-US" baseline="0" dirty="0" err="1"/>
              <a:t>thông</a:t>
            </a:r>
            <a:r>
              <a:rPr lang="en-US" baseline="0" dirty="0"/>
              <a:t> tin ở </a:t>
            </a:r>
            <a:r>
              <a:rPr lang="en-US" baseline="0" dirty="0" err="1"/>
              <a:t>dòng</a:t>
            </a:r>
            <a:r>
              <a:rPr lang="en-US" baseline="0" dirty="0"/>
              <a:t> 2-3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slide </a:t>
            </a:r>
            <a:r>
              <a:rPr lang="en-US" baseline="0" dirty="0" err="1"/>
              <a:t>trc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mờ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lable</a:t>
            </a:r>
            <a:r>
              <a:rPr lang="en-US" baseline="0" dirty="0"/>
              <a:t> (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mờ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…)</a:t>
            </a:r>
          </a:p>
          <a:p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chia </a:t>
            </a:r>
            <a:r>
              <a:rPr lang="en-US" baseline="0" dirty="0" err="1"/>
              <a:t>giữa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item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rõ</a:t>
            </a:r>
            <a:r>
              <a:rPr lang="en-US" baseline="0" dirty="0"/>
              <a:t> rang (dung </a:t>
            </a:r>
            <a:r>
              <a:rPr lang="en-US" baseline="0" dirty="0" err="1"/>
              <a:t>đng</a:t>
            </a:r>
            <a:r>
              <a:rPr lang="en-US" baseline="0" dirty="0"/>
              <a:t> </a:t>
            </a:r>
            <a:r>
              <a:rPr lang="en-US" baseline="0" dirty="0" err="1"/>
              <a:t>kẻ</a:t>
            </a:r>
            <a:r>
              <a:rPr lang="en-US" baseline="0" dirty="0"/>
              <a:t> chia, </a:t>
            </a:r>
            <a:r>
              <a:rPr lang="en-US" baseline="0" dirty="0" err="1"/>
              <a:t>hoawacj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trắng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cuộn</a:t>
            </a:r>
            <a:r>
              <a:rPr lang="en-US" baseline="0" dirty="0"/>
              <a:t> </a:t>
            </a:r>
            <a:r>
              <a:rPr lang="en-US" baseline="0" dirty="0" err="1"/>
              <a:t>mịn</a:t>
            </a:r>
            <a:r>
              <a:rPr lang="en-US" baseline="0" dirty="0"/>
              <a:t>,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pixel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màn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,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cuộn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trừ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dây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hạn</a:t>
            </a:r>
            <a:r>
              <a:rPr lang="en-US" baseline="0" dirty="0"/>
              <a:t> </a:t>
            </a:r>
            <a:r>
              <a:rPr lang="en-US" baseline="0" dirty="0" err="1"/>
              <a:t>chế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0C64-616E-47EB-9C02-9A28FA6B3A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4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1716088" y="1690688"/>
            <a:ext cx="7427912" cy="25336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sz="2400"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0" y="1066800"/>
            <a:ext cx="2867025" cy="3157538"/>
            <a:chOff x="0" y="672"/>
            <a:chExt cx="1806" cy="1989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19" y="1464"/>
              <a:ext cx="368" cy="3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7" cy="3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62" cy="3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</p:grpSp>
      <p:sp>
        <p:nvSpPr>
          <p:cNvPr id="757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noFill/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3246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D79DE54-8058-4B41-A745-C2DB284EE6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F4238-064E-4B39-8645-D81BEC40B5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4727E-13C4-4FF0-B88F-828D9B1A2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67897-D2D2-4EED-8241-EA9BE97286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82541-4397-452C-ABF1-F1F1E54C23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6033E-FD86-4346-9D72-17B0962AEE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2B976-2804-4B93-BFA7-ABF06377A0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D2E75-FB5A-4723-AA71-DC17444F0C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E921D-682E-40EC-9028-CE5E1D8535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6A2C4-3E67-4D47-88CF-FB5F101A20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2E2DC-9A1A-4FB5-97D5-B55CCA732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5291-C1A0-408D-A347-D899836DAE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540AC6-C568-4191-AED8-E6A06CC9FC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82000" cy="1066800"/>
          </a:xfrm>
          <a:prstGeom prst="rect">
            <a:avLst/>
          </a:prstGeom>
          <a:solidFill>
            <a:schemeClr val="bg2">
              <a:alpha val="67058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9" name="Group 40"/>
          <p:cNvGrpSpPr>
            <a:grpSpLocks/>
          </p:cNvGrpSpPr>
          <p:nvPr/>
        </p:nvGrpSpPr>
        <p:grpSpPr bwMode="auto">
          <a:xfrm>
            <a:off x="0" y="0"/>
            <a:ext cx="365125" cy="1066800"/>
            <a:chOff x="0" y="0"/>
            <a:chExt cx="230" cy="720"/>
          </a:xfrm>
        </p:grpSpPr>
        <p:sp>
          <p:nvSpPr>
            <p:cNvPr id="1039" name="Rectangle 19"/>
            <p:cNvSpPr>
              <a:spLocks noChangeArrowheads="1"/>
            </p:cNvSpPr>
            <p:nvPr userDrawn="1"/>
          </p:nvSpPr>
          <p:spPr bwMode="auto">
            <a:xfrm>
              <a:off x="0" y="574"/>
              <a:ext cx="57" cy="1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40" name="Rectangle 20"/>
            <p:cNvSpPr>
              <a:spLocks noChangeArrowheads="1"/>
            </p:cNvSpPr>
            <p:nvPr userDrawn="1"/>
          </p:nvSpPr>
          <p:spPr bwMode="auto">
            <a:xfrm>
              <a:off x="114" y="143"/>
              <a:ext cx="58" cy="1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41" name="Rectangle 21"/>
            <p:cNvSpPr>
              <a:spLocks noChangeArrowheads="1"/>
            </p:cNvSpPr>
            <p:nvPr userDrawn="1"/>
          </p:nvSpPr>
          <p:spPr bwMode="auto">
            <a:xfrm>
              <a:off x="171" y="0"/>
              <a:ext cx="59" cy="14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42" name="Rectangle 23"/>
            <p:cNvSpPr>
              <a:spLocks noChangeArrowheads="1"/>
            </p:cNvSpPr>
            <p:nvPr userDrawn="1"/>
          </p:nvSpPr>
          <p:spPr bwMode="auto">
            <a:xfrm>
              <a:off x="171" y="143"/>
              <a:ext cx="59" cy="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43" name="Rectangle 24"/>
            <p:cNvSpPr>
              <a:spLocks noChangeArrowheads="1"/>
            </p:cNvSpPr>
            <p:nvPr userDrawn="1"/>
          </p:nvSpPr>
          <p:spPr bwMode="auto">
            <a:xfrm>
              <a:off x="57" y="287"/>
              <a:ext cx="58" cy="14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44" name="Rectangle 26"/>
            <p:cNvSpPr>
              <a:spLocks noChangeArrowheads="1"/>
            </p:cNvSpPr>
            <p:nvPr userDrawn="1"/>
          </p:nvSpPr>
          <p:spPr bwMode="auto">
            <a:xfrm>
              <a:off x="114" y="287"/>
              <a:ext cx="58" cy="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45" name="Rectangle 27"/>
            <p:cNvSpPr>
              <a:spLocks noChangeArrowheads="1"/>
            </p:cNvSpPr>
            <p:nvPr userDrawn="1"/>
          </p:nvSpPr>
          <p:spPr bwMode="auto">
            <a:xfrm>
              <a:off x="0" y="429"/>
              <a:ext cx="57" cy="1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46" name="Rectangle 28"/>
            <p:cNvSpPr>
              <a:spLocks noChangeArrowheads="1"/>
            </p:cNvSpPr>
            <p:nvPr userDrawn="1"/>
          </p:nvSpPr>
          <p:spPr bwMode="auto">
            <a:xfrm>
              <a:off x="57" y="429"/>
              <a:ext cx="58" cy="1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1030" name="Group 51"/>
          <p:cNvGrpSpPr>
            <a:grpSpLocks/>
          </p:cNvGrpSpPr>
          <p:nvPr/>
        </p:nvGrpSpPr>
        <p:grpSpPr bwMode="auto">
          <a:xfrm>
            <a:off x="8778875" y="0"/>
            <a:ext cx="365125" cy="1066800"/>
            <a:chOff x="0" y="0"/>
            <a:chExt cx="230" cy="720"/>
          </a:xfrm>
        </p:grpSpPr>
        <p:sp>
          <p:nvSpPr>
            <p:cNvPr id="1031" name="Rectangle 52"/>
            <p:cNvSpPr>
              <a:spLocks noChangeArrowheads="1"/>
            </p:cNvSpPr>
            <p:nvPr userDrawn="1"/>
          </p:nvSpPr>
          <p:spPr bwMode="auto">
            <a:xfrm>
              <a:off x="0" y="574"/>
              <a:ext cx="57" cy="1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32" name="Rectangle 53"/>
            <p:cNvSpPr>
              <a:spLocks noChangeArrowheads="1"/>
            </p:cNvSpPr>
            <p:nvPr userDrawn="1"/>
          </p:nvSpPr>
          <p:spPr bwMode="auto">
            <a:xfrm>
              <a:off x="114" y="143"/>
              <a:ext cx="58" cy="1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33" name="Rectangle 54"/>
            <p:cNvSpPr>
              <a:spLocks noChangeArrowheads="1"/>
            </p:cNvSpPr>
            <p:nvPr userDrawn="1"/>
          </p:nvSpPr>
          <p:spPr bwMode="auto">
            <a:xfrm>
              <a:off x="171" y="0"/>
              <a:ext cx="59" cy="14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34" name="Rectangle 55"/>
            <p:cNvSpPr>
              <a:spLocks noChangeArrowheads="1"/>
            </p:cNvSpPr>
            <p:nvPr userDrawn="1"/>
          </p:nvSpPr>
          <p:spPr bwMode="auto">
            <a:xfrm>
              <a:off x="171" y="143"/>
              <a:ext cx="59" cy="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35" name="Rectangle 56"/>
            <p:cNvSpPr>
              <a:spLocks noChangeArrowheads="1"/>
            </p:cNvSpPr>
            <p:nvPr userDrawn="1"/>
          </p:nvSpPr>
          <p:spPr bwMode="auto">
            <a:xfrm>
              <a:off x="57" y="287"/>
              <a:ext cx="58" cy="14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36" name="Rectangle 57"/>
            <p:cNvSpPr>
              <a:spLocks noChangeArrowheads="1"/>
            </p:cNvSpPr>
            <p:nvPr userDrawn="1"/>
          </p:nvSpPr>
          <p:spPr bwMode="auto">
            <a:xfrm>
              <a:off x="114" y="287"/>
              <a:ext cx="58" cy="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37" name="Rectangle 58"/>
            <p:cNvSpPr>
              <a:spLocks noChangeArrowheads="1"/>
            </p:cNvSpPr>
            <p:nvPr userDrawn="1"/>
          </p:nvSpPr>
          <p:spPr bwMode="auto">
            <a:xfrm>
              <a:off x="0" y="429"/>
              <a:ext cx="57" cy="1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38" name="Rectangle 59"/>
            <p:cNvSpPr>
              <a:spLocks noChangeArrowheads="1"/>
            </p:cNvSpPr>
            <p:nvPr userDrawn="1"/>
          </p:nvSpPr>
          <p:spPr bwMode="auto">
            <a:xfrm>
              <a:off x="57" y="429"/>
              <a:ext cx="58" cy="1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sz="2400">
                <a:latin typeface="Times New Roman" panose="02020603050405020304" pitchFamily="18" charset="0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342900" indent="-342900"/>
            <a:fld id="{FE03AECD-295C-44F5-9234-EECF7BFADE61}" type="slidenum">
              <a:rPr lang="en-US"/>
              <a:pPr marL="342900" indent="-342900"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mobile</a:t>
            </a:r>
            <a:endParaRPr lang="en-US" altLang="ja-JP" dirty="0">
              <a:ea typeface="ＭＳ Ｐゴシック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343400"/>
            <a:ext cx="6096000" cy="1752600"/>
          </a:xfrm>
        </p:spPr>
        <p:txBody>
          <a:bodyPr/>
          <a:lstStyle/>
          <a:p>
            <a:pPr eaLnBrk="1" hangingPunct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br>
              <a:rPr lang="en-US" dirty="0"/>
            </a:br>
            <a:endParaRPr lang="en-US" altLang="ja-JP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Grid được sử dụng để thể hiện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vi-VN" dirty="0"/>
              <a:t>như hình</a:t>
            </a:r>
            <a:r>
              <a:rPr lang="en-US" dirty="0"/>
              <a:t> </a:t>
            </a:r>
            <a:r>
              <a:rPr lang="vi-VN" dirty="0"/>
              <a:t>ảnh theo ngày tháng.</a:t>
            </a:r>
            <a:endParaRPr lang="en-US" dirty="0"/>
          </a:p>
          <a:p>
            <a:r>
              <a:rPr lang="vi-VN" dirty="0"/>
              <a:t>Sử dụng tổ chức thông tin như trang chủ.</a:t>
            </a:r>
            <a:endParaRPr lang="en-US" dirty="0"/>
          </a:p>
          <a:p>
            <a:r>
              <a:rPr lang="vi-VN" dirty="0"/>
              <a:t>Grid còn được dùng trong thể hiện sự lựa chọn, tái tổ</a:t>
            </a:r>
            <a:r>
              <a:rPr lang="en-US" dirty="0"/>
              <a:t> </a:t>
            </a:r>
            <a:r>
              <a:rPr lang="vi-VN" dirty="0"/>
              <a:t>chức, có thể đưa thêm thông tin chừng nào còn vừa với</a:t>
            </a:r>
            <a:r>
              <a:rPr lang="en-US" dirty="0"/>
              <a:t> </a:t>
            </a:r>
            <a:r>
              <a:rPr lang="vi-VN" dirty="0"/>
              <a:t>grid.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8" y="1193800"/>
            <a:ext cx="5795963" cy="23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2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Thiết kế thông tin là thiết kế các trang hoặc các</a:t>
            </a:r>
            <a:br>
              <a:rPr lang="vi-VN" dirty="0"/>
            </a:br>
            <a:r>
              <a:rPr lang="vi-VN" dirty="0"/>
              <a:t>trạng thái nhằm thể hiện kiến trúc của tất cả các</a:t>
            </a:r>
            <a:br>
              <a:rPr lang="vi-VN" dirty="0"/>
            </a:br>
            <a:r>
              <a:rPr lang="vi-VN" dirty="0"/>
              <a:t>thông tin của toàn sản phẩm.</a:t>
            </a:r>
            <a:endParaRPr lang="en-US" dirty="0"/>
          </a:p>
          <a:p>
            <a:r>
              <a:rPr lang="vi-VN" dirty="0"/>
              <a:t>Các hình thái của thiết kế thông tin bao gồm:</a:t>
            </a:r>
            <a:endParaRPr lang="en-US" dirty="0"/>
          </a:p>
          <a:p>
            <a:pPr lvl="1"/>
            <a:r>
              <a:rPr lang="vi-VN" dirty="0"/>
              <a:t>Vị trí – mỗi thông tin phải được thể hiện theo vị trí xác</a:t>
            </a:r>
            <a:br>
              <a:rPr lang="vi-VN" dirty="0"/>
            </a:br>
            <a:r>
              <a:rPr lang="vi-VN" dirty="0"/>
              <a:t>định, dựa trên layout của nó.</a:t>
            </a:r>
            <a:endParaRPr lang="en-US" dirty="0"/>
          </a:p>
          <a:p>
            <a:pPr lvl="1"/>
            <a:r>
              <a:rPr lang="vi-VN" dirty="0"/>
              <a:t>Kích thước – các phần tử lớn hơn sẽ thu hút được sự</a:t>
            </a:r>
            <a:br>
              <a:rPr lang="vi-VN" dirty="0"/>
            </a:br>
            <a:r>
              <a:rPr lang="vi-VN" dirty="0"/>
              <a:t>chú ý, và phải được cung cấp nhiều khoảng hiển thị</a:t>
            </a:r>
            <a:br>
              <a:rPr lang="vi-VN" dirty="0"/>
            </a:br>
            <a:r>
              <a:rPr lang="vi-VN" dirty="0"/>
              <a:t>hơn.</a:t>
            </a:r>
            <a:endParaRPr lang="en-US" dirty="0"/>
          </a:p>
          <a:p>
            <a:pPr lvl="1"/>
            <a:r>
              <a:rPr lang="vi-VN" dirty="0"/>
              <a:t>Hình dạng – là điểm thu hút sự chú ý. Như cảnh báo</a:t>
            </a:r>
            <a:br>
              <a:rPr lang="vi-VN" dirty="0"/>
            </a:br>
            <a:r>
              <a:rPr lang="vi-VN" dirty="0"/>
              <a:t>được thể hiện là hình tam giác, trợ giúp – hình icon</a:t>
            </a:r>
            <a:br>
              <a:rPr lang="vi-VN" dirty="0"/>
            </a:br>
            <a:r>
              <a:rPr lang="vi-VN" dirty="0"/>
              <a:t>tròn …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/>
              <a:t>Độ tương phản – là sự thu hút người dùng bằng các</a:t>
            </a:r>
            <a:br>
              <a:rPr lang="vi-VN" dirty="0"/>
            </a:br>
            <a:r>
              <a:rPr lang="vi-VN" dirty="0"/>
              <a:t>hiệu ứng ánh sáng, có thể tạo sự dễ đọc hoặc thu hút</a:t>
            </a:r>
            <a:br>
              <a:rPr lang="vi-VN" dirty="0"/>
            </a:br>
            <a:r>
              <a:rPr lang="vi-VN" dirty="0"/>
              <a:t>vào các mục đích hiển thị khác nhau.</a:t>
            </a:r>
            <a:endParaRPr lang="en-US" dirty="0"/>
          </a:p>
          <a:p>
            <a:pPr lvl="1"/>
            <a:r>
              <a:rPr lang="vi-VN" dirty="0"/>
              <a:t>Màu sắc – thể hiện các đối tượng thông tin khác nhau.</a:t>
            </a:r>
            <a:endParaRPr lang="en-US" dirty="0"/>
          </a:p>
          <a:p>
            <a:pPr lvl="1"/>
            <a:r>
              <a:rPr lang="vi-VN" dirty="0"/>
              <a:t>Dạng form – kiểu chữ, ký tự thể hiện thông tin như</a:t>
            </a:r>
            <a:br>
              <a:rPr lang="vi-VN" dirty="0"/>
            </a:br>
            <a:r>
              <a:rPr lang="vi-VN" dirty="0"/>
              <a:t>kiểu bold, italics.</a:t>
            </a:r>
            <a:endParaRPr lang="en-US" dirty="0"/>
          </a:p>
          <a:p>
            <a:r>
              <a:rPr lang="vi-VN" dirty="0"/>
              <a:t>Trong thiết kế và thể hiện dữ liệu là sự kết hợp</a:t>
            </a:r>
            <a:br>
              <a:rPr lang="vi-VN" dirty="0"/>
            </a:br>
            <a:r>
              <a:rPr lang="vi-VN" dirty="0"/>
              <a:t>của nhiều kiểu thể hiện thông tin khác nhau, dựa</a:t>
            </a:r>
            <a:br>
              <a:rPr lang="vi-VN" dirty="0"/>
            </a:br>
            <a:r>
              <a:rPr lang="vi-VN" dirty="0"/>
              <a:t>trên các hình thức thể hiện thông tin và mục đích</a:t>
            </a:r>
            <a:br>
              <a:rPr lang="vi-VN" dirty="0"/>
            </a:br>
            <a:r>
              <a:rPr lang="vi-VN" dirty="0"/>
              <a:t>chương trình.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Thông tin được hiển thị theo các dạng list, bao</a:t>
            </a:r>
            <a:br>
              <a:rPr lang="vi-VN" dirty="0"/>
            </a:br>
            <a:r>
              <a:rPr lang="vi-VN" dirty="0"/>
              <a:t>gồm:</a:t>
            </a:r>
            <a:br>
              <a:rPr lang="vi-VN" dirty="0"/>
            </a:br>
            <a:r>
              <a:rPr lang="vi-VN" dirty="0"/>
              <a:t> Vertical List</a:t>
            </a:r>
            <a:br>
              <a:rPr lang="vi-VN" dirty="0"/>
            </a:br>
            <a:r>
              <a:rPr lang="vi-VN" dirty="0"/>
              <a:t> Infinite List</a:t>
            </a:r>
            <a:br>
              <a:rPr lang="vi-VN" dirty="0"/>
            </a:br>
            <a:r>
              <a:rPr lang="vi-VN" dirty="0"/>
              <a:t> Thumbnail List</a:t>
            </a:r>
            <a:br>
              <a:rPr lang="vi-VN" dirty="0"/>
            </a:br>
            <a:r>
              <a:rPr lang="vi-VN" dirty="0"/>
              <a:t> Grid</a:t>
            </a:r>
            <a:br>
              <a:rPr lang="vi-VN" dirty="0"/>
            </a:br>
            <a:r>
              <a:rPr lang="vi-VN" dirty="0"/>
              <a:t> Film Strip</a:t>
            </a:r>
            <a:br>
              <a:rPr lang="vi-VN" dirty="0"/>
            </a:br>
            <a:r>
              <a:rPr lang="vi-VN" dirty="0"/>
              <a:t> Vùng không giới hạn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Mục đích – thường được dùng để thể hiện thông</a:t>
            </a:r>
            <a:br>
              <a:rPr lang="vi-VN" dirty="0"/>
            </a:br>
            <a:r>
              <a:rPr lang="vi-VN" dirty="0"/>
              <a:t>tin dạng text.</a:t>
            </a:r>
            <a:endParaRPr lang="en-US" dirty="0"/>
          </a:p>
          <a:p>
            <a:r>
              <a:rPr lang="vi-VN" dirty="0"/>
              <a:t>Vertical List thể hiện thông tin trên màn hình</a:t>
            </a:r>
            <a:br>
              <a:rPr lang="vi-VN" dirty="0"/>
            </a:br>
            <a:r>
              <a:rPr lang="vi-VN" dirty="0"/>
              <a:t>view, và cho phép người dùng di chuyển màn</a:t>
            </a:r>
            <a:br>
              <a:rPr lang="vi-VN" dirty="0"/>
            </a:br>
            <a:r>
              <a:rPr lang="vi-VN" dirty="0"/>
              <a:t>hình view tới các vùng thông tin khác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733800"/>
            <a:ext cx="2333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4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vertical list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 Infinite list</a:t>
            </a:r>
            <a:br>
              <a:rPr lang="en-US" dirty="0"/>
            </a:br>
            <a:r>
              <a:rPr lang="en-US" dirty="0"/>
              <a:t> Thumbnail list</a:t>
            </a:r>
            <a:br>
              <a:rPr lang="en-US" dirty="0"/>
            </a:br>
            <a:r>
              <a:rPr lang="en-US" dirty="0"/>
              <a:t> Select list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Tương tác:</a:t>
            </a:r>
            <a:br>
              <a:rPr lang="vi-VN" dirty="0"/>
            </a:br>
            <a:r>
              <a:rPr lang="vi-VN" dirty="0"/>
              <a:t> Tương tác trong vertical list phải mịn và mượt.</a:t>
            </a:r>
            <a:br>
              <a:rPr lang="vi-VN" dirty="0"/>
            </a:br>
            <a:r>
              <a:rPr lang="vi-VN" dirty="0"/>
              <a:t> Thông tin thể hiện qua tương tác phải rõ ràng.</a:t>
            </a:r>
            <a:br>
              <a:rPr lang="vi-VN" dirty="0"/>
            </a:br>
            <a:r>
              <a:rPr lang="vi-VN" dirty="0"/>
              <a:t> Từng item một trong list phải được thể hiện rõ.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276600"/>
            <a:ext cx="2124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Sự lựa chọn phần tử trong list sẽ được mô tả</a:t>
            </a:r>
            <a:br>
              <a:rPr lang="vi-VN" dirty="0"/>
            </a:br>
            <a:r>
              <a:rPr lang="vi-VN" dirty="0"/>
              <a:t>theo hành động, như là xem chi tiết về phần tử</a:t>
            </a:r>
            <a:br>
              <a:rPr lang="vi-VN" dirty="0"/>
            </a:br>
            <a:r>
              <a:rPr lang="vi-VN" dirty="0"/>
              <a:t>được lựa chọn đó.</a:t>
            </a:r>
            <a:endParaRPr lang="en-US" dirty="0"/>
          </a:p>
          <a:p>
            <a:r>
              <a:rPr lang="vi-VN" dirty="0"/>
              <a:t>Gia tốc scroll có thể được sử dụng cho một</a:t>
            </a:r>
            <a:br>
              <a:rPr lang="vi-VN" dirty="0"/>
            </a:br>
            <a:r>
              <a:rPr lang="vi-VN" dirty="0"/>
              <a:t>lượng lớn thông tin.</a:t>
            </a:r>
            <a:endParaRPr lang="en-US" dirty="0"/>
          </a:p>
          <a:p>
            <a:r>
              <a:rPr lang="vi-VN" dirty="0"/>
              <a:t>Trong trường hợp là danh sách quay vòng, khi</a:t>
            </a:r>
            <a:br>
              <a:rPr lang="vi-VN" dirty="0"/>
            </a:br>
            <a:r>
              <a:rPr lang="vi-VN" dirty="0"/>
              <a:t>scroll tới phần tử kết thúc trong danh sách, nó sẽ</a:t>
            </a:r>
            <a:br>
              <a:rPr lang="vi-VN" dirty="0"/>
            </a:br>
            <a:r>
              <a:rPr lang="vi-VN" dirty="0"/>
              <a:t>tự động trở lại phần tử đầu.</a:t>
            </a:r>
            <a:endParaRPr lang="en-US" dirty="0"/>
          </a:p>
          <a:p>
            <a:r>
              <a:rPr lang="vi-VN" dirty="0"/>
              <a:t>Trong trường hợp sử dụng dead-list sẽ không</a:t>
            </a:r>
            <a:br>
              <a:rPr lang="vi-VN" dirty="0"/>
            </a:br>
            <a:r>
              <a:rPr lang="vi-VN" dirty="0"/>
              <a:t>cho phép danh sách quay vòng, trừ khi cung cấp</a:t>
            </a:r>
            <a:br>
              <a:rPr lang="vi-VN" dirty="0"/>
            </a:br>
            <a:r>
              <a:rPr lang="vi-VN" dirty="0"/>
              <a:t>thêm tính năng Jump đến vị trí cho trước.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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br>
              <a:rPr lang="en-US" dirty="0"/>
            </a:br>
            <a:r>
              <a:rPr lang="en-US" dirty="0"/>
              <a:t> Scrolling</a:t>
            </a:r>
            <a:br>
              <a:rPr lang="en-US" dirty="0"/>
            </a:br>
            <a:r>
              <a:rPr lang="en-US" dirty="0"/>
              <a:t> </a:t>
            </a:r>
            <a:r>
              <a:rPr lang="en-US" dirty="0" err="1"/>
              <a:t>Nhãn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06286"/>
            <a:ext cx="2000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0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Danh sách phải được cuộn theo các pixel của</a:t>
            </a:r>
            <a:br>
              <a:rPr lang="vi-VN" dirty="0"/>
            </a:br>
            <a:r>
              <a:rPr lang="vi-VN" dirty="0"/>
              <a:t>màn hình.</a:t>
            </a:r>
            <a:endParaRPr lang="en-US" dirty="0"/>
          </a:p>
          <a:p>
            <a:r>
              <a:rPr lang="vi-VN" dirty="0"/>
              <a:t>Không được phép cuộn từng dòng nếu đó là giới</a:t>
            </a:r>
            <a:br>
              <a:rPr lang="vi-VN" dirty="0"/>
            </a:br>
            <a:r>
              <a:rPr lang="vi-VN" dirty="0"/>
              <a:t>hạn của thiết bị hoặc OS.</a:t>
            </a:r>
            <a:endParaRPr lang="en-US" dirty="0"/>
          </a:p>
          <a:p>
            <a:r>
              <a:rPr lang="vi-VN" dirty="0"/>
              <a:t>Không bao giờ sử dụng cuộn trang.</a:t>
            </a:r>
            <a:endParaRPr lang="en-US" dirty="0"/>
          </a:p>
          <a:p>
            <a:r>
              <a:rPr lang="vi-VN" dirty="0"/>
              <a:t>Khi tới phần tử cuối trong màn hình, phần tử tiếp</a:t>
            </a:r>
            <a:br>
              <a:rPr lang="vi-VN" dirty="0"/>
            </a:br>
            <a:r>
              <a:rPr lang="vi-VN" dirty="0"/>
              <a:t>theo trong dòng sẽ xuất hiện.</a:t>
            </a:r>
            <a:endParaRPr lang="en-US" dirty="0"/>
          </a:p>
          <a:p>
            <a:r>
              <a:rPr lang="vi-VN" dirty="0"/>
              <a:t>Không được nhẩy và load lại toàn bộ trang view</a:t>
            </a:r>
            <a:br>
              <a:rPr lang="vi-VN" dirty="0"/>
            </a:br>
            <a:r>
              <a:rPr lang="vi-VN" dirty="0"/>
              <a:t>của thông tin.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342900" indent="-342900"/>
            <a:fld id="{3AA13B79-F8E2-47F0-B509-90D4F108600A}" type="slidenum">
              <a:rPr lang="en-US"/>
              <a:pPr marL="342900" indent="-342900"/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>
                <a:solidFill>
                  <a:schemeClr val="tx1"/>
                </a:solidFill>
                <a:ea typeface="ＭＳ Ｐゴシック" pitchFamily="34" charset="-128"/>
              </a:rPr>
              <a:t>Mở đầu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eaLnBrk="1" hangingPunct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eaLnBrk="1" hangingPunct="1"/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altLang="ja-JP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 trường hợp thể hiện Vertical</a:t>
            </a:r>
            <a:br>
              <a:rPr lang="vi-VN" dirty="0"/>
            </a:br>
            <a:r>
              <a:rPr lang="vi-VN" dirty="0"/>
              <a:t>list đối với một lượng lớn các</a:t>
            </a:r>
            <a:br>
              <a:rPr lang="vi-VN" dirty="0"/>
            </a:br>
            <a:r>
              <a:rPr lang="vi-VN" dirty="0"/>
              <a:t>thông tin mà có thể cần phải</a:t>
            </a:r>
            <a:br>
              <a:rPr lang="vi-VN" dirty="0"/>
            </a:br>
            <a:r>
              <a:rPr lang="vi-VN" dirty="0"/>
              <a:t>load xuống từ các vùng lưu trữ</a:t>
            </a:r>
            <a:br>
              <a:rPr lang="vi-VN" dirty="0"/>
            </a:br>
            <a:r>
              <a:rPr lang="vi-VN" dirty="0"/>
              <a:t>khác.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219200"/>
            <a:ext cx="2181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Danh sách dạng này được sử dụng để nhận và</a:t>
            </a:r>
            <a:br>
              <a:rPr lang="vi-VN" dirty="0"/>
            </a:br>
            <a:r>
              <a:rPr lang="vi-VN" dirty="0"/>
              <a:t>hiển thị một lượng thông tin tại một điểm thời</a:t>
            </a:r>
            <a:br>
              <a:rPr lang="vi-VN" dirty="0"/>
            </a:br>
            <a:r>
              <a:rPr lang="vi-VN" dirty="0"/>
              <a:t>gian.</a:t>
            </a:r>
            <a:endParaRPr lang="en-US" dirty="0"/>
          </a:p>
          <a:p>
            <a:r>
              <a:rPr lang="vi-VN" dirty="0"/>
              <a:t>Cần phải ưu tiên load thông tin ngoài vùng view</a:t>
            </a:r>
            <a:br>
              <a:rPr lang="vi-VN" dirty="0"/>
            </a:br>
            <a:r>
              <a:rPr lang="vi-VN" dirty="0"/>
              <a:t>khi có thể, nhằm giảm sự sự tương tác của</a:t>
            </a:r>
            <a:br>
              <a:rPr lang="vi-VN" dirty="0"/>
            </a:br>
            <a:r>
              <a:rPr lang="vi-VN" dirty="0"/>
              <a:t>người dùng trong việc load dữ liệu về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Đoán trước về dữ liệu load về trước khi người sử</a:t>
            </a:r>
            <a:br>
              <a:rPr lang="vi-VN" dirty="0"/>
            </a:br>
            <a:r>
              <a:rPr lang="vi-VN" dirty="0"/>
              <a:t>dụng cần tới.</a:t>
            </a:r>
            <a:endParaRPr lang="en-US" dirty="0"/>
          </a:p>
          <a:p>
            <a:r>
              <a:rPr lang="vi-VN" dirty="0"/>
              <a:t>Thường là sẽ có chỉ dẫn về loading dữ liệu ở</a:t>
            </a:r>
            <a:br>
              <a:rPr lang="vi-VN" dirty="0"/>
            </a:br>
            <a:r>
              <a:rPr lang="vi-VN" dirty="0"/>
              <a:t>phía dưới màn hình giao diện.</a:t>
            </a:r>
            <a:endParaRPr lang="en-US" dirty="0"/>
          </a:p>
          <a:p>
            <a:r>
              <a:rPr lang="vi-VN" dirty="0"/>
              <a:t>Nhằm mục đích giảm thiểu băng thông của</a:t>
            </a:r>
            <a:br>
              <a:rPr lang="vi-VN" dirty="0"/>
            </a:br>
            <a:r>
              <a:rPr lang="vi-VN" dirty="0"/>
              <a:t>mạng.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066800"/>
            <a:ext cx="20097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7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kết hợp infinite list với các</a:t>
            </a:r>
            <a:br>
              <a:rPr lang="vi-VN" dirty="0"/>
            </a:br>
            <a:r>
              <a:rPr lang="vi-VN" dirty="0"/>
              <a:t>dạng danh sách sau:</a:t>
            </a:r>
            <a:br>
              <a:rPr lang="vi-VN" dirty="0"/>
            </a:br>
            <a:r>
              <a:rPr lang="vi-VN" dirty="0"/>
              <a:t> Thumbnail list</a:t>
            </a:r>
            <a:br>
              <a:rPr lang="vi-VN" dirty="0"/>
            </a:br>
            <a:r>
              <a:rPr lang="vi-VN" dirty="0"/>
              <a:t> Selection list</a:t>
            </a:r>
            <a:br>
              <a:rPr lang="vi-VN" dirty="0"/>
            </a:br>
            <a:r>
              <a:rPr lang="vi-VN" dirty="0"/>
              <a:t> Vertical list</a:t>
            </a:r>
            <a:endParaRPr lang="en-US" dirty="0"/>
          </a:p>
          <a:p>
            <a:r>
              <a:rPr lang="vi-VN" dirty="0"/>
              <a:t>Khi gặp phần tử cuối của màn hình</a:t>
            </a:r>
            <a:br>
              <a:rPr lang="vi-VN" dirty="0"/>
            </a:br>
            <a:r>
              <a:rPr lang="vi-VN" dirty="0"/>
              <a:t>xác định của danh sách không giới</a:t>
            </a:r>
            <a:br>
              <a:rPr lang="vi-VN" dirty="0"/>
            </a:br>
            <a:r>
              <a:rPr lang="vi-VN" dirty="0"/>
              <a:t>hạn, thông tin phải được thể hiện</a:t>
            </a:r>
            <a:br>
              <a:rPr lang="vi-VN" dirty="0"/>
            </a:br>
            <a:r>
              <a:rPr lang="vi-VN" dirty="0"/>
              <a:t>cho người dùng biết là cần load</a:t>
            </a:r>
            <a:br>
              <a:rPr lang="vi-VN" dirty="0"/>
            </a:br>
            <a:r>
              <a:rPr lang="vi-VN" dirty="0"/>
              <a:t>thêm các dữ liệu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564" y="1219200"/>
            <a:ext cx="21145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3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Một số thuộc tính cho infinite list:</a:t>
            </a:r>
            <a:endParaRPr lang="en-US" dirty="0"/>
          </a:p>
          <a:p>
            <a:pPr lvl="1"/>
            <a:r>
              <a:rPr lang="vi-VN" dirty="0"/>
              <a:t>Location jump – mục đích là có thể nhảy tới vị trí xác</a:t>
            </a:r>
            <a:r>
              <a:rPr lang="en-US" dirty="0"/>
              <a:t> </a:t>
            </a:r>
            <a:br>
              <a:rPr lang="vi-VN" dirty="0"/>
            </a:br>
            <a:r>
              <a:rPr lang="vi-VN" dirty="0"/>
              <a:t>định trong danh sách.</a:t>
            </a:r>
            <a:endParaRPr lang="en-US" dirty="0"/>
          </a:p>
          <a:p>
            <a:pPr lvl="1"/>
            <a:r>
              <a:rPr lang="vi-VN" dirty="0"/>
              <a:t>Search within – tìm kiếm phần tử bên trong danh sách</a:t>
            </a:r>
            <a:endParaRPr lang="en-US" dirty="0"/>
          </a:p>
          <a:p>
            <a:pPr lvl="1"/>
            <a:r>
              <a:rPr lang="vi-VN" dirty="0"/>
              <a:t>Sort và bộ lọc – sắp xếp lại các thông tin bên trong</a:t>
            </a:r>
            <a:br>
              <a:rPr lang="vi-VN" dirty="0"/>
            </a:br>
            <a:r>
              <a:rPr lang="vi-VN" dirty="0"/>
              <a:t>danh sách, và tạo các bộ lọc cần thiết.</a:t>
            </a:r>
            <a:endParaRPr lang="en-US" dirty="0"/>
          </a:p>
          <a:p>
            <a:r>
              <a:rPr lang="vi-VN" dirty="0"/>
              <a:t>Được áp dụng vào những giao diện:</a:t>
            </a:r>
            <a:endParaRPr lang="en-US" dirty="0"/>
          </a:p>
          <a:p>
            <a:pPr lvl="1"/>
            <a:r>
              <a:rPr lang="vi-VN" dirty="0"/>
              <a:t>Danh sách contacts,</a:t>
            </a:r>
            <a:endParaRPr lang="en-US" dirty="0"/>
          </a:p>
          <a:p>
            <a:pPr lvl="1"/>
            <a:r>
              <a:rPr lang="vi-VN" dirty="0"/>
              <a:t>Danh sách email,</a:t>
            </a:r>
            <a:endParaRPr lang="en-US" dirty="0"/>
          </a:p>
          <a:p>
            <a:pPr lvl="1"/>
            <a:r>
              <a:rPr lang="vi-VN" dirty="0"/>
              <a:t>RSS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5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257800"/>
          </a:xfrm>
        </p:spPr>
        <p:txBody>
          <a:bodyPr/>
          <a:lstStyle/>
          <a:p>
            <a:r>
              <a:rPr lang="vi-VN" dirty="0"/>
              <a:t>Các hành động của infinite list là trong suốt với</a:t>
            </a:r>
            <a:br>
              <a:rPr lang="vi-VN" dirty="0"/>
            </a:br>
            <a:r>
              <a:rPr lang="vi-VN" dirty="0"/>
              <a:t>người sử dụng.</a:t>
            </a:r>
            <a:endParaRPr lang="en-US" dirty="0"/>
          </a:p>
          <a:p>
            <a:r>
              <a:rPr lang="vi-VN" dirty="0"/>
              <a:t>Khi người dùng cuộn tới phần tử cuối cùng trong</a:t>
            </a:r>
            <a:br>
              <a:rPr lang="vi-VN" dirty="0"/>
            </a:br>
            <a:r>
              <a:rPr lang="vi-VN" dirty="0"/>
              <a:t>danh sách các thông tin đã nhận, cần phải thiết</a:t>
            </a:r>
            <a:br>
              <a:rPr lang="vi-VN" dirty="0"/>
            </a:br>
            <a:r>
              <a:rPr lang="vi-VN" dirty="0"/>
              <a:t>kế một vùng layout có thể nhìn thấy để cho người</a:t>
            </a:r>
            <a:br>
              <a:rPr lang="vi-VN" dirty="0"/>
            </a:br>
            <a:r>
              <a:rPr lang="vi-VN" dirty="0"/>
              <a:t>dùng load thêm các dữ liệu mới.</a:t>
            </a:r>
            <a:endParaRPr lang="en-US" dirty="0"/>
          </a:p>
          <a:p>
            <a:r>
              <a:rPr lang="vi-VN" dirty="0"/>
              <a:t>Cần phải có thông báo lỗi trong quá trình load dữ</a:t>
            </a:r>
            <a:br>
              <a:rPr lang="vi-VN" dirty="0"/>
            </a:br>
            <a:r>
              <a:rPr lang="vi-VN" dirty="0"/>
              <a:t>liệu không được do đường truyền bị lỗi.</a:t>
            </a:r>
            <a:endParaRPr lang="en-US" dirty="0"/>
          </a:p>
          <a:p>
            <a:r>
              <a:rPr lang="vi-VN" dirty="0"/>
              <a:t>Đối với dữ liệu không giới hạn, cần loại bỏ tất cả</a:t>
            </a:r>
            <a:br>
              <a:rPr lang="vi-VN" dirty="0"/>
            </a:br>
            <a:r>
              <a:rPr lang="vi-VN" dirty="0"/>
              <a:t>các chỉ dẫn như scroll bar, và sử dụng biến đếm</a:t>
            </a:r>
            <a:br>
              <a:rPr lang="vi-VN" dirty="0"/>
            </a:br>
            <a:r>
              <a:rPr lang="vi-VN" dirty="0"/>
              <a:t>cũng như gắn nhãn cho nó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06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Thumbnail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 trường hợp của Vertical list mà trong danh</a:t>
            </a:r>
            <a:br>
              <a:rPr lang="vi-VN" dirty="0"/>
            </a:br>
            <a:r>
              <a:rPr lang="vi-VN" dirty="0"/>
              <a:t>sách có thêm thông tin dạng hình ảnh.</a:t>
            </a:r>
            <a:endParaRPr lang="en-US" dirty="0"/>
          </a:p>
          <a:p>
            <a:r>
              <a:rPr lang="vi-VN" dirty="0"/>
              <a:t>Thumbnail List sử dụng hình ảnh, icon, và</a:t>
            </a:r>
            <a:br>
              <a:rPr lang="vi-VN" dirty="0"/>
            </a:br>
            <a:r>
              <a:rPr lang="vi-VN" dirty="0"/>
              <a:t>thường được đặt ở bên trái của text, giúp làm rõ</a:t>
            </a:r>
            <a:br>
              <a:rPr lang="vi-VN" dirty="0"/>
            </a:br>
            <a:r>
              <a:rPr lang="vi-VN" dirty="0"/>
              <a:t>hơn sự khác biệt giữa các dòng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609975"/>
            <a:ext cx="2362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0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Danh sách kiểu này được sử dụng để xác định</a:t>
            </a:r>
            <a:br>
              <a:rPr lang="vi-VN" dirty="0"/>
            </a:br>
            <a:r>
              <a:rPr lang="vi-VN" dirty="0"/>
              <a:t>và sắp xếp nếu có thể của các thành phần trong</a:t>
            </a:r>
            <a:br>
              <a:rPr lang="vi-VN" dirty="0"/>
            </a:br>
            <a:r>
              <a:rPr lang="vi-VN" dirty="0"/>
              <a:t>danh sách.</a:t>
            </a:r>
            <a:endParaRPr lang="en-US" dirty="0"/>
          </a:p>
          <a:p>
            <a:r>
              <a:rPr lang="vi-VN" dirty="0"/>
              <a:t>Nếu bất kỳ một dòng nào không có hình ảnh, thì</a:t>
            </a:r>
            <a:br>
              <a:rPr lang="vi-VN" dirty="0"/>
            </a:br>
            <a:r>
              <a:rPr lang="vi-VN" dirty="0"/>
              <a:t>nó có thể load với sự bỏ trống ô hình ảnh của</a:t>
            </a:r>
            <a:br>
              <a:rPr lang="vi-VN" dirty="0"/>
            </a:br>
            <a:r>
              <a:rPr lang="vi-VN" dirty="0"/>
              <a:t>dòng đó.</a:t>
            </a:r>
            <a:endParaRPr lang="en-US" dirty="0"/>
          </a:p>
          <a:p>
            <a:r>
              <a:rPr lang="vi-VN" dirty="0"/>
              <a:t>Có thể kết hợp danh sách kiểu này với các kiểu:</a:t>
            </a:r>
            <a:endParaRPr lang="en-US" dirty="0"/>
          </a:p>
          <a:p>
            <a:pPr lvl="1"/>
            <a:r>
              <a:rPr lang="vi-VN" dirty="0"/>
              <a:t>Select list</a:t>
            </a:r>
            <a:endParaRPr lang="en-US" dirty="0"/>
          </a:p>
          <a:p>
            <a:pPr lvl="1"/>
            <a:r>
              <a:rPr lang="vi-VN" dirty="0"/>
              <a:t>Infinite list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Sự thay đổi thumbnail của bất</a:t>
            </a:r>
            <a:br>
              <a:rPr lang="vi-VN" dirty="0"/>
            </a:br>
            <a:r>
              <a:rPr lang="vi-VN" dirty="0"/>
              <a:t>kỳ dòng nào trong danh sách</a:t>
            </a:r>
            <a:br>
              <a:rPr lang="vi-VN" dirty="0"/>
            </a:br>
            <a:r>
              <a:rPr lang="vi-VN" dirty="0"/>
              <a:t>cũng không ảnh hưởng tới hình</a:t>
            </a:r>
            <a:br>
              <a:rPr lang="vi-VN" dirty="0"/>
            </a:br>
            <a:r>
              <a:rPr lang="vi-VN" dirty="0"/>
              <a:t>thức tương tác với danh sách</a:t>
            </a:r>
            <a:br>
              <a:rPr lang="vi-VN" dirty="0"/>
            </a:br>
            <a:r>
              <a:rPr lang="vi-VN" dirty="0"/>
              <a:t>đó.</a:t>
            </a:r>
            <a:endParaRPr lang="en-US" dirty="0"/>
          </a:p>
          <a:p>
            <a:r>
              <a:rPr lang="vi-VN" dirty="0"/>
              <a:t>Cho phép người sử dụng tự</a:t>
            </a:r>
            <a:br>
              <a:rPr lang="vi-VN" dirty="0"/>
            </a:br>
            <a:r>
              <a:rPr lang="vi-VN" dirty="0"/>
              <a:t>định nghĩa các thumbnail.</a:t>
            </a:r>
            <a:endParaRPr lang="en-US" dirty="0"/>
          </a:p>
          <a:p>
            <a:r>
              <a:rPr lang="vi-VN" dirty="0"/>
              <a:t>Nên xác định rõ kích thước</a:t>
            </a:r>
            <a:br>
              <a:rPr lang="vi-VN" dirty="0"/>
            </a:br>
            <a:r>
              <a:rPr lang="vi-VN" dirty="0"/>
              <a:t>hình ảnh khi cho vào thumbnail,</a:t>
            </a:r>
            <a:br>
              <a:rPr lang="vi-VN" dirty="0"/>
            </a:br>
            <a:r>
              <a:rPr lang="vi-VN" dirty="0"/>
              <a:t>vì nếu nhỏ quá nó sẽ tạo</a:t>
            </a:r>
            <a:br>
              <a:rPr lang="vi-VN" dirty="0"/>
            </a:br>
            <a:r>
              <a:rPr lang="vi-VN" dirty="0"/>
              <a:t>khoảng trống lớn với thành</a:t>
            </a:r>
            <a:br>
              <a:rPr lang="vi-VN" dirty="0"/>
            </a:br>
            <a:r>
              <a:rPr lang="vi-VN" dirty="0"/>
              <a:t>phần text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371" y="1219200"/>
            <a:ext cx="2590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9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Bất kỳ đối tượng hình ảnh nào</a:t>
            </a:r>
            <a:br>
              <a:rPr lang="vi-VN" dirty="0"/>
            </a:br>
            <a:r>
              <a:rPr lang="vi-VN" dirty="0"/>
              <a:t>cũng có thể được sử dụng làm</a:t>
            </a:r>
            <a:br>
              <a:rPr lang="vi-VN" dirty="0"/>
            </a:br>
            <a:r>
              <a:rPr lang="vi-VN" dirty="0"/>
              <a:t>thumbnail như các favicon ở các</a:t>
            </a:r>
            <a:br>
              <a:rPr lang="vi-VN" dirty="0"/>
            </a:br>
            <a:r>
              <a:rPr lang="vi-VN" dirty="0"/>
              <a:t>website.</a:t>
            </a:r>
            <a:endParaRPr lang="en-US" dirty="0"/>
          </a:p>
          <a:p>
            <a:r>
              <a:rPr lang="vi-VN" dirty="0"/>
              <a:t>Không có định nghĩa hình ảnh</a:t>
            </a:r>
            <a:br>
              <a:rPr lang="vi-VN" dirty="0"/>
            </a:br>
            <a:r>
              <a:rPr lang="vi-VN" dirty="0"/>
              <a:t>cụ thể cho thumbnail, nhưng các</a:t>
            </a:r>
            <a:br>
              <a:rPr lang="vi-VN" dirty="0"/>
            </a:br>
            <a:r>
              <a:rPr lang="vi-VN" dirty="0"/>
              <a:t>hình ảnh phải được thể hiện</a:t>
            </a:r>
            <a:br>
              <a:rPr lang="vi-VN" dirty="0"/>
            </a:br>
            <a:r>
              <a:rPr lang="vi-VN" dirty="0"/>
              <a:t>đúng kích thước và nằm trong</a:t>
            </a:r>
            <a:br>
              <a:rPr lang="vi-VN" dirty="0"/>
            </a:br>
            <a:r>
              <a:rPr lang="vi-VN" dirty="0"/>
              <a:t>vùng bao cho phép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1219200"/>
            <a:ext cx="2619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6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r>
              <a:rPr lang="en-US" dirty="0"/>
              <a:t>Vertical List</a:t>
            </a:r>
          </a:p>
          <a:p>
            <a:r>
              <a:rPr lang="en-US" dirty="0"/>
              <a:t>Infinite List</a:t>
            </a:r>
          </a:p>
          <a:p>
            <a:r>
              <a:rPr lang="en-US" dirty="0"/>
              <a:t> Thumbnail List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Film Strip </a:t>
            </a:r>
            <a:br>
              <a:rPr lang="en-US" dirty="0"/>
            </a:br>
            <a:endParaRPr lang="en-US" dirty="0">
              <a:ea typeface="ＭＳ Ｐゴシック" pitchFamily="34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6DE2E-4A1B-4481-8D5C-C462819372C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vấn đề cần lưu ý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Tránh sử dụng mẫu này khi có ít những</a:t>
            </a:r>
            <a:br>
              <a:rPr lang="vi-VN" dirty="0"/>
            </a:br>
            <a:r>
              <a:rPr lang="vi-VN" dirty="0"/>
              <a:t>thumbnail. Ví dụ như address book, thumbnail có</a:t>
            </a:r>
            <a:br>
              <a:rPr lang="vi-VN" dirty="0"/>
            </a:br>
            <a:r>
              <a:rPr lang="vi-VN" dirty="0"/>
              <a:t>thể được áp dụng nhưng phần lớn là sử dụng với</a:t>
            </a:r>
            <a:br>
              <a:rPr lang="vi-VN" dirty="0"/>
            </a:br>
            <a:r>
              <a:rPr lang="vi-VN" dirty="0"/>
              <a:t>icon mặc định.</a:t>
            </a:r>
            <a:endParaRPr lang="en-US" dirty="0"/>
          </a:p>
          <a:p>
            <a:r>
              <a:rPr lang="vi-VN" dirty="0"/>
              <a:t>Khi có rất ít hình ảnh mặc định, thì cần phải cân</a:t>
            </a:r>
            <a:br>
              <a:rPr lang="vi-VN" dirty="0"/>
            </a:br>
            <a:r>
              <a:rPr lang="vi-VN" dirty="0"/>
              <a:t>nhắc khi sử dụng chúng trong danh sách.</a:t>
            </a:r>
            <a:endParaRPr lang="en-US" dirty="0"/>
          </a:p>
          <a:p>
            <a:r>
              <a:rPr lang="vi-VN" dirty="0"/>
              <a:t>Không được cắt hình ảnh nếu hình ảnh đó là sự</a:t>
            </a:r>
            <a:br>
              <a:rPr lang="vi-VN" dirty="0"/>
            </a:br>
            <a:r>
              <a:rPr lang="vi-VN" dirty="0"/>
              <a:t>nhận diện chính.</a:t>
            </a:r>
            <a:endParaRPr lang="en-US" dirty="0"/>
          </a:p>
          <a:p>
            <a:r>
              <a:rPr lang="vi-VN" dirty="0"/>
              <a:t>Chú ý tới kích thước, màu sắc, khoảng cách và</a:t>
            </a:r>
            <a:br>
              <a:rPr lang="vi-VN" dirty="0"/>
            </a:br>
            <a:r>
              <a:rPr lang="vi-VN" dirty="0"/>
              <a:t>độ rộng của các thành phần trong danh sách.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1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Được sử dụng để thể hiện một tập hợp thông tin,</a:t>
            </a:r>
            <a:br>
              <a:rPr lang="vi-VN" dirty="0"/>
            </a:br>
            <a:r>
              <a:rPr lang="vi-VN" dirty="0"/>
              <a:t>mà phần lớn hoặc toàn bộ thành phần trong danh</a:t>
            </a:r>
            <a:br>
              <a:rPr lang="vi-VN" dirty="0"/>
            </a:br>
            <a:r>
              <a:rPr lang="vi-VN" dirty="0"/>
              <a:t>sách bao gồm các hình ảnh.</a:t>
            </a:r>
            <a:endParaRPr lang="en-US" dirty="0"/>
          </a:p>
          <a:p>
            <a:r>
              <a:rPr lang="vi-VN" dirty="0"/>
              <a:t>Không yêu cầu phải thể hiện theo thứ tự.</a:t>
            </a:r>
            <a:endParaRPr lang="en-US" dirty="0"/>
          </a:p>
          <a:p>
            <a:r>
              <a:rPr lang="vi-VN" dirty="0"/>
              <a:t>Có thể dễ dàng được sử dụng trong chương trình</a:t>
            </a:r>
            <a:br>
              <a:rPr lang="vi-VN" dirty="0"/>
            </a:br>
            <a:r>
              <a:rPr lang="vi-VN" dirty="0"/>
              <a:t>hoặc website trong bất kỳ thiết bị nào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219200"/>
            <a:ext cx="2571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37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Grid là tập hợp các hình ảnh lựa chọn được.</a:t>
            </a:r>
            <a:endParaRPr lang="en-US" dirty="0"/>
          </a:p>
          <a:p>
            <a:r>
              <a:rPr lang="vi-VN" dirty="0"/>
              <a:t>Hình ảnh được thể hiện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vi-VN" dirty="0"/>
              <a:t>giống nhau về</a:t>
            </a:r>
            <a:br>
              <a:rPr lang="vi-VN" dirty="0"/>
            </a:br>
            <a:r>
              <a:rPr lang="vi-VN" dirty="0"/>
              <a:t>kích thước và tỉ lệ.</a:t>
            </a:r>
            <a:endParaRPr lang="en-US" dirty="0"/>
          </a:p>
          <a:p>
            <a:r>
              <a:rPr lang="vi-VN" dirty="0"/>
              <a:t>Người dùng có thể cuộn theo một số phương</a:t>
            </a:r>
            <a:br>
              <a:rPr lang="vi-VN" dirty="0"/>
            </a:br>
            <a:r>
              <a:rPr lang="vi-VN" dirty="0"/>
              <a:t>pháp.</a:t>
            </a:r>
            <a:endParaRPr lang="en-US" dirty="0"/>
          </a:p>
          <a:p>
            <a:r>
              <a:rPr lang="vi-VN" dirty="0"/>
              <a:t>Chỉ báo có thể được phân biệt giữa các màn</a:t>
            </a:r>
            <a:br>
              <a:rPr lang="vi-VN" dirty="0"/>
            </a:br>
            <a:r>
              <a:rPr lang="vi-VN" dirty="0"/>
              <a:t>hình khác nhau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2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Phần tử mà được lựa chọn phải</a:t>
            </a:r>
            <a:br>
              <a:rPr lang="vi-VN" dirty="0"/>
            </a:br>
            <a:r>
              <a:rPr lang="vi-VN" dirty="0"/>
              <a:t>rõ ràng, và phải có text đi kèm</a:t>
            </a:r>
            <a:br>
              <a:rPr lang="vi-VN" dirty="0"/>
            </a:br>
            <a:r>
              <a:rPr lang="vi-VN" dirty="0"/>
              <a:t>mô tả.</a:t>
            </a:r>
            <a:endParaRPr lang="en-US" dirty="0"/>
          </a:p>
          <a:p>
            <a:r>
              <a:rPr lang="vi-VN" dirty="0"/>
              <a:t>Nên sử dụng Grid khi một trục</a:t>
            </a:r>
            <a:br>
              <a:rPr lang="vi-VN" dirty="0"/>
            </a:br>
            <a:r>
              <a:rPr lang="vi-VN" dirty="0"/>
              <a:t>tọa độ chuyển động theo một</a:t>
            </a:r>
            <a:br>
              <a:rPr lang="vi-VN" dirty="0"/>
            </a:br>
            <a:r>
              <a:rPr lang="vi-VN" dirty="0"/>
              <a:t>chiều view giữa các màn hình,</a:t>
            </a:r>
            <a:br>
              <a:rPr lang="vi-VN" dirty="0"/>
            </a:br>
            <a:r>
              <a:rPr lang="vi-VN" dirty="0"/>
              <a:t>và cấu trúc dữ liệu thể hiện.</a:t>
            </a:r>
            <a:endParaRPr lang="en-US" dirty="0"/>
          </a:p>
          <a:p>
            <a:r>
              <a:rPr lang="vi-VN" dirty="0"/>
              <a:t>Có thể sử dụng một số effect</a:t>
            </a:r>
            <a:br>
              <a:rPr lang="vi-VN" dirty="0"/>
            </a:br>
            <a:r>
              <a:rPr lang="vi-VN" dirty="0"/>
              <a:t>trong grid như 2D, 3D.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240971"/>
            <a:ext cx="26384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Bất kỳ đối tượng được nhìn thấy</a:t>
            </a:r>
            <a:br>
              <a:rPr lang="vi-VN" dirty="0"/>
            </a:br>
            <a:r>
              <a:rPr lang="vi-VN" dirty="0"/>
              <a:t>trong grid đều có thể được lựa</a:t>
            </a:r>
            <a:br>
              <a:rPr lang="vi-VN" dirty="0"/>
            </a:br>
            <a:r>
              <a:rPr lang="vi-VN" dirty="0"/>
              <a:t>chọn.</a:t>
            </a:r>
            <a:endParaRPr lang="en-US" dirty="0"/>
          </a:p>
          <a:p>
            <a:r>
              <a:rPr lang="vi-VN" dirty="0"/>
              <a:t>Có thể sử dụng một số hiệu ứng</a:t>
            </a:r>
            <a:br>
              <a:rPr lang="vi-VN" dirty="0"/>
            </a:br>
            <a:r>
              <a:rPr lang="vi-VN" dirty="0"/>
              <a:t>trong Grid:</a:t>
            </a:r>
            <a:endParaRPr lang="en-US" dirty="0"/>
          </a:p>
          <a:p>
            <a:pPr lvl="1"/>
            <a:r>
              <a:rPr lang="vi-VN" dirty="0"/>
              <a:t>Pop-up hoặc Slide show</a:t>
            </a:r>
            <a:endParaRPr lang="en-US" dirty="0"/>
          </a:p>
          <a:p>
            <a:pPr marL="0" indent="0">
              <a:buNone/>
            </a:pP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61" y="1371600"/>
            <a:ext cx="26003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Các đối tượng có thể được chỉ báo và</a:t>
            </a:r>
            <a:br>
              <a:rPr lang="vi-VN" sz="2400" dirty="0"/>
            </a:br>
            <a:r>
              <a:rPr lang="vi-VN" sz="2400" dirty="0"/>
              <a:t>tập trung.</a:t>
            </a:r>
            <a:endParaRPr lang="en-US" sz="2400" dirty="0"/>
          </a:p>
          <a:p>
            <a:r>
              <a:rPr lang="vi-VN" sz="2400" dirty="0"/>
              <a:t>Với các màn hình cảm ứng, thì Grid có</a:t>
            </a:r>
            <a:br>
              <a:rPr lang="vi-VN" sz="2400" dirty="0"/>
            </a:br>
            <a:r>
              <a:rPr lang="vi-VN" sz="2400" dirty="0"/>
              <a:t>thể được tương tác trực tiếp và chính</a:t>
            </a:r>
            <a:br>
              <a:rPr lang="vi-VN" sz="2400" dirty="0"/>
            </a:br>
            <a:r>
              <a:rPr lang="vi-VN" sz="2400" dirty="0"/>
              <a:t>xác.</a:t>
            </a:r>
            <a:endParaRPr lang="en-US" sz="2400" dirty="0"/>
          </a:p>
          <a:p>
            <a:r>
              <a:rPr lang="vi-VN" sz="2400" dirty="0"/>
              <a:t>Một số hiệu ứng có thể áp dụng với</a:t>
            </a:r>
            <a:br>
              <a:rPr lang="vi-VN" sz="2400" dirty="0"/>
            </a:br>
            <a:r>
              <a:rPr lang="vi-VN" sz="2400" dirty="0"/>
              <a:t>cách thể hiện 3D.</a:t>
            </a:r>
            <a:endParaRPr lang="en-US" sz="2400" dirty="0"/>
          </a:p>
          <a:p>
            <a:r>
              <a:rPr lang="vi-VN" sz="2400" dirty="0"/>
              <a:t>Hình ảnh ở cuối của màn hình view ngụ</a:t>
            </a:r>
            <a:br>
              <a:rPr lang="vi-VN" sz="2400" dirty="0"/>
            </a:br>
            <a:r>
              <a:rPr lang="vi-VN" sz="2400" dirty="0"/>
              <a:t>ý là sẽ có thêm những hình ảnh ở phần</a:t>
            </a:r>
            <a:br>
              <a:rPr lang="vi-VN" sz="2400" dirty="0"/>
            </a:br>
            <a:r>
              <a:rPr lang="vi-VN" sz="2400" dirty="0"/>
              <a:t>màn hình khác.</a:t>
            </a:r>
            <a:endParaRPr lang="en-US" sz="2400" dirty="0"/>
          </a:p>
          <a:p>
            <a:r>
              <a:rPr lang="vi-VN" sz="2400" dirty="0"/>
              <a:t>Cuộn được sử dụng để di chuyển giữa</a:t>
            </a:r>
            <a:br>
              <a:rPr lang="vi-VN" sz="2400" dirty="0"/>
            </a:br>
            <a:r>
              <a:rPr lang="vi-VN" sz="2400" dirty="0"/>
              <a:t>các đối tượng trong grid. </a:t>
            </a:r>
            <a:br>
              <a:rPr lang="vi-VN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5" y="1371600"/>
            <a:ext cx="2809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95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Không thể hiện các chức năng quá khó để tương</a:t>
            </a:r>
            <a:br>
              <a:rPr lang="vi-VN" dirty="0"/>
            </a:br>
            <a:r>
              <a:rPr lang="vi-VN" dirty="0"/>
              <a:t>tác với đối tượng trong grid.</a:t>
            </a:r>
            <a:endParaRPr lang="en-US" dirty="0"/>
          </a:p>
          <a:p>
            <a:r>
              <a:rPr lang="vi-VN" dirty="0"/>
              <a:t>Tránh sự phức tạp trong hiển thị.</a:t>
            </a:r>
            <a:endParaRPr lang="en-US" dirty="0"/>
          </a:p>
          <a:p>
            <a:r>
              <a:rPr lang="vi-VN" dirty="0"/>
              <a:t>Sử dụng grid khi màn hình và độ phân giải của</a:t>
            </a:r>
            <a:br>
              <a:rPr lang="vi-VN" dirty="0"/>
            </a:br>
            <a:r>
              <a:rPr lang="vi-VN" dirty="0"/>
              <a:t>thiết bị cho phép.</a:t>
            </a:r>
            <a:endParaRPr lang="en-US" dirty="0"/>
          </a:p>
          <a:p>
            <a:r>
              <a:rPr lang="vi-VN" dirty="0"/>
              <a:t>Chắc chắn là cung cấp đủ khoảng không gian</a:t>
            </a:r>
            <a:br>
              <a:rPr lang="vi-VN" dirty="0"/>
            </a:br>
            <a:r>
              <a:rPr lang="vi-VN" dirty="0"/>
              <a:t>cần thiết giữa các đối tượng trong Grid.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6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Hiểu người sử dụng</a:t>
            </a:r>
            <a:endParaRPr lang="en-US" dirty="0"/>
          </a:p>
          <a:p>
            <a:r>
              <a:rPr lang="vi-VN" dirty="0"/>
              <a:t>Các mẫu điều khiển</a:t>
            </a:r>
            <a:endParaRPr lang="en-US" dirty="0"/>
          </a:p>
          <a:p>
            <a:r>
              <a:rPr lang="vi-VN" dirty="0"/>
              <a:t>Xác nhận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6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Hiểu người sử dụng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Người sử dụng có thể bị nhầm lẫn, mắc lỗi trong</a:t>
            </a:r>
            <a:br>
              <a:rPr lang="vi-VN" dirty="0"/>
            </a:br>
            <a:r>
              <a:rPr lang="vi-VN" dirty="0"/>
              <a:t>quá trình sử dụng.</a:t>
            </a:r>
            <a:endParaRPr lang="en-US" dirty="0"/>
          </a:p>
          <a:p>
            <a:r>
              <a:rPr lang="vi-VN" dirty="0"/>
              <a:t>Giới hạn của người sử dụng trong việc mở rộng</a:t>
            </a:r>
            <a:br>
              <a:rPr lang="vi-VN" dirty="0"/>
            </a:br>
            <a:r>
              <a:rPr lang="vi-VN" dirty="0"/>
              <a:t>khả năng tương tác tới môi trường, và khả năng</a:t>
            </a:r>
            <a:br>
              <a:rPr lang="vi-VN" dirty="0"/>
            </a:br>
            <a:r>
              <a:rPr lang="vi-VN" dirty="0"/>
              <a:t>điều khiển tiến trình.</a:t>
            </a:r>
            <a:endParaRPr lang="en-US" dirty="0"/>
          </a:p>
          <a:p>
            <a:r>
              <a:rPr lang="vi-VN" dirty="0"/>
              <a:t>Người sử dụng có xu hướng đưa những kinh</a:t>
            </a:r>
            <a:br>
              <a:rPr lang="vi-VN" dirty="0"/>
            </a:br>
            <a:r>
              <a:rPr lang="vi-VN" dirty="0"/>
              <a:t>nghiệm của mình vào trong quá trình sử dụng.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219200"/>
            <a:ext cx="69627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00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Điều khiển:</a:t>
            </a:r>
            <a:endParaRPr lang="en-US" sz="2400" dirty="0"/>
          </a:p>
          <a:p>
            <a:pPr lvl="1"/>
            <a:r>
              <a:rPr lang="vi-VN" sz="2000" dirty="0"/>
              <a:t>Liên quan tới sự tôn trọng dữ liệu người dùng và nhập liệu với</a:t>
            </a:r>
            <a:r>
              <a:rPr lang="en-US" sz="2000" dirty="0"/>
              <a:t> </a:t>
            </a:r>
            <a:r>
              <a:rPr lang="vi-VN" sz="2000" dirty="0"/>
              <a:t>mục đích đảm bảo tránh được các lỗi sử dụng thông thường, mất</a:t>
            </a:r>
            <a:r>
              <a:rPr lang="en-US" sz="2000" dirty="0"/>
              <a:t> </a:t>
            </a:r>
            <a:r>
              <a:rPr lang="vi-VN" sz="2000" dirty="0"/>
              <a:t>mát dữ liệu, và những quyết định không cần thiết.</a:t>
            </a:r>
            <a:endParaRPr lang="en-US" sz="2000" dirty="0"/>
          </a:p>
          <a:p>
            <a:pPr lvl="1"/>
            <a:r>
              <a:rPr lang="vi-VN" sz="2000" dirty="0"/>
              <a:t>Đây là </a:t>
            </a:r>
            <a:r>
              <a:rPr lang="vi-VN" sz="2000"/>
              <a:t>nguyên l</a:t>
            </a:r>
            <a:r>
              <a:rPr lang="en-US" sz="2000"/>
              <a:t>ý</a:t>
            </a:r>
            <a:r>
              <a:rPr lang="vi-VN" sz="2000"/>
              <a:t> </a:t>
            </a:r>
            <a:r>
              <a:rPr lang="vi-VN" sz="2000" dirty="0"/>
              <a:t>chính trong thiết kế mobile.</a:t>
            </a:r>
            <a:endParaRPr lang="en-US" sz="2000" dirty="0"/>
          </a:p>
          <a:p>
            <a:r>
              <a:rPr lang="vi-VN" sz="2400" dirty="0"/>
              <a:t>Xác nhận:</a:t>
            </a:r>
            <a:endParaRPr lang="en-US" sz="2400" dirty="0"/>
          </a:p>
          <a:p>
            <a:pPr lvl="1"/>
            <a:r>
              <a:rPr lang="vi-VN" sz="2000" dirty="0"/>
              <a:t>Khi quyết định được đưa ra, cần phải có hành động lựa chọn các</a:t>
            </a:r>
            <a:r>
              <a:rPr lang="en-US" sz="2000" dirty="0"/>
              <a:t> </a:t>
            </a:r>
            <a:r>
              <a:rPr lang="vi-VN" sz="2000" dirty="0"/>
              <a:t>phương thức phòng tránh lỗi. Cần phải quan tâm tới những vấn</a:t>
            </a:r>
            <a:r>
              <a:rPr lang="en-US" sz="2000" dirty="0"/>
              <a:t> </a:t>
            </a:r>
            <a:r>
              <a:rPr lang="vi-VN" sz="2000" dirty="0"/>
              <a:t>đề:</a:t>
            </a:r>
            <a:endParaRPr lang="en-US" sz="2000" dirty="0"/>
          </a:p>
          <a:p>
            <a:pPr lvl="2"/>
            <a:r>
              <a:rPr lang="vi-VN" sz="1800" dirty="0"/>
              <a:t>Quyết định đó có cần thiết phải được xác nhận từ phía người sử</a:t>
            </a:r>
            <a:r>
              <a:rPr lang="en-US" sz="1800" dirty="0"/>
              <a:t> </a:t>
            </a:r>
            <a:r>
              <a:rPr lang="vi-VN" sz="1800" dirty="0"/>
              <a:t>dụng hay không?</a:t>
            </a:r>
            <a:endParaRPr lang="en-US" sz="1800" dirty="0"/>
          </a:p>
          <a:p>
            <a:pPr lvl="2"/>
            <a:r>
              <a:rPr lang="vi-VN" sz="1800" dirty="0"/>
              <a:t>Sẽ có sự loại bỏ những rủi ro của lỗi từ phía người dùng và mất mát</a:t>
            </a:r>
            <a:r>
              <a:rPr lang="en-US" sz="1800" dirty="0"/>
              <a:t> </a:t>
            </a:r>
            <a:r>
              <a:rPr lang="vi-VN" sz="1800" dirty="0"/>
              <a:t>dữ liệu input được thể hiện ra sao? </a:t>
            </a:r>
            <a:br>
              <a:rPr lang="vi-VN" sz="1800" dirty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Các mối quan hệ thông tin được xác định qua cấu trúc và</a:t>
            </a:r>
            <a:r>
              <a:rPr lang="en-US" dirty="0"/>
              <a:t> </a:t>
            </a:r>
            <a:r>
              <a:rPr lang="vi-VN" dirty="0"/>
              <a:t>các mẫu nằm trong quan hệ qua lại lẫn nhau.</a:t>
            </a:r>
            <a:endParaRPr lang="en-US" dirty="0"/>
          </a:p>
          <a:p>
            <a:r>
              <a:rPr lang="vi-VN" dirty="0"/>
              <a:t>Quan hệ thông tin có thể là cấu trúc, khái niệm, nhân quả</a:t>
            </a:r>
            <a:r>
              <a:rPr lang="en-US" dirty="0"/>
              <a:t> </a:t>
            </a:r>
            <a:r>
              <a:rPr lang="vi-VN" dirty="0"/>
              <a:t>và thời gian.</a:t>
            </a:r>
            <a:endParaRPr lang="en-US" dirty="0"/>
          </a:p>
          <a:p>
            <a:r>
              <a:rPr lang="vi-VN" dirty="0"/>
              <a:t>Các thực thể và quan hệ có thể được mô tả là các thuộc</a:t>
            </a:r>
            <a:r>
              <a:rPr lang="en-US" dirty="0"/>
              <a:t> </a:t>
            </a:r>
            <a:r>
              <a:rPr lang="vi-VN" dirty="0"/>
              <a:t>tính của thông tin. Một số thuộc tính là:</a:t>
            </a:r>
            <a:endParaRPr lang="en-US" dirty="0"/>
          </a:p>
          <a:p>
            <a:pPr lvl="1"/>
            <a:r>
              <a:rPr lang="vi-VN" dirty="0"/>
              <a:t>Màu sắc</a:t>
            </a:r>
            <a:endParaRPr lang="en-US" dirty="0"/>
          </a:p>
          <a:p>
            <a:pPr lvl="1"/>
            <a:r>
              <a:rPr lang="vi-VN" dirty="0"/>
              <a:t>Khoảng thời gian</a:t>
            </a:r>
            <a:endParaRPr lang="en-US" dirty="0"/>
          </a:p>
          <a:p>
            <a:pPr lvl="1"/>
            <a:r>
              <a:rPr lang="vi-VN" dirty="0"/>
              <a:t>Cấu trúc</a:t>
            </a:r>
            <a:endParaRPr lang="en-US" dirty="0"/>
          </a:p>
          <a:p>
            <a:pPr lvl="1"/>
            <a:r>
              <a:rPr lang="vi-VN" dirty="0"/>
              <a:t>Mức độ thể hiện thông tin theo dòng (độ dày, mỏng)</a:t>
            </a:r>
            <a:endParaRPr lang="en-US" dirty="0"/>
          </a:p>
          <a:p>
            <a:pPr lvl="1"/>
            <a:r>
              <a:rPr lang="vi-VN" dirty="0"/>
              <a:t>Kiểu kích thước </a:t>
            </a:r>
            <a:br>
              <a:rPr lang="vi-VN" dirty="0"/>
            </a:br>
            <a:endParaRPr lang="en-US" dirty="0">
              <a:ea typeface="ＭＳ Ｐゴシック" pitchFamily="34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811601-91DC-45A4-A912-752E7CCAC5C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Xác nhận:</a:t>
            </a:r>
            <a:endParaRPr lang="en-US" dirty="0"/>
          </a:p>
          <a:p>
            <a:pPr lvl="1"/>
            <a:r>
              <a:rPr lang="vi-VN" dirty="0"/>
              <a:t>Khi có quyết đinh xảy ra trong tiến trình mà người</a:t>
            </a:r>
            <a:br>
              <a:rPr lang="vi-VN" dirty="0"/>
            </a:br>
            <a:r>
              <a:rPr lang="vi-VN" dirty="0"/>
              <a:t>dùng phải xác nhận hành động, hoặc lựa chọn giữa số</a:t>
            </a:r>
            <a:br>
              <a:rPr lang="vi-VN" dirty="0"/>
            </a:br>
            <a:r>
              <a:rPr lang="vi-VN" dirty="0"/>
              <a:t>lượng nhỏ các lựa chọn.</a:t>
            </a:r>
            <a:endParaRPr lang="en-US" dirty="0"/>
          </a:p>
          <a:p>
            <a:r>
              <a:rPr lang="vi-VN" dirty="0"/>
              <a:t>Đăng nhập:</a:t>
            </a:r>
            <a:endParaRPr lang="en-US" dirty="0"/>
          </a:p>
          <a:p>
            <a:pPr lvl="1"/>
            <a:r>
              <a:rPr lang="vi-VN" dirty="0"/>
              <a:t>Mẫu này được sử dụng để xác nhận chỉ duy nhất một</a:t>
            </a:r>
            <a:br>
              <a:rPr lang="vi-VN" dirty="0"/>
            </a:br>
            <a:r>
              <a:rPr lang="vi-VN" dirty="0"/>
              <a:t>quyền được cho phép truy cập vào thiết bị, site, dịch</a:t>
            </a:r>
            <a:br>
              <a:rPr lang="vi-VN" dirty="0"/>
            </a:br>
            <a:r>
              <a:rPr lang="vi-VN" dirty="0"/>
              <a:t>vụ hoặc các chương trình trên thiết bị.</a:t>
            </a:r>
            <a:endParaRPr lang="en-US" dirty="0"/>
          </a:p>
          <a:p>
            <a:r>
              <a:rPr lang="vi-VN" dirty="0"/>
              <a:t>Loại bỏ tính bảo mật:</a:t>
            </a:r>
            <a:endParaRPr lang="en-US" dirty="0"/>
          </a:p>
          <a:p>
            <a:pPr lvl="1"/>
            <a:r>
              <a:rPr lang="vi-VN" dirty="0"/>
              <a:t>Mẫu này được sử dụng khi truy cập vào dữ liệu hoặc</a:t>
            </a:r>
            <a:br>
              <a:rPr lang="vi-VN" dirty="0"/>
            </a:br>
            <a:r>
              <a:rPr lang="vi-VN" dirty="0"/>
              <a:t>các tiến trình con nhằm giảm thiểu thời gian, hoặc sự</a:t>
            </a:r>
            <a:br>
              <a:rPr lang="vi-VN" dirty="0"/>
            </a:br>
            <a:r>
              <a:rPr lang="vi-VN" dirty="0"/>
              <a:t>khó chịu nhưng dễ dẫn tới mất mát dữ liệu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2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en-US" dirty="0" err="1"/>
              <a:t>tiếp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Timeout: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cho</a:t>
            </a:r>
            <a:br>
              <a:rPr lang="en-US" dirty="0"/>
            </a:b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br>
              <a:rPr lang="en-US" dirty="0"/>
            </a:b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session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sau</a:t>
            </a:r>
            <a:br>
              <a:rPr lang="en-US" dirty="0"/>
            </a:b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Khi phải tạo tiến trình mà</a:t>
            </a:r>
            <a:br>
              <a:rPr lang="vi-VN" dirty="0"/>
            </a:br>
            <a:r>
              <a:rPr lang="vi-VN" dirty="0"/>
              <a:t>trong đó có một số điểm cần</a:t>
            </a:r>
            <a:br>
              <a:rPr lang="vi-VN" dirty="0"/>
            </a:br>
            <a:r>
              <a:rPr lang="vi-VN" dirty="0"/>
              <a:t>sự xác nhận của người dùng</a:t>
            </a:r>
            <a:br>
              <a:rPr lang="vi-VN" dirty="0"/>
            </a:br>
            <a:r>
              <a:rPr lang="vi-VN" dirty="0"/>
              <a:t>về hành động hoặc lựa</a:t>
            </a:r>
            <a:br>
              <a:rPr lang="vi-VN" dirty="0"/>
            </a:br>
            <a:r>
              <a:rPr lang="vi-VN" dirty="0"/>
              <a:t>chọn.</a:t>
            </a:r>
            <a:endParaRPr lang="en-US" dirty="0"/>
          </a:p>
          <a:p>
            <a:r>
              <a:rPr lang="vi-VN" dirty="0"/>
              <a:t>Xác nhận thông qua một số</a:t>
            </a:r>
            <a:br>
              <a:rPr lang="vi-VN" dirty="0"/>
            </a:br>
            <a:r>
              <a:rPr lang="vi-VN" dirty="0"/>
              <a:t>bước đơn giản, và có thể</a:t>
            </a:r>
            <a:br>
              <a:rPr lang="vi-VN" dirty="0"/>
            </a:br>
            <a:r>
              <a:rPr lang="vi-VN" dirty="0"/>
              <a:t>được thực thi thông qua một</a:t>
            </a:r>
            <a:br>
              <a:rPr lang="vi-VN" dirty="0"/>
            </a:br>
            <a:r>
              <a:rPr lang="vi-VN" dirty="0"/>
              <a:t>số phương pháp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371600"/>
            <a:ext cx="2857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73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sử dụng các thông tin liên quan tới hành</a:t>
            </a:r>
            <a:br>
              <a:rPr lang="vi-VN" dirty="0"/>
            </a:br>
            <a:r>
              <a:rPr lang="vi-VN" dirty="0"/>
              <a:t>vi người dùng từ trước cho tới hiện tại, hoặc</a:t>
            </a:r>
            <a:br>
              <a:rPr lang="vi-VN" dirty="0"/>
            </a:br>
            <a:r>
              <a:rPr lang="vi-VN" dirty="0"/>
              <a:t>thông qua các nguồn khác để thể hiện lại những</a:t>
            </a:r>
            <a:br>
              <a:rPr lang="vi-VN" dirty="0"/>
            </a:br>
            <a:r>
              <a:rPr lang="vi-VN" dirty="0"/>
              <a:t>tùy chọn đúng đắn tới người dùng.</a:t>
            </a:r>
            <a:endParaRPr lang="en-US" dirty="0"/>
          </a:p>
          <a:p>
            <a:r>
              <a:rPr lang="vi-VN" dirty="0"/>
              <a:t>Trong trường hợp phải cho người dùng lựa chọn</a:t>
            </a:r>
            <a:br>
              <a:rPr lang="vi-VN" dirty="0"/>
            </a:br>
            <a:r>
              <a:rPr lang="vi-VN" dirty="0"/>
              <a:t>giữa các chức năng trong luồng hoạt động của</a:t>
            </a:r>
            <a:br>
              <a:rPr lang="vi-VN" dirty="0"/>
            </a:br>
            <a:r>
              <a:rPr lang="vi-VN" dirty="0"/>
              <a:t>chương trình, phải làm cho lựa chọn đơn giản, và</a:t>
            </a:r>
            <a:br>
              <a:rPr lang="vi-VN" dirty="0"/>
            </a:br>
            <a:r>
              <a:rPr lang="vi-VN" dirty="0"/>
              <a:t>dễ hiểu.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3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Xác nhận lựa chọn đơn là các biến thể quan</a:t>
            </a:r>
            <a:br>
              <a:rPr lang="vi-VN" dirty="0"/>
            </a:br>
            <a:r>
              <a:rPr lang="vi-VN" dirty="0"/>
              <a:t>trọng.</a:t>
            </a:r>
            <a:endParaRPr lang="en-US" dirty="0"/>
          </a:p>
          <a:p>
            <a:r>
              <a:rPr lang="vi-VN" dirty="0"/>
              <a:t>Người sử dụng phải được thông báo một điều gì</a:t>
            </a:r>
            <a:br>
              <a:rPr lang="vi-VN" dirty="0"/>
            </a:br>
            <a:r>
              <a:rPr lang="vi-VN" dirty="0"/>
              <a:t>đó mà không thể thay đổi, nhưng ảnh hưởng tới</a:t>
            </a:r>
            <a:br>
              <a:rPr lang="vi-VN" dirty="0"/>
            </a:br>
            <a:r>
              <a:rPr lang="vi-VN" dirty="0"/>
              <a:t>mình, như khi bị rớt cuộc gọi hoặc hệ thống bị</a:t>
            </a:r>
            <a:br>
              <a:rPr lang="vi-VN" dirty="0"/>
            </a:br>
            <a:r>
              <a:rPr lang="vi-VN" dirty="0"/>
              <a:t>treo. </a:t>
            </a:r>
            <a:br>
              <a:rPr lang="vi-VN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99" y="1314904"/>
            <a:ext cx="4352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06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Đưa ra dialog nhằm thông báo cho người dùng</a:t>
            </a:r>
            <a:br>
              <a:rPr lang="vi-VN" dirty="0"/>
            </a:br>
            <a:r>
              <a:rPr lang="vi-VN" dirty="0"/>
              <a:t>phải chờ đợi, hoặc xuất hiện nút hủy để thoát</a:t>
            </a:r>
            <a:br>
              <a:rPr lang="vi-VN" dirty="0"/>
            </a:br>
            <a:r>
              <a:rPr lang="vi-VN" dirty="0"/>
              <a:t>khỏi hệ thống (khi chỉ có duy nhất 1 sự lựa chọn).</a:t>
            </a:r>
            <a:endParaRPr lang="en-US" dirty="0"/>
          </a:p>
          <a:p>
            <a:r>
              <a:rPr lang="vi-VN" dirty="0"/>
              <a:t>Các thông báo xác nhận cần phải có, kể cả khi</a:t>
            </a:r>
            <a:br>
              <a:rPr lang="vi-VN" dirty="0"/>
            </a:br>
            <a:r>
              <a:rPr lang="vi-VN" dirty="0"/>
              <a:t>người dùng đã loại bỏ các thông báo cơ bản</a:t>
            </a:r>
            <a:br>
              <a:rPr lang="vi-VN" dirty="0"/>
            </a:br>
            <a:r>
              <a:rPr lang="vi-VN" dirty="0"/>
              <a:t>khác từ thiết bị/OS.</a:t>
            </a:r>
            <a:endParaRPr lang="en-US" dirty="0"/>
          </a:p>
          <a:p>
            <a:r>
              <a:rPr lang="vi-VN" dirty="0"/>
              <a:t>Ví dụ, khi soạn thảo và thoát khỏi chươn trình mà</a:t>
            </a:r>
            <a:br>
              <a:rPr lang="vi-VN" dirty="0"/>
            </a:br>
            <a:r>
              <a:rPr lang="vi-VN" dirty="0"/>
              <a:t>không ghi lại, sẽ có thông báo lựa chọn:</a:t>
            </a:r>
            <a:endParaRPr lang="en-US" dirty="0"/>
          </a:p>
          <a:p>
            <a:pPr lvl="1"/>
            <a:r>
              <a:rPr lang="vi-VN" dirty="0"/>
              <a:t>Giữ lại chương trình để làm việc tiếp</a:t>
            </a:r>
            <a:endParaRPr lang="en-US" dirty="0"/>
          </a:p>
          <a:p>
            <a:pPr lvl="1"/>
            <a:r>
              <a:rPr lang="vi-VN" dirty="0"/>
              <a:t>Ghi lại văn bản và thoát</a:t>
            </a:r>
            <a:endParaRPr lang="en-US" dirty="0"/>
          </a:p>
          <a:p>
            <a:pPr lvl="1"/>
            <a:r>
              <a:rPr lang="vi-VN" dirty="0"/>
              <a:t>Thoát mà không ghi lại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2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Tương tác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Đối với thiết bị có phím mềm, có 2 phương pháp</a:t>
            </a:r>
            <a:br>
              <a:rPr lang="vi-VN" dirty="0"/>
            </a:br>
            <a:r>
              <a:rPr lang="vi-VN" dirty="0"/>
              <a:t>để thể hiện cửa số pop-up như trên hình vẽ.</a:t>
            </a:r>
            <a:endParaRPr lang="en-US" dirty="0"/>
          </a:p>
          <a:p>
            <a:r>
              <a:rPr lang="vi-VN" dirty="0"/>
              <a:t>Cửa sổ pop-up có thể là động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333500"/>
            <a:ext cx="4305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08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Tương tác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Mẫu xác nhận liên quan tới lỗi hoặc lựa chọn để</a:t>
            </a:r>
            <a:br>
              <a:rPr lang="vi-VN" dirty="0"/>
            </a:br>
            <a:r>
              <a:rPr lang="vi-VN" dirty="0"/>
              <a:t>dừng tiến trình.</a:t>
            </a:r>
            <a:endParaRPr lang="en-US" dirty="0"/>
          </a:p>
          <a:p>
            <a:r>
              <a:rPr lang="vi-VN" dirty="0"/>
              <a:t>Tốt nhất khi thiết kế, nên có từ 2 tới 3 sự lựa</a:t>
            </a:r>
            <a:br>
              <a:rPr lang="vi-VN" dirty="0"/>
            </a:br>
            <a:r>
              <a:rPr lang="vi-VN" dirty="0"/>
              <a:t>chọn đối với các tiến trình cần sự xác nhận của</a:t>
            </a:r>
            <a:br>
              <a:rPr lang="vi-VN" dirty="0"/>
            </a:br>
            <a:r>
              <a:rPr lang="vi-VN" dirty="0"/>
              <a:t>người sử dụng.</a:t>
            </a:r>
            <a:endParaRPr lang="en-US" dirty="0"/>
          </a:p>
          <a:p>
            <a:r>
              <a:rPr lang="vi-VN" dirty="0"/>
              <a:t>Xác định sử dụng phím cứng hay mềm trong</a:t>
            </a:r>
            <a:br>
              <a:rPr lang="vi-VN" dirty="0"/>
            </a:br>
            <a:r>
              <a:rPr lang="vi-VN" dirty="0"/>
              <a:t>tương tác xác nhận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4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Thông qua cửa sổ pop-up.</a:t>
            </a:r>
            <a:endParaRPr lang="en-US" dirty="0"/>
          </a:p>
          <a:p>
            <a:r>
              <a:rPr lang="vi-VN" dirty="0"/>
              <a:t>Khi xác nhận liên quan tới</a:t>
            </a:r>
            <a:br>
              <a:rPr lang="vi-VN" dirty="0"/>
            </a:br>
            <a:r>
              <a:rPr lang="vi-VN" dirty="0"/>
              <a:t>các tiến trình background,</a:t>
            </a:r>
            <a:br>
              <a:rPr lang="vi-VN" dirty="0"/>
            </a:br>
            <a:r>
              <a:rPr lang="vi-VN" dirty="0"/>
              <a:t>cần phải sử dụng các thông</a:t>
            </a:r>
            <a:br>
              <a:rPr lang="vi-VN" dirty="0"/>
            </a:br>
            <a:r>
              <a:rPr lang="vi-VN" dirty="0"/>
              <a:t>báo mặc định của OS.</a:t>
            </a:r>
            <a:endParaRPr lang="en-US" dirty="0"/>
          </a:p>
          <a:p>
            <a:r>
              <a:rPr lang="vi-VN" dirty="0"/>
              <a:t>Tiêu đề của dialog phải rõ</a:t>
            </a:r>
            <a:br>
              <a:rPr lang="vi-VN" dirty="0"/>
            </a:br>
            <a:r>
              <a:rPr lang="vi-VN" dirty="0"/>
              <a:t>ràng. Không được sử dụng</a:t>
            </a:r>
            <a:br>
              <a:rPr lang="vi-VN" dirty="0"/>
            </a:br>
            <a:r>
              <a:rPr lang="vi-VN" dirty="0"/>
              <a:t>nhãn tên là “Error” chung</a:t>
            </a:r>
            <a:br>
              <a:rPr lang="vi-VN" dirty="0"/>
            </a:br>
            <a:r>
              <a:rPr lang="vi-VN" dirty="0"/>
              <a:t>chung mà không đặc tả</a:t>
            </a:r>
            <a:br>
              <a:rPr lang="vi-VN" dirty="0"/>
            </a:br>
            <a:r>
              <a:rPr lang="vi-VN" dirty="0"/>
              <a:t>được thông báo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19200"/>
            <a:ext cx="3124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1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trường hợp cần thông</a:t>
            </a:r>
            <a:br>
              <a:rPr lang="vi-VN" dirty="0"/>
            </a:br>
            <a:r>
              <a:rPr lang="vi-VN" dirty="0"/>
              <a:t>báo rõ ràng, mà thông tin cần</a:t>
            </a:r>
            <a:br>
              <a:rPr lang="vi-VN" dirty="0"/>
            </a:br>
            <a:r>
              <a:rPr lang="vi-VN" dirty="0"/>
              <a:t>thông báo vượt quá sự hiển thị</a:t>
            </a:r>
            <a:br>
              <a:rPr lang="vi-VN" dirty="0"/>
            </a:br>
            <a:r>
              <a:rPr lang="vi-VN" dirty="0"/>
              <a:t>của màn hình view của dialog,</a:t>
            </a:r>
            <a:br>
              <a:rPr lang="vi-VN" dirty="0"/>
            </a:br>
            <a:r>
              <a:rPr lang="vi-VN" dirty="0"/>
              <a:t>thì có thể sử dụng tính năng</a:t>
            </a:r>
            <a:br>
              <a:rPr lang="vi-VN" dirty="0"/>
            </a:br>
            <a:r>
              <a:rPr lang="vi-VN" dirty="0"/>
              <a:t>scroll</a:t>
            </a:r>
            <a:endParaRPr lang="en-US" dirty="0"/>
          </a:p>
          <a:p>
            <a:r>
              <a:rPr lang="vi-VN" dirty="0"/>
              <a:t> Cần phải viết ngắn gọn, dễ</a:t>
            </a:r>
            <a:br>
              <a:rPr lang="vi-VN" dirty="0"/>
            </a:br>
            <a:r>
              <a:rPr lang="vi-VN" dirty="0"/>
              <a:t>hiểu, không gây sự hoang</a:t>
            </a:r>
            <a:br>
              <a:rPr lang="vi-VN" dirty="0"/>
            </a:br>
            <a:r>
              <a:rPr lang="vi-VN" dirty="0"/>
              <a:t>mang cho người dùng trong</a:t>
            </a:r>
            <a:br>
              <a:rPr lang="vi-VN" dirty="0"/>
            </a:br>
            <a:r>
              <a:rPr lang="vi-VN" dirty="0"/>
              <a:t>lựa chọn sự xác nhận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524000"/>
            <a:ext cx="3000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5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Thông tin được chia ra làm các loại sau:</a:t>
            </a:r>
            <a:endParaRPr lang="en-US" dirty="0"/>
          </a:p>
          <a:p>
            <a:pPr lvl="1"/>
            <a:r>
              <a:rPr lang="vi-VN" dirty="0"/>
              <a:t>Thông tin dạng định danh – là các nhãn và tên của các</a:t>
            </a:r>
            <a:br>
              <a:rPr lang="vi-VN" dirty="0"/>
            </a:br>
            <a:r>
              <a:rPr lang="vi-VN" dirty="0"/>
              <a:t>category dữ liệu.</a:t>
            </a:r>
            <a:endParaRPr lang="en-US" dirty="0"/>
          </a:p>
          <a:p>
            <a:pPr lvl="1"/>
            <a:r>
              <a:rPr lang="vi-VN" dirty="0"/>
              <a:t>Thông tin dạng thứ tự - là các số nhằm sắp xếp thứ tự</a:t>
            </a:r>
            <a:br>
              <a:rPr lang="vi-VN" dirty="0"/>
            </a:br>
            <a:r>
              <a:rPr lang="vi-VN" dirty="0"/>
              <a:t>theo một trình tự nào đó.</a:t>
            </a:r>
            <a:endParaRPr lang="en-US" dirty="0"/>
          </a:p>
          <a:p>
            <a:pPr lvl="1"/>
            <a:r>
              <a:rPr lang="vi-VN" dirty="0"/>
              <a:t>Thông tin dạng ratio (theo tỷ lệ) – là mối quan hệ cố</a:t>
            </a:r>
            <a:br>
              <a:rPr lang="vi-VN" dirty="0"/>
            </a:br>
            <a:r>
              <a:rPr lang="vi-VN" dirty="0"/>
              <a:t>định giữa một đối tượng đối với đối tượng khác trong</a:t>
            </a:r>
            <a:br>
              <a:rPr lang="vi-VN" dirty="0"/>
            </a:br>
            <a:r>
              <a:rPr lang="vi-VN" dirty="0"/>
              <a:t>sử dụng dữ liệu </a:t>
            </a:r>
            <a:r>
              <a:rPr lang="en-US" dirty="0"/>
              <a:t>zero</a:t>
            </a:r>
            <a:r>
              <a:rPr lang="vi-VN" dirty="0"/>
              <a:t> như là một tham chiếu.</a:t>
            </a:r>
            <a:endParaRPr lang="en-US" dirty="0"/>
          </a:p>
          <a:p>
            <a:pPr lvl="1"/>
            <a:r>
              <a:rPr lang="vi-VN" dirty="0"/>
              <a:t>Thông tin dạng khoảng – là sự đo khoảng giữa 2 giá trị</a:t>
            </a:r>
            <a:br>
              <a:rPr lang="vi-VN" dirty="0"/>
            </a:br>
            <a:r>
              <a:rPr lang="vi-VN" dirty="0"/>
              <a:t>dữ liệu.</a:t>
            </a:r>
            <a:endParaRPr lang="en-US" dirty="0"/>
          </a:p>
          <a:p>
            <a:pPr lvl="1"/>
            <a:r>
              <a:rPr lang="vi-VN" dirty="0"/>
              <a:t>Thông tin dạng thứ tự chữ cái – sử dụng để sắp xếp</a:t>
            </a:r>
            <a:br>
              <a:rPr lang="vi-VN" dirty="0"/>
            </a:br>
            <a:r>
              <a:rPr lang="vi-VN" dirty="0"/>
              <a:t>theo alphabet nhằm mô tả thông tin định danh.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5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Chi tiết cần lưu ý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Giảm các lần click.</a:t>
            </a:r>
            <a:endParaRPr lang="en-US" dirty="0"/>
          </a:p>
          <a:p>
            <a:r>
              <a:rPr lang="vi-VN" dirty="0"/>
              <a:t>Không được lạm dụng một lựa chọn trong thông</a:t>
            </a:r>
            <a:br>
              <a:rPr lang="vi-VN" dirty="0"/>
            </a:br>
            <a:r>
              <a:rPr lang="vi-VN" dirty="0"/>
              <a:t>báo.</a:t>
            </a:r>
            <a:endParaRPr lang="en-US" dirty="0"/>
          </a:p>
          <a:p>
            <a:r>
              <a:rPr lang="vi-VN" dirty="0"/>
              <a:t>Các thông báo xác nhận nên ít hơn 3 sự lựa</a:t>
            </a:r>
            <a:br>
              <a:rPr lang="vi-VN" dirty="0"/>
            </a:br>
            <a:r>
              <a:rPr lang="vi-VN" dirty="0"/>
              <a:t>chọn.</a:t>
            </a:r>
            <a:endParaRPr lang="en-US" dirty="0"/>
          </a:p>
          <a:p>
            <a:r>
              <a:rPr lang="vi-VN" dirty="0"/>
              <a:t>Không được đưa nút “Close” vào dialog pop-up.</a:t>
            </a:r>
            <a:endParaRPr lang="en-US" dirty="0"/>
          </a:p>
          <a:p>
            <a:r>
              <a:rPr lang="vi-VN" dirty="0"/>
              <a:t>Không được sáng tạo về ngôn ngữ cảnh báo,</a:t>
            </a:r>
            <a:br>
              <a:rPr lang="vi-VN" dirty="0"/>
            </a:br>
            <a:r>
              <a:rPr lang="vi-VN" dirty="0"/>
              <a:t>hoặc làm ngoài chuẩn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4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Sinh viên đọc thêm các phần về Sign On, Exit</a:t>
            </a:r>
            <a:br>
              <a:rPr lang="vi-VN" dirty="0"/>
            </a:br>
            <a:r>
              <a:rPr lang="vi-VN" dirty="0"/>
              <a:t>Gurad, Cancel Protection và Timeout trong</a:t>
            </a:r>
            <a:br>
              <a:rPr lang="vi-VN" dirty="0"/>
            </a:br>
            <a:r>
              <a:rPr lang="vi-VN" dirty="0"/>
              <a:t>chương 3 quyển sách “Designing mobile</a:t>
            </a:r>
            <a:br>
              <a:rPr lang="vi-VN" dirty="0"/>
            </a:br>
            <a:r>
              <a:rPr lang="vi-VN" dirty="0"/>
              <a:t>interfaces”. Viết tóm tắt nội dung.</a:t>
            </a:r>
            <a:endParaRPr lang="en-US" dirty="0"/>
          </a:p>
          <a:p>
            <a:r>
              <a:rPr lang="vi-VN" dirty="0"/>
              <a:t>Sinh viên đọc thêm chương 4 trong quyển sách</a:t>
            </a:r>
            <a:br>
              <a:rPr lang="vi-VN" dirty="0"/>
            </a:br>
            <a:r>
              <a:rPr lang="vi-VN" dirty="0"/>
              <a:t>“Designing mobile interfaces” và tóm tắt nội dung</a:t>
            </a:r>
            <a:br>
              <a:rPr lang="vi-VN" dirty="0"/>
            </a:br>
            <a:r>
              <a:rPr lang="vi-VN" dirty="0"/>
              <a:t>đọc được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1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Làm rõ hơn tính sử dụng của các thành phần thể</a:t>
            </a:r>
            <a:br>
              <a:rPr lang="vi-VN" dirty="0"/>
            </a:br>
            <a:r>
              <a:rPr lang="vi-VN" dirty="0"/>
              <a:t>hiện thông tin thông qua các mẫu thiết kế danh</a:t>
            </a:r>
            <a:br>
              <a:rPr lang="vi-VN" dirty="0"/>
            </a:br>
            <a:r>
              <a:rPr lang="vi-VN" dirty="0"/>
              <a:t>sách.</a:t>
            </a:r>
            <a:endParaRPr lang="en-US" dirty="0"/>
          </a:p>
          <a:p>
            <a:r>
              <a:rPr lang="vi-VN" dirty="0"/>
              <a:t>Phương pháp tổ chức thông tin, lựa chọn hiển thị</a:t>
            </a:r>
            <a:br>
              <a:rPr lang="vi-VN" dirty="0"/>
            </a:br>
            <a:r>
              <a:rPr lang="vi-VN" dirty="0"/>
              <a:t>thông tin cho người dùng.</a:t>
            </a:r>
            <a:endParaRPr lang="en-US" dirty="0"/>
          </a:p>
          <a:p>
            <a:r>
              <a:rPr lang="vi-VN" dirty="0"/>
              <a:t>Đánh giá dựa trên kinh nghiệm người dùng, và</a:t>
            </a:r>
            <a:br>
              <a:rPr lang="vi-VN" dirty="0"/>
            </a:br>
            <a:r>
              <a:rPr lang="vi-VN" dirty="0"/>
              <a:t>đưa ra một số chức năng điều khiển và xác nhận</a:t>
            </a:r>
            <a:br>
              <a:rPr lang="vi-VN" dirty="0"/>
            </a:br>
            <a:r>
              <a:rPr lang="vi-VN" dirty="0"/>
              <a:t>khi cần thiết đối với tiến trình trong chương trình.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2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200" dirty="0"/>
              <a:t>Thông tin dạng vị trí – xác định vị trí theo bản đồ như thành phố,</a:t>
            </a:r>
            <a:r>
              <a:rPr lang="en-US" sz="2200" dirty="0"/>
              <a:t> </a:t>
            </a:r>
            <a:r>
              <a:rPr lang="vi-VN" sz="2200" dirty="0"/>
              <a:t>tỉnh …</a:t>
            </a:r>
            <a:endParaRPr lang="en-US" sz="2200" dirty="0"/>
          </a:p>
          <a:p>
            <a:pPr lvl="1"/>
            <a:r>
              <a:rPr lang="vi-VN" sz="2200" dirty="0"/>
              <a:t>Thông tin dạng chuyên đề - tổ chức dữ liệu theo chuyên đề hoặc</a:t>
            </a:r>
            <a:r>
              <a:rPr lang="en-US" sz="2200" dirty="0"/>
              <a:t> </a:t>
            </a:r>
            <a:r>
              <a:rPr lang="vi-VN" sz="2200" dirty="0"/>
              <a:t>đối tượng.</a:t>
            </a:r>
            <a:endParaRPr lang="en-US" sz="2200" dirty="0"/>
          </a:p>
          <a:p>
            <a:pPr lvl="1"/>
            <a:r>
              <a:rPr lang="vi-VN" sz="2200" dirty="0"/>
              <a:t>Thông tin dạng tác vụ - tổ chức dữ liệu dựa trên tiến trình, nhiệm</a:t>
            </a:r>
            <a:r>
              <a:rPr lang="en-US" sz="2200" dirty="0"/>
              <a:t> </a:t>
            </a:r>
            <a:r>
              <a:rPr lang="vi-VN" sz="2200" dirty="0"/>
              <a:t>vụ, chức năng và mục đích.</a:t>
            </a:r>
            <a:endParaRPr lang="en-US" sz="2200" dirty="0"/>
          </a:p>
          <a:p>
            <a:pPr lvl="1"/>
            <a:r>
              <a:rPr lang="vi-VN" sz="2200" dirty="0"/>
              <a:t>Thông tin dạng thính giả - tổ chức dữ liệu theo kiểu người dùng,</a:t>
            </a:r>
            <a:r>
              <a:rPr lang="en-US" sz="2200" dirty="0"/>
              <a:t> </a:t>
            </a:r>
            <a:r>
              <a:rPr lang="vi-VN" sz="2200" dirty="0"/>
              <a:t>như thông qua thói quen, sở thích, sự hiểu biết và kinh nghiệm.</a:t>
            </a:r>
            <a:r>
              <a:rPr lang="en-US" sz="2200" dirty="0"/>
              <a:t> </a:t>
            </a:r>
          </a:p>
          <a:p>
            <a:pPr lvl="1"/>
            <a:r>
              <a:rPr lang="vi-VN" sz="2200" dirty="0"/>
              <a:t>Thông tin dạng xã hội – liên kết của các tổ chức dữ liệu theo</a:t>
            </a:r>
            <a:r>
              <a:rPr lang="en-US" sz="2200" dirty="0"/>
              <a:t> </a:t>
            </a:r>
            <a:r>
              <a:rPr lang="vi-VN" sz="2200" dirty="0"/>
              <a:t>người dùng, khi nhóm lại các đối tượng người dùng theo sở thích,</a:t>
            </a:r>
            <a:r>
              <a:rPr lang="en-US" sz="2200" dirty="0"/>
              <a:t> </a:t>
            </a:r>
            <a:r>
              <a:rPr lang="vi-VN" sz="2200" dirty="0"/>
              <a:t>kinh nghiệm …</a:t>
            </a:r>
            <a:endParaRPr lang="en-US" sz="2200" dirty="0"/>
          </a:p>
          <a:p>
            <a:pPr lvl="1"/>
            <a:r>
              <a:rPr lang="vi-VN" sz="2200" dirty="0"/>
              <a:t>Thông tin dạng ẩn dụ - tổ chức thông tin dựa trên mô hình mà</a:t>
            </a:r>
            <a:r>
              <a:rPr lang="en-US" sz="2200" dirty="0"/>
              <a:t> </a:t>
            </a:r>
            <a:r>
              <a:rPr lang="vi-VN" sz="2200" dirty="0"/>
              <a:t>đồng nhất tới người dùng, như tổ chức của các file máy tính với</a:t>
            </a:r>
            <a:r>
              <a:rPr lang="en-US" sz="2200" dirty="0"/>
              <a:t> </a:t>
            </a:r>
            <a:r>
              <a:rPr lang="vi-VN" sz="2200" dirty="0"/>
              <a:t>thư mục, thùng rác … </a:t>
            </a:r>
            <a:br>
              <a:rPr lang="vi-VN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Kể cả trong phác họa hoặc thiết kế chi tiết giao</a:t>
            </a:r>
            <a:br>
              <a:rPr lang="vi-VN" dirty="0"/>
            </a:br>
            <a:r>
              <a:rPr lang="vi-VN" dirty="0"/>
              <a:t>diện, con người có thể liệt kê các thành phần</a:t>
            </a:r>
            <a:br>
              <a:rPr lang="vi-VN" dirty="0"/>
            </a:br>
            <a:r>
              <a:rPr lang="vi-VN" dirty="0"/>
              <a:t>tương tác trong thiết bị di động.</a:t>
            </a:r>
            <a:endParaRPr lang="en-US" dirty="0"/>
          </a:p>
          <a:p>
            <a:r>
              <a:rPr lang="vi-VN" dirty="0"/>
              <a:t>Sự liệt kê có thể là vô hạn, là sự tạo mô hình,</a:t>
            </a:r>
            <a:br>
              <a:rPr lang="vi-VN" dirty="0"/>
            </a:br>
            <a:r>
              <a:rPr lang="vi-VN" dirty="0"/>
              <a:t>hoặc lựa chọn cho bất kỳ kích cỡ, và bất kỳ kiểu</a:t>
            </a:r>
            <a:br>
              <a:rPr lang="vi-VN" dirty="0"/>
            </a:br>
            <a:r>
              <a:rPr lang="vi-VN" dirty="0"/>
              <a:t>tương tác nào. </a:t>
            </a:r>
            <a:br>
              <a:rPr lang="vi-VN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04686"/>
            <a:ext cx="69342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8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Để hiểu được thông tin được thể hiện ra sao, cần phải</a:t>
            </a:r>
            <a:r>
              <a:rPr lang="en-US" sz="2400" dirty="0"/>
              <a:t> </a:t>
            </a:r>
            <a:r>
              <a:rPr lang="vi-VN" sz="2400" dirty="0"/>
              <a:t>biết về cấu trúc, tổ chức, nhãn, và các tính đặc trưng</a:t>
            </a:r>
            <a:r>
              <a:rPr lang="en-US" sz="2400" dirty="0"/>
              <a:t> t</a:t>
            </a:r>
            <a:r>
              <a:rPr lang="vi-VN" sz="2400" dirty="0"/>
              <a:t>rong tương tác trên di động.</a:t>
            </a:r>
            <a:endParaRPr lang="en-US" sz="2400" dirty="0"/>
          </a:p>
          <a:p>
            <a:r>
              <a:rPr lang="vi-VN" sz="2400" dirty="0"/>
              <a:t>Một trong số các vấn đề đó là phải thể hiện được sự phân</a:t>
            </a:r>
            <a:r>
              <a:rPr lang="en-US" sz="2400" dirty="0"/>
              <a:t> </a:t>
            </a:r>
            <a:r>
              <a:rPr lang="vi-VN" sz="2400" dirty="0"/>
              <a:t>cấp thông tin.</a:t>
            </a:r>
            <a:endParaRPr lang="en-US" sz="2400" dirty="0"/>
          </a:p>
          <a:p>
            <a:r>
              <a:rPr lang="vi-VN" sz="2400" dirty="0"/>
              <a:t>Thông tin có thể được phân cấp theo category nhưng</a:t>
            </a:r>
            <a:r>
              <a:rPr lang="en-US" sz="2400" dirty="0"/>
              <a:t> </a:t>
            </a:r>
            <a:r>
              <a:rPr lang="vi-VN" sz="2400" dirty="0"/>
              <a:t>phải cân bằng giữa chiều rộng và độ sâu của thông tin.</a:t>
            </a:r>
            <a:endParaRPr lang="en-US" sz="2400" dirty="0"/>
          </a:p>
          <a:p>
            <a:r>
              <a:rPr lang="vi-VN" sz="2400" dirty="0"/>
              <a:t>Chiều rộng của thông tin là mô tả được số lượng thông</a:t>
            </a:r>
            <a:r>
              <a:rPr lang="en-US" sz="2400" dirty="0"/>
              <a:t> t</a:t>
            </a:r>
            <a:r>
              <a:rPr lang="vi-VN" sz="2400" dirty="0"/>
              <a:t>in, đánh số thứ tự các thông tin theo kiểu, loại.</a:t>
            </a:r>
            <a:endParaRPr lang="en-US" sz="2400" dirty="0"/>
          </a:p>
          <a:p>
            <a:r>
              <a:rPr lang="vi-VN" sz="2400" dirty="0"/>
              <a:t>Đô sâu của thông tin là mức độ thể hiện được các thuộc</a:t>
            </a:r>
            <a:r>
              <a:rPr lang="en-US" sz="2400" dirty="0"/>
              <a:t> </a:t>
            </a:r>
            <a:r>
              <a:rPr lang="vi-VN" sz="2400" dirty="0"/>
              <a:t>tính của thông tin, chức năng thông tin, sự nhập nhằng</a:t>
            </a:r>
            <a:br>
              <a:rPr lang="vi-VN" sz="2400" dirty="0"/>
            </a:br>
            <a:r>
              <a:rPr lang="vi-VN" sz="2400" dirty="0"/>
              <a:t>thông tin. </a:t>
            </a:r>
            <a:br>
              <a:rPr lang="vi-VN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Một cách khác để tổ chức thông tin là thể hiện theo khía</a:t>
            </a:r>
            <a:br>
              <a:rPr lang="vi-VN" sz="2400" dirty="0"/>
            </a:br>
            <a:r>
              <a:rPr lang="vi-VN" sz="2400" dirty="0"/>
              <a:t>cạnh của thông tin.</a:t>
            </a:r>
            <a:endParaRPr lang="en-US" sz="2400" dirty="0"/>
          </a:p>
          <a:p>
            <a:r>
              <a:rPr lang="vi-VN" sz="2400" dirty="0"/>
              <a:t>Theo cách này, sẽ không có quan hệ cha-con của thông</a:t>
            </a:r>
            <a:br>
              <a:rPr lang="vi-VN" sz="2400" dirty="0"/>
            </a:br>
            <a:r>
              <a:rPr lang="vi-VN" sz="2400" dirty="0"/>
              <a:t>tin. Thông tin chỉ được xác định theo các thuộc tính, mà</a:t>
            </a:r>
            <a:br>
              <a:rPr lang="vi-VN" sz="2400" dirty="0"/>
            </a:br>
            <a:r>
              <a:rPr lang="vi-VN" sz="2400" dirty="0"/>
              <a:t>có thể được sắp xếp hoặc chọn lọc để hiển thị.</a:t>
            </a:r>
            <a:endParaRPr lang="en-US" sz="2400" dirty="0"/>
          </a:p>
          <a:p>
            <a:r>
              <a:rPr lang="vi-VN" sz="2400" dirty="0"/>
              <a:t>Cách tổ chức này được thể hiện các dạng thông tin theo</a:t>
            </a:r>
            <a:br>
              <a:rPr lang="vi-VN" sz="2400" dirty="0"/>
            </a:br>
            <a:r>
              <a:rPr lang="vi-VN" sz="2400" dirty="0"/>
              <a:t>tìm kiếm, thông tin về các hình vẽ, mẫu, hoặc màu sắc.</a:t>
            </a:r>
            <a:endParaRPr lang="en-US" sz="2400" dirty="0"/>
          </a:p>
          <a:p>
            <a:r>
              <a:rPr lang="vi-VN" sz="2400" dirty="0"/>
              <a:t>Hai kiểu tổ chức trên có thể được sử dụng đan xen nhau.</a:t>
            </a:r>
            <a:br>
              <a:rPr lang="vi-VN" sz="2400" dirty="0"/>
            </a:br>
            <a:r>
              <a:rPr lang="vi-VN" sz="2400" dirty="0"/>
              <a:t>Ví dụ như trong các thông tin về thời gian, địa điểm (có</a:t>
            </a:r>
            <a:br>
              <a:rPr lang="vi-VN" sz="2400" dirty="0"/>
            </a:br>
            <a:r>
              <a:rPr lang="vi-VN" sz="2400" dirty="0"/>
              <a:t>thể nhận giá trị bất kỳ, và cũng có thể phải được mô tả</a:t>
            </a:r>
            <a:br>
              <a:rPr lang="vi-VN" sz="2400" dirty="0"/>
            </a:br>
            <a:r>
              <a:rPr lang="vi-VN" sz="2400" dirty="0"/>
              <a:t>một cách chặt chẽ) </a:t>
            </a:r>
            <a:br>
              <a:rPr lang="vi-VN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2541-4397-452C-ABF1-F1F1E54C23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122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17472</TotalTime>
  <Words>4821</Words>
  <Application>Microsoft Office PowerPoint</Application>
  <PresentationFormat>On-screen Show (4:3)</PresentationFormat>
  <Paragraphs>382</Paragraphs>
  <Slides>52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Times New Roman</vt:lpstr>
      <vt:lpstr>Wingdings</vt:lpstr>
      <vt:lpstr>Pixel</vt:lpstr>
      <vt:lpstr>Thành phần thiết kế mobile</vt:lpstr>
      <vt:lpstr>Mở đầu</vt:lpstr>
      <vt:lpstr>Hiển thị thông tin</vt:lpstr>
      <vt:lpstr>Các kiểu hiển thị thông tin </vt:lpstr>
      <vt:lpstr>Phân loại thông tin </vt:lpstr>
      <vt:lpstr>Phân loại thông tin</vt:lpstr>
      <vt:lpstr>Tổ chức thông tin</vt:lpstr>
      <vt:lpstr>Tổ chức thông tin </vt:lpstr>
      <vt:lpstr>Tổ chức thông tin </vt:lpstr>
      <vt:lpstr>Thiết kế thông tin và thứ tự dữ liệu </vt:lpstr>
      <vt:lpstr>Thiết kế thông tin </vt:lpstr>
      <vt:lpstr>Thiết kế thông tin </vt:lpstr>
      <vt:lpstr>Các mẫu hiển thị </vt:lpstr>
      <vt:lpstr>Vertical List </vt:lpstr>
      <vt:lpstr>Vertical List </vt:lpstr>
      <vt:lpstr>Vertical List </vt:lpstr>
      <vt:lpstr>Vertical List </vt:lpstr>
      <vt:lpstr>Cách biểu diễn </vt:lpstr>
      <vt:lpstr>Các điểm chú ý </vt:lpstr>
      <vt:lpstr>Infinite List </vt:lpstr>
      <vt:lpstr>Infinite list </vt:lpstr>
      <vt:lpstr>Các biến thể </vt:lpstr>
      <vt:lpstr>Các biến thể </vt:lpstr>
      <vt:lpstr>Các biến thể </vt:lpstr>
      <vt:lpstr>Cách biểu diễn </vt:lpstr>
      <vt:lpstr>Thumbnail List </vt:lpstr>
      <vt:lpstr>Các biến thể </vt:lpstr>
      <vt:lpstr>Cách thể hiện </vt:lpstr>
      <vt:lpstr>Cách thể hiện </vt:lpstr>
      <vt:lpstr>Các vấn đề cần lưu ý </vt:lpstr>
      <vt:lpstr>Grid </vt:lpstr>
      <vt:lpstr>Giải pháp </vt:lpstr>
      <vt:lpstr>Các biến thể </vt:lpstr>
      <vt:lpstr>Cách thể hiện </vt:lpstr>
      <vt:lpstr>PowerPoint Presentation</vt:lpstr>
      <vt:lpstr>Các vấn đề cần chú ý </vt:lpstr>
      <vt:lpstr>Điều khiển và xác nhận </vt:lpstr>
      <vt:lpstr>Hiểu người sử dụng </vt:lpstr>
      <vt:lpstr>Các mẫu điều khiển </vt:lpstr>
      <vt:lpstr>Mẫu điều khiển và xác nhận </vt:lpstr>
      <vt:lpstr>… tiếp </vt:lpstr>
      <vt:lpstr>Xác nhận </vt:lpstr>
      <vt:lpstr>Giải pháp </vt:lpstr>
      <vt:lpstr>Biến thể </vt:lpstr>
      <vt:lpstr>Biến thể </vt:lpstr>
      <vt:lpstr>Tương tác </vt:lpstr>
      <vt:lpstr>Tương tác </vt:lpstr>
      <vt:lpstr>Cách thể hiện </vt:lpstr>
      <vt:lpstr>Cách thể hiện </vt:lpstr>
      <vt:lpstr>Chi tiết cần lưu ý </vt:lpstr>
      <vt:lpstr>Sinh viên tự đọc sách </vt:lpstr>
      <vt:lpstr>Tổng kết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</dc:creator>
  <cp:lastModifiedBy>Nguyễn Minh Hoà</cp:lastModifiedBy>
  <cp:revision>831</cp:revision>
  <dcterms:created xsi:type="dcterms:W3CDTF">2004-03-09T01:06:32Z</dcterms:created>
  <dcterms:modified xsi:type="dcterms:W3CDTF">2020-10-25T13:47:05Z</dcterms:modified>
</cp:coreProperties>
</file>