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8"/>
  </p:notesMasterIdLst>
  <p:sldIdLst>
    <p:sldId id="256" r:id="rId2"/>
    <p:sldId id="292" r:id="rId3"/>
    <p:sldId id="257" r:id="rId4"/>
    <p:sldId id="259" r:id="rId5"/>
    <p:sldId id="293" r:id="rId6"/>
    <p:sldId id="294" r:id="rId7"/>
    <p:sldId id="295" r:id="rId8"/>
    <p:sldId id="298" r:id="rId9"/>
    <p:sldId id="260" r:id="rId10"/>
    <p:sldId id="262" r:id="rId11"/>
    <p:sldId id="263" r:id="rId12"/>
    <p:sldId id="264" r:id="rId13"/>
    <p:sldId id="265" r:id="rId14"/>
    <p:sldId id="266" r:id="rId15"/>
    <p:sldId id="267" r:id="rId16"/>
    <p:sldId id="296" r:id="rId17"/>
    <p:sldId id="297" r:id="rId18"/>
    <p:sldId id="299" r:id="rId19"/>
    <p:sldId id="268" r:id="rId20"/>
    <p:sldId id="269" r:id="rId21"/>
    <p:sldId id="271" r:id="rId22"/>
    <p:sldId id="272" r:id="rId23"/>
    <p:sldId id="300" r:id="rId24"/>
    <p:sldId id="273" r:id="rId25"/>
    <p:sldId id="274" r:id="rId26"/>
    <p:sldId id="275" r:id="rId27"/>
    <p:sldId id="276" r:id="rId28"/>
    <p:sldId id="277" r:id="rId29"/>
    <p:sldId id="279" r:id="rId30"/>
    <p:sldId id="280" r:id="rId31"/>
    <p:sldId id="281" r:id="rId32"/>
    <p:sldId id="282" r:id="rId33"/>
    <p:sldId id="283" r:id="rId34"/>
    <p:sldId id="285" r:id="rId35"/>
    <p:sldId id="301" r:id="rId36"/>
    <p:sldId id="291"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3E1A9"/>
    <a:srgbClr val="CC0099"/>
    <a:srgbClr val="F1DD9B"/>
    <a:srgbClr val="F0D990"/>
    <a:srgbClr val="FFFF99"/>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459" autoAdjust="0"/>
  </p:normalViewPr>
  <p:slideViewPr>
    <p:cSldViewPr>
      <p:cViewPr varScale="1">
        <p:scale>
          <a:sx n="45" d="100"/>
          <a:sy n="45" d="100"/>
        </p:scale>
        <p:origin x="253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6F9C126-920E-7049-B0E5-72DCF17DE883}" type="slidenum">
              <a:rPr lang="en-US"/>
              <a:pPr>
                <a:defRPr/>
              </a:pPr>
              <a:t>‹#›</a:t>
            </a:fld>
            <a:endParaRPr lang="en-US"/>
          </a:p>
        </p:txBody>
      </p:sp>
    </p:spTree>
    <p:extLst>
      <p:ext uri="{BB962C8B-B14F-4D97-AF65-F5344CB8AC3E}">
        <p14:creationId xmlns:p14="http://schemas.microsoft.com/office/powerpoint/2010/main" val="1508302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Các nhà thiết kế có thể trở nên quá say sưa với ý tưởng sáng tạo của mình mà quên</a:t>
            </a:r>
            <a:r>
              <a:rPr lang="en-US" sz="1200" b="0" i="0" kern="1200" dirty="0">
                <a:solidFill>
                  <a:schemeClr val="tx1"/>
                </a:solidFill>
                <a:effectLst/>
                <a:latin typeface="Arial" charset="0"/>
                <a:ea typeface="ＭＳ Ｐゴシック" charset="0"/>
                <a:cs typeface="Arial" charset="0"/>
              </a:rPr>
              <a:t> </a:t>
            </a:r>
            <a:r>
              <a:rPr lang="vi-VN" sz="1200" b="0" i="0" kern="1200" dirty="0">
                <a:solidFill>
                  <a:schemeClr val="tx1"/>
                </a:solidFill>
                <a:effectLst/>
                <a:latin typeface="Arial" charset="0"/>
                <a:ea typeface="ＭＳ Ｐゴシック" charset="0"/>
                <a:cs typeface="Arial" charset="0"/>
              </a:rPr>
              <a:t>mất việc phải đánh giá và kiểm định nó một cách kĩ càng</a:t>
            </a:r>
            <a:r>
              <a:rPr lang="vi-VN" dirty="0"/>
              <a:t> </a:t>
            </a:r>
            <a:br>
              <a:rPr lang="vi-VN" dirty="0"/>
            </a:br>
            <a:r>
              <a:rPr lang="vi-VN" sz="1200" b="0" i="0" kern="1200" dirty="0">
                <a:solidFill>
                  <a:schemeClr val="tx1"/>
                </a:solidFill>
                <a:effectLst/>
                <a:latin typeface="Arial" charset="0"/>
                <a:ea typeface="ＭＳ Ｐゴシック" charset="0"/>
                <a:cs typeface="Arial" charset="0"/>
              </a:rPr>
              <a:t>Bất kì một thiết </a:t>
            </a:r>
            <a:r>
              <a:rPr lang="en-US" sz="1200" b="0" i="0" kern="1200" dirty="0" err="1">
                <a:solidFill>
                  <a:schemeClr val="tx1"/>
                </a:solidFill>
                <a:effectLst/>
                <a:latin typeface="Arial" charset="0"/>
                <a:ea typeface="ＭＳ Ｐゴシック" charset="0"/>
                <a:cs typeface="Arial" charset="0"/>
              </a:rPr>
              <a:t>kế</a:t>
            </a:r>
            <a:r>
              <a:rPr lang="en-US" sz="1200" b="0" i="0" kern="1200" baseline="0" dirty="0">
                <a:solidFill>
                  <a:schemeClr val="tx1"/>
                </a:solidFill>
                <a:effectLst/>
                <a:latin typeface="Arial" charset="0"/>
                <a:ea typeface="ＭＳ Ｐゴシック" charset="0"/>
                <a:cs typeface="Arial" charset="0"/>
              </a:rPr>
              <a:t> </a:t>
            </a:r>
            <a:r>
              <a:rPr lang="vi-VN" sz="1200" b="0" i="0" kern="1200" dirty="0">
                <a:solidFill>
                  <a:schemeClr val="tx1"/>
                </a:solidFill>
                <a:effectLst/>
                <a:latin typeface="Arial" charset="0"/>
                <a:ea typeface="ＭＳ Ｐゴシック" charset="0"/>
                <a:cs typeface="Arial" charset="0"/>
              </a:rPr>
              <a:t>nào cũng cần phải trải qua giai đoạn đánh giá. Giai đoạn này phụ</a:t>
            </a:r>
            <a:r>
              <a:rPr lang="en-US" sz="1200" b="0" i="0" kern="1200" dirty="0">
                <a:solidFill>
                  <a:schemeClr val="tx1"/>
                </a:solidFill>
                <a:effectLst/>
                <a:latin typeface="Arial" charset="0"/>
                <a:ea typeface="ＭＳ Ｐゴシック" charset="0"/>
                <a:cs typeface="Arial" charset="0"/>
              </a:rPr>
              <a:t> </a:t>
            </a:r>
            <a:r>
              <a:rPr lang="vi-VN" sz="1200" b="0" i="0" kern="1200" dirty="0">
                <a:solidFill>
                  <a:schemeClr val="tx1"/>
                </a:solidFill>
                <a:effectLst/>
                <a:latin typeface="Arial" charset="0"/>
                <a:ea typeface="ＭＳ Ｐゴシック" charset="0"/>
                <a:cs typeface="Arial" charset="0"/>
              </a:rPr>
              <a:t>thuộc nhiều yếu tố</a:t>
            </a:r>
            <a:r>
              <a:rPr lang="en-US" sz="1200" b="0" i="0" kern="1200" dirty="0">
                <a:solidFill>
                  <a:schemeClr val="tx1"/>
                </a:solidFill>
                <a:effectLst/>
                <a:latin typeface="Arial" charset="0"/>
                <a:ea typeface="ＭＳ Ｐゴシック" charset="0"/>
                <a:cs typeface="Arial" charset="0"/>
              </a:rPr>
              <a: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Trạng thái của thiết kế (khởi đầu, đang thực hiện hay đang hoàn thiện)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Sự mới lạ của thiết kế</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Số lượng người dùng dự kiến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Tầm quan trọng của giao diện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Giá thành sản phẩm và dự toán cho việc thiết kế</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Thời gian cho phép</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Kinh nghiệm của đội thiết kế và đánh giá.</a:t>
            </a:r>
            <a:r>
              <a:rPr lang="vi-VN" dirty="0"/>
              <a:t> </a:t>
            </a:r>
            <a:endParaRPr lang="en-US" dirty="0"/>
          </a:p>
          <a:p>
            <a:endParaRPr lang="en-US" dirty="0"/>
          </a:p>
          <a:p>
            <a:r>
              <a:rPr lang="vi-VN" sz="1200" b="0" i="0" kern="1200" dirty="0">
                <a:solidFill>
                  <a:schemeClr val="tx1"/>
                </a:solidFill>
                <a:effectLst/>
                <a:latin typeface="Arial" charset="0"/>
                <a:ea typeface="ＭＳ Ｐゴシック" charset="0"/>
                <a:cs typeface="Arial" charset="0"/>
              </a:rPr>
              <a:t>Việc đánh giá thiết kế giao diện và tính dễ sử dụng ngày càng trở nên quan trọng hơn</a:t>
            </a:r>
            <a:r>
              <a:rPr lang="en-US" sz="1200" b="0" i="0" kern="1200" baseline="0" dirty="0">
                <a:solidFill>
                  <a:schemeClr val="tx1"/>
                </a:solidFill>
                <a:effectLst/>
                <a:latin typeface="Arial" charset="0"/>
                <a:ea typeface="ＭＳ Ｐゴシック" charset="0"/>
                <a:cs typeface="Arial" charset="0"/>
              </a:rPr>
              <a:t> </a:t>
            </a:r>
            <a:r>
              <a:rPr lang="en-US" sz="1200" b="0" i="0" kern="1200" baseline="0" dirty="0" err="1">
                <a:solidFill>
                  <a:schemeClr val="tx1"/>
                </a:solidFill>
                <a:effectLst/>
                <a:latin typeface="Arial" charset="0"/>
                <a:ea typeface="ＭＳ Ｐゴシック" charset="0"/>
                <a:cs typeface="Arial" charset="0"/>
              </a:rPr>
              <a:t>với</a:t>
            </a:r>
            <a:r>
              <a:rPr lang="en-US" sz="1200" b="0" i="0" kern="1200" baseline="0" dirty="0">
                <a:solidFill>
                  <a:schemeClr val="tx1"/>
                </a:solidFill>
                <a:effectLst/>
                <a:latin typeface="Arial" charset="0"/>
                <a:ea typeface="ＭＳ Ｐゴシック" charset="0"/>
                <a:cs typeface="Arial" charset="0"/>
              </a:rPr>
              <a:t> </a:t>
            </a:r>
            <a:r>
              <a:rPr lang="en-US" sz="1200" b="0" i="0" kern="1200" baseline="0" dirty="0" err="1">
                <a:solidFill>
                  <a:schemeClr val="tx1"/>
                </a:solidFill>
                <a:effectLst/>
                <a:latin typeface="Arial" charset="0"/>
                <a:ea typeface="ＭＳ Ｐゴシック" charset="0"/>
                <a:cs typeface="Arial" charset="0"/>
              </a:rPr>
              <a:t>mức</a:t>
            </a:r>
            <a:r>
              <a:rPr lang="en-US" sz="1200" b="0" i="0" kern="1200" baseline="0" dirty="0">
                <a:solidFill>
                  <a:schemeClr val="tx1"/>
                </a:solidFill>
                <a:effectLst/>
                <a:latin typeface="Arial" charset="0"/>
                <a:ea typeface="ＭＳ Ｐゴシック" charset="0"/>
                <a:cs typeface="Arial" charset="0"/>
              </a:rPr>
              <a:t> </a:t>
            </a:r>
            <a:r>
              <a:rPr lang="en-US" sz="1200" b="0" i="0" kern="1200" baseline="0" dirty="0" err="1">
                <a:solidFill>
                  <a:schemeClr val="tx1"/>
                </a:solidFill>
                <a:effectLst/>
                <a:latin typeface="Arial" charset="0"/>
                <a:ea typeface="ＭＳ Ｐゴシック" charset="0"/>
                <a:cs typeface="Arial" charset="0"/>
              </a:rPr>
              <a:t>độ</a:t>
            </a:r>
            <a:r>
              <a:rPr lang="en-US" sz="1200" b="0" i="0" kern="1200" baseline="0" dirty="0">
                <a:solidFill>
                  <a:schemeClr val="tx1"/>
                </a:solidFill>
                <a:effectLst/>
                <a:latin typeface="Arial" charset="0"/>
                <a:ea typeface="ＭＳ Ｐゴシック" charset="0"/>
                <a:cs typeface="Arial" charset="0"/>
              </a:rPr>
              <a:t> </a:t>
            </a:r>
            <a:r>
              <a:rPr lang="en-US" sz="1200" b="0" i="0" kern="1200" baseline="0" dirty="0" err="1">
                <a:solidFill>
                  <a:schemeClr val="tx1"/>
                </a:solidFill>
                <a:effectLst/>
                <a:latin typeface="Arial" charset="0"/>
                <a:ea typeface="ＭＳ Ｐゴシック" charset="0"/>
                <a:cs typeface="Arial" charset="0"/>
              </a:rPr>
              <a:t>cạnh</a:t>
            </a:r>
            <a:r>
              <a:rPr lang="en-US" sz="1200" b="0" i="0" kern="1200" baseline="0" dirty="0">
                <a:solidFill>
                  <a:schemeClr val="tx1"/>
                </a:solidFill>
                <a:effectLst/>
                <a:latin typeface="Arial" charset="0"/>
                <a:ea typeface="ＭＳ Ｐゴシック" charset="0"/>
                <a:cs typeface="Arial" charset="0"/>
              </a:rPr>
              <a:t> </a:t>
            </a:r>
            <a:r>
              <a:rPr lang="en-US" sz="1200" b="0" i="0" kern="1200" baseline="0" dirty="0" err="1">
                <a:solidFill>
                  <a:schemeClr val="tx1"/>
                </a:solidFill>
                <a:effectLst/>
                <a:latin typeface="Arial" charset="0"/>
                <a:ea typeface="ＭＳ Ｐゴシック" charset="0"/>
                <a:cs typeface="Arial" charset="0"/>
              </a:rPr>
              <a:t>tr</a:t>
            </a:r>
            <a:r>
              <a:rPr lang="vi-VN" sz="1200" b="0" i="0" kern="1200" dirty="0">
                <a:solidFill>
                  <a:schemeClr val="tx1"/>
                </a:solidFill>
                <a:effectLst/>
                <a:latin typeface="Arial" charset="0"/>
                <a:ea typeface="ＭＳ Ｐゴシック" charset="0"/>
                <a:cs typeface="Arial" charset="0"/>
              </a:rPr>
              <a:t>anh cao giữa các công ti và yêu cầu đỏi hỏi cao của khách hàng.</a:t>
            </a:r>
            <a:r>
              <a:rPr lang="vi-VN" dirty="0"/>
              <a:t> </a:t>
            </a:r>
            <a:br>
              <a:rPr lang="vi-VN" dirty="0"/>
            </a:b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3</a:t>
            </a:fld>
            <a:endParaRPr lang="en-US"/>
          </a:p>
        </p:txBody>
      </p:sp>
    </p:spTree>
    <p:extLst>
      <p:ext uri="{BB962C8B-B14F-4D97-AF65-F5344CB8AC3E}">
        <p14:creationId xmlns:p14="http://schemas.microsoft.com/office/powerpoint/2010/main" val="2065618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Khoảng từ 2 đến 6 tuần trước quá trình kiểm tra, kế hoạch chi tiết sẽ được xây dựng,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bao gồm danh sách các mục tiêu và các câu hỏi phỏng vấn</a:t>
            </a:r>
            <a:r>
              <a:rPr lang="vi-VN" dirty="0"/>
              <a:t> </a:t>
            </a:r>
            <a:br>
              <a:rPr lang="vi-VN" dirty="0"/>
            </a:br>
            <a:r>
              <a:rPr lang="vi-VN" sz="1200" b="0" i="0" kern="1200" dirty="0">
                <a:solidFill>
                  <a:schemeClr val="tx1"/>
                </a:solidFill>
                <a:effectLst/>
                <a:latin typeface="Arial" charset="0"/>
                <a:ea typeface="ＭＳ Ｐゴシック" charset="0"/>
                <a:cs typeface="Arial" charset="0"/>
              </a:rPr>
              <a:t>Người thực nghiệm được lựa chọn để đại diện cho một nhóm người dùng xác định,</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được chú ý tới kiến thức về máy tính, kinh nghiệm công việc, động cơ, trình độ học vấn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và hiểu được ngôn ngữ tự nhiến sử dụng trong giao diện</a:t>
            </a:r>
            <a:r>
              <a:rPr lang="vi-VN" dirty="0"/>
              <a:t> </a:t>
            </a:r>
            <a:br>
              <a:rPr lang="vi-VN" dirty="0"/>
            </a:br>
            <a:r>
              <a:rPr lang="vi-VN" sz="1200" b="0" i="0" kern="1200" dirty="0">
                <a:solidFill>
                  <a:schemeClr val="tx1"/>
                </a:solidFill>
                <a:effectLst/>
                <a:latin typeface="Arial" charset="0"/>
                <a:ea typeface="ＭＳ Ｐゴシック" charset="0"/>
                <a:cs typeface="Arial" charset="0"/>
              </a:rPr>
              <a:t>Người thực nghiệm luôn là người tình nguyện, và cần có được thỏa thuận đồng ý giữa</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hai bên. Theo cách chuyên nghiệp là yêu cầu mỗi người đọc và kí một văn bản với nội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dung tương tự như sau</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20</a:t>
            </a:fld>
            <a:endParaRPr lang="en-US"/>
          </a:p>
        </p:txBody>
      </p:sp>
    </p:spTree>
    <p:extLst>
      <p:ext uri="{BB962C8B-B14F-4D97-AF65-F5344CB8AC3E}">
        <p14:creationId xmlns:p14="http://schemas.microsoft.com/office/powerpoint/2010/main" val="321431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Một phương pháp hiệu quả trong suốt quá trình kiểm thử tính dễ sử dụng là hướng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người dùng nghĩ về việc họ đang làm. Nhà thiết kế và quản lí phải là người hỗ trợ, không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làm hộ hay đưa ra chỉ dẫn mà phải khuyến khích và lắng nghe ý kiến của người dùng về</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việc tương tác với giao diện.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Sau khi hoàn thành công việc, người thực nghiệm được mời đóng góp bình luận và gợi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ý, hoặc trả lời một số câu hỏi.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Băng ghi hình các thực nghiệm viên làm việc có giá trị khi xem lại và khi cần chỉ rõ</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các vấn đề người dùng mắc phải cho người thiết kế cũng như người quản lí</a:t>
            </a:r>
            <a:r>
              <a:rPr lang="vi-VN" dirty="0"/>
              <a:t> </a:t>
            </a:r>
            <a:endParaRPr lang="en-US" dirty="0"/>
          </a:p>
          <a:p>
            <a:br>
              <a:rPr lang="vi-VN" dirty="0"/>
            </a:br>
            <a:r>
              <a:rPr lang="vi-VN" sz="1200" b="0" i="0" kern="1200" dirty="0">
                <a:solidFill>
                  <a:schemeClr val="tx1"/>
                </a:solidFill>
                <a:effectLst/>
                <a:latin typeface="Arial" charset="0"/>
                <a:ea typeface="ＭＳ Ｐゴシック" charset="0"/>
                <a:cs typeface="Arial" charset="0"/>
              </a:rPr>
              <a:t>Ở mỗi giai đoạn thiết kế, giao diện có thể được tinh chế lặp đi lặp lại và cải thiện phiên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bản có thể được kiểm thử. Điều quan trọng là để sửa chữa một cách nhanh chóng, ngay cả</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những sai sót nhỏ, chẳng hạn như lỗi chính tả hoặc bố trí không phù hợp, vì nó ảnh hưởng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đến yêu cầu và mong muốn của người dùng. Có rất nhiều các hình thức biến thể của kiểm</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thử chức năng được sử dụng:</a:t>
            </a:r>
            <a:r>
              <a:rPr lang="vi-VN" dirty="0"/>
              <a:t> </a:t>
            </a:r>
            <a:endParaRPr lang="en-US" dirty="0"/>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hình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giấy</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Tối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thiểu</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hoá</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số</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người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kha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năng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hình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cạnh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tranh</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hình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toàn</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diện</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trường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va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thi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nghiệm</a:t>
            </a:r>
            <a:r>
              <a:rPr lang="en-US" altLang="ja-JP" sz="2000" dirty="0">
                <a:latin typeface="Arial" charset="0"/>
                <a:ea typeface="ＭＳ Ｐゴシック" charset="0"/>
                <a:cs typeface="ＭＳ Ｐゴシック" charset="0"/>
              </a:rPr>
              <a:t> di </a:t>
            </a:r>
            <a:r>
              <a:rPr lang="en-US" altLang="ja-JP" sz="2000" dirty="0" err="1">
                <a:latin typeface="Arial" charset="0"/>
                <a:ea typeface="ＭＳ Ｐゴシック" charset="0"/>
                <a:cs typeface="ＭＳ Ｐゴシック" charset="0"/>
              </a:rPr>
              <a:t>dộng</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tính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xa</a:t>
            </a:r>
            <a:endParaRPr lang="en-US" altLang="ja-JP" sz="2000" dirty="0">
              <a:latin typeface="Arial" charset="0"/>
              <a:ea typeface="ＭＳ Ｐゴシック" charset="0"/>
              <a:cs typeface="ＭＳ Ｐゴシック" charset="0"/>
            </a:endParaRPr>
          </a:p>
          <a:p>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21</a:t>
            </a:fld>
            <a:endParaRPr lang="en-US"/>
          </a:p>
        </p:txBody>
      </p:sp>
    </p:spTree>
    <p:extLst>
      <p:ext uri="{BB962C8B-B14F-4D97-AF65-F5344CB8AC3E}">
        <p14:creationId xmlns:p14="http://schemas.microsoft.com/office/powerpoint/2010/main" val="251333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charset="0"/>
                <a:cs typeface="Arial" charset="0"/>
              </a:rPr>
              <a:t>S</a:t>
            </a:r>
            <a:r>
              <a:rPr lang="vi-VN" sz="1200" b="0" i="0" kern="1200" dirty="0">
                <a:solidFill>
                  <a:schemeClr val="tx1"/>
                </a:solidFill>
                <a:effectLst/>
                <a:latin typeface="Arial" charset="0"/>
                <a:ea typeface="ＭＳ Ｐゴシック" charset="0"/>
                <a:cs typeface="Arial" charset="0"/>
              </a:rPr>
              <a:t>ử dụng số mẫu thử rất nhỏ ( chỉ cần từ 3 tới 6 tester )</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nhưng quá trình thử nghiệm được diễn ra liên tục với các bản mẫu mới, bản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mẫu sau được hoàn thiện dựa trên kết quả thử nghiệm của bản mẫu trước. Có</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nhiều tranh cãi về tính hiệu quả của phương pháp kiểm thử này</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24</a:t>
            </a:fld>
            <a:endParaRPr lang="en-US"/>
          </a:p>
        </p:txBody>
      </p:sp>
    </p:spTree>
    <p:extLst>
      <p:ext uri="{BB962C8B-B14F-4D97-AF65-F5344CB8AC3E}">
        <p14:creationId xmlns:p14="http://schemas.microsoft.com/office/powerpoint/2010/main" val="89291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Kiểm thử cạnh tranh là so sánh một giao diện mới với các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phiên bản trước đó hoặc với sản phẩm tương tự từ các đối thủ cạnh tranh.</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Phương pháp này yêu cầu thử nghiệm trong một môi trường được kiểm soát,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kiểm định viên sẽ thực hiện các nhiệm vụ giống nhau đối với từng mẫu để đi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đến kết luận.</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25</a:t>
            </a:fld>
            <a:endParaRPr lang="en-US"/>
          </a:p>
        </p:txBody>
      </p:sp>
    </p:spTree>
    <p:extLst>
      <p:ext uri="{BB962C8B-B14F-4D97-AF65-F5344CB8AC3E}">
        <p14:creationId xmlns:p14="http://schemas.microsoft.com/office/powerpoint/2010/main" val="45718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Các</a:t>
            </a:r>
            <a:r>
              <a:rPr lang="en-US" sz="1200" b="0" i="0" kern="1200" dirty="0">
                <a:solidFill>
                  <a:schemeClr val="tx1"/>
                </a:solidFill>
                <a:effectLst/>
                <a:latin typeface="Arial" charset="0"/>
                <a:ea typeface="ＭＳ Ｐゴシック" charset="0"/>
                <a:cs typeface="Arial" charset="0"/>
              </a:rPr>
              <a:t>h</a:t>
            </a:r>
            <a:r>
              <a:rPr lang="vi-VN" sz="1200" b="0" i="0" kern="1200" dirty="0">
                <a:solidFill>
                  <a:schemeClr val="tx1"/>
                </a:solidFill>
                <a:effectLst/>
                <a:latin typeface="Arial" charset="0"/>
                <a:ea typeface="ＭＳ Ｐゴシック" charset="0"/>
                <a:cs typeface="Arial" charset="0"/>
              </a:rPr>
              <a:t> tiếp cận này kiểm tra các giao diện với rất nhiều</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người sử dụng, phần cứng, môi trường triển khai khác nhau, và kể cả mạng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internet. Khi sản phẩm được hướng thị trường quốc tế, chẳng hạn như các sản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phẩm điện tử hay các trang web tin tức, hoặc các dịch vụ của chính phủ, thì</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việc thử nghiệm rộng rãi sẽ nâng khả năng thành công lên rất nhiều</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26</a:t>
            </a:fld>
            <a:endParaRPr lang="en-US"/>
          </a:p>
        </p:txBody>
      </p:sp>
    </p:spTree>
    <p:extLst>
      <p:ext uri="{BB962C8B-B14F-4D97-AF65-F5344CB8AC3E}">
        <p14:creationId xmlns:p14="http://schemas.microsoft.com/office/powerpoint/2010/main" val="336629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Phương pháp thực nghiệm này là đưa những giao diện mới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vào môi trường làm việc thực tế cho một thời gian dùng thử cố định . Phương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pháp này có thể thực hiện nhờ các phòng thí nghiệm di động hoặc bằng việc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phát hành các bản dùng thử rộng rãi tới người sử dụng</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27</a:t>
            </a:fld>
            <a:endParaRPr lang="en-US"/>
          </a:p>
        </p:txBody>
      </p:sp>
    </p:spTree>
    <p:extLst>
      <p:ext uri="{BB962C8B-B14F-4D97-AF65-F5344CB8AC3E}">
        <p14:creationId xmlns:p14="http://schemas.microsoft.com/office/powerpoint/2010/main" val="358571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Tận dụng khả năng kết nối và truyển tải thông tin của mạng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Internet, kiểu thử nghiệm này có thể áp dụng với số người thử nghiệm rất lớn.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Một lợi thế khác đó là người thử nghiệm có thể thử nghiệm trong môi trường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riêng của mình, nhờ đó đa dạng hóa các phép thử. Điểm bất lợi của phương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pháp thử nghiệm này là khó kiểm soát.</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28</a:t>
            </a:fld>
            <a:endParaRPr lang="en-US"/>
          </a:p>
        </p:txBody>
      </p:sp>
    </p:spTree>
    <p:extLst>
      <p:ext uri="{BB962C8B-B14F-4D97-AF65-F5344CB8AC3E}">
        <p14:creationId xmlns:p14="http://schemas.microsoft.com/office/powerpoint/2010/main" val="37537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Kiểm tra tính khả dụng có ít nhất 2 hạn chế nghiêm trọng sau : nó tập trung vào trường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hợp sản phẩm lần đầu tiên được sử dụng và không bao quát được tất cả các thành phần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giao diện . Bởi việc kiểm tra tính khả dụng thường chỉ dài 1-3 tiếng , rất khó có thể xác</a:t>
            </a:r>
            <a:br>
              <a:rPr lang="vi-VN" dirty="0"/>
            </a:br>
            <a:r>
              <a:rPr lang="vi-VN" sz="1200" b="0" i="0" kern="1200" dirty="0">
                <a:solidFill>
                  <a:schemeClr val="tx1"/>
                </a:solidFill>
                <a:effectLst/>
                <a:latin typeface="Arial" charset="0"/>
                <a:ea typeface="ＭＳ Ｐゴシック" charset="0"/>
                <a:cs typeface="Arial" charset="0"/>
              </a:rPr>
              <a:t>định hiệu quả sẽ như thế nào sau 1 tuần hoặc 1 tháng sử dụng thường xuyên. Trong thời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gian kiểm định ngắn ngủi , những người tham gia có thể chỉ được sử dụng một phần nhỏ</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những đặc điểm của hệ thống , menus, hộp thoại hoặc màn hình trợ giúp. Chính điều này</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cùng với một số nguyên nhân khác khiến đội thiết kế phải kết hợp cả kiểm tra tính khả</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dụng và đánh giá của các chuyên gia.</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Bên cạnh đó, một số người cho rằng việc kiểm thử trong phòng thí nghiệm với thời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gian ngắn không thể đảm bảo được yêu cầu, các sản phầm cần phải được thử nghiệm thực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tế trong thời gian dài mới có thể đáp ứng được đòi hỏi của khách hàng</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29</a:t>
            </a:fld>
            <a:endParaRPr lang="en-US"/>
          </a:p>
        </p:txBody>
      </p:sp>
    </p:spTree>
    <p:extLst>
      <p:ext uri="{BB962C8B-B14F-4D97-AF65-F5344CB8AC3E}">
        <p14:creationId xmlns:p14="http://schemas.microsoft.com/office/powerpoint/2010/main" val="1328403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Những bản khảo sát người dùng trên giấy là một công cụ thân thiện, không tốn kém</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và nhìn chung chấp nhận được đi kèm với những kiểm thử về tính dễ dùng (usability</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test) và những đánh giá chuyên môn (expert review). </a:t>
            </a:r>
            <a:endParaRPr lang="en-US" sz="1200" b="0" i="0" kern="1200" dirty="0">
              <a:solidFill>
                <a:schemeClr val="tx1"/>
              </a:solidFill>
              <a:effectLst/>
              <a:latin typeface="Arial" charset="0"/>
              <a:ea typeface="ＭＳ Ｐゴシック" charset="0"/>
              <a:cs typeface="Arial" charset="0"/>
            </a:endParaRPr>
          </a:p>
          <a:p>
            <a:endParaRPr lang="en-US" sz="1200" b="0" i="0" kern="1200" dirty="0">
              <a:solidFill>
                <a:schemeClr val="tx1"/>
              </a:solidFill>
              <a:effectLst/>
              <a:latin typeface="Arial" charset="0"/>
              <a:ea typeface="ＭＳ Ｐゴシック" charset="0"/>
              <a:cs typeface="Arial" charset="0"/>
            </a:endParaRPr>
          </a:p>
          <a:p>
            <a:r>
              <a:rPr lang="vi-VN" sz="1200" b="0" i="0" kern="1200" dirty="0">
                <a:solidFill>
                  <a:schemeClr val="tx1"/>
                </a:solidFill>
                <a:effectLst/>
                <a:latin typeface="Arial" charset="0"/>
                <a:ea typeface="ＭＳ Ｐゴシック" charset="0"/>
                <a:cs typeface="Arial" charset="0"/>
              </a:rPr>
              <a:t>Sử dụng những khảo sát này, với</a:t>
            </a:r>
            <a:r>
              <a:rPr lang="en-US" sz="1200" b="0" i="0" kern="1200" dirty="0">
                <a:solidFill>
                  <a:schemeClr val="tx1"/>
                </a:solidFill>
                <a:effectLst/>
                <a:latin typeface="Arial" charset="0"/>
                <a:ea typeface="ＭＳ Ｐゴシック" charset="0"/>
                <a:cs typeface="Arial" charset="0"/>
              </a:rPr>
              <a:t> </a:t>
            </a:r>
            <a:r>
              <a:rPr lang="vi-VN" sz="1200" b="0" i="0" kern="1200" dirty="0">
                <a:solidFill>
                  <a:schemeClr val="tx1"/>
                </a:solidFill>
                <a:effectLst/>
                <a:latin typeface="Arial" charset="0"/>
                <a:ea typeface="ＭＳ Ｐゴシック" charset="0"/>
                <a:cs typeface="Arial" charset="0"/>
              </a:rPr>
              <a:t>lượng người tham gia lớn (100 – 1000 người) có thể đem lại cái nhìn tổng quan và những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đánh giá nhiều chiều, không chủ quan và không biến thiên so với việc chỉ kiểm thử tính</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dễ dùng và đánh giá chuyên môn. </a:t>
            </a:r>
            <a:endParaRPr lang="en-US" sz="1200" b="0" i="0" kern="1200" dirty="0">
              <a:solidFill>
                <a:schemeClr val="tx1"/>
              </a:solidFill>
              <a:effectLst/>
              <a:latin typeface="Arial" charset="0"/>
              <a:ea typeface="ＭＳ Ｐゴシック" charset="0"/>
              <a:cs typeface="Arial" charset="0"/>
            </a:endParaRPr>
          </a:p>
          <a:p>
            <a:endParaRPr lang="en-US" sz="1200" b="0" i="0" kern="1200" dirty="0">
              <a:solidFill>
                <a:schemeClr val="tx1"/>
              </a:solidFill>
              <a:effectLst/>
              <a:latin typeface="Arial" charset="0"/>
              <a:ea typeface="ＭＳ Ｐゴシック" charset="0"/>
              <a:cs typeface="Arial" charset="0"/>
            </a:endParaRPr>
          </a:p>
          <a:p>
            <a:r>
              <a:rPr lang="vi-VN" sz="1200" b="0" i="0" kern="1200" dirty="0">
                <a:solidFill>
                  <a:schemeClr val="tx1"/>
                </a:solidFill>
                <a:effectLst/>
                <a:latin typeface="Arial" charset="0"/>
                <a:ea typeface="ＭＳ Ｐゴシック" charset="0"/>
                <a:cs typeface="Arial" charset="0"/>
              </a:rPr>
              <a:t>Để khảo sát được thành công phải có mục tiêu rõ ràng,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các câu hỏi tập trung vào những mục tiêu này và phải làm một cách cẩn thận, chu đáo.</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30</a:t>
            </a:fld>
            <a:endParaRPr lang="en-US"/>
          </a:p>
        </p:txBody>
      </p:sp>
    </p:spTree>
    <p:extLst>
      <p:ext uri="{BB962C8B-B14F-4D97-AF65-F5344CB8AC3E}">
        <p14:creationId xmlns:p14="http://schemas.microsoft.com/office/powerpoint/2010/main" val="927555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Những khảo sát trực tuyến (online) tiết kiệm được chi phí, công sức in ấn, phân phát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và thu hồi. Nhiều người thích trả lời khảo sát trực tuyến và có những khảo sát đã thu hút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được 50.000 người tham gia.</a:t>
            </a:r>
            <a:r>
              <a:rPr lang="vi-VN" dirty="0"/>
              <a:t> </a:t>
            </a:r>
            <a:br>
              <a:rPr lang="vi-VN" dirty="0"/>
            </a:br>
            <a:endParaRPr lang="en-US" dirty="0"/>
          </a:p>
          <a:p>
            <a:r>
              <a:rPr lang="vi-VN" sz="1200" b="0" i="0" kern="1200" dirty="0">
                <a:solidFill>
                  <a:schemeClr val="tx1"/>
                </a:solidFill>
                <a:effectLst/>
                <a:latin typeface="Arial" charset="0"/>
                <a:ea typeface="ＭＳ Ｐゴシック" charset="0"/>
                <a:cs typeface="Arial" charset="0"/>
              </a:rPr>
              <a:t>Trong một khảo sát online về thương mại điện tử những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người dùng đã được yêu cầu trả lời các câu hỏi theo 5 mức độ:</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Hoàn toàn đồng ý – Đồng ý – Phân vân – Phản đối – Hoàn toàn phản đối</a:t>
            </a:r>
            <a:r>
              <a:rPr lang="vi-VN" dirty="0"/>
              <a:t> </a:t>
            </a:r>
            <a:br>
              <a:rPr lang="vi-VN" dirty="0"/>
            </a:br>
            <a:r>
              <a:rPr lang="vi-VN" sz="1200" b="0" i="0" kern="1200" dirty="0">
                <a:solidFill>
                  <a:schemeClr val="tx1"/>
                </a:solidFill>
                <a:effectLst/>
                <a:latin typeface="Arial" charset="0"/>
                <a:ea typeface="ＭＳ Ｐゴシック" charset="0"/>
                <a:cs typeface="Arial" charset="0"/>
              </a:rPr>
              <a:t>Qua đó giúp người thiết kế khắc phục các nhược điểm, sửa đổi giao diện của các chức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năng hướng dẫn, hỗ trợ trực tuyến, các lệnh… và thu được những đánh giá tốt hơn ở các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khảo sát sau đó</a:t>
            </a:r>
            <a:r>
              <a:rPr lang="vi-VN" dirty="0"/>
              <a:t> </a:t>
            </a:r>
            <a:br>
              <a:rPr lang="vi-VN" dirty="0"/>
            </a:br>
            <a:endParaRPr lang="en-US" dirty="0"/>
          </a:p>
          <a:p>
            <a:r>
              <a:rPr lang="fr-FR" sz="1200" b="0" i="0" kern="1200" dirty="0">
                <a:solidFill>
                  <a:schemeClr val="tx1"/>
                </a:solidFill>
                <a:effectLst/>
                <a:latin typeface="Arial" charset="0"/>
                <a:ea typeface="ＭＳ Ｐゴシック" charset="0"/>
                <a:cs typeface="Arial" charset="0"/>
              </a:rPr>
              <a:t>Questionnaire for User Interaction Satisfaction</a:t>
            </a:r>
            <a:r>
              <a:rPr lang="fr-FR" dirty="0"/>
              <a:t> : </a:t>
            </a:r>
            <a:r>
              <a:rPr lang="vi-VN" sz="1200" b="0" i="0" kern="1200" dirty="0">
                <a:solidFill>
                  <a:schemeClr val="tx1"/>
                </a:solidFill>
                <a:effectLst/>
                <a:latin typeface="Arial" charset="0"/>
                <a:ea typeface="ＭＳ Ｐゴシック" charset="0"/>
                <a:cs typeface="Arial" charset="0"/>
              </a:rPr>
              <a:t>để khảo</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sát về giao diện và đã đem lại những kết quả hữu ích trong việc so sánh, đánh giá, cải tiến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một số phần mềm. QUIS được áp dụng trong rất nhiều dự án (project) với hàng ngàn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người sử dụng và đã có những phiên bản mới liên quan tới thiết kế web và hội nghị từ xa</a:t>
            </a:r>
            <a:r>
              <a:rPr lang="vi-VN" dirty="0"/>
              <a:t> </a:t>
            </a:r>
            <a:br>
              <a:rPr lang="vi-VN" dirty="0"/>
            </a:br>
            <a:endParaRPr lang="en-US" dirty="0"/>
          </a:p>
          <a:p>
            <a:r>
              <a:rPr lang="vi-VN" sz="1200" b="0" i="0" kern="1200" dirty="0">
                <a:solidFill>
                  <a:schemeClr val="tx1"/>
                </a:solidFill>
                <a:effectLst/>
                <a:latin typeface="Arial" charset="0"/>
                <a:ea typeface="ＭＳ Ｐゴシック" charset="0"/>
                <a:cs typeface="Arial" charset="0"/>
              </a:rPr>
              <a:t>WAMMI Web Usability Questionnaire</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một loại đánh giá trực tuyến với hơn 12 ngôn ngữ.</a:t>
            </a:r>
            <a:r>
              <a:rPr lang="vi-VN" dirty="0"/>
              <a:t> </a:t>
            </a:r>
            <a:br>
              <a:rPr lang="vi-VN" dirty="0"/>
            </a:br>
            <a:br>
              <a:rPr lang="fr-FR"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32</a:t>
            </a:fld>
            <a:endParaRPr lang="en-US"/>
          </a:p>
        </p:txBody>
      </p:sp>
    </p:spTree>
    <p:extLst>
      <p:ext uri="{BB962C8B-B14F-4D97-AF65-F5344CB8AC3E}">
        <p14:creationId xmlns:p14="http://schemas.microsoft.com/office/powerpoint/2010/main" val="133131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Một số vấn đề rắc rối của việc kiểm thử và đánh giá:</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Ngay cả khi bạn đã kiểm thữ kĩ càng bằng nhiều phương pháp, bạn cũng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không thể nào chắc chắn rằng mình đã phát hiện tất cả các lỗi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Ngay cả khi biết rằng phần mềm có thể còn có lỗi bạn vẫn phải bàn giao nó</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đúng hạn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 Chương trình có thể vận hành tốt ở điều kiện bình thường nhưng sẽ trục trặc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trong các điều kiện khắc nghiệt.</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4</a:t>
            </a:fld>
            <a:endParaRPr lang="en-US"/>
          </a:p>
        </p:txBody>
      </p:sp>
    </p:spTree>
    <p:extLst>
      <p:ext uri="{BB962C8B-B14F-4D97-AF65-F5344CB8AC3E}">
        <p14:creationId xmlns:p14="http://schemas.microsoft.com/office/powerpoint/2010/main" val="3594808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Với các dự án lớn, khách hàng hoặc người quản lý thường đặt ra mục tiêu cho hiệu</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năng phần cứng và phần mềm. Thông thường, các ca kiểm thử được chỉ định cho phần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mềm, với thời gian trả lời trung bình có thể được cho sự phối hợp phần cứng/phần mềm.</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Sản phẩm cần phải làm lại nếu chúng không đạt được các yêu cầu nghiệm thu.</a:t>
            </a:r>
            <a:endParaRPr lang="en-US" sz="1200" b="0" i="0" kern="1200" dirty="0">
              <a:solidFill>
                <a:schemeClr val="tx1"/>
              </a:solidFill>
              <a:effectLst/>
              <a:latin typeface="Arial" charset="0"/>
              <a:ea typeface="ＭＳ Ｐゴシック" charset="0"/>
              <a:cs typeface="Arial" charset="0"/>
            </a:endParaRPr>
          </a:p>
          <a:p>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Những khái niệm này có thể dễ dàng mở rộng sang giao diện người dùng. Các tiêu</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chuẩn nghiệm thu cần được làm rõ khi tài liệu yêu cầu được viết hoặc khi hợp đồng được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đưa ra. Thay vì sử dụng tiêu chuẩn “thân thiện” rất mập mờ, ta có thể sử dụng các tiêu</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chuẩn sau cho giao diện người sử dụng:</a:t>
            </a:r>
            <a:r>
              <a:rPr lang="vi-VN" dirty="0"/>
              <a:t> </a:t>
            </a:r>
            <a:endParaRPr lang="en-US" dirty="0"/>
          </a:p>
          <a:p>
            <a:pPr marL="990600" lvl="1" indent="-533400" eaLnBrk="1" hangingPunct="1">
              <a:lnSpc>
                <a:spcPct val="80000"/>
              </a:lnSpc>
              <a:spcBef>
                <a:spcPct val="50000"/>
              </a:spcBef>
            </a:pPr>
            <a:r>
              <a:rPr lang="vi-VN" sz="2000" dirty="0">
                <a:latin typeface="Arial" charset="0"/>
                <a:cs typeface="Arial" charset="0"/>
              </a:rPr>
              <a:t>Thời gian để tìm hiểu các chức năng cụ thể</a:t>
            </a:r>
            <a:r>
              <a:rPr lang="en-US" altLang="ja-JP" sz="2000" dirty="0">
                <a:latin typeface="Arial" charset="0"/>
                <a:ea typeface="ＭＳ Ｐゴシック" charset="0"/>
                <a:cs typeface="ＭＳ Ｐゴシック" charset="0"/>
              </a:rPr>
              <a:t> </a:t>
            </a:r>
          </a:p>
          <a:p>
            <a:pPr marL="990600" lvl="1" indent="-533400" eaLnBrk="1" hangingPunct="1">
              <a:lnSpc>
                <a:spcPct val="80000"/>
              </a:lnSpc>
              <a:spcBef>
                <a:spcPct val="50000"/>
              </a:spcBef>
            </a:pPr>
            <a:r>
              <a:rPr lang="vi-VN" sz="2000" dirty="0">
                <a:latin typeface="Arial" charset="0"/>
                <a:cs typeface="Arial" charset="0"/>
              </a:rPr>
              <a:t>Tốc độ thực hiện nhiệm vụ</a:t>
            </a:r>
            <a:endParaRPr lang="en-US" sz="2000" dirty="0">
              <a:latin typeface="Arial" charset="0"/>
              <a:cs typeface="Arial" charset="0"/>
            </a:endParaRPr>
          </a:p>
          <a:p>
            <a:pPr marL="990600" lvl="1" indent="-533400" eaLnBrk="1" hangingPunct="1">
              <a:lnSpc>
                <a:spcPct val="80000"/>
              </a:lnSpc>
              <a:spcBef>
                <a:spcPct val="50000"/>
              </a:spcBef>
            </a:pPr>
            <a:r>
              <a:rPr lang="vi-VN" sz="2000" dirty="0">
                <a:latin typeface="Arial" charset="0"/>
                <a:cs typeface="Arial" charset="0"/>
              </a:rPr>
              <a:t>Tỷ lệ lỗi của người sử dụng</a:t>
            </a:r>
            <a:endParaRPr lang="en-US" altLang="ja-JP" sz="2000" dirty="0">
              <a:latin typeface="Arial" charset="0"/>
              <a:ea typeface="ＭＳ Ｐゴシック" charset="0"/>
              <a:cs typeface="ＭＳ Ｐゴシック" charset="0"/>
            </a:endParaRPr>
          </a:p>
          <a:p>
            <a:pPr marL="990600" lvl="1" indent="-533400" eaLnBrk="1" hangingPunct="1">
              <a:lnSpc>
                <a:spcPct val="80000"/>
              </a:lnSpc>
              <a:spcBef>
                <a:spcPct val="50000"/>
              </a:spcBef>
            </a:pPr>
            <a:r>
              <a:rPr lang="vi-VN" sz="2000" dirty="0">
                <a:latin typeface="Arial" charset="0"/>
                <a:cs typeface="Arial" charset="0"/>
              </a:rPr>
              <a:t>Con người </a:t>
            </a:r>
            <a:r>
              <a:rPr lang="en-US" sz="2000" dirty="0" err="1">
                <a:latin typeface="Arial" charset="0"/>
                <a:cs typeface="Arial" charset="0"/>
              </a:rPr>
              <a:t>chu</a:t>
            </a:r>
            <a:r>
              <a:rPr lang="en-US" sz="2000" dirty="0">
                <a:latin typeface="Arial" charset="0"/>
                <a:cs typeface="Arial" charset="0"/>
              </a:rPr>
              <a:t>́ ý </a:t>
            </a:r>
            <a:r>
              <a:rPr lang="vi-VN" sz="2000" dirty="0">
                <a:latin typeface="Arial" charset="0"/>
                <a:cs typeface="Arial" charset="0"/>
              </a:rPr>
              <a:t>lưu các lệnh theo thời gian</a:t>
            </a:r>
            <a:endParaRPr lang="en-US" altLang="ja-JP" sz="2000" dirty="0">
              <a:latin typeface="Arial" charset="0"/>
              <a:ea typeface="ＭＳ Ｐゴシック" charset="0"/>
              <a:cs typeface="ＭＳ Ｐゴシック" charset="0"/>
            </a:endParaRPr>
          </a:p>
          <a:p>
            <a:pPr marL="990600" lvl="1" indent="-533400" eaLnBrk="1" hangingPunct="1">
              <a:lnSpc>
                <a:spcPct val="80000"/>
              </a:lnSpc>
              <a:spcBef>
                <a:spcPct val="50000"/>
              </a:spcBef>
            </a:pPr>
            <a:r>
              <a:rPr lang="en-US" altLang="ja-JP" sz="2000" dirty="0" err="1">
                <a:latin typeface="Arial" charset="0"/>
                <a:ea typeface="ＭＳ Ｐゴシック" charset="0"/>
                <a:cs typeface="ＭＳ Ｐゴシック" charset="0"/>
              </a:rPr>
              <a:t>Làm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hài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lòng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người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endParaRPr lang="en-US" altLang="ja-JP" sz="2000" dirty="0">
              <a:latin typeface="Arial" charset="0"/>
              <a:ea typeface="ＭＳ Ｐゴシック" charset="0"/>
              <a:cs typeface="ＭＳ Ｐゴシック" charset="0"/>
            </a:endParaRPr>
          </a:p>
          <a:p>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33</a:t>
            </a:fld>
            <a:endParaRPr lang="en-US"/>
          </a:p>
        </p:txBody>
      </p:sp>
    </p:spTree>
    <p:extLst>
      <p:ext uri="{BB962C8B-B14F-4D97-AF65-F5344CB8AC3E}">
        <p14:creationId xmlns:p14="http://schemas.microsoft.com/office/powerpoint/2010/main" val="294008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Một giao diện lớn thì cần có khoảng 8 hoặc 10 bài kiểm tra trên những thành phần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khác nhau của giao diện với những cộng đồng người dùng khác nhau. Tiêu chuẩn khác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như sự thỏa mãn cá nhân, tính dễ hiểu của output, thời gian trễ của hệ thống, thủ tục cài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đặt, tài liệu in, giao diện đồ họa có thể được xem xét trong các kiểm tra nghiệm thu của</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các sản phẩm thương mại hoàn chỉnh.</a:t>
            </a:r>
            <a:endParaRPr lang="en-US" sz="1200" b="0" i="0" kern="1200" dirty="0">
              <a:solidFill>
                <a:schemeClr val="tx1"/>
              </a:solidFill>
              <a:effectLst/>
              <a:latin typeface="Arial" charset="0"/>
              <a:ea typeface="ＭＳ Ｐゴシック" charset="0"/>
              <a:cs typeface="Arial" charset="0"/>
            </a:endParaRPr>
          </a:p>
          <a:p>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Khách hàng và nhà phát triển giao diện đều được lợi nếu các tiêu chuẩn nghiệm thu</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được đưa ra chính xác. Sự tranh cãi về sự thân thiện với người dùng được tránh khỏi, và</a:t>
            </a:r>
            <a:br>
              <a:rPr lang="vi-VN" dirty="0"/>
            </a:br>
            <a:r>
              <a:rPr lang="vi-VN" sz="1200" b="0" i="0" kern="1200" dirty="0">
                <a:solidFill>
                  <a:schemeClr val="tx1"/>
                </a:solidFill>
                <a:effectLst/>
                <a:latin typeface="Arial" charset="0"/>
                <a:ea typeface="ＭＳ Ｐゴシック" charset="0"/>
                <a:cs typeface="Arial" charset="0"/>
              </a:rPr>
              <a:t>sự hoàn thiện trong hợp đồng được chứng minh một cách khách quan. Các kiểm tra</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nghiệm thu khác với kiểm tra tính khả dụng ở chỗ nó mang tính đối kháng, cần có một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bên thứ 3 để đảm bảo sự trung lập. Mục tiêu chính của kiểm thử nghiệm thu là kiểm tra</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sự theo sát các yêu cầu chứ không phải để phát hiện lỗi.</a:t>
            </a:r>
            <a:endParaRPr lang="en-US" sz="1200" b="0" i="0" kern="1200" dirty="0">
              <a:solidFill>
                <a:schemeClr val="tx1"/>
              </a:solidFill>
              <a:effectLst/>
              <a:latin typeface="Arial" charset="0"/>
              <a:ea typeface="ＭＳ Ｐゴシック" charset="0"/>
              <a:cs typeface="Arial" charset="0"/>
            </a:endParaRPr>
          </a:p>
          <a:p>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Sau khi kiểm thử nghiệm thu thành công, có thể có quá trình kiểm thử đại trà trước khi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phân phối chính thức. Mục đích của việc kiểm tra, kiểm thử nghiệm thu, kiểm thử đại trà</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để sự phát triển xảy ra càng nhiều càng tốt ở khâu trước phát hành, khi đó mọi sự thay đổi</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là khá dễ dàng và ít tốn kém.</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34</a:t>
            </a:fld>
            <a:endParaRPr lang="en-US"/>
          </a:p>
        </p:txBody>
      </p:sp>
    </p:spTree>
    <p:extLst>
      <p:ext uri="{BB962C8B-B14F-4D97-AF65-F5344CB8AC3E}">
        <p14:creationId xmlns:p14="http://schemas.microsoft.com/office/powerpoint/2010/main" val="2276484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r>
              <a:rPr lang="en-US" altLang="ja-JP" dirty="0" err="1">
                <a:latin typeface="Arial" charset="0"/>
                <a:ea typeface="ＭＳ Ｐゴシック" charset="0"/>
                <a:cs typeface="ＭＳ Ｐゴシック" charset="0"/>
              </a:rPr>
              <a:t>Đánh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thông</a:t>
            </a:r>
            <a:r>
              <a:rPr lang="en-US" altLang="ja-JP" dirty="0">
                <a:latin typeface="Arial" charset="0"/>
                <a:ea typeface="ＭＳ Ｐゴシック" charset="0"/>
                <a:cs typeface="ＭＳ Ｐゴシック" charset="0"/>
              </a:rPr>
              <a:t> qua </a:t>
            </a:r>
            <a:r>
              <a:rPr lang="en-US" altLang="ja-JP" dirty="0" err="1">
                <a:latin typeface="Arial" charset="0"/>
                <a:ea typeface="ＭＳ Ｐゴシック" charset="0"/>
                <a:cs typeface="ＭＳ Ｐゴシック" charset="0"/>
              </a:rPr>
              <a:t>khám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pha</a:t>
            </a:r>
            <a:r>
              <a:rPr lang="en-US" altLang="ja-JP" dirty="0">
                <a:latin typeface="Arial" charset="0"/>
                <a:ea typeface="ＭＳ Ｐゴシック" charset="0"/>
                <a:cs typeface="ＭＳ Ｐゴシック" charset="0"/>
              </a:rPr>
              <a:t>́: </a:t>
            </a:r>
            <a:r>
              <a:rPr lang="vi-VN" sz="1200" b="0" i="0" kern="1200" dirty="0">
                <a:solidFill>
                  <a:schemeClr val="tx1"/>
                </a:solidFill>
                <a:effectLst/>
                <a:latin typeface="Arial" charset="0"/>
                <a:ea typeface="Arial" charset="0"/>
                <a:cs typeface="Arial" charset="0"/>
              </a:rPr>
              <a:t>Đánh giá chuyên môn nhận xét một giao diện bằng cách</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xác định hình dạng với một danh sách ngắn của mẫu đánh giá kinh nghiệm.</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(như 8 quy tắc vàng ở phần 2.3.4</a:t>
            </a:r>
            <a:r>
              <a:rPr lang="vi-VN" dirty="0"/>
              <a:t> </a:t>
            </a:r>
            <a:br>
              <a:rPr lang="vi-VN" dirty="0"/>
            </a:br>
            <a:r>
              <a:rPr lang="en-US" altLang="ja-JP" dirty="0" err="1">
                <a:latin typeface="Arial" charset="0"/>
                <a:ea typeface="ＭＳ Ｐゴシック" charset="0"/>
                <a:cs typeface="ＭＳ Ｐゴシック" charset="0"/>
              </a:rPr>
              <a:t>Xem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xét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nguyên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tắc</a:t>
            </a:r>
            <a:r>
              <a:rPr lang="en-US" altLang="ja-JP" dirty="0">
                <a:latin typeface="Arial" charset="0"/>
                <a:ea typeface="ＭＳ Ｐゴシック" charset="0"/>
                <a:cs typeface="ＭＳ Ｐゴシック" charset="0"/>
              </a:rPr>
              <a:t>:</a:t>
            </a:r>
            <a:r>
              <a:rPr lang="vi-VN" sz="1200" b="0" i="0" kern="1200" dirty="0">
                <a:solidFill>
                  <a:schemeClr val="tx1"/>
                </a:solidFill>
                <a:effectLst/>
                <a:latin typeface="Arial" charset="0"/>
                <a:ea typeface="Arial" charset="0"/>
                <a:cs typeface="Arial" charset="0"/>
              </a:rPr>
              <a:t>Giao diện được kiểm tra về hình dạng theo một cách tổ</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chức hoặc tài liệu hướng dấn</a:t>
            </a:r>
            <a:r>
              <a:rPr lang="vi-VN" dirty="0"/>
              <a:t> </a:t>
            </a:r>
            <a:br>
              <a:rPr lang="vi-VN" dirty="0"/>
            </a:b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nhất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quán</a:t>
            </a:r>
            <a:r>
              <a:rPr lang="en-US" altLang="ja-JP" dirty="0">
                <a:latin typeface="Arial" charset="0"/>
                <a:ea typeface="ＭＳ Ｐゴシック" charset="0"/>
                <a:cs typeface="ＭＳ Ｐゴシック" charset="0"/>
              </a:rPr>
              <a:t>:</a:t>
            </a:r>
            <a:r>
              <a:rPr lang="vi-VN" sz="1200" b="0" i="0" kern="1200" dirty="0">
                <a:solidFill>
                  <a:schemeClr val="tx1"/>
                </a:solidFill>
                <a:effectLst/>
                <a:latin typeface="Arial" charset="0"/>
                <a:ea typeface="Arial" charset="0"/>
                <a:cs typeface="Arial" charset="0"/>
              </a:rPr>
              <a:t>Các chuyên gia kiểm tra tính nhất quán của một họ</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giao diện, kiểm tra tính nhất quán các thuật ngữ, font, phối màu, bố cục, định</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dạng input và output và cũng làm như vậy trong các tài liệu hướng dẫn.</a:t>
            </a:r>
            <a:r>
              <a:rPr lang="vi-VN" dirty="0"/>
              <a:t> </a:t>
            </a:r>
            <a:br>
              <a:rPr lang="vi-VN" dirty="0"/>
            </a:br>
            <a:r>
              <a:rPr lang="en-US" altLang="ja-JP" dirty="0" err="1">
                <a:latin typeface="Arial" charset="0"/>
                <a:ea typeface="ＭＳ Ｐゴシック" charset="0"/>
                <a:cs typeface="ＭＳ Ｐゴシック" charset="0"/>
              </a:rPr>
              <a:t>Định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hướng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thức</a:t>
            </a:r>
            <a:r>
              <a:rPr lang="en-US" altLang="ja-JP" dirty="0">
                <a:latin typeface="Arial" charset="0"/>
                <a:ea typeface="ＭＳ Ｐゴシック" charset="0"/>
                <a:cs typeface="ＭＳ Ｐゴシック" charset="0"/>
              </a:rPr>
              <a:t>:</a:t>
            </a:r>
            <a:r>
              <a:rPr lang="vi-VN" sz="1200" b="0" i="0" kern="1200" dirty="0">
                <a:solidFill>
                  <a:schemeClr val="tx1"/>
                </a:solidFill>
                <a:effectLst/>
                <a:latin typeface="Arial" charset="0"/>
                <a:ea typeface="Arial" charset="0"/>
                <a:cs typeface="Arial" charset="0"/>
              </a:rPr>
              <a:t>Các chuyên gia coi mình như là người dùng sử dụng</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giao diện để thực hiện các công việc điển hình</a:t>
            </a:r>
            <a:r>
              <a:rPr lang="vi-VN" dirty="0"/>
              <a:t> </a:t>
            </a:r>
            <a:br>
              <a:rPr lang="vi-VN" dirty="0"/>
            </a:b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kha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năng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sư</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dụng</a:t>
            </a:r>
            <a:r>
              <a:rPr lang="en-US" altLang="ja-JP" dirty="0">
                <a:latin typeface="Arial" charset="0"/>
                <a:ea typeface="ＭＳ Ｐゴシック" charset="0"/>
                <a:cs typeface="ＭＳ Ｐゴシック" charset="0"/>
              </a:rPr>
              <a:t>:</a:t>
            </a:r>
            <a:r>
              <a:rPr lang="vi-VN" sz="1200" b="0" i="0" kern="1200" dirty="0">
                <a:solidFill>
                  <a:schemeClr val="tx1"/>
                </a:solidFill>
                <a:effectLst/>
                <a:latin typeface="Arial" charset="0"/>
                <a:ea typeface="Arial" charset="0"/>
                <a:cs typeface="Arial" charset="0"/>
              </a:rPr>
              <a:t>Các chuyên gia đưa ra một cuộc họp đánh giá,</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với một giám khảo hoặc một trọng tài, ở đó sẽ đưa ra giao diện và thảo luận</a:t>
            </a:r>
            <a:br>
              <a:rPr lang="vi-VN" sz="1200" b="0" i="0" kern="1200" dirty="0">
                <a:solidFill>
                  <a:schemeClr val="tx1"/>
                </a:solidFill>
                <a:effectLst/>
                <a:latin typeface="Arial" charset="0"/>
                <a:ea typeface="Arial" charset="0"/>
                <a:cs typeface="Arial" charset="0"/>
              </a:rPr>
            </a:br>
            <a:r>
              <a:rPr lang="vi-VN" sz="1200" b="0" i="0" kern="1200" dirty="0">
                <a:solidFill>
                  <a:schemeClr val="tx1"/>
                </a:solidFill>
                <a:effectLst/>
                <a:latin typeface="Arial" charset="0"/>
                <a:ea typeface="Arial" charset="0"/>
                <a:cs typeface="Arial" charset="0"/>
              </a:rPr>
              <a:t>về các mặt ưu điểm và nhược điểm của nó</a:t>
            </a:r>
            <a:r>
              <a:rPr lang="vi-VN" dirty="0"/>
              <a:t> </a:t>
            </a:r>
            <a:br>
              <a:rPr lang="vi-VN" dirty="0"/>
            </a:br>
            <a:endParaRPr lang="en-US" dirty="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10</a:t>
            </a:fld>
            <a:endParaRPr lang="en-US"/>
          </a:p>
        </p:txBody>
      </p:sp>
    </p:spTree>
    <p:extLst>
      <p:ext uri="{BB962C8B-B14F-4D97-AF65-F5344CB8AC3E}">
        <p14:creationId xmlns:p14="http://schemas.microsoft.com/office/powerpoint/2010/main" val="259296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Đánh giá chuyên môn nhận xét một giao diện bằng cách</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xác định hình dạng với một danh sách ngắn của mẫu đánh giá kinh nghiệm.</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(như 8 quy tắc vàng ở phần 2.3.4)</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11</a:t>
            </a:fld>
            <a:endParaRPr lang="en-US"/>
          </a:p>
        </p:txBody>
      </p:sp>
    </p:spTree>
    <p:extLst>
      <p:ext uri="{BB962C8B-B14F-4D97-AF65-F5344CB8AC3E}">
        <p14:creationId xmlns:p14="http://schemas.microsoft.com/office/powerpoint/2010/main" val="113238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Giao diện được kiểm tra về hình dạng theo một cách tổ</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chức hoặc tài liệu hướng dấn.</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12</a:t>
            </a:fld>
            <a:endParaRPr lang="en-US"/>
          </a:p>
        </p:txBody>
      </p:sp>
    </p:spTree>
    <p:extLst>
      <p:ext uri="{BB962C8B-B14F-4D97-AF65-F5344CB8AC3E}">
        <p14:creationId xmlns:p14="http://schemas.microsoft.com/office/powerpoint/2010/main" val="1577699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Các chuyên gia kiểm tra tính nhất quán của một họ</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giao diện, kiểm tra tính nhất quán các thuật ngữ, font, phối màu, bố cục, định</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dạng input và output và cũng làm như vậy trong các tài liệu hướng dẫn</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13</a:t>
            </a:fld>
            <a:endParaRPr lang="en-US"/>
          </a:p>
        </p:txBody>
      </p:sp>
    </p:spTree>
    <p:extLst>
      <p:ext uri="{BB962C8B-B14F-4D97-AF65-F5344CB8AC3E}">
        <p14:creationId xmlns:p14="http://schemas.microsoft.com/office/powerpoint/2010/main" val="345910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Các chuyên gia coi mình như là người dùng sử dụng</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giao diện để thực hiện các công việc điển hình</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14</a:t>
            </a:fld>
            <a:endParaRPr lang="en-US"/>
          </a:p>
        </p:txBody>
      </p:sp>
    </p:spTree>
    <p:extLst>
      <p:ext uri="{BB962C8B-B14F-4D97-AF65-F5344CB8AC3E}">
        <p14:creationId xmlns:p14="http://schemas.microsoft.com/office/powerpoint/2010/main" val="361388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Các chuyên gia đưa ra một cuộc họp đánh giá,</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với một giám khảo hoặc một trọng tài, ở đó sẽ đưa ra giao diện và thảo luận</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về các mặt ưu điểm và nhược điểm của nó.</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15</a:t>
            </a:fld>
            <a:endParaRPr lang="en-US"/>
          </a:p>
        </p:txBody>
      </p:sp>
    </p:spTree>
    <p:extLst>
      <p:ext uri="{BB962C8B-B14F-4D97-AF65-F5344CB8AC3E}">
        <p14:creationId xmlns:p14="http://schemas.microsoft.com/office/powerpoint/2010/main" val="144406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Arial" charset="0"/>
                <a:ea typeface="ＭＳ Ｐゴシック" charset="0"/>
                <a:cs typeface="Arial" charset="0"/>
              </a:rPr>
              <a:t>Từ đầu những năm 80, sự xuất hiện của quá trình kiểm tra tính dễ sử dụng và thực</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nghiệm là một hướng đi hoàn toàn mới trong đáp ứng nhu cầu người dùng</a:t>
            </a:r>
            <a:r>
              <a:rPr lang="vi-VN" dirty="0"/>
              <a:t> </a:t>
            </a:r>
            <a:br>
              <a:rPr lang="vi-VN" dirty="0"/>
            </a:br>
            <a:r>
              <a:rPr lang="en-US" sz="1200" b="0" i="0" kern="1200" dirty="0" err="1">
                <a:solidFill>
                  <a:schemeClr val="tx1"/>
                </a:solidFill>
                <a:effectLst/>
                <a:latin typeface="Arial" charset="0"/>
                <a:ea typeface="ＭＳ Ｐゴシック" charset="0"/>
                <a:cs typeface="Arial" charset="0"/>
              </a:rPr>
              <a:t>Điểm</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đáng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chú</a:t>
            </a:r>
            <a:r>
              <a:rPr lang="en-US" sz="1200" b="0" i="0" kern="1200" dirty="0">
                <a:solidFill>
                  <a:schemeClr val="tx1"/>
                </a:solidFill>
                <a:effectLst/>
                <a:latin typeface="Arial" charset="0"/>
                <a:ea typeface="ＭＳ Ｐゴシック" charset="0"/>
                <a:cs typeface="Arial" charset="0"/>
              </a:rPr>
              <a:t> ý </a:t>
            </a:r>
            <a:r>
              <a:rPr lang="en-US" sz="1200" b="0" i="0" kern="1200" dirty="0" err="1">
                <a:solidFill>
                  <a:schemeClr val="tx1"/>
                </a:solidFill>
                <a:effectLst/>
                <a:latin typeface="Arial" charset="0"/>
                <a:ea typeface="ＭＳ Ｐゴシック" charset="0"/>
                <a:cs typeface="Arial" charset="0"/>
              </a:rPr>
              <a:t>là</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quá</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trình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kiểm</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tra</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tính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dễ</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sử</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dụng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không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những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tăng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tốc</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nhiều</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dự</a:t>
            </a:r>
            <a:br>
              <a:rPr lang="en-US" sz="1200" b="0" i="0" kern="1200" dirty="0">
                <a:solidFill>
                  <a:schemeClr val="tx1"/>
                </a:solidFill>
                <a:effectLst/>
                <a:latin typeface="Arial" charset="0"/>
                <a:ea typeface="ＭＳ Ｐゴシック" charset="0"/>
                <a:cs typeface="Arial" charset="0"/>
              </a:rPr>
            </a:br>
            <a:r>
              <a:rPr lang="en-US" sz="1200" b="0" i="0" kern="1200" dirty="0" err="1">
                <a:solidFill>
                  <a:schemeClr val="tx1"/>
                </a:solidFill>
                <a:effectLst/>
                <a:latin typeface="Arial" charset="0"/>
                <a:ea typeface="ＭＳ Ｐゴシック" charset="0"/>
                <a:cs typeface="Arial" charset="0"/>
              </a:rPr>
              <a:t>án</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mà</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còn</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đem</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lại</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khả</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năng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tiết</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kiệm</a:t>
            </a:r>
            <a:r>
              <a:rPr lang="en-US" sz="1200" b="0" i="0" kern="1200" dirty="0">
                <a:solidFill>
                  <a:schemeClr val="tx1"/>
                </a:solidFill>
                <a:effectLst/>
                <a:latin typeface="Arial" charset="0"/>
                <a:ea typeface="ＭＳ Ｐゴシック" charset="0"/>
                <a:cs typeface="Arial" charset="0"/>
              </a:rPr>
              <a:t> chi </a:t>
            </a:r>
            <a:r>
              <a:rPr lang="en-US" sz="1200" b="0" i="0" kern="1200" dirty="0" err="1">
                <a:solidFill>
                  <a:schemeClr val="tx1"/>
                </a:solidFill>
                <a:effectLst/>
                <a:latin typeface="Arial" charset="0"/>
                <a:ea typeface="ＭＳ Ｐゴシック" charset="0"/>
                <a:cs typeface="Arial" charset="0"/>
              </a:rPr>
              <a:t>phí</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đáng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kể</a:t>
            </a:r>
            <a:r>
              <a:rPr lang="en-US" dirty="0"/>
              <a:t> </a:t>
            </a:r>
            <a:br>
              <a:rPr lang="en-US" dirty="0"/>
            </a:br>
            <a:r>
              <a:rPr lang="en-US" sz="1200" b="0" i="0" kern="1200" dirty="0" err="1">
                <a:solidFill>
                  <a:schemeClr val="tx1"/>
                </a:solidFill>
                <a:effectLst/>
                <a:latin typeface="Arial" charset="0"/>
                <a:ea typeface="ＭＳ Ｐゴシック" charset="0"/>
                <a:cs typeface="Arial" charset="0"/>
              </a:rPr>
              <a:t>Sự</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phát</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triển</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của</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quá</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trình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kiểm</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tra</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tính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dễ</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sử</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dụng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đã</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khuyến</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khích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cho</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sự</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ra</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đời</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của</a:t>
            </a:r>
            <a:br>
              <a:rPr lang="en-US" sz="1200" b="0" i="0" kern="1200" dirty="0">
                <a:solidFill>
                  <a:schemeClr val="tx1"/>
                </a:solidFill>
                <a:effectLst/>
                <a:latin typeface="Arial" charset="0"/>
                <a:ea typeface="ＭＳ Ｐゴシック" charset="0"/>
                <a:cs typeface="Arial" charset="0"/>
              </a:rPr>
            </a:br>
            <a:r>
              <a:rPr lang="en-US" sz="1200" b="0" i="0" kern="1200" dirty="0" err="1">
                <a:solidFill>
                  <a:schemeClr val="tx1"/>
                </a:solidFill>
                <a:effectLst/>
                <a:latin typeface="Arial" charset="0"/>
                <a:ea typeface="ＭＳ Ｐゴシック" charset="0"/>
                <a:cs typeface="Arial" charset="0"/>
              </a:rPr>
              <a:t>các</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phòng</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thí</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nghiệm</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tính</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dễ</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sử</a:t>
            </a:r>
            <a:r>
              <a:rPr lang="en-US" sz="1200" b="0" i="0" kern="1200" dirty="0">
                <a:solidFill>
                  <a:schemeClr val="tx1"/>
                </a:solidFill>
                <a:effectLst/>
                <a:latin typeface="Arial" charset="0"/>
                <a:ea typeface="ＭＳ Ｐゴシック" charset="0"/>
                <a:cs typeface="Arial" charset="0"/>
              </a:rPr>
              <a:t> </a:t>
            </a:r>
            <a:r>
              <a:rPr lang="en-US" sz="1200" b="0" i="0" kern="1200" dirty="0" err="1">
                <a:solidFill>
                  <a:schemeClr val="tx1"/>
                </a:solidFill>
                <a:effectLst/>
                <a:latin typeface="Arial" charset="0"/>
                <a:ea typeface="ＭＳ Ｐゴシック" charset="0"/>
                <a:cs typeface="Arial" charset="0"/>
              </a:rPr>
              <a:t>dụng</a:t>
            </a:r>
            <a:r>
              <a:rPr lang="en-US" dirty="0"/>
              <a:t> </a:t>
            </a:r>
            <a:br>
              <a:rPr lang="en-US" dirty="0"/>
            </a:br>
            <a:r>
              <a:rPr lang="vi-VN" sz="1200" b="0" i="0" kern="1200" dirty="0">
                <a:solidFill>
                  <a:schemeClr val="tx1"/>
                </a:solidFill>
                <a:effectLst/>
                <a:latin typeface="Arial" charset="0"/>
                <a:ea typeface="ＭＳ Ｐゴシック" charset="0"/>
                <a:cs typeface="Arial" charset="0"/>
              </a:rPr>
              <a:t>Một phòng thí nghiệm cỡ trung bình thường gồm 2 phòng cỡ 10 x 10 (bước chân), một</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phòng cho người thực nghiệm làm việc và phòng kia, ngăn cách bởi gương, dành cho</a:t>
            </a:r>
            <a:br>
              <a:rPr lang="vi-VN" sz="1200" b="0" i="0" kern="1200" dirty="0">
                <a:solidFill>
                  <a:schemeClr val="tx1"/>
                </a:solidFill>
                <a:effectLst/>
                <a:latin typeface="Arial" charset="0"/>
                <a:ea typeface="ＭＳ Ｐゴシック" charset="0"/>
                <a:cs typeface="Arial" charset="0"/>
              </a:rPr>
            </a:br>
            <a:r>
              <a:rPr lang="vi-VN" sz="1200" b="0" i="0" kern="1200" dirty="0">
                <a:solidFill>
                  <a:schemeClr val="tx1"/>
                </a:solidFill>
                <a:effectLst/>
                <a:latin typeface="Arial" charset="0"/>
                <a:ea typeface="ＭＳ Ｐゴシック" charset="0"/>
                <a:cs typeface="Arial" charset="0"/>
              </a:rPr>
              <a:t>chuyên gia kiểm thử và quan sát viên (người thiết kế, quản lí, khách hàng).</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pPr>
              <a:defRPr/>
            </a:pPr>
            <a:fld id="{F6F9C126-920E-7049-B0E5-72DCF17DE883}" type="slidenum">
              <a:rPr lang="en-US" smtClean="0"/>
              <a:pPr>
                <a:defRPr/>
              </a:pPr>
              <a:t>19</a:t>
            </a:fld>
            <a:endParaRPr lang="en-US"/>
          </a:p>
        </p:txBody>
      </p:sp>
    </p:spTree>
    <p:extLst>
      <p:ext uri="{BB962C8B-B14F-4D97-AF65-F5344CB8AC3E}">
        <p14:creationId xmlns:p14="http://schemas.microsoft.com/office/powerpoint/2010/main" val="119248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2"/>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5" name="Rectangle 23"/>
          <p:cNvSpPr>
            <a:spLocks noChangeArrowheads="1"/>
          </p:cNvSpPr>
          <p:nvPr/>
        </p:nvSpPr>
        <p:spPr bwMode="hidden">
          <a:xfrm>
            <a:off x="1716088" y="1690688"/>
            <a:ext cx="7427912" cy="2533650"/>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nvGrpSpPr>
          <p:cNvPr id="6" name="Group 24"/>
          <p:cNvGrpSpPr>
            <a:grpSpLocks/>
          </p:cNvGrpSpPr>
          <p:nvPr/>
        </p:nvGrpSpPr>
        <p:grpSpPr bwMode="auto">
          <a:xfrm>
            <a:off x="0" y="1066800"/>
            <a:ext cx="2867025" cy="3157538"/>
            <a:chOff x="0" y="672"/>
            <a:chExt cx="1806" cy="1989"/>
          </a:xfrm>
        </p:grpSpPr>
        <p:sp>
          <p:nvSpPr>
            <p:cNvPr id="7" name="Rectangle 25"/>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8" name="Rectangle 26"/>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9" name="Rectangle 27"/>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 name="Rectangle 28"/>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1" name="Rectangle 29"/>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2" name="Rectangle 30"/>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3" name="Rectangle 31"/>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4" name="Rectangle 32"/>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5" name="Rectangle 33"/>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6" name="Rectangle 34"/>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sp>
        <p:nvSpPr>
          <p:cNvPr id="75795" name="Rectangle 19"/>
          <p:cNvSpPr>
            <a:spLocks noGrp="1" noChangeArrowheads="1"/>
          </p:cNvSpPr>
          <p:nvPr>
            <p:ph type="ctrTitle"/>
          </p:nvPr>
        </p:nvSpPr>
        <p:spPr>
          <a:xfrm>
            <a:off x="2971800" y="1828800"/>
            <a:ext cx="6019800" cy="2209800"/>
          </a:xfrm>
          <a:noFill/>
        </p:spPr>
        <p:txBody>
          <a:bodyPr/>
          <a:lstStyle>
            <a:lvl1pPr>
              <a:defRPr sz="3800"/>
            </a:lvl1pPr>
          </a:lstStyle>
          <a:p>
            <a:r>
              <a:rPr lang="en-US"/>
              <a:t>Click to edit Master title style</a:t>
            </a:r>
          </a:p>
        </p:txBody>
      </p:sp>
      <p:sp>
        <p:nvSpPr>
          <p:cNvPr id="757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en-US"/>
              <a:t>Click to edit Master subtitle style</a:t>
            </a:r>
          </a:p>
        </p:txBody>
      </p:sp>
      <p:sp>
        <p:nvSpPr>
          <p:cNvPr id="17" name="Rectangle 18"/>
          <p:cNvSpPr>
            <a:spLocks noGrp="1" noChangeArrowheads="1"/>
          </p:cNvSpPr>
          <p:nvPr>
            <p:ph type="sldNum" sz="quarter" idx="10"/>
          </p:nvPr>
        </p:nvSpPr>
        <p:spPr>
          <a:xfrm>
            <a:off x="6934200" y="6324600"/>
            <a:ext cx="2133600" cy="457200"/>
          </a:xfrm>
        </p:spPr>
        <p:txBody>
          <a:bodyPr/>
          <a:lstStyle>
            <a:lvl1pPr>
              <a:defRPr smtClean="0"/>
            </a:lvl1pPr>
          </a:lstStyle>
          <a:p>
            <a:pPr>
              <a:defRPr/>
            </a:pPr>
            <a:fld id="{5E259CEA-3DA2-C540-8647-CE68334BC706}" type="slidenum">
              <a:rPr lang="en-US"/>
              <a:pPr>
                <a:defRPr/>
              </a:pPr>
              <a:t>‹#›</a:t>
            </a:fld>
            <a:endParaRPr lang="en-US"/>
          </a:p>
        </p:txBody>
      </p:sp>
    </p:spTree>
    <p:extLst>
      <p:ext uri="{BB962C8B-B14F-4D97-AF65-F5344CB8AC3E}">
        <p14:creationId xmlns:p14="http://schemas.microsoft.com/office/powerpoint/2010/main" val="145593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D3354EED-1F57-5340-8DC8-7EFDAE7D5E05}" type="slidenum">
              <a:rPr lang="en-US"/>
              <a:pPr>
                <a:defRPr/>
              </a:pPr>
              <a:t>‹#›</a:t>
            </a:fld>
            <a:endParaRPr lang="en-US"/>
          </a:p>
        </p:txBody>
      </p:sp>
    </p:spTree>
    <p:extLst>
      <p:ext uri="{BB962C8B-B14F-4D97-AF65-F5344CB8AC3E}">
        <p14:creationId xmlns:p14="http://schemas.microsoft.com/office/powerpoint/2010/main" val="65352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1912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1AF8D46E-770C-6E47-BADA-E1C2DA4AAE96}" type="slidenum">
              <a:rPr lang="en-US"/>
              <a:pPr>
                <a:defRPr/>
              </a:pPr>
              <a:t>‹#›</a:t>
            </a:fld>
            <a:endParaRPr lang="en-US"/>
          </a:p>
        </p:txBody>
      </p:sp>
    </p:spTree>
    <p:extLst>
      <p:ext uri="{BB962C8B-B14F-4D97-AF65-F5344CB8AC3E}">
        <p14:creationId xmlns:p14="http://schemas.microsoft.com/office/powerpoint/2010/main" val="1257506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1066800"/>
          </a:xfrm>
        </p:spPr>
        <p:txBody>
          <a:bodyPr/>
          <a:lstStyle/>
          <a:p>
            <a:r>
              <a:rPr lang="en-US"/>
              <a:t>Click to edit Master title style</a:t>
            </a:r>
          </a:p>
        </p:txBody>
      </p:sp>
      <p:sp>
        <p:nvSpPr>
          <p:cNvPr id="3" name="Text Placeholder 2"/>
          <p:cNvSpPr>
            <a:spLocks noGrp="1"/>
          </p:cNvSpPr>
          <p:nvPr>
            <p:ph type="body" sz="half" idx="1"/>
          </p:nvPr>
        </p:nvSpPr>
        <p:spPr>
          <a:xfrm>
            <a:off x="304800" y="12192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fld id="{BF423DEC-0B01-1E46-981A-FFAD9D8BC656}" type="slidenum">
              <a:rPr lang="en-US"/>
              <a:pPr>
                <a:defRPr/>
              </a:pPr>
              <a:t>‹#›</a:t>
            </a:fld>
            <a:endParaRPr lang="en-US"/>
          </a:p>
        </p:txBody>
      </p:sp>
    </p:spTree>
    <p:extLst>
      <p:ext uri="{BB962C8B-B14F-4D97-AF65-F5344CB8AC3E}">
        <p14:creationId xmlns:p14="http://schemas.microsoft.com/office/powerpoint/2010/main" val="256209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35382F89-E402-C24D-8452-F2B8E1017738}" type="slidenum">
              <a:rPr lang="en-US"/>
              <a:pPr>
                <a:defRPr/>
              </a:pPr>
              <a:t>‹#›</a:t>
            </a:fld>
            <a:endParaRPr lang="en-US"/>
          </a:p>
        </p:txBody>
      </p:sp>
    </p:spTree>
    <p:extLst>
      <p:ext uri="{BB962C8B-B14F-4D97-AF65-F5344CB8AC3E}">
        <p14:creationId xmlns:p14="http://schemas.microsoft.com/office/powerpoint/2010/main" val="234490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1E7F129A-A763-D448-853D-F33C3239EA00}" type="slidenum">
              <a:rPr lang="en-US"/>
              <a:pPr>
                <a:defRPr/>
              </a:pPr>
              <a:t>‹#›</a:t>
            </a:fld>
            <a:endParaRPr lang="en-US"/>
          </a:p>
        </p:txBody>
      </p:sp>
    </p:spTree>
    <p:extLst>
      <p:ext uri="{BB962C8B-B14F-4D97-AF65-F5344CB8AC3E}">
        <p14:creationId xmlns:p14="http://schemas.microsoft.com/office/powerpoint/2010/main" val="136834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fld id="{9D8CBC0B-A7B4-0C43-8A5E-C12B6DC3CCA0}" type="slidenum">
              <a:rPr lang="en-US"/>
              <a:pPr>
                <a:defRPr/>
              </a:pPr>
              <a:t>‹#›</a:t>
            </a:fld>
            <a:endParaRPr lang="en-US"/>
          </a:p>
        </p:txBody>
      </p:sp>
    </p:spTree>
    <p:extLst>
      <p:ext uri="{BB962C8B-B14F-4D97-AF65-F5344CB8AC3E}">
        <p14:creationId xmlns:p14="http://schemas.microsoft.com/office/powerpoint/2010/main" val="328399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fld id="{01A974E5-BA85-8A46-8C0F-AC58DFB12519}" type="slidenum">
              <a:rPr lang="en-US"/>
              <a:pPr>
                <a:defRPr/>
              </a:pPr>
              <a:t>‹#›</a:t>
            </a:fld>
            <a:endParaRPr lang="en-US"/>
          </a:p>
        </p:txBody>
      </p:sp>
    </p:spTree>
    <p:extLst>
      <p:ext uri="{BB962C8B-B14F-4D97-AF65-F5344CB8AC3E}">
        <p14:creationId xmlns:p14="http://schemas.microsoft.com/office/powerpoint/2010/main" val="269256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fld id="{637D8989-B0B5-164F-8423-2FA5178EE8BD}" type="slidenum">
              <a:rPr lang="en-US"/>
              <a:pPr>
                <a:defRPr/>
              </a:pPr>
              <a:t>‹#›</a:t>
            </a:fld>
            <a:endParaRPr lang="en-US"/>
          </a:p>
        </p:txBody>
      </p:sp>
    </p:spTree>
    <p:extLst>
      <p:ext uri="{BB962C8B-B14F-4D97-AF65-F5344CB8AC3E}">
        <p14:creationId xmlns:p14="http://schemas.microsoft.com/office/powerpoint/2010/main" val="387527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76D6B9A-45F8-4C47-B3BC-FDBE8400223A}" type="slidenum">
              <a:rPr lang="en-US"/>
              <a:pPr>
                <a:defRPr/>
              </a:pPr>
              <a:t>‹#›</a:t>
            </a:fld>
            <a:endParaRPr lang="en-US"/>
          </a:p>
        </p:txBody>
      </p:sp>
    </p:spTree>
    <p:extLst>
      <p:ext uri="{BB962C8B-B14F-4D97-AF65-F5344CB8AC3E}">
        <p14:creationId xmlns:p14="http://schemas.microsoft.com/office/powerpoint/2010/main" val="120807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85629B5-82DF-3246-9217-AB7298363CC0}" type="slidenum">
              <a:rPr lang="en-US"/>
              <a:pPr>
                <a:defRPr/>
              </a:pPr>
              <a:t>‹#›</a:t>
            </a:fld>
            <a:endParaRPr lang="en-US"/>
          </a:p>
        </p:txBody>
      </p:sp>
    </p:spTree>
    <p:extLst>
      <p:ext uri="{BB962C8B-B14F-4D97-AF65-F5344CB8AC3E}">
        <p14:creationId xmlns:p14="http://schemas.microsoft.com/office/powerpoint/2010/main" val="107133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954490C8-C208-BF40-BA57-B9D9ACBC2F18}" type="slidenum">
              <a:rPr lang="en-US"/>
              <a:pPr>
                <a:defRPr/>
              </a:pPr>
              <a:t>‹#›</a:t>
            </a:fld>
            <a:endParaRPr lang="en-US"/>
          </a:p>
        </p:txBody>
      </p:sp>
    </p:spTree>
    <p:extLst>
      <p:ext uri="{BB962C8B-B14F-4D97-AF65-F5344CB8AC3E}">
        <p14:creationId xmlns:p14="http://schemas.microsoft.com/office/powerpoint/2010/main" val="102375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ldNum" sz="quarter" idx="4"/>
          </p:nvPr>
        </p:nvSpPr>
        <p:spPr bwMode="auto">
          <a:xfrm>
            <a:off x="6934200" y="64770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4EAAA9B-ABFD-0A48-A6BD-3DE0F4A13DA2}" type="slidenum">
              <a:rPr lang="en-US"/>
              <a:pPr>
                <a:defRPr/>
              </a:pPr>
              <a:t>‹#›</a:t>
            </a:fld>
            <a:endParaRPr lang="en-US"/>
          </a:p>
        </p:txBody>
      </p:sp>
      <p:sp>
        <p:nvSpPr>
          <p:cNvPr id="1027" name="Rectangle 14"/>
          <p:cNvSpPr>
            <a:spLocks noGrp="1" noChangeArrowheads="1"/>
          </p:cNvSpPr>
          <p:nvPr>
            <p:ph type="title"/>
          </p:nvPr>
        </p:nvSpPr>
        <p:spPr bwMode="auto">
          <a:xfrm>
            <a:off x="381000" y="0"/>
            <a:ext cx="8382000" cy="1066800"/>
          </a:xfrm>
          <a:prstGeom prst="rect">
            <a:avLst/>
          </a:prstGeom>
          <a:solidFill>
            <a:schemeClr val="bg2">
              <a:alpha val="67058"/>
            </a:schemeClr>
          </a:solidFill>
          <a:ln>
            <a:noFill/>
          </a:ln>
          <a:extLs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5"/>
          <p:cNvSpPr>
            <a:spLocks noGrp="1" noChangeArrowheads="1"/>
          </p:cNvSpPr>
          <p:nvPr>
            <p:ph type="body" idx="1"/>
          </p:nvPr>
        </p:nvSpPr>
        <p:spPr bwMode="auto">
          <a:xfrm>
            <a:off x="304800" y="1219200"/>
            <a:ext cx="83820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29" name="Group 40"/>
          <p:cNvGrpSpPr>
            <a:grpSpLocks/>
          </p:cNvGrpSpPr>
          <p:nvPr userDrawn="1"/>
        </p:nvGrpSpPr>
        <p:grpSpPr bwMode="auto">
          <a:xfrm>
            <a:off x="0" y="0"/>
            <a:ext cx="365125" cy="1066800"/>
            <a:chOff x="0" y="0"/>
            <a:chExt cx="230" cy="720"/>
          </a:xfrm>
        </p:grpSpPr>
        <p:sp>
          <p:nvSpPr>
            <p:cNvPr id="1039" name="Rectangle 19"/>
            <p:cNvSpPr>
              <a:spLocks noChangeArrowheads="1"/>
            </p:cNvSpPr>
            <p:nvPr userDrawn="1"/>
          </p:nvSpPr>
          <p:spPr bwMode="auto">
            <a:xfrm>
              <a:off x="0" y="574"/>
              <a:ext cx="57" cy="14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0" name="Rectangle 20"/>
            <p:cNvSpPr>
              <a:spLocks noChangeArrowheads="1"/>
            </p:cNvSpPr>
            <p:nvPr userDrawn="1"/>
          </p:nvSpPr>
          <p:spPr bwMode="auto">
            <a:xfrm>
              <a:off x="114" y="143"/>
              <a:ext cx="58" cy="14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1" name="Rectangle 21"/>
            <p:cNvSpPr>
              <a:spLocks noChangeArrowheads="1"/>
            </p:cNvSpPr>
            <p:nvPr userDrawn="1"/>
          </p:nvSpPr>
          <p:spPr bwMode="auto">
            <a:xfrm>
              <a:off x="171" y="0"/>
              <a:ext cx="59" cy="14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2" name="Rectangle 23"/>
            <p:cNvSpPr>
              <a:spLocks noChangeArrowheads="1"/>
            </p:cNvSpPr>
            <p:nvPr userDrawn="1"/>
          </p:nvSpPr>
          <p:spPr bwMode="auto">
            <a:xfrm>
              <a:off x="171" y="143"/>
              <a:ext cx="59" cy="14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3" name="Rectangle 24"/>
            <p:cNvSpPr>
              <a:spLocks noChangeArrowheads="1"/>
            </p:cNvSpPr>
            <p:nvPr userDrawn="1"/>
          </p:nvSpPr>
          <p:spPr bwMode="auto">
            <a:xfrm>
              <a:off x="57" y="287"/>
              <a:ext cx="58" cy="144"/>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4" name="Rectangle 26"/>
            <p:cNvSpPr>
              <a:spLocks noChangeArrowheads="1"/>
            </p:cNvSpPr>
            <p:nvPr userDrawn="1"/>
          </p:nvSpPr>
          <p:spPr bwMode="auto">
            <a:xfrm>
              <a:off x="114" y="287"/>
              <a:ext cx="58" cy="1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5" name="Rectangle 27"/>
            <p:cNvSpPr>
              <a:spLocks noChangeArrowheads="1"/>
            </p:cNvSpPr>
            <p:nvPr userDrawn="1"/>
          </p:nvSpPr>
          <p:spPr bwMode="auto">
            <a:xfrm>
              <a:off x="0" y="429"/>
              <a:ext cx="57" cy="14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46" name="Rectangle 28"/>
            <p:cNvSpPr>
              <a:spLocks noChangeArrowheads="1"/>
            </p:cNvSpPr>
            <p:nvPr userDrawn="1"/>
          </p:nvSpPr>
          <p:spPr bwMode="auto">
            <a:xfrm>
              <a:off x="57" y="429"/>
              <a:ext cx="58" cy="14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grpSp>
        <p:nvGrpSpPr>
          <p:cNvPr id="1030" name="Group 51"/>
          <p:cNvGrpSpPr>
            <a:grpSpLocks/>
          </p:cNvGrpSpPr>
          <p:nvPr userDrawn="1"/>
        </p:nvGrpSpPr>
        <p:grpSpPr bwMode="auto">
          <a:xfrm>
            <a:off x="8778875" y="0"/>
            <a:ext cx="365125" cy="1066800"/>
            <a:chOff x="0" y="0"/>
            <a:chExt cx="230" cy="720"/>
          </a:xfrm>
        </p:grpSpPr>
        <p:sp>
          <p:nvSpPr>
            <p:cNvPr id="1031" name="Rectangle 52"/>
            <p:cNvSpPr>
              <a:spLocks noChangeArrowheads="1"/>
            </p:cNvSpPr>
            <p:nvPr userDrawn="1"/>
          </p:nvSpPr>
          <p:spPr bwMode="auto">
            <a:xfrm>
              <a:off x="0" y="574"/>
              <a:ext cx="57" cy="14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2" name="Rectangle 53"/>
            <p:cNvSpPr>
              <a:spLocks noChangeArrowheads="1"/>
            </p:cNvSpPr>
            <p:nvPr userDrawn="1"/>
          </p:nvSpPr>
          <p:spPr bwMode="auto">
            <a:xfrm>
              <a:off x="114" y="143"/>
              <a:ext cx="58" cy="14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3" name="Rectangle 54"/>
            <p:cNvSpPr>
              <a:spLocks noChangeArrowheads="1"/>
            </p:cNvSpPr>
            <p:nvPr userDrawn="1"/>
          </p:nvSpPr>
          <p:spPr bwMode="auto">
            <a:xfrm>
              <a:off x="171" y="0"/>
              <a:ext cx="59" cy="14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4" name="Rectangle 55"/>
            <p:cNvSpPr>
              <a:spLocks noChangeArrowheads="1"/>
            </p:cNvSpPr>
            <p:nvPr userDrawn="1"/>
          </p:nvSpPr>
          <p:spPr bwMode="auto">
            <a:xfrm>
              <a:off x="171" y="143"/>
              <a:ext cx="59" cy="14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5" name="Rectangle 56"/>
            <p:cNvSpPr>
              <a:spLocks noChangeArrowheads="1"/>
            </p:cNvSpPr>
            <p:nvPr userDrawn="1"/>
          </p:nvSpPr>
          <p:spPr bwMode="auto">
            <a:xfrm>
              <a:off x="57" y="287"/>
              <a:ext cx="58" cy="144"/>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6" name="Rectangle 57"/>
            <p:cNvSpPr>
              <a:spLocks noChangeArrowheads="1"/>
            </p:cNvSpPr>
            <p:nvPr userDrawn="1"/>
          </p:nvSpPr>
          <p:spPr bwMode="auto">
            <a:xfrm>
              <a:off x="114" y="287"/>
              <a:ext cx="58" cy="1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7" name="Rectangle 58"/>
            <p:cNvSpPr>
              <a:spLocks noChangeArrowheads="1"/>
            </p:cNvSpPr>
            <p:nvPr userDrawn="1"/>
          </p:nvSpPr>
          <p:spPr bwMode="auto">
            <a:xfrm>
              <a:off x="0" y="429"/>
              <a:ext cx="57" cy="14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8" name="Rectangle 59"/>
            <p:cNvSpPr>
              <a:spLocks noChangeArrowheads="1"/>
            </p:cNvSpPr>
            <p:nvPr userDrawn="1"/>
          </p:nvSpPr>
          <p:spPr bwMode="auto">
            <a:xfrm>
              <a:off x="57" y="429"/>
              <a:ext cx="58" cy="14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spTree>
  </p:cSld>
  <p:clrMap bg1="lt1" tx1="dk1" bg2="lt2" tx2="dk2" accent1="accent1" accent2="accent2" accent3="accent3" accent4="accent4" accent5="accent5" accent6="accent6" hlink="hlink" folHlink="folHlink"/>
  <p:sldLayoutIdLst>
    <p:sldLayoutId id="2147483772"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ftr="0" dt="0"/>
  <p:txStyles>
    <p:titleStyle>
      <a:lvl1pPr algn="l" rtl="0" eaLnBrk="0" fontAlgn="base" hangingPunct="0">
        <a:spcBef>
          <a:spcPct val="0"/>
        </a:spcBef>
        <a:spcAft>
          <a:spcPct val="0"/>
        </a:spcAft>
        <a:defRPr sz="3200">
          <a:solidFill>
            <a:srgbClr val="FFFF00"/>
          </a:solidFill>
          <a:latin typeface="+mj-lt"/>
          <a:ea typeface="ＭＳ Ｐゴシック" charset="0"/>
          <a:cs typeface="+mj-cs"/>
        </a:defRPr>
      </a:lvl1pPr>
      <a:lvl2pPr algn="l" rtl="0" eaLnBrk="0" fontAlgn="base" hangingPunct="0">
        <a:spcBef>
          <a:spcPct val="0"/>
        </a:spcBef>
        <a:spcAft>
          <a:spcPct val="0"/>
        </a:spcAft>
        <a:defRPr sz="3200">
          <a:solidFill>
            <a:srgbClr val="FFFF00"/>
          </a:solidFill>
          <a:latin typeface="Arial" charset="0"/>
          <a:ea typeface="ＭＳ Ｐゴシック" charset="0"/>
          <a:cs typeface="Arial" charset="0"/>
        </a:defRPr>
      </a:lvl2pPr>
      <a:lvl3pPr algn="l" rtl="0" eaLnBrk="0" fontAlgn="base" hangingPunct="0">
        <a:spcBef>
          <a:spcPct val="0"/>
        </a:spcBef>
        <a:spcAft>
          <a:spcPct val="0"/>
        </a:spcAft>
        <a:defRPr sz="3200">
          <a:solidFill>
            <a:srgbClr val="FFFF00"/>
          </a:solidFill>
          <a:latin typeface="Arial" charset="0"/>
          <a:ea typeface="ＭＳ Ｐゴシック" charset="0"/>
          <a:cs typeface="Arial" charset="0"/>
        </a:defRPr>
      </a:lvl3pPr>
      <a:lvl4pPr algn="l" rtl="0" eaLnBrk="0" fontAlgn="base" hangingPunct="0">
        <a:spcBef>
          <a:spcPct val="0"/>
        </a:spcBef>
        <a:spcAft>
          <a:spcPct val="0"/>
        </a:spcAft>
        <a:defRPr sz="3200">
          <a:solidFill>
            <a:srgbClr val="FFFF00"/>
          </a:solidFill>
          <a:latin typeface="Arial" charset="0"/>
          <a:ea typeface="ＭＳ Ｐゴシック" charset="0"/>
          <a:cs typeface="Arial" charset="0"/>
        </a:defRPr>
      </a:lvl4pPr>
      <a:lvl5pPr algn="l" rtl="0" eaLnBrk="0" fontAlgn="base" hangingPunct="0">
        <a:spcBef>
          <a:spcPct val="0"/>
        </a:spcBef>
        <a:spcAft>
          <a:spcPct val="0"/>
        </a:spcAft>
        <a:defRPr sz="3200">
          <a:solidFill>
            <a:srgbClr val="FFFF00"/>
          </a:solidFill>
          <a:latin typeface="Arial" charset="0"/>
          <a:ea typeface="ＭＳ Ｐゴシック" charset="0"/>
          <a:cs typeface="Arial" charset="0"/>
        </a:defRPr>
      </a:lvl5pPr>
      <a:lvl6pPr marL="457200" algn="l" rtl="0" fontAlgn="base">
        <a:spcBef>
          <a:spcPct val="0"/>
        </a:spcBef>
        <a:spcAft>
          <a:spcPct val="0"/>
        </a:spcAft>
        <a:defRPr sz="3200">
          <a:solidFill>
            <a:srgbClr val="FFFF00"/>
          </a:solidFill>
          <a:latin typeface="Arial" charset="0"/>
          <a:cs typeface="Arial" charset="0"/>
        </a:defRPr>
      </a:lvl6pPr>
      <a:lvl7pPr marL="914400" algn="l" rtl="0" fontAlgn="base">
        <a:spcBef>
          <a:spcPct val="0"/>
        </a:spcBef>
        <a:spcAft>
          <a:spcPct val="0"/>
        </a:spcAft>
        <a:defRPr sz="3200">
          <a:solidFill>
            <a:srgbClr val="FFFF00"/>
          </a:solidFill>
          <a:latin typeface="Arial" charset="0"/>
          <a:cs typeface="Arial" charset="0"/>
        </a:defRPr>
      </a:lvl7pPr>
      <a:lvl8pPr marL="1371600" algn="l" rtl="0" fontAlgn="base">
        <a:spcBef>
          <a:spcPct val="0"/>
        </a:spcBef>
        <a:spcAft>
          <a:spcPct val="0"/>
        </a:spcAft>
        <a:defRPr sz="3200">
          <a:solidFill>
            <a:srgbClr val="FFFF00"/>
          </a:solidFill>
          <a:latin typeface="Arial" charset="0"/>
          <a:cs typeface="Arial" charset="0"/>
        </a:defRPr>
      </a:lvl8pPr>
      <a:lvl9pPr marL="1828800" algn="l" rtl="0" fontAlgn="base">
        <a:spcBef>
          <a:spcPct val="0"/>
        </a:spcBef>
        <a:spcAft>
          <a:spcPct val="0"/>
        </a:spcAft>
        <a:defRPr sz="3200">
          <a:solidFill>
            <a:srgbClr val="FFFF00"/>
          </a:solidFill>
          <a:latin typeface="Arial" charset="0"/>
          <a:cs typeface="Arial" charset="0"/>
        </a:defRPr>
      </a:lvl9pPr>
    </p:titleStyle>
    <p:bodyStyle>
      <a:lvl1pPr marL="342900" indent="-342900" algn="l" rtl="0" eaLnBrk="0" fontAlgn="base" hangingPunct="0">
        <a:spcBef>
          <a:spcPct val="30000"/>
        </a:spcBef>
        <a:spcAft>
          <a:spcPct val="0"/>
        </a:spcAft>
        <a:buClr>
          <a:schemeClr val="bg2"/>
        </a:buClr>
        <a:buSzPct val="75000"/>
        <a:buFont typeface="Wingdings" charset="0"/>
        <a:buChar char="n"/>
        <a:defRPr sz="2800">
          <a:solidFill>
            <a:schemeClr val="tx1"/>
          </a:solidFill>
          <a:latin typeface="+mn-lt"/>
          <a:ea typeface="ＭＳ Ｐゴシック" charset="0"/>
          <a:cs typeface="+mn-cs"/>
        </a:defRPr>
      </a:lvl1pPr>
      <a:lvl2pPr marL="742950" indent="-285750" algn="l" rtl="0" eaLnBrk="0" fontAlgn="base" hangingPunct="0">
        <a:spcBef>
          <a:spcPct val="30000"/>
        </a:spcBef>
        <a:spcAft>
          <a:spcPct val="0"/>
        </a:spcAft>
        <a:buClr>
          <a:schemeClr val="accent2"/>
        </a:buClr>
        <a:buSzPct val="80000"/>
        <a:buFont typeface="Wingdings" charset="0"/>
        <a:buChar char="¨"/>
        <a:defRPr sz="2400">
          <a:solidFill>
            <a:schemeClr val="tx1"/>
          </a:solidFill>
          <a:latin typeface="+mn-lt"/>
          <a:ea typeface="Arial" charset="0"/>
          <a:cs typeface="+mn-cs"/>
        </a:defRPr>
      </a:lvl2pPr>
      <a:lvl3pPr marL="1143000" indent="-228600" algn="l" rtl="0" eaLnBrk="0" fontAlgn="base" hangingPunct="0">
        <a:spcBef>
          <a:spcPct val="30000"/>
        </a:spcBef>
        <a:spcAft>
          <a:spcPct val="0"/>
        </a:spcAft>
        <a:buClr>
          <a:schemeClr val="bg2"/>
        </a:buClr>
        <a:buSzPct val="65000"/>
        <a:buFont typeface="Wingdings" charset="0"/>
        <a:buChar char="n"/>
        <a:defRPr sz="2000">
          <a:solidFill>
            <a:schemeClr val="tx1"/>
          </a:solidFill>
          <a:latin typeface="+mn-lt"/>
          <a:ea typeface="Arial" charset="0"/>
          <a:cs typeface="+mn-cs"/>
        </a:defRPr>
      </a:lvl3pPr>
      <a:lvl4pPr marL="1600200" indent="-228600" algn="l" rtl="0" eaLnBrk="0" fontAlgn="base" hangingPunct="0">
        <a:spcBef>
          <a:spcPct val="30000"/>
        </a:spcBef>
        <a:spcAft>
          <a:spcPct val="0"/>
        </a:spcAft>
        <a:buClr>
          <a:schemeClr val="accent2"/>
        </a:buClr>
        <a:buSzPct val="70000"/>
        <a:buFont typeface="Wingdings" charset="0"/>
        <a:buChar char="¨"/>
        <a:defRPr sz="2000">
          <a:solidFill>
            <a:schemeClr val="tx1"/>
          </a:solidFill>
          <a:latin typeface="+mn-lt"/>
          <a:ea typeface="Arial" charset="0"/>
          <a:cs typeface="+mn-cs"/>
        </a:defRPr>
      </a:lvl4pPr>
      <a:lvl5pPr marL="2057400" indent="-228600" algn="l" rtl="0" eaLnBrk="0" fontAlgn="base" hangingPunct="0">
        <a:spcBef>
          <a:spcPct val="30000"/>
        </a:spcBef>
        <a:spcAft>
          <a:spcPct val="0"/>
        </a:spcAft>
        <a:buClr>
          <a:schemeClr val="bg2"/>
        </a:buClr>
        <a:buFont typeface="Wingdings" charset="0"/>
        <a:buChar char="§"/>
        <a:defRPr sz="2000">
          <a:solidFill>
            <a:schemeClr val="tx1"/>
          </a:solidFill>
          <a:latin typeface="+mn-lt"/>
          <a:ea typeface="Arial" charset="0"/>
          <a:cs typeface="+mn-cs"/>
        </a:defRPr>
      </a:lvl5pPr>
      <a:lvl6pPr marL="25146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6pPr>
      <a:lvl7pPr marL="29718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7pPr>
      <a:lvl8pPr marL="34290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8pPr>
      <a:lvl9pPr marL="38862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8"/>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BB7E88A-5A79-8240-AA43-D85112785F51}" type="slidenum">
              <a:rPr lang="en-US" sz="1200"/>
              <a:pPr eaLnBrk="1" hangingPunct="1"/>
              <a:t>1</a:t>
            </a:fld>
            <a:endParaRPr lang="en-US" sz="1200"/>
          </a:p>
        </p:txBody>
      </p:sp>
      <p:sp>
        <p:nvSpPr>
          <p:cNvPr id="15362" name="Rectangle 2"/>
          <p:cNvSpPr>
            <a:spLocks noGrp="1" noChangeArrowheads="1"/>
          </p:cNvSpPr>
          <p:nvPr>
            <p:ph type="ctrTitle"/>
          </p:nvPr>
        </p:nvSpPr>
        <p:spPr>
          <a:noFill/>
          <a:extLst>
            <a:ext uri="{909E8E84-426E-40dd-AFC4-6F175D3DCCD1}">
              <a14:hiddenFill xmlns="" xmlns:a14="http://schemas.microsoft.com/office/drawing/2010/main">
                <a:solidFill>
                  <a:schemeClr val="bg2">
                    <a:alpha val="67058"/>
                  </a:schemeClr>
                </a:solidFill>
              </a14:hiddenFill>
            </a:ext>
          </a:extLst>
        </p:spPr>
        <p:txBody>
          <a:bodyPr/>
          <a:lstStyle/>
          <a:p>
            <a:pPr eaLnBrk="1" hangingPunct="1"/>
            <a:r>
              <a:rPr lang="en-US" altLang="ja-JP">
                <a:latin typeface="Arial" charset="0"/>
              </a:rPr>
              <a:t>Đánh giá thiết kế giao diện</a:t>
            </a:r>
          </a:p>
        </p:txBody>
      </p:sp>
      <p:sp>
        <p:nvSpPr>
          <p:cNvPr id="15363" name="Rectangle 3"/>
          <p:cNvSpPr>
            <a:spLocks noGrp="1" noChangeArrowheads="1"/>
          </p:cNvSpPr>
          <p:nvPr>
            <p:ph type="subTitle" idx="1"/>
          </p:nvPr>
        </p:nvSpPr>
        <p:spPr>
          <a:xfrm>
            <a:off x="2971800" y="4343400"/>
            <a:ext cx="6096000" cy="1752600"/>
          </a:xfrm>
        </p:spPr>
        <p:txBody>
          <a:bodyPr/>
          <a:lstStyle/>
          <a:p>
            <a:pPr eaLnBrk="1" hangingPunct="1">
              <a:buFont typeface="Wingdings" charset="0"/>
              <a:buNone/>
            </a:pPr>
            <a:endParaRPr lang="en-US" altLang="ja-JP">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8A3E5E-C802-FA4B-8407-866F5351E72A}" type="slidenum">
              <a:rPr lang="en-US" sz="1200"/>
              <a:pPr eaLnBrk="1" hangingPunct="1"/>
              <a:t>10</a:t>
            </a:fld>
            <a:endParaRPr lang="en-US" sz="1200"/>
          </a:p>
        </p:txBody>
      </p:sp>
      <p:sp>
        <p:nvSpPr>
          <p:cNvPr id="24578" name="Rectangle 2"/>
          <p:cNvSpPr>
            <a:spLocks noGrp="1" noChangeArrowheads="1"/>
          </p:cNvSpPr>
          <p:nvPr>
            <p:ph type="title"/>
          </p:nvPr>
        </p:nvSpPr>
        <p:spPr/>
        <p:txBody>
          <a:bodyPr/>
          <a:lstStyle/>
          <a:p>
            <a:r>
              <a:rPr lang="en-US">
                <a:latin typeface="Arial" charset="0"/>
              </a:rPr>
              <a:t>► </a:t>
            </a:r>
            <a:r>
              <a:rPr lang="en-US" altLang="ja-JP">
                <a:latin typeface="Arial" charset="0"/>
              </a:rPr>
              <a:t>Nhận xét chuyên môn</a:t>
            </a:r>
            <a:endParaRPr lang="en-US">
              <a:latin typeface="Arial" charset="0"/>
            </a:endParaRPr>
          </a:p>
        </p:txBody>
      </p:sp>
      <p:sp>
        <p:nvSpPr>
          <p:cNvPr id="24579" name="Rectangle 3"/>
          <p:cNvSpPr>
            <a:spLocks noGrp="1" noChangeArrowheads="1"/>
          </p:cNvSpPr>
          <p:nvPr>
            <p:ph type="body" idx="1"/>
          </p:nvPr>
        </p:nvSpPr>
        <p:spPr/>
        <p:txBody>
          <a:bodyPr/>
          <a:lstStyle/>
          <a:p>
            <a:pPr eaLnBrk="1" hangingPunct="1"/>
            <a:r>
              <a:rPr lang="vi-VN" dirty="0">
                <a:latin typeface="Arial" charset="0"/>
              </a:rPr>
              <a:t>Có nhiều phương pháp để xem xét </a:t>
            </a:r>
            <a:r>
              <a:rPr lang="en-US" dirty="0" err="1">
                <a:latin typeface="Arial" charset="0"/>
              </a:rPr>
              <a:t>chuyên</a:t>
            </a:r>
            <a:r>
              <a:rPr lang="en-US" dirty="0">
                <a:latin typeface="Arial" charset="0"/>
              </a:rPr>
              <a:t> </a:t>
            </a:r>
            <a:r>
              <a:rPr lang="en-US" dirty="0" err="1">
                <a:latin typeface="Arial" charset="0"/>
              </a:rPr>
              <a:t>môn</a:t>
            </a:r>
            <a:r>
              <a:rPr lang="en-US" dirty="0">
                <a:latin typeface="Arial" charset="0"/>
              </a:rPr>
              <a:t> </a:t>
            </a:r>
            <a:r>
              <a:rPr lang="en-US" dirty="0" err="1">
                <a:latin typeface="Arial" charset="0"/>
              </a:rPr>
              <a:t>tư</a:t>
            </a:r>
            <a:r>
              <a:rPr lang="en-US" dirty="0">
                <a:latin typeface="Arial" charset="0"/>
              </a:rPr>
              <a:t>̀ </a:t>
            </a:r>
            <a:r>
              <a:rPr lang="en-US" dirty="0" err="1">
                <a:latin typeface="Arial" charset="0"/>
              </a:rPr>
              <a:t>lựa</a:t>
            </a:r>
            <a:r>
              <a:rPr lang="en-US" dirty="0">
                <a:latin typeface="Arial" charset="0"/>
              </a:rPr>
              <a:t> </a:t>
            </a:r>
            <a:r>
              <a:rPr lang="en-US" dirty="0" err="1">
                <a:latin typeface="Arial" charset="0"/>
              </a:rPr>
              <a:t>chọn</a:t>
            </a:r>
            <a:r>
              <a:rPr lang="en-US" altLang="ja-JP" dirty="0">
                <a:latin typeface="Arial" charset="0"/>
              </a:rPr>
              <a:t>: </a:t>
            </a:r>
          </a:p>
          <a:p>
            <a:pPr lvl="1" eaLnBrk="1" hangingPunct="1"/>
            <a:r>
              <a:rPr lang="en-US" altLang="ja-JP" dirty="0" err="1">
                <a:latin typeface="Arial" charset="0"/>
                <a:ea typeface="ＭＳ Ｐゴシック" charset="0"/>
                <a:cs typeface="ＭＳ Ｐゴシック" charset="0"/>
              </a:rPr>
              <a:t>Đánh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thông</a:t>
            </a:r>
            <a:r>
              <a:rPr lang="en-US" altLang="ja-JP" dirty="0">
                <a:latin typeface="Arial" charset="0"/>
                <a:ea typeface="ＭＳ Ｐゴシック" charset="0"/>
                <a:cs typeface="ＭＳ Ｐゴシック" charset="0"/>
              </a:rPr>
              <a:t> qua </a:t>
            </a:r>
            <a:r>
              <a:rPr lang="en-US" altLang="ja-JP" dirty="0" err="1">
                <a:latin typeface="Arial" charset="0"/>
                <a:ea typeface="ＭＳ Ｐゴシック" charset="0"/>
                <a:cs typeface="ＭＳ Ｐゴシック" charset="0"/>
              </a:rPr>
              <a:t>khám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pha</a:t>
            </a:r>
            <a:r>
              <a:rPr lang="en-US" altLang="ja-JP" dirty="0">
                <a:latin typeface="Arial" charset="0"/>
                <a:ea typeface="ＭＳ Ｐゴシック" charset="0"/>
                <a:cs typeface="ＭＳ Ｐゴシック" charset="0"/>
              </a:rPr>
              <a:t>́</a:t>
            </a:r>
          </a:p>
          <a:p>
            <a:pPr lvl="1" eaLnBrk="1" hangingPunct="1"/>
            <a:r>
              <a:rPr lang="en-US" altLang="ja-JP" dirty="0" err="1">
                <a:latin typeface="Arial" charset="0"/>
                <a:ea typeface="ＭＳ Ｐゴシック" charset="0"/>
                <a:cs typeface="ＭＳ Ｐゴシック" charset="0"/>
              </a:rPr>
              <a:t>Xem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xét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nguyên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tắc</a:t>
            </a:r>
            <a:endParaRPr lang="en-US" altLang="ja-JP" dirty="0">
              <a:latin typeface="Arial" charset="0"/>
              <a:ea typeface="ＭＳ Ｐゴシック" charset="0"/>
              <a:cs typeface="ＭＳ Ｐゴシック" charset="0"/>
            </a:endParaRPr>
          </a:p>
          <a:p>
            <a:pPr lvl="1" eaLnBrk="1" hangingPunct="1"/>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nhất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quán</a:t>
            </a:r>
            <a:endParaRPr lang="en-US" altLang="ja-JP" dirty="0">
              <a:latin typeface="Arial" charset="0"/>
              <a:ea typeface="ＭＳ Ｐゴシック" charset="0"/>
              <a:cs typeface="ＭＳ Ｐゴシック" charset="0"/>
            </a:endParaRPr>
          </a:p>
          <a:p>
            <a:pPr lvl="1" eaLnBrk="1" hangingPunct="1"/>
            <a:r>
              <a:rPr lang="en-US" altLang="ja-JP" dirty="0" err="1">
                <a:latin typeface="Arial" charset="0"/>
                <a:ea typeface="ＭＳ Ｐゴシック" charset="0"/>
                <a:cs typeface="ＭＳ Ｐゴシック" charset="0"/>
              </a:rPr>
              <a:t>Định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hướng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thức</a:t>
            </a:r>
            <a:endParaRPr lang="en-US" altLang="ja-JP" dirty="0">
              <a:latin typeface="Arial" charset="0"/>
              <a:ea typeface="ＭＳ Ｐゴシック" charset="0"/>
              <a:cs typeface="ＭＳ Ｐゴシック" charset="0"/>
            </a:endParaRPr>
          </a:p>
          <a:p>
            <a:pPr lvl="1" eaLnBrk="1" hangingPunct="1"/>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kha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năng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sư</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dụng</a:t>
            </a:r>
            <a:endParaRPr lang="en-US" dirty="0">
              <a:latin typeface="Arial" charset="0"/>
              <a:cs typeface="Arial" charset="0"/>
            </a:endParaRPr>
          </a:p>
        </p:txBody>
      </p:sp>
      <p:pic>
        <p:nvPicPr>
          <p:cNvPr id="24580" name="Picture 4" descr="j0396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38400"/>
            <a:ext cx="3224213"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ECF915D-C477-0D4D-9B79-2D2FD5CF1DE3}" type="slidenum">
              <a:rPr lang="en-US" sz="1200"/>
              <a:pPr eaLnBrk="1" hangingPunct="1"/>
              <a:t>11</a:t>
            </a:fld>
            <a:endParaRPr lang="en-US" sz="1200"/>
          </a:p>
        </p:txBody>
      </p:sp>
      <p:sp>
        <p:nvSpPr>
          <p:cNvPr id="25602" name="Rectangle 2"/>
          <p:cNvSpPr>
            <a:spLocks noGrp="1" noChangeArrowheads="1"/>
          </p:cNvSpPr>
          <p:nvPr>
            <p:ph type="title"/>
          </p:nvPr>
        </p:nvSpPr>
        <p:spPr/>
        <p:txBody>
          <a:bodyPr/>
          <a:lstStyle/>
          <a:p>
            <a:r>
              <a:rPr lang="en-US" altLang="ja-JP">
                <a:latin typeface="Arial" charset="0"/>
              </a:rPr>
              <a:t>Nhận xét chuyên môn: thông qua khám phá</a:t>
            </a:r>
            <a:endParaRPr lang="en-US">
              <a:latin typeface="Arial" charset="0"/>
            </a:endParaRPr>
          </a:p>
        </p:txBody>
      </p:sp>
      <p:sp>
        <p:nvSpPr>
          <p:cNvPr id="25603" name="Rectangle 3"/>
          <p:cNvSpPr>
            <a:spLocks noGrp="1" noChangeArrowheads="1"/>
          </p:cNvSpPr>
          <p:nvPr>
            <p:ph type="body" idx="1"/>
          </p:nvPr>
        </p:nvSpPr>
        <p:spPr/>
        <p:txBody>
          <a:bodyPr/>
          <a:lstStyle/>
          <a:p>
            <a:pPr eaLnBrk="1" hangingPunct="1">
              <a:lnSpc>
                <a:spcPct val="90000"/>
              </a:lnSpc>
            </a:pPr>
            <a:r>
              <a:rPr lang="en-US" sz="2400">
                <a:latin typeface="Arial" charset="0"/>
              </a:rPr>
              <a:t>Phê phán một giao diện để xác định sự phù hợp với một danh sách ngắn của nguyên tắc thiết kế, như thông qua 8 luật vàng.</a:t>
            </a:r>
          </a:p>
          <a:p>
            <a:pPr eaLnBrk="1" hangingPunct="1">
              <a:lnSpc>
                <a:spcPct val="90000"/>
              </a:lnSpc>
            </a:pPr>
            <a:r>
              <a:rPr lang="en-US" sz="2400">
                <a:latin typeface="Arial" charset="0"/>
              </a:rPr>
              <a:t>Các chuyên gia phải quen thuộc với các quy tắc và có thể giải thích và áp dụng chúng.</a:t>
            </a:r>
          </a:p>
          <a:p>
            <a:pPr eaLnBrk="1" hangingPunct="1">
              <a:lnSpc>
                <a:spcPct val="90000"/>
              </a:lnSpc>
            </a:pPr>
            <a:r>
              <a:rPr lang="en-US" sz="2400">
                <a:latin typeface="Arial" charset="0"/>
              </a:rPr>
              <a:t>Ví dụ (Nielsen</a:t>
            </a:r>
            <a:r>
              <a:rPr lang="ja-JP" altLang="en-US" sz="2400">
                <a:latin typeface="Arial" charset="0"/>
              </a:rPr>
              <a:t>’</a:t>
            </a:r>
            <a:r>
              <a:rPr lang="en-US" altLang="ja-JP" sz="2400">
                <a:latin typeface="Arial" charset="0"/>
              </a:rPr>
              <a:t>s heuristics):</a:t>
            </a:r>
          </a:p>
          <a:p>
            <a:pPr lvl="1" eaLnBrk="1" hangingPunct="1">
              <a:lnSpc>
                <a:spcPct val="90000"/>
              </a:lnSpc>
            </a:pPr>
            <a:r>
              <a:rPr lang="ja-JP" altLang="en-US" sz="2000" i="1">
                <a:latin typeface="Arial" charset="0"/>
                <a:ea typeface="ＭＳ Ｐゴシック" charset="0"/>
                <a:cs typeface="ＭＳ Ｐゴシック" charset="0"/>
              </a:rPr>
              <a:t>“</a:t>
            </a:r>
            <a:r>
              <a:rPr lang="en-US" altLang="ja-JP" sz="2000" i="1">
                <a:latin typeface="Arial" charset="0"/>
                <a:ea typeface="ＭＳ Ｐゴシック" charset="0"/>
                <a:cs typeface="ＭＳ Ｐゴシック" charset="0"/>
              </a:rPr>
              <a:t>Công nhận hơn là thu hồi</a:t>
            </a:r>
            <a:r>
              <a:rPr lang="ja-JP" altLang="en-US" sz="2000" i="1">
                <a:latin typeface="Arial" charset="0"/>
                <a:ea typeface="ＭＳ Ｐゴシック" charset="0"/>
                <a:cs typeface="ＭＳ Ｐゴシック" charset="0"/>
              </a:rPr>
              <a:t>”</a:t>
            </a:r>
            <a:endParaRPr lang="en-US" altLang="ja-JP" sz="2000" i="1">
              <a:latin typeface="Arial" charset="0"/>
              <a:ea typeface="ＭＳ Ｐゴシック" charset="0"/>
              <a:cs typeface="ＭＳ Ｐゴシック" charset="0"/>
            </a:endParaRPr>
          </a:p>
          <a:p>
            <a:pPr lvl="2" eaLnBrk="1" hangingPunct="1">
              <a:lnSpc>
                <a:spcPct val="90000"/>
              </a:lnSpc>
            </a:pPr>
            <a:r>
              <a:rPr lang="vi-VN">
                <a:latin typeface="Arial" charset="0"/>
                <a:cs typeface="Arial" charset="0"/>
              </a:rPr>
              <a:t>Là các đối tượng, hành động và các tùy chọn luôn luôn nhìn thấy được?</a:t>
            </a:r>
            <a:endParaRPr lang="en-US">
              <a:latin typeface="Arial" charset="0"/>
              <a:cs typeface="Arial" charset="0"/>
            </a:endParaRPr>
          </a:p>
          <a:p>
            <a:pPr lvl="1" eaLnBrk="1" hangingPunct="1">
              <a:lnSpc>
                <a:spcPct val="90000"/>
              </a:lnSpc>
            </a:pPr>
            <a:r>
              <a:rPr lang="ja-JP" altLang="en-US" sz="2000" i="1">
                <a:latin typeface="Arial" charset="0"/>
                <a:ea typeface="ＭＳ Ｐゴシック" charset="0"/>
                <a:cs typeface="ＭＳ Ｐゴシック" charset="0"/>
              </a:rPr>
              <a:t>“</a:t>
            </a:r>
            <a:r>
              <a:rPr lang="en-US" altLang="ja-JP" sz="2000" i="1">
                <a:latin typeface="Arial" charset="0"/>
                <a:ea typeface="ＭＳ Ｐゴシック" charset="0"/>
                <a:cs typeface="ＭＳ Ｐゴシック" charset="0"/>
              </a:rPr>
              <a:t>Tính linh hoạt và hiệu quả sử dụng</a:t>
            </a:r>
            <a:r>
              <a:rPr lang="ja-JP" altLang="en-US" sz="2000" i="1">
                <a:latin typeface="Arial" charset="0"/>
                <a:ea typeface="ＭＳ Ｐゴシック" charset="0"/>
                <a:cs typeface="ＭＳ Ｐゴシック" charset="0"/>
              </a:rPr>
              <a:t>”</a:t>
            </a:r>
            <a:endParaRPr lang="en-US" altLang="ja-JP" sz="2000" i="1">
              <a:latin typeface="Arial" charset="0"/>
              <a:ea typeface="ＭＳ Ｐゴシック" charset="0"/>
              <a:cs typeface="ＭＳ Ｐゴシック" charset="0"/>
            </a:endParaRPr>
          </a:p>
          <a:p>
            <a:pPr lvl="2" eaLnBrk="1" hangingPunct="1">
              <a:lnSpc>
                <a:spcPct val="90000"/>
              </a:lnSpc>
            </a:pPr>
            <a:r>
              <a:rPr lang="vi-VN">
                <a:latin typeface="Arial" charset="0"/>
                <a:cs typeface="Arial" charset="0"/>
              </a:rPr>
              <a:t>Có </a:t>
            </a:r>
            <a:r>
              <a:rPr lang="en-US">
                <a:latin typeface="Arial" charset="0"/>
                <a:cs typeface="Arial" charset="0"/>
              </a:rPr>
              <a:t>sự rút gọn </a:t>
            </a:r>
            <a:r>
              <a:rPr lang="vi-VN">
                <a:latin typeface="Arial" charset="0"/>
                <a:cs typeface="Arial" charset="0"/>
              </a:rPr>
              <a:t>đã được cung cấp cho phép người dùng có kinh nghiệm để thực hiện nhiệm vụ nhanh chóng hơn?</a:t>
            </a:r>
            <a:endParaRPr lang="en-US">
              <a:latin typeface="Arial" charset="0"/>
              <a:cs typeface="Arial"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AB1FA7-A09B-5540-BF5D-08AB61FDEF23}" type="slidenum">
              <a:rPr lang="en-US" sz="1200"/>
              <a:pPr eaLnBrk="1" hangingPunct="1"/>
              <a:t>12</a:t>
            </a:fld>
            <a:endParaRPr lang="en-US" sz="1200"/>
          </a:p>
        </p:txBody>
      </p:sp>
      <p:sp>
        <p:nvSpPr>
          <p:cNvPr id="26626" name="Rectangle 2"/>
          <p:cNvSpPr>
            <a:spLocks noGrp="1" noChangeArrowheads="1"/>
          </p:cNvSpPr>
          <p:nvPr>
            <p:ph type="title"/>
          </p:nvPr>
        </p:nvSpPr>
        <p:spPr/>
        <p:txBody>
          <a:bodyPr/>
          <a:lstStyle/>
          <a:p>
            <a:r>
              <a:rPr lang="en-US" altLang="ja-JP">
                <a:latin typeface="Arial" charset="0"/>
              </a:rPr>
              <a:t>Nhận xét chuyên môn: xem xét các nguyên tắc</a:t>
            </a:r>
            <a:endParaRPr lang="en-US">
              <a:latin typeface="Arial" charset="0"/>
            </a:endParaRPr>
          </a:p>
        </p:txBody>
      </p:sp>
      <p:sp>
        <p:nvSpPr>
          <p:cNvPr id="26627" name="Rectangle 3"/>
          <p:cNvSpPr>
            <a:spLocks noGrp="1" noChangeArrowheads="1"/>
          </p:cNvSpPr>
          <p:nvPr>
            <p:ph type="body" idx="1"/>
          </p:nvPr>
        </p:nvSpPr>
        <p:spPr>
          <a:xfrm>
            <a:off x="304800" y="1219200"/>
            <a:ext cx="5611813" cy="5257800"/>
          </a:xfrm>
        </p:spPr>
        <p:txBody>
          <a:bodyPr/>
          <a:lstStyle/>
          <a:p>
            <a:pPr eaLnBrk="1" hangingPunct="1"/>
            <a:r>
              <a:rPr lang="vi-VN" sz="2400">
                <a:latin typeface="Arial" charset="0"/>
              </a:rPr>
              <a:t>Giao diện </a:t>
            </a:r>
            <a:r>
              <a:rPr lang="en-US" sz="2400">
                <a:latin typeface="Arial" charset="0"/>
              </a:rPr>
              <a:t>đã </a:t>
            </a:r>
            <a:r>
              <a:rPr lang="vi-VN" sz="2400">
                <a:latin typeface="Arial" charset="0"/>
              </a:rPr>
              <a:t>được kiểm tra cho phù hợp với </a:t>
            </a:r>
            <a:r>
              <a:rPr lang="en-US" sz="2400">
                <a:latin typeface="Arial" charset="0"/>
              </a:rPr>
              <a:t>sự tổ chức hoặc </a:t>
            </a:r>
            <a:r>
              <a:rPr lang="vi-VN" sz="2400">
                <a:latin typeface="Arial" charset="0"/>
              </a:rPr>
              <a:t>các tài liệu hướng dẫn</a:t>
            </a:r>
            <a:r>
              <a:rPr lang="en-US" sz="2400">
                <a:latin typeface="Arial" charset="0"/>
              </a:rPr>
              <a:t>.</a:t>
            </a:r>
          </a:p>
          <a:p>
            <a:pPr eaLnBrk="1" hangingPunct="1"/>
            <a:r>
              <a:rPr lang="vi-VN" sz="2400">
                <a:latin typeface="Arial" charset="0"/>
              </a:rPr>
              <a:t>Bởi vì các văn bản hướng dẫn có thể có hàng trăm </a:t>
            </a:r>
            <a:r>
              <a:rPr lang="en-US" sz="2400">
                <a:latin typeface="Arial" charset="0"/>
              </a:rPr>
              <a:t>mục</a:t>
            </a:r>
            <a:r>
              <a:rPr lang="vi-VN" sz="2400">
                <a:latin typeface="Arial" charset="0"/>
              </a:rPr>
              <a:t>, có thể mất một thời gian dài để làm chủ các nguyên tắc và xem lại giao diện.</a:t>
            </a:r>
            <a:endParaRPr lang="en-US" sz="2400">
              <a:latin typeface="Arial" charset="0"/>
            </a:endParaRPr>
          </a:p>
        </p:txBody>
      </p:sp>
      <p:pic>
        <p:nvPicPr>
          <p:cNvPr id="26628" name="Picture 4" descr="bd04969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48400" y="2365375"/>
            <a:ext cx="2667000" cy="2465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92C6A-EB38-6B41-9448-1007B2D0C519}" type="slidenum">
              <a:rPr lang="en-US" sz="1200"/>
              <a:pPr eaLnBrk="1" hangingPunct="1"/>
              <a:t>13</a:t>
            </a:fld>
            <a:endParaRPr lang="en-US" sz="1200"/>
          </a:p>
        </p:txBody>
      </p:sp>
      <p:sp>
        <p:nvSpPr>
          <p:cNvPr id="27650" name="Rectangle 2"/>
          <p:cNvSpPr>
            <a:spLocks noGrp="1" noChangeArrowheads="1"/>
          </p:cNvSpPr>
          <p:nvPr>
            <p:ph type="title"/>
          </p:nvPr>
        </p:nvSpPr>
        <p:spPr/>
        <p:txBody>
          <a:bodyPr/>
          <a:lstStyle/>
          <a:p>
            <a:r>
              <a:rPr lang="en-US" altLang="ja-JP">
                <a:latin typeface="Arial" charset="0"/>
              </a:rPr>
              <a:t>Nhận xét chuyên môn: Kiểm tra tính nhất quán </a:t>
            </a:r>
            <a:endParaRPr lang="en-US">
              <a:latin typeface="Arial" charset="0"/>
            </a:endParaRPr>
          </a:p>
        </p:txBody>
      </p:sp>
      <p:sp>
        <p:nvSpPr>
          <p:cNvPr id="27651" name="Rectangle 3"/>
          <p:cNvSpPr>
            <a:spLocks noGrp="1" noChangeArrowheads="1"/>
          </p:cNvSpPr>
          <p:nvPr>
            <p:ph type="body" idx="1"/>
          </p:nvPr>
        </p:nvSpPr>
        <p:spPr>
          <a:xfrm>
            <a:off x="304800" y="1219200"/>
            <a:ext cx="8115300" cy="5257800"/>
          </a:xfrm>
        </p:spPr>
        <p:txBody>
          <a:bodyPr/>
          <a:lstStyle/>
          <a:p>
            <a:pPr eaLnBrk="1" hangingPunct="1"/>
            <a:r>
              <a:rPr lang="vi-VN">
                <a:latin typeface="Arial" charset="0"/>
              </a:rPr>
              <a:t>Các chuyên gia xác minh tính nhất quán trên một </a:t>
            </a:r>
            <a:r>
              <a:rPr lang="en-US">
                <a:latin typeface="Arial" charset="0"/>
              </a:rPr>
              <a:t>họ </a:t>
            </a:r>
            <a:r>
              <a:rPr lang="vi-VN">
                <a:latin typeface="Arial" charset="0"/>
              </a:rPr>
              <a:t>giao diện và tài liệu</a:t>
            </a:r>
            <a:r>
              <a:rPr lang="en-US">
                <a:latin typeface="Arial" charset="0"/>
              </a:rPr>
              <a:t> trợ giúp</a:t>
            </a:r>
          </a:p>
          <a:p>
            <a:pPr eaLnBrk="1" hangingPunct="1"/>
            <a:r>
              <a:rPr lang="vi-VN">
                <a:latin typeface="Arial" charset="0"/>
              </a:rPr>
              <a:t>Kiểm tra đối với thuật ngữ, phông chữ, phối màu, bố trí, </a:t>
            </a:r>
            <a:r>
              <a:rPr lang="en-US">
                <a:latin typeface="Arial" charset="0"/>
              </a:rPr>
              <a:t>định dạng </a:t>
            </a:r>
            <a:r>
              <a:rPr lang="vi-VN">
                <a:latin typeface="Arial" charset="0"/>
              </a:rPr>
              <a:t>đầu vào/đầu ra, vv</a:t>
            </a:r>
            <a:r>
              <a:rPr lang="en-US">
                <a:latin typeface="Arial" charset="0"/>
              </a:rPr>
              <a:t>. </a:t>
            </a:r>
          </a:p>
          <a:p>
            <a:pPr eaLnBrk="1" hangingPunct="1"/>
            <a:r>
              <a:rPr lang="vi-VN">
                <a:latin typeface="Arial" charset="0"/>
              </a:rPr>
              <a:t>Một</a:t>
            </a:r>
            <a:r>
              <a:rPr lang="en-US">
                <a:latin typeface="Arial" charset="0"/>
              </a:rPr>
              <a:t> bản in màn hình</a:t>
            </a:r>
            <a:r>
              <a:rPr lang="vi-VN">
                <a:latin typeface="Arial" charset="0"/>
              </a:rPr>
              <a:t> đã được chứng minh là có hiệu quả trong việc phát hiện mâu thuẫn và bất thường</a:t>
            </a:r>
            <a:r>
              <a:rPr lang="en-US">
                <a:latin typeface="Arial" charset="0"/>
              </a:rPr>
              <a:t> của</a:t>
            </a:r>
            <a:r>
              <a:rPr lang="vi-VN">
                <a:latin typeface="Arial" charset="0"/>
              </a:rPr>
              <a:t> các mẫu</a:t>
            </a:r>
            <a:endParaRPr lang="en-US">
              <a:latin typeface="Arial"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E648F4-7A41-914B-A42C-12FBCF7CF375}" type="slidenum">
              <a:rPr lang="en-US" sz="1200"/>
              <a:pPr eaLnBrk="1" hangingPunct="1"/>
              <a:t>14</a:t>
            </a:fld>
            <a:endParaRPr lang="en-US" sz="1200"/>
          </a:p>
        </p:txBody>
      </p:sp>
      <p:sp>
        <p:nvSpPr>
          <p:cNvPr id="28674" name="Rectangle 2"/>
          <p:cNvSpPr>
            <a:spLocks noGrp="1" noChangeArrowheads="1"/>
          </p:cNvSpPr>
          <p:nvPr>
            <p:ph type="title"/>
          </p:nvPr>
        </p:nvSpPr>
        <p:spPr/>
        <p:txBody>
          <a:bodyPr/>
          <a:lstStyle/>
          <a:p>
            <a:r>
              <a:rPr lang="en-US">
                <a:latin typeface="Arial" charset="0"/>
              </a:rPr>
              <a:t>Định hướng nhận thức</a:t>
            </a:r>
          </a:p>
        </p:txBody>
      </p:sp>
      <p:sp>
        <p:nvSpPr>
          <p:cNvPr id="28675" name="Rectangle 3"/>
          <p:cNvSpPr>
            <a:spLocks noGrp="1" noChangeArrowheads="1"/>
          </p:cNvSpPr>
          <p:nvPr>
            <p:ph type="body" idx="1"/>
          </p:nvPr>
        </p:nvSpPr>
        <p:spPr>
          <a:xfrm>
            <a:off x="304800" y="1219200"/>
            <a:ext cx="7129463" cy="5257800"/>
          </a:xfrm>
        </p:spPr>
        <p:txBody>
          <a:bodyPr/>
          <a:lstStyle/>
          <a:p>
            <a:pPr eaLnBrk="1" hangingPunct="1">
              <a:lnSpc>
                <a:spcPct val="90000"/>
              </a:lnSpc>
            </a:pPr>
            <a:r>
              <a:rPr lang="vi-VN">
                <a:latin typeface="Arial" charset="0"/>
              </a:rPr>
              <a:t>Các chuyên gia mô phỏng người sử dụng </a:t>
            </a:r>
            <a:r>
              <a:rPr lang="en-US">
                <a:latin typeface="Arial" charset="0"/>
              </a:rPr>
              <a:t>thông </a:t>
            </a:r>
            <a:r>
              <a:rPr lang="vi-VN">
                <a:latin typeface="Arial" charset="0"/>
              </a:rPr>
              <a:t>qua </a:t>
            </a:r>
            <a:r>
              <a:rPr lang="en-US">
                <a:latin typeface="Arial" charset="0"/>
              </a:rPr>
              <a:t>giao diện theo các kịch bản cụ thể.</a:t>
            </a:r>
          </a:p>
          <a:p>
            <a:pPr eaLnBrk="1" hangingPunct="1">
              <a:lnSpc>
                <a:spcPct val="90000"/>
              </a:lnSpc>
            </a:pPr>
            <a:r>
              <a:rPr lang="en-US">
                <a:latin typeface="Arial" charset="0"/>
              </a:rPr>
              <a:t>Phân chia kịch bản thành các kịch bản nhỏ hơn, mô phỏng tuân theo người dùng.</a:t>
            </a:r>
          </a:p>
          <a:p>
            <a:pPr eaLnBrk="1" hangingPunct="1">
              <a:lnSpc>
                <a:spcPct val="90000"/>
              </a:lnSpc>
            </a:pPr>
            <a:r>
              <a:rPr lang="vi-VN">
                <a:latin typeface="Arial" charset="0"/>
              </a:rPr>
              <a:t>Trong một hướng, các chuyên gia nên cố gắng để kiểm tra:</a:t>
            </a:r>
            <a:endParaRPr lang="en-US">
              <a:latin typeface="Arial" charset="0"/>
            </a:endParaRPr>
          </a:p>
          <a:p>
            <a:pPr lvl="1" eaLnBrk="1" hangingPunct="1">
              <a:lnSpc>
                <a:spcPct val="90000"/>
              </a:lnSpc>
            </a:pPr>
            <a:r>
              <a:rPr lang="vi-VN">
                <a:latin typeface="Arial" charset="0"/>
                <a:cs typeface="Arial" charset="0"/>
              </a:rPr>
              <a:t>người dùng sẽ biết phải làm gì</a:t>
            </a:r>
            <a:r>
              <a:rPr lang="en-US">
                <a:latin typeface="Arial" charset="0"/>
                <a:cs typeface="Arial" charset="0"/>
              </a:rPr>
              <a:t>, </a:t>
            </a:r>
          </a:p>
          <a:p>
            <a:pPr lvl="1" eaLnBrk="1" hangingPunct="1">
              <a:lnSpc>
                <a:spcPct val="90000"/>
              </a:lnSpc>
            </a:pPr>
            <a:r>
              <a:rPr lang="vi-VN">
                <a:latin typeface="Arial" charset="0"/>
                <a:cs typeface="Arial" charset="0"/>
              </a:rPr>
              <a:t>xem làm thế nào để làm điều đó, và</a:t>
            </a:r>
            <a:endParaRPr lang="en-US">
              <a:latin typeface="Arial" charset="0"/>
              <a:cs typeface="Arial" charset="0"/>
            </a:endParaRPr>
          </a:p>
          <a:p>
            <a:pPr lvl="1" eaLnBrk="1" hangingPunct="1">
              <a:lnSpc>
                <a:spcPct val="90000"/>
              </a:lnSpc>
            </a:pPr>
            <a:r>
              <a:rPr lang="vi-VN">
                <a:latin typeface="Arial" charset="0"/>
                <a:cs typeface="Arial" charset="0"/>
              </a:rPr>
              <a:t>hiểu </a:t>
            </a:r>
            <a:r>
              <a:rPr lang="en-US">
                <a:latin typeface="Arial" charset="0"/>
                <a:cs typeface="Arial" charset="0"/>
              </a:rPr>
              <a:t>các</a:t>
            </a:r>
            <a:r>
              <a:rPr lang="vi-VN">
                <a:latin typeface="Arial" charset="0"/>
                <a:cs typeface="Arial" charset="0"/>
              </a:rPr>
              <a:t> phản hồi hay hành động là đúng hay không?</a:t>
            </a:r>
            <a:endParaRPr lang="en-US">
              <a:latin typeface="Arial" charset="0"/>
              <a:cs typeface="Arial" charset="0"/>
            </a:endParaRPr>
          </a:p>
        </p:txBody>
      </p:sp>
      <p:pic>
        <p:nvPicPr>
          <p:cNvPr id="28676" name="Picture 4" descr="j0312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538" y="4116388"/>
            <a:ext cx="1592262" cy="1598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9B9425-74EC-3145-A6E5-E07B09EBC077}" type="slidenum">
              <a:rPr lang="en-US" sz="1200"/>
              <a:pPr eaLnBrk="1" hangingPunct="1"/>
              <a:t>15</a:t>
            </a:fld>
            <a:endParaRPr lang="en-US" sz="1200"/>
          </a:p>
        </p:txBody>
      </p:sp>
      <p:sp>
        <p:nvSpPr>
          <p:cNvPr id="29698" name="Rectangle 2"/>
          <p:cNvSpPr>
            <a:spLocks noGrp="1" noChangeArrowheads="1"/>
          </p:cNvSpPr>
          <p:nvPr>
            <p:ph type="title"/>
          </p:nvPr>
        </p:nvSpPr>
        <p:spPr/>
        <p:txBody>
          <a:bodyPr/>
          <a:lstStyle/>
          <a:p>
            <a:r>
              <a:rPr lang="en-US" altLang="ja-JP">
                <a:latin typeface="Arial" charset="0"/>
              </a:rPr>
              <a:t>Kiểm tra khả năng sử dụng</a:t>
            </a:r>
            <a:endParaRPr lang="en-US">
              <a:latin typeface="Arial" charset="0"/>
            </a:endParaRPr>
          </a:p>
        </p:txBody>
      </p:sp>
      <p:sp>
        <p:nvSpPr>
          <p:cNvPr id="29699" name="Rectangle 3"/>
          <p:cNvSpPr>
            <a:spLocks noGrp="1" noChangeArrowheads="1"/>
          </p:cNvSpPr>
          <p:nvPr>
            <p:ph type="body" idx="1"/>
          </p:nvPr>
        </p:nvSpPr>
        <p:spPr/>
        <p:txBody>
          <a:bodyPr/>
          <a:lstStyle/>
          <a:p>
            <a:pPr eaLnBrk="1" hangingPunct="1"/>
            <a:r>
              <a:rPr lang="vi-VN">
                <a:latin typeface="Arial" charset="0"/>
              </a:rPr>
              <a:t>Các chuyên gia tổ chức một cuộc họp </a:t>
            </a:r>
            <a:r>
              <a:rPr lang="en-US">
                <a:latin typeface="Arial" charset="0"/>
              </a:rPr>
              <a:t>đánh giá,</a:t>
            </a:r>
            <a:r>
              <a:rPr lang="vi-VN">
                <a:latin typeface="Arial" charset="0"/>
              </a:rPr>
              <a:t> với </a:t>
            </a:r>
            <a:r>
              <a:rPr lang="en-US">
                <a:latin typeface="Arial" charset="0"/>
              </a:rPr>
              <a:t>người trung gian</a:t>
            </a:r>
            <a:r>
              <a:rPr lang="vi-VN">
                <a:latin typeface="Arial" charset="0"/>
              </a:rPr>
              <a:t>, </a:t>
            </a:r>
            <a:r>
              <a:rPr lang="en-US">
                <a:latin typeface="Arial" charset="0"/>
              </a:rPr>
              <a:t>mô tả</a:t>
            </a:r>
            <a:r>
              <a:rPr lang="vi-VN">
                <a:latin typeface="Arial" charset="0"/>
              </a:rPr>
              <a:t> giao diện và thảo luận về </a:t>
            </a:r>
            <a:r>
              <a:rPr lang="en-US">
                <a:latin typeface="Arial" charset="0"/>
              </a:rPr>
              <a:t>điểm mạnh </a:t>
            </a:r>
            <a:r>
              <a:rPr lang="vi-VN">
                <a:latin typeface="Arial" charset="0"/>
              </a:rPr>
              <a:t>và điểm yếu của nó. </a:t>
            </a:r>
            <a:r>
              <a:rPr lang="en-US">
                <a:latin typeface="Arial" charset="0"/>
              </a:rPr>
              <a:t>Nhóm t</a:t>
            </a:r>
            <a:r>
              <a:rPr lang="vi-VN">
                <a:latin typeface="Arial" charset="0"/>
              </a:rPr>
              <a:t>hiết có thể </a:t>
            </a:r>
            <a:r>
              <a:rPr lang="en-US">
                <a:latin typeface="Arial" charset="0"/>
              </a:rPr>
              <a:t>đưa ra </a:t>
            </a:r>
            <a:r>
              <a:rPr lang="vi-VN">
                <a:latin typeface="Arial" charset="0"/>
              </a:rPr>
              <a:t>bằng chứng về các vấn đề trong một định dạng </a:t>
            </a:r>
            <a:r>
              <a:rPr lang="en-US">
                <a:latin typeface="Arial" charset="0"/>
              </a:rPr>
              <a:t>đối lập</a:t>
            </a:r>
            <a:r>
              <a:rPr lang="vi-VN">
                <a:latin typeface="Arial" charset="0"/>
              </a:rPr>
              <a:t>.</a:t>
            </a:r>
            <a:endParaRPr lang="en-US">
              <a:latin typeface="Arial" charset="0"/>
            </a:endParaRPr>
          </a:p>
          <a:p>
            <a:pPr eaLnBrk="1" hangingPunct="1"/>
            <a:r>
              <a:rPr lang="en-US">
                <a:latin typeface="Arial" charset="0"/>
              </a:rPr>
              <a:t>Có thể truyền đạt kinh nghiệm </a:t>
            </a:r>
            <a:r>
              <a:rPr lang="vi-VN">
                <a:latin typeface="Arial" charset="0"/>
              </a:rPr>
              <a:t>cho các nhà thiết kế </a:t>
            </a:r>
            <a:r>
              <a:rPr lang="en-US">
                <a:latin typeface="Arial" charset="0"/>
              </a:rPr>
              <a:t>giỏi</a:t>
            </a:r>
            <a:r>
              <a:rPr lang="vi-VN">
                <a:latin typeface="Arial" charset="0"/>
              </a:rPr>
              <a:t>, nhưng họ có thể mất lâu hơn để chuẩn bị. </a:t>
            </a:r>
            <a:endParaRPr lang="en-US">
              <a:latin typeface="Arial" charset="0"/>
            </a:endParaRPr>
          </a:p>
          <a:p>
            <a:pPr eaLnBrk="1" hangingPunct="1"/>
            <a:r>
              <a:rPr lang="vi-VN">
                <a:latin typeface="Arial" charset="0"/>
              </a:rPr>
              <a:t>Hiếm khi được </a:t>
            </a:r>
            <a:r>
              <a:rPr lang="en-US">
                <a:latin typeface="Arial" charset="0"/>
              </a:rPr>
              <a:t>so sánh </a:t>
            </a:r>
            <a:r>
              <a:rPr lang="vi-VN">
                <a:latin typeface="Arial" charset="0"/>
              </a:rPr>
              <a:t>với các phương pháp đánh giá </a:t>
            </a:r>
            <a:r>
              <a:rPr lang="en-US">
                <a:latin typeface="Arial" charset="0"/>
              </a:rPr>
              <a:t>khác.</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Arial" charset="0"/>
              </a:rPr>
              <a:t>Phương pháp</a:t>
            </a:r>
          </a:p>
        </p:txBody>
      </p:sp>
      <p:sp>
        <p:nvSpPr>
          <p:cNvPr id="30722" name="Content Placeholder 2"/>
          <p:cNvSpPr>
            <a:spLocks noGrp="1"/>
          </p:cNvSpPr>
          <p:nvPr>
            <p:ph idx="1"/>
          </p:nvPr>
        </p:nvSpPr>
        <p:spPr/>
        <p:txBody>
          <a:bodyPr/>
          <a:lstStyle/>
          <a:p>
            <a:r>
              <a:rPr lang="en-US" sz="2400">
                <a:latin typeface="Arial" charset="0"/>
              </a:rPr>
              <a:t>Xác định nhóm người dùng tham gia kiểm tra dựa trên các tính năng của sản phẩm (như sản phẩm thực, mẫu sản phẩm và thông qua simulator)</a:t>
            </a:r>
          </a:p>
          <a:p>
            <a:r>
              <a:rPr lang="en-US" sz="2400">
                <a:latin typeface="Arial" charset="0"/>
              </a:rPr>
              <a:t>Xác định sự phản hồi của người dùng như qua interview, đánh giá điểm sử dụng các chức năng (khảo sát)</a:t>
            </a:r>
          </a:p>
          <a:p>
            <a:r>
              <a:rPr lang="en-US" sz="2400">
                <a:latin typeface="Arial" charset="0"/>
              </a:rPr>
              <a:t>Xác định khả năng tương tác giữa người dùng với chương trình, thông qua các nhóm riêng biệt, sử dụng PTN …</a:t>
            </a:r>
          </a:p>
          <a:p>
            <a:r>
              <a:rPr lang="en-US" sz="2400">
                <a:latin typeface="Arial" charset="0"/>
              </a:rPr>
              <a:t>Thông qua số lượng kết quả, đưa ra tính sử dụng bằng bảng hoặc biểu đồ</a:t>
            </a:r>
          </a:p>
        </p:txBody>
      </p:sp>
      <p:sp>
        <p:nvSpPr>
          <p:cNvPr id="3072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386847-1547-4448-B996-2F6642A95BEC}" type="slidenum">
              <a:rPr lang="en-US" sz="1200"/>
              <a:pPr eaLnBrk="1" hangingPunct="1"/>
              <a:t>16</a:t>
            </a:fld>
            <a:endParaRPr 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Arial" charset="0"/>
              </a:rPr>
              <a:t>Ví dụ dưới dạng kết quả biểu đồ kiểm tra</a:t>
            </a:r>
          </a:p>
        </p:txBody>
      </p:sp>
      <p:sp>
        <p:nvSpPr>
          <p:cNvPr id="3174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EF0E444-644A-144F-9295-5A6567F0093F}" type="slidenum">
              <a:rPr lang="en-US" sz="1200"/>
              <a:pPr eaLnBrk="1" hangingPunct="1"/>
              <a:t>17</a:t>
            </a:fld>
            <a:endParaRPr lang="en-US" sz="120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77225"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atin typeface="Arial" charset="0"/>
              </a:rPr>
              <a:t>Kiểm tra những gì?</a:t>
            </a:r>
          </a:p>
        </p:txBody>
      </p:sp>
      <p:sp>
        <p:nvSpPr>
          <p:cNvPr id="32770" name="Content Placeholder 2"/>
          <p:cNvSpPr>
            <a:spLocks noGrp="1"/>
          </p:cNvSpPr>
          <p:nvPr>
            <p:ph idx="1"/>
          </p:nvPr>
        </p:nvSpPr>
        <p:spPr/>
        <p:txBody>
          <a:bodyPr/>
          <a:lstStyle/>
          <a:p>
            <a:r>
              <a:rPr lang="en-US" sz="2000">
                <a:latin typeface="Arial" charset="0"/>
              </a:rPr>
              <a:t>Kiểm tra dựa trên hồi quy</a:t>
            </a:r>
          </a:p>
          <a:p>
            <a:pPr lvl="1"/>
            <a:r>
              <a:rPr lang="en-US" sz="1800">
                <a:latin typeface="Arial" charset="0"/>
                <a:cs typeface="Arial" charset="0"/>
              </a:rPr>
              <a:t>So sánh kết quả của các lần kiểm tra trước với các lần trước nữa hoặc với các dữ liệu đã được biết trước</a:t>
            </a:r>
          </a:p>
          <a:p>
            <a:pPr lvl="1"/>
            <a:r>
              <a:rPr lang="en-US" sz="1800">
                <a:latin typeface="Arial" charset="0"/>
                <a:cs typeface="Arial" charset="0"/>
              </a:rPr>
              <a:t>Chắc chắn lỗi đã được sửa</a:t>
            </a:r>
          </a:p>
          <a:p>
            <a:pPr lvl="1"/>
            <a:r>
              <a:rPr lang="en-US" sz="1800">
                <a:latin typeface="Arial" charset="0"/>
                <a:cs typeface="Arial" charset="0"/>
              </a:rPr>
              <a:t>Có thể chạy kiểm tra hồi quy để đảm bảo các chức năng hoạt động tốt, toàn bộ hệ thống con/chức năng con, tính năng của chương trình</a:t>
            </a:r>
          </a:p>
          <a:p>
            <a:r>
              <a:rPr lang="en-US" sz="2000">
                <a:latin typeface="Arial" charset="0"/>
              </a:rPr>
              <a:t>Kiểm tra dữ liệu</a:t>
            </a:r>
          </a:p>
          <a:p>
            <a:pPr lvl="1"/>
            <a:r>
              <a:rPr lang="en-US" sz="1800">
                <a:latin typeface="Arial" charset="0"/>
                <a:cs typeface="Arial" charset="0"/>
              </a:rPr>
              <a:t>Kiểu dữ liệu, xử lý các dữ liệu thực</a:t>
            </a:r>
          </a:p>
          <a:p>
            <a:pPr lvl="1"/>
            <a:r>
              <a:rPr lang="en-US" sz="1800">
                <a:latin typeface="Arial" charset="0"/>
                <a:cs typeface="Arial" charset="0"/>
              </a:rPr>
              <a:t>Tổng hợp các dữ liệu liên quan (dữ liệu thực, dữ liệu thống kê …)</a:t>
            </a:r>
          </a:p>
          <a:p>
            <a:pPr lvl="1"/>
            <a:r>
              <a:rPr lang="en-US" sz="1800">
                <a:latin typeface="Arial" charset="0"/>
                <a:cs typeface="Arial" charset="0"/>
              </a:rPr>
              <a:t>Đưa ra sự thống kê lỗi liên quan</a:t>
            </a:r>
          </a:p>
          <a:p>
            <a:r>
              <a:rPr lang="en-US" sz="2000">
                <a:latin typeface="Arial" charset="0"/>
              </a:rPr>
              <a:t>Kiểm tra giao diện</a:t>
            </a:r>
          </a:p>
          <a:p>
            <a:pPr lvl="1"/>
            <a:r>
              <a:rPr lang="en-US" sz="1800">
                <a:latin typeface="Arial" charset="0"/>
                <a:cs typeface="Arial" charset="0"/>
              </a:rPr>
              <a:t>Bố trí các layout, chức năng</a:t>
            </a:r>
          </a:p>
          <a:p>
            <a:pPr lvl="1"/>
            <a:r>
              <a:rPr lang="en-US" sz="1800">
                <a:latin typeface="Arial" charset="0"/>
                <a:cs typeface="Arial" charset="0"/>
              </a:rPr>
              <a:t>Bố trí dữ liệu hiển thị</a:t>
            </a:r>
          </a:p>
          <a:p>
            <a:pPr lvl="1"/>
            <a:r>
              <a:rPr lang="en-US" sz="1800">
                <a:latin typeface="Arial" charset="0"/>
                <a:cs typeface="Arial" charset="0"/>
              </a:rPr>
              <a:t>Các trạng thái giao diện liên quan (màu sắc, font …)</a:t>
            </a:r>
          </a:p>
          <a:p>
            <a:pPr lvl="1"/>
            <a:r>
              <a:rPr lang="en-US" sz="1800">
                <a:latin typeface="Arial" charset="0"/>
                <a:cs typeface="Arial" charset="0"/>
              </a:rPr>
              <a:t>Các phương thức tương tác</a:t>
            </a:r>
          </a:p>
        </p:txBody>
      </p:sp>
      <p:sp>
        <p:nvSpPr>
          <p:cNvPr id="3277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85DCC7E-6094-F349-8464-B09965029863}" type="slidenum">
              <a:rPr lang="en-US" sz="1200"/>
              <a:pPr eaLnBrk="1" hangingPunct="1"/>
              <a:t>18</a:t>
            </a:fld>
            <a:endParaRPr lang="en-US" sz="120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8B5D7E-051B-154E-BADB-E8D4B5D949C1}" type="slidenum">
              <a:rPr lang="en-US" sz="1200"/>
              <a:pPr eaLnBrk="1" hangingPunct="1"/>
              <a:t>19</a:t>
            </a:fld>
            <a:endParaRPr lang="en-US" sz="1200"/>
          </a:p>
        </p:txBody>
      </p:sp>
      <p:sp>
        <p:nvSpPr>
          <p:cNvPr id="33794" name="Rectangle 2"/>
          <p:cNvSpPr>
            <a:spLocks noGrp="1" noChangeArrowheads="1"/>
          </p:cNvSpPr>
          <p:nvPr>
            <p:ph type="title"/>
          </p:nvPr>
        </p:nvSpPr>
        <p:spPr/>
        <p:txBody>
          <a:bodyPr/>
          <a:lstStyle/>
          <a:p>
            <a:r>
              <a:rPr lang="en-US" altLang="ja-JP">
                <a:latin typeface="Arial" charset="0"/>
              </a:rPr>
              <a:t>Kiểm tra khả năng sử dụng và thí nghiệm</a:t>
            </a:r>
          </a:p>
        </p:txBody>
      </p:sp>
      <p:sp>
        <p:nvSpPr>
          <p:cNvPr id="33795" name="Rectangle 3"/>
          <p:cNvSpPr>
            <a:spLocks noGrp="1" noChangeArrowheads="1"/>
          </p:cNvSpPr>
          <p:nvPr>
            <p:ph type="body" idx="1"/>
          </p:nvPr>
        </p:nvSpPr>
        <p:spPr/>
        <p:txBody>
          <a:bodyPr/>
          <a:lstStyle/>
          <a:p>
            <a:pPr eaLnBrk="1" hangingPunct="1">
              <a:lnSpc>
                <a:spcPct val="90000"/>
              </a:lnSpc>
            </a:pPr>
            <a:r>
              <a:rPr lang="en-US" altLang="ja-JP" sz="2400">
                <a:latin typeface="Arial" charset="0"/>
              </a:rPr>
              <a:t>Sự cần thiết của kiểm tra khả năng sử dụng và thí nghiệm từ đầu những năm 80.</a:t>
            </a:r>
          </a:p>
          <a:p>
            <a:pPr eaLnBrk="1" hangingPunct="1">
              <a:lnSpc>
                <a:spcPct val="90000"/>
              </a:lnSpc>
            </a:pPr>
            <a:r>
              <a:rPr lang="en-US" altLang="ja-JP" sz="2400">
                <a:latin typeface="Arial" charset="0"/>
              </a:rPr>
              <a:t>Hướng tới kiểm tra khả năng sử dụng nhằm kích thích việc xây dựng PTN về khả năng sử dụng.</a:t>
            </a:r>
          </a:p>
          <a:p>
            <a:pPr eaLnBrk="1" hangingPunct="1">
              <a:lnSpc>
                <a:spcPct val="90000"/>
              </a:lnSpc>
            </a:pPr>
            <a:r>
              <a:rPr lang="en-US" altLang="ja-JP" sz="2400">
                <a:latin typeface="Arial" charset="0"/>
              </a:rPr>
              <a:t>Mô hình của PTN là có 2 diện tích khoảng 10x10 foot,một dành cho thử nghiệm sự hoạt động, và cái khác dành cho các kiểm tra và quan sát.</a:t>
            </a:r>
          </a:p>
          <a:p>
            <a:pPr eaLnBrk="1" hangingPunct="1">
              <a:lnSpc>
                <a:spcPct val="90000"/>
              </a:lnSpc>
            </a:pPr>
            <a:r>
              <a:rPr lang="en-US" altLang="ja-JP" sz="2400">
                <a:latin typeface="Arial" charset="0"/>
              </a:rPr>
              <a:t>Nhân viên của PTN có kinh nghiệm trong kiểm thử và thiết kế giao diện người dùng. </a:t>
            </a:r>
          </a:p>
          <a:p>
            <a:pPr eaLnBrk="1" hangingPunct="1">
              <a:lnSpc>
                <a:spcPct val="90000"/>
              </a:lnSpc>
            </a:pPr>
            <a:r>
              <a:rPr lang="en-US" altLang="ja-JP" sz="2400">
                <a:latin typeface="Arial" charset="0"/>
              </a:rPr>
              <a:t>Họ có thể phục vụ cho nhiều dự án trong năm. </a:t>
            </a:r>
          </a:p>
          <a:p>
            <a:pPr eaLnBrk="1" hangingPunct="1">
              <a:lnSpc>
                <a:spcPct val="90000"/>
              </a:lnSpc>
            </a:pPr>
            <a:r>
              <a:rPr lang="en-US" altLang="ja-JP" sz="2400">
                <a:latin typeface="Arial" charset="0"/>
              </a:rPr>
              <a:t>Họ giúp người thiết kế tạo kế hoạch kiểm thử và thực hiện kiểm tra thí điểm một tuần trước khi có sự kiểm tra thực sự</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endParaRPr lang="en-US">
              <a:latin typeface="Arial" charset="0"/>
            </a:endParaRPr>
          </a:p>
        </p:txBody>
      </p:sp>
      <p:sp>
        <p:nvSpPr>
          <p:cNvPr id="16386" name="Content Placeholder 2"/>
          <p:cNvSpPr>
            <a:spLocks noGrp="1"/>
          </p:cNvSpPr>
          <p:nvPr>
            <p:ph idx="1"/>
          </p:nvPr>
        </p:nvSpPr>
        <p:spPr/>
        <p:txBody>
          <a:bodyPr/>
          <a:lstStyle/>
          <a:p>
            <a:r>
              <a:rPr lang="en-US">
                <a:latin typeface="Arial" charset="0"/>
              </a:rPr>
              <a:t>Chương 4 - DTUI</a:t>
            </a:r>
          </a:p>
        </p:txBody>
      </p:sp>
      <p:sp>
        <p:nvSpPr>
          <p:cNvPr id="1638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CFDAA9-46D2-C941-8AC3-A415E013EDCE}" type="slidenum">
              <a:rPr lang="en-US" sz="1200"/>
              <a:pPr eaLnBrk="1" hangingPunct="1"/>
              <a:t>2</a:t>
            </a:fld>
            <a:endParaRPr 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70415D-5F35-3941-8D84-9843142E4233}" type="slidenum">
              <a:rPr lang="en-US" sz="1200"/>
              <a:pPr eaLnBrk="1" hangingPunct="1"/>
              <a:t>20</a:t>
            </a:fld>
            <a:endParaRPr lang="en-US" sz="1200"/>
          </a:p>
        </p:txBody>
      </p:sp>
      <p:sp>
        <p:nvSpPr>
          <p:cNvPr id="34818" name="Rectangle 2"/>
          <p:cNvSpPr>
            <a:spLocks noGrp="1" noChangeArrowheads="1"/>
          </p:cNvSpPr>
          <p:nvPr>
            <p:ph type="title"/>
          </p:nvPr>
        </p:nvSpPr>
        <p:spPr/>
        <p:txBody>
          <a:bodyPr/>
          <a:lstStyle/>
          <a:p>
            <a:r>
              <a:rPr lang="en-US">
                <a:latin typeface="Arial" charset="0"/>
              </a:rPr>
              <a:t>► </a:t>
            </a:r>
            <a:r>
              <a:rPr lang="en-US" altLang="ja-JP">
                <a:latin typeface="Arial" charset="0"/>
              </a:rPr>
              <a:t>Kiểm tra khả năng sử dụng và thí nghiệm</a:t>
            </a:r>
            <a:endParaRPr lang="en-US">
              <a:latin typeface="Arial" charset="0"/>
            </a:endParaRPr>
          </a:p>
        </p:txBody>
      </p:sp>
      <p:sp>
        <p:nvSpPr>
          <p:cNvPr id="34819" name="Rectangle 3"/>
          <p:cNvSpPr>
            <a:spLocks noGrp="1" noChangeArrowheads="1"/>
          </p:cNvSpPr>
          <p:nvPr>
            <p:ph type="body" idx="1"/>
          </p:nvPr>
        </p:nvSpPr>
        <p:spPr/>
        <p:txBody>
          <a:bodyPr/>
          <a:lstStyle/>
          <a:p>
            <a:pPr eaLnBrk="1" hangingPunct="1"/>
            <a:r>
              <a:rPr lang="vi-VN" sz="2400">
                <a:latin typeface="Arial" charset="0"/>
              </a:rPr>
              <a:t>Những người tham gia nên được chọn </a:t>
            </a:r>
            <a:r>
              <a:rPr lang="en-US" sz="2400">
                <a:latin typeface="Arial" charset="0"/>
              </a:rPr>
              <a:t>để</a:t>
            </a:r>
            <a:r>
              <a:rPr lang="vi-VN" sz="2400">
                <a:latin typeface="Arial" charset="0"/>
              </a:rPr>
              <a:t> đại diện cho cộng đồng người sử dụng dự định,</a:t>
            </a:r>
            <a:endParaRPr lang="en-US" altLang="ja-JP" sz="2400">
              <a:latin typeface="Arial" charset="0"/>
            </a:endParaRPr>
          </a:p>
          <a:p>
            <a:pPr lvl="1" eaLnBrk="1" hangingPunct="1"/>
            <a:r>
              <a:rPr lang="vi-VN" sz="2000">
                <a:latin typeface="Arial" charset="0"/>
                <a:cs typeface="Arial" charset="0"/>
              </a:rPr>
              <a:t>với </a:t>
            </a:r>
            <a:r>
              <a:rPr lang="en-US" sz="2000">
                <a:latin typeface="Arial" charset="0"/>
                <a:cs typeface="Arial" charset="0"/>
              </a:rPr>
              <a:t>kiến thức</a:t>
            </a:r>
            <a:r>
              <a:rPr lang="vi-VN" sz="2000">
                <a:latin typeface="Arial" charset="0"/>
                <a:cs typeface="Arial" charset="0"/>
              </a:rPr>
              <a:t> nền tảng về máy tính, kinh nghiệm với các </a:t>
            </a:r>
            <a:r>
              <a:rPr lang="en-US" sz="2000">
                <a:latin typeface="Arial" charset="0"/>
                <a:cs typeface="Arial" charset="0"/>
              </a:rPr>
              <a:t>bài toán</a:t>
            </a:r>
            <a:r>
              <a:rPr lang="vi-VN" sz="2000">
                <a:latin typeface="Arial" charset="0"/>
                <a:cs typeface="Arial" charset="0"/>
              </a:rPr>
              <a:t>, giáo dục, và khả năng với các ngôn ngữ tự nhiên được sử dụng trong giao</a:t>
            </a:r>
            <a:r>
              <a:rPr lang="en-US" altLang="ja-JP" sz="2000">
                <a:latin typeface="Arial" charset="0"/>
                <a:ea typeface="ＭＳ Ｐゴシック" charset="0"/>
                <a:cs typeface="ＭＳ Ｐゴシック" charset="0"/>
              </a:rPr>
              <a:t>. </a:t>
            </a:r>
          </a:p>
          <a:p>
            <a:pPr eaLnBrk="1" hangingPunct="1"/>
            <a:r>
              <a:rPr lang="vi-VN" sz="2400">
                <a:latin typeface="Arial" charset="0"/>
              </a:rPr>
              <a:t>Những người tham gia </a:t>
            </a:r>
            <a:r>
              <a:rPr lang="en-US" sz="2400">
                <a:latin typeface="Arial" charset="0"/>
              </a:rPr>
              <a:t>phải</a:t>
            </a:r>
            <a:r>
              <a:rPr lang="vi-VN" sz="2400">
                <a:latin typeface="Arial" charset="0"/>
              </a:rPr>
              <a:t> được đối xử với sự tôn trọng và cần được thông báo rằng </a:t>
            </a:r>
            <a:r>
              <a:rPr lang="en-US" sz="2400">
                <a:latin typeface="Arial" charset="0"/>
              </a:rPr>
              <a:t>họ</a:t>
            </a:r>
            <a:r>
              <a:rPr lang="vi-VN" sz="2400">
                <a:latin typeface="Arial" charset="0"/>
              </a:rPr>
              <a:t> không phải là những người mà đang được thử nghiệm; </a:t>
            </a:r>
            <a:r>
              <a:rPr lang="en-US" sz="2400">
                <a:latin typeface="Arial" charset="0"/>
              </a:rPr>
              <a:t>mà </a:t>
            </a:r>
            <a:r>
              <a:rPr lang="vi-VN" sz="2400">
                <a:latin typeface="Arial" charset="0"/>
              </a:rPr>
              <a:t>thay</a:t>
            </a:r>
            <a:r>
              <a:rPr lang="en-US" sz="2400">
                <a:latin typeface="Arial" charset="0"/>
              </a:rPr>
              <a:t> vào đó</a:t>
            </a:r>
            <a:r>
              <a:rPr lang="vi-VN" sz="2400">
                <a:latin typeface="Arial" charset="0"/>
              </a:rPr>
              <a:t>, </a:t>
            </a:r>
            <a:r>
              <a:rPr lang="en-US" sz="2400">
                <a:latin typeface="Arial" charset="0"/>
              </a:rPr>
              <a:t>họ tham gia vào kiểm tra </a:t>
            </a:r>
            <a:r>
              <a:rPr lang="vi-VN" sz="2400">
                <a:latin typeface="Arial" charset="0"/>
              </a:rPr>
              <a:t>giao diện</a:t>
            </a:r>
            <a:endParaRPr lang="en-US" altLang="ja-JP" sz="2400">
              <a:latin typeface="Arial" charset="0"/>
            </a:endParaRPr>
          </a:p>
          <a:p>
            <a:pPr eaLnBrk="1" hangingPunct="1"/>
            <a:r>
              <a:rPr lang="vi-VN" sz="2400">
                <a:latin typeface="Arial" charset="0"/>
              </a:rPr>
              <a:t>Họ cần được nói về những gì họ sẽ làm và </a:t>
            </a:r>
            <a:r>
              <a:rPr lang="en-US" sz="2400">
                <a:latin typeface="Arial" charset="0"/>
              </a:rPr>
              <a:t>trong bao lâu</a:t>
            </a:r>
            <a:r>
              <a:rPr lang="vi-VN" sz="2400">
                <a:latin typeface="Arial" charset="0"/>
              </a:rPr>
              <a:t>.</a:t>
            </a:r>
            <a:endParaRPr lang="en-US" altLang="ja-JP" sz="2400">
              <a:latin typeface="Arial" charset="0"/>
            </a:endParaRPr>
          </a:p>
          <a:p>
            <a:pPr eaLnBrk="1" hangingPunct="1"/>
            <a:r>
              <a:rPr lang="vi-VN" sz="2400">
                <a:latin typeface="Arial" charset="0"/>
              </a:rPr>
              <a:t>Sự đồng ý tham gia nên luôn luôn tự nguyện, và </a:t>
            </a:r>
            <a:r>
              <a:rPr lang="en-US" sz="2400">
                <a:latin typeface="Arial" charset="0"/>
              </a:rPr>
              <a:t>thông báo về </a:t>
            </a:r>
            <a:r>
              <a:rPr lang="vi-VN" sz="2400">
                <a:latin typeface="Arial" charset="0"/>
              </a:rPr>
              <a:t>thông tin cần được thu</a:t>
            </a:r>
            <a:r>
              <a:rPr lang="en-US" sz="2400">
                <a:latin typeface="Arial"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75CF4E-052B-1F46-936E-BE212E16CD74}" type="slidenum">
              <a:rPr lang="en-US" sz="1200"/>
              <a:pPr eaLnBrk="1" hangingPunct="1"/>
              <a:t>21</a:t>
            </a:fld>
            <a:endParaRPr lang="en-US" sz="1200"/>
          </a:p>
        </p:txBody>
      </p:sp>
      <p:sp>
        <p:nvSpPr>
          <p:cNvPr id="35842" name="Rectangle 2"/>
          <p:cNvSpPr>
            <a:spLocks noGrp="1" noChangeArrowheads="1"/>
          </p:cNvSpPr>
          <p:nvPr>
            <p:ph type="title"/>
          </p:nvPr>
        </p:nvSpPr>
        <p:spPr/>
        <p:txBody>
          <a:bodyPr/>
          <a:lstStyle/>
          <a:p>
            <a:r>
              <a:rPr lang="en-US">
                <a:latin typeface="Arial" charset="0"/>
              </a:rPr>
              <a:t>► </a:t>
            </a:r>
            <a:r>
              <a:rPr lang="en-US" altLang="ja-JP">
                <a:latin typeface="Arial" charset="0"/>
              </a:rPr>
              <a:t>Kiểm tra khả năng sử dụng và thí nghiệm</a:t>
            </a:r>
          </a:p>
        </p:txBody>
      </p:sp>
      <p:sp>
        <p:nvSpPr>
          <p:cNvPr id="35843" name="Rectangle 3"/>
          <p:cNvSpPr>
            <a:spLocks noGrp="1" noChangeArrowheads="1"/>
          </p:cNvSpPr>
          <p:nvPr>
            <p:ph type="body" sz="half" idx="1"/>
          </p:nvPr>
        </p:nvSpPr>
        <p:spPr>
          <a:xfrm>
            <a:off x="304800" y="1219200"/>
            <a:ext cx="8382000" cy="5257800"/>
          </a:xfrm>
        </p:spPr>
        <p:txBody>
          <a:bodyPr/>
          <a:lstStyle/>
          <a:p>
            <a:pPr eaLnBrk="1" hangingPunct="1">
              <a:lnSpc>
                <a:spcPct val="80000"/>
              </a:lnSpc>
              <a:spcBef>
                <a:spcPct val="50000"/>
              </a:spcBef>
            </a:pPr>
            <a:r>
              <a:rPr lang="en-US" altLang="ja-JP" sz="2000" b="1" i="1" dirty="0" err="1">
                <a:latin typeface="Arial" charset="0"/>
              </a:rPr>
              <a:t>Tư</a:t>
            </a:r>
            <a:r>
              <a:rPr lang="en-US" altLang="ja-JP" sz="2000" b="1" i="1" dirty="0">
                <a:latin typeface="Arial" charset="0"/>
              </a:rPr>
              <a:t> </a:t>
            </a:r>
            <a:r>
              <a:rPr lang="en-US" altLang="ja-JP" sz="2000" b="1" i="1" dirty="0" err="1">
                <a:latin typeface="Arial" charset="0"/>
              </a:rPr>
              <a:t>duy</a:t>
            </a:r>
            <a:r>
              <a:rPr lang="en-US" altLang="ja-JP" sz="2000" b="1" i="1" dirty="0">
                <a:latin typeface="Arial" charset="0"/>
              </a:rPr>
              <a:t> </a:t>
            </a:r>
            <a:r>
              <a:rPr lang="en-US" altLang="ja-JP" sz="2000" b="1" i="1" dirty="0" err="1">
                <a:latin typeface="Arial" charset="0"/>
              </a:rPr>
              <a:t>ro</a:t>
            </a:r>
            <a:r>
              <a:rPr lang="en-US" altLang="ja-JP" sz="2000" b="1" i="1" dirty="0">
                <a:latin typeface="Arial" charset="0"/>
              </a:rPr>
              <a:t>̃ </a:t>
            </a:r>
            <a:r>
              <a:rPr lang="en-US" altLang="ja-JP" sz="2000" b="1" i="1" dirty="0" err="1">
                <a:latin typeface="Arial" charset="0"/>
              </a:rPr>
              <a:t>ràng</a:t>
            </a:r>
            <a:r>
              <a:rPr lang="en-US" altLang="ja-JP" sz="2000" b="1" i="1" dirty="0">
                <a:latin typeface="Arial" charset="0"/>
              </a:rPr>
              <a:t> </a:t>
            </a:r>
            <a:r>
              <a:rPr lang="en-US" altLang="ja-JP" sz="2000" dirty="0" err="1">
                <a:latin typeface="Arial" charset="0"/>
              </a:rPr>
              <a:t>thường</a:t>
            </a:r>
            <a:r>
              <a:rPr lang="en-US" altLang="ja-JP" sz="2000" dirty="0">
                <a:latin typeface="Arial" charset="0"/>
              </a:rPr>
              <a:t> </a:t>
            </a:r>
            <a:r>
              <a:rPr lang="en-US" altLang="ja-JP" sz="2000" dirty="0" err="1">
                <a:latin typeface="Arial" charset="0"/>
              </a:rPr>
              <a:t>dẫn</a:t>
            </a:r>
            <a:r>
              <a:rPr lang="en-US" altLang="ja-JP" sz="2000" dirty="0">
                <a:latin typeface="Arial" charset="0"/>
              </a:rPr>
              <a:t> </a:t>
            </a:r>
            <a:r>
              <a:rPr lang="en-US" altLang="ja-JP" sz="2000" dirty="0" err="1">
                <a:latin typeface="Arial" charset="0"/>
              </a:rPr>
              <a:t>tới</a:t>
            </a:r>
            <a:r>
              <a:rPr lang="en-US" altLang="ja-JP" sz="2000" dirty="0">
                <a:latin typeface="Arial" charset="0"/>
              </a:rPr>
              <a:t> </a:t>
            </a:r>
            <a:r>
              <a:rPr lang="en-US" altLang="ja-JP" sz="2000" dirty="0" err="1">
                <a:latin typeface="Arial" charset="0"/>
              </a:rPr>
              <a:t>nhiều</a:t>
            </a:r>
            <a:r>
              <a:rPr lang="en-US" altLang="ja-JP" sz="2000" dirty="0">
                <a:latin typeface="Arial" charset="0"/>
              </a:rPr>
              <a:t> </a:t>
            </a:r>
            <a:r>
              <a:rPr lang="en-US" altLang="ja-JP" sz="2000" dirty="0" err="1">
                <a:latin typeface="Arial" charset="0"/>
              </a:rPr>
              <a:t>đê</a:t>
            </a:r>
            <a:r>
              <a:rPr lang="en-US" altLang="ja-JP" sz="2000" dirty="0">
                <a:latin typeface="Arial" charset="0"/>
              </a:rPr>
              <a:t>̀ </a:t>
            </a:r>
            <a:r>
              <a:rPr lang="en-US" altLang="ja-JP" sz="2000" dirty="0" err="1">
                <a:latin typeface="Arial" charset="0"/>
              </a:rPr>
              <a:t>nghi</a:t>
            </a:r>
            <a:r>
              <a:rPr lang="en-US" altLang="ja-JP" sz="2000" dirty="0">
                <a:latin typeface="Arial" charset="0"/>
              </a:rPr>
              <a:t>̣ </a:t>
            </a:r>
            <a:r>
              <a:rPr lang="en-US" altLang="ja-JP" sz="2000" dirty="0" err="1">
                <a:latin typeface="Arial" charset="0"/>
              </a:rPr>
              <a:t>đê</a:t>
            </a:r>
            <a:r>
              <a:rPr lang="en-US" altLang="ja-JP" sz="2000" dirty="0">
                <a:latin typeface="Arial" charset="0"/>
              </a:rPr>
              <a:t>̉ </a:t>
            </a:r>
            <a:r>
              <a:rPr lang="en-US" altLang="ja-JP" sz="2000" dirty="0" err="1">
                <a:latin typeface="Arial" charset="0"/>
              </a:rPr>
              <a:t>cải</a:t>
            </a:r>
            <a:r>
              <a:rPr lang="en-US" altLang="ja-JP" sz="2000" dirty="0">
                <a:latin typeface="Arial" charset="0"/>
              </a:rPr>
              <a:t> </a:t>
            </a:r>
            <a:r>
              <a:rPr lang="en-US" altLang="ja-JP" sz="2000" dirty="0" err="1">
                <a:latin typeface="Arial" charset="0"/>
              </a:rPr>
              <a:t>tiến</a:t>
            </a:r>
            <a:endParaRPr lang="en-US" altLang="ja-JP" sz="2000" dirty="0">
              <a:latin typeface="Arial" charset="0"/>
            </a:endParaRPr>
          </a:p>
          <a:p>
            <a:pPr eaLnBrk="1" hangingPunct="1">
              <a:lnSpc>
                <a:spcPct val="80000"/>
              </a:lnSpc>
              <a:spcBef>
                <a:spcPct val="50000"/>
              </a:spcBef>
            </a:pPr>
            <a:r>
              <a:rPr lang="vi-VN" sz="2000" dirty="0">
                <a:latin typeface="Arial" charset="0"/>
              </a:rPr>
              <a:t>Quay video </a:t>
            </a:r>
            <a:r>
              <a:rPr lang="en-US" sz="2000" dirty="0" err="1">
                <a:latin typeface="Arial" charset="0"/>
              </a:rPr>
              <a:t>những</a:t>
            </a:r>
            <a:r>
              <a:rPr lang="en-US" sz="2000" dirty="0">
                <a:latin typeface="Arial" charset="0"/>
              </a:rPr>
              <a:t> </a:t>
            </a:r>
            <a:r>
              <a:rPr lang="vi-VN" sz="2000" dirty="0">
                <a:latin typeface="Arial" charset="0"/>
              </a:rPr>
              <a:t>người tham gia thực hiện nhiệm vụ </a:t>
            </a:r>
            <a:r>
              <a:rPr lang="en-US" sz="2000" dirty="0" err="1">
                <a:latin typeface="Arial" charset="0"/>
              </a:rPr>
              <a:t>đê</a:t>
            </a:r>
            <a:r>
              <a:rPr lang="en-US" sz="2000" dirty="0">
                <a:latin typeface="Arial" charset="0"/>
              </a:rPr>
              <a:t>̉ có</a:t>
            </a:r>
            <a:r>
              <a:rPr lang="vi-VN" sz="2000" dirty="0">
                <a:latin typeface="Arial" charset="0"/>
              </a:rPr>
              <a:t> giá trị</a:t>
            </a:r>
            <a:r>
              <a:rPr lang="en-US" sz="2000" dirty="0">
                <a:latin typeface="Arial" charset="0"/>
              </a:rPr>
              <a:t> </a:t>
            </a:r>
            <a:r>
              <a:rPr lang="vi-VN" sz="2000" dirty="0">
                <a:latin typeface="Arial" charset="0"/>
              </a:rPr>
              <a:t>xem xét và sau đó cho các nhà thiết kế hoặc quản lý </a:t>
            </a:r>
            <a:r>
              <a:rPr lang="en-US" sz="2000" dirty="0" err="1">
                <a:latin typeface="Arial" charset="0"/>
              </a:rPr>
              <a:t>thấy</a:t>
            </a:r>
            <a:r>
              <a:rPr lang="en-US" sz="2000" dirty="0">
                <a:latin typeface="Arial" charset="0"/>
              </a:rPr>
              <a:t> </a:t>
            </a:r>
            <a:r>
              <a:rPr lang="vi-VN" sz="2000" dirty="0">
                <a:latin typeface="Arial" charset="0"/>
              </a:rPr>
              <a:t>những vấn đề mà người dùng gặp phải.</a:t>
            </a:r>
            <a:r>
              <a:rPr lang="en-US" altLang="ja-JP" sz="2000" dirty="0">
                <a:latin typeface="Arial" charset="0"/>
              </a:rPr>
              <a:t> </a:t>
            </a:r>
          </a:p>
          <a:p>
            <a:pPr eaLnBrk="1" hangingPunct="1">
              <a:lnSpc>
                <a:spcPct val="80000"/>
              </a:lnSpc>
              <a:spcBef>
                <a:spcPct val="50000"/>
              </a:spcBef>
            </a:pPr>
            <a:r>
              <a:rPr lang="vi-VN" sz="2000" dirty="0">
                <a:latin typeface="Arial" charset="0"/>
              </a:rPr>
              <a:t>Rất nhiều các hình thức của thử nghiệm khả năng sử dụng</a:t>
            </a:r>
            <a:r>
              <a:rPr lang="en-US" sz="2000" dirty="0">
                <a:latin typeface="Arial" charset="0"/>
              </a:rPr>
              <a:t>:</a:t>
            </a:r>
            <a:endParaRPr lang="en-US" altLang="ja-JP" sz="2000" dirty="0">
              <a:latin typeface="Arial"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hình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giấy</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Tối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thiểu</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hoá</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số</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người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kha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năng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hình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cạnh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tranh</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hình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toàn</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diện</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Môi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trường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va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thi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nghiệm</a:t>
            </a:r>
            <a:r>
              <a:rPr lang="en-US" altLang="ja-JP" sz="2000" dirty="0">
                <a:latin typeface="Arial" charset="0"/>
                <a:ea typeface="ＭＳ Ｐゴシック" charset="0"/>
                <a:cs typeface="ＭＳ Ｐゴシック" charset="0"/>
              </a:rPr>
              <a:t> di </a:t>
            </a:r>
            <a:r>
              <a:rPr lang="en-US" altLang="ja-JP" sz="2000" dirty="0" err="1">
                <a:latin typeface="Arial" charset="0"/>
                <a:ea typeface="ＭＳ Ｐゴシック" charset="0"/>
                <a:cs typeface="ＭＳ Ｐゴシック" charset="0"/>
              </a:rPr>
              <a:t>dộng</a:t>
            </a:r>
            <a:endParaRPr lang="en-US" altLang="ja-JP" sz="2000" dirty="0">
              <a:latin typeface="Arial" charset="0"/>
              <a:ea typeface="ＭＳ Ｐゴシック" charset="0"/>
              <a:cs typeface="ＭＳ Ｐゴシック" charset="0"/>
            </a:endParaRPr>
          </a:p>
          <a:p>
            <a:pPr lvl="1" eaLnBrk="1" hangingPunct="1">
              <a:lnSpc>
                <a:spcPct val="80000"/>
              </a:lnSpc>
              <a:spcBef>
                <a:spcPct val="50000"/>
              </a:spcBef>
            </a:pPr>
            <a:r>
              <a:rPr lang="en-US" altLang="ja-JP" sz="2000" dirty="0" err="1">
                <a:latin typeface="Arial" charset="0"/>
                <a:ea typeface="ＭＳ Ｐゴシック" charset="0"/>
                <a:cs typeface="ＭＳ Ｐゴシック" charset="0"/>
              </a:rPr>
              <a:t>Kiểm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tính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xa</a:t>
            </a:r>
            <a:endParaRPr lang="en-US" altLang="ja-JP" sz="2000" dirty="0">
              <a:latin typeface="Arial" charset="0"/>
              <a:ea typeface="ＭＳ Ｐゴシック" charset="0"/>
              <a:cs typeface="ＭＳ Ｐゴシック"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D2EEC3-6716-BC4C-BD07-E2CCDBB6D6EF}" type="slidenum">
              <a:rPr lang="en-US" sz="1200"/>
              <a:pPr eaLnBrk="1" hangingPunct="1"/>
              <a:t>22</a:t>
            </a:fld>
            <a:endParaRPr lang="en-US" sz="1200"/>
          </a:p>
        </p:txBody>
      </p:sp>
      <p:sp>
        <p:nvSpPr>
          <p:cNvPr id="36866" name="Rectangle 2"/>
          <p:cNvSpPr>
            <a:spLocks noGrp="1" noChangeArrowheads="1"/>
          </p:cNvSpPr>
          <p:nvPr>
            <p:ph type="title"/>
          </p:nvPr>
        </p:nvSpPr>
        <p:spPr/>
        <p:txBody>
          <a:bodyPr/>
          <a:lstStyle/>
          <a:p>
            <a:r>
              <a:rPr lang="en-US">
                <a:latin typeface="Arial" charset="0"/>
              </a:rPr>
              <a:t>► </a:t>
            </a:r>
            <a:r>
              <a:rPr lang="en-US" altLang="ja-JP">
                <a:latin typeface="Arial" charset="0"/>
              </a:rPr>
              <a:t>Kiểm tra tính sử dụng và thí nghiệm</a:t>
            </a:r>
            <a:endParaRPr lang="en-US">
              <a:latin typeface="Arial" charset="0"/>
            </a:endParaRPr>
          </a:p>
        </p:txBody>
      </p:sp>
      <p:sp>
        <p:nvSpPr>
          <p:cNvPr id="36867" name="Rectangle 3"/>
          <p:cNvSpPr>
            <a:spLocks noGrp="1" noChangeArrowheads="1"/>
          </p:cNvSpPr>
          <p:nvPr>
            <p:ph type="body" idx="1"/>
          </p:nvPr>
        </p:nvSpPr>
        <p:spPr/>
        <p:txBody>
          <a:bodyPr/>
          <a:lstStyle/>
          <a:p>
            <a:pPr eaLnBrk="1" hangingPunct="1"/>
            <a:r>
              <a:rPr lang="en-US" altLang="ja-JP">
                <a:latin typeface="Arial" charset="0"/>
              </a:rPr>
              <a:t>Mô hình giấy</a:t>
            </a:r>
          </a:p>
          <a:p>
            <a:pPr lvl="1" eaLnBrk="1" hangingPunct="1"/>
            <a:r>
              <a:rPr lang="vi-VN">
                <a:latin typeface="Arial" charset="0"/>
                <a:cs typeface="Arial" charset="0"/>
              </a:rPr>
              <a:t>Nó được thực hiện bằng cách sử dụng </a:t>
            </a:r>
            <a:r>
              <a:rPr lang="en-US">
                <a:latin typeface="Arial" charset="0"/>
                <a:cs typeface="Arial" charset="0"/>
              </a:rPr>
              <a:t>mô hình trên</a:t>
            </a:r>
            <a:r>
              <a:rPr lang="vi-VN">
                <a:latin typeface="Arial" charset="0"/>
                <a:cs typeface="Arial" charset="0"/>
              </a:rPr>
              <a:t> giấy </a:t>
            </a:r>
            <a:r>
              <a:rPr lang="en-US">
                <a:latin typeface="Arial" charset="0"/>
                <a:cs typeface="Arial" charset="0"/>
              </a:rPr>
              <a:t>để </a:t>
            </a:r>
            <a:r>
              <a:rPr lang="vi-VN">
                <a:latin typeface="Arial" charset="0"/>
                <a:cs typeface="Arial" charset="0"/>
              </a:rPr>
              <a:t>đánh giá phản ứng của người sử dụng từ ngữ, bố trí, và trình tự.</a:t>
            </a:r>
            <a:r>
              <a:rPr lang="en-US" altLang="ja-JP">
                <a:latin typeface="Arial" charset="0"/>
                <a:ea typeface="ＭＳ Ｐゴシック" charset="0"/>
                <a:cs typeface="ＭＳ Ｐゴシック" charset="0"/>
              </a:rPr>
              <a:t> </a:t>
            </a:r>
          </a:p>
          <a:p>
            <a:pPr lvl="1" eaLnBrk="1" hangingPunct="1"/>
            <a:r>
              <a:rPr lang="vi-VN">
                <a:latin typeface="Arial" charset="0"/>
                <a:cs typeface="Arial" charset="0"/>
              </a:rPr>
              <a:t>Một quản trị viên kiểm tra đóng vai trò của máy tính bằng </a:t>
            </a:r>
            <a:r>
              <a:rPr lang="en-US">
                <a:latin typeface="Arial" charset="0"/>
                <a:cs typeface="Arial" charset="0"/>
              </a:rPr>
              <a:t>cách lật</a:t>
            </a:r>
            <a:r>
              <a:rPr lang="vi-VN">
                <a:latin typeface="Arial" charset="0"/>
                <a:cs typeface="Arial" charset="0"/>
              </a:rPr>
              <a:t> các trang trong khi yêu cầu một người sử dụng tham gia thực hiện </a:t>
            </a:r>
            <a:r>
              <a:rPr lang="en-US">
                <a:latin typeface="Arial" charset="0"/>
                <a:cs typeface="Arial" charset="0"/>
              </a:rPr>
              <a:t>bài toán.</a:t>
            </a:r>
            <a:r>
              <a:rPr lang="en-US" altLang="ja-JP">
                <a:latin typeface="Arial" charset="0"/>
                <a:ea typeface="ＭＳ Ｐゴシック" charset="0"/>
                <a:cs typeface="ＭＳ Ｐゴシック" charset="0"/>
              </a:rPr>
              <a:t> </a:t>
            </a:r>
          </a:p>
          <a:p>
            <a:pPr lvl="1" eaLnBrk="1" hangingPunct="1"/>
            <a:r>
              <a:rPr lang="vi-VN">
                <a:latin typeface="Arial" charset="0"/>
                <a:cs typeface="Arial" charset="0"/>
              </a:rPr>
              <a:t>Đây là thử nghiệm chính thức </a:t>
            </a:r>
            <a:r>
              <a:rPr lang="en-US">
                <a:latin typeface="Arial" charset="0"/>
                <a:cs typeface="Arial" charset="0"/>
              </a:rPr>
              <a:t>không tốn kém</a:t>
            </a:r>
            <a:r>
              <a:rPr lang="vi-VN">
                <a:latin typeface="Arial" charset="0"/>
                <a:cs typeface="Arial" charset="0"/>
              </a:rPr>
              <a:t>, nhanh chóng, và </a:t>
            </a:r>
            <a:r>
              <a:rPr lang="en-US">
                <a:latin typeface="Arial" charset="0"/>
                <a:cs typeface="Arial" charset="0"/>
              </a:rPr>
              <a:t>hiệu quả</a:t>
            </a:r>
            <a:r>
              <a:rPr lang="en-US" altLang="ja-JP">
                <a:latin typeface="Arial" charset="0"/>
                <a:ea typeface="ＭＳ Ｐゴシック" charset="0"/>
                <a:cs typeface="ＭＳ Ｐゴシック" charset="0"/>
              </a:rPr>
              <a:t>.</a:t>
            </a:r>
          </a:p>
          <a:p>
            <a:pPr lvl="1" eaLnBrk="1" hangingPunct="1"/>
            <a:r>
              <a:rPr lang="en-US" altLang="ja-JP">
                <a:latin typeface="Arial" charset="0"/>
                <a:ea typeface="ＭＳ Ｐゴシック" charset="0"/>
                <a:cs typeface="ＭＳ Ｐゴシック" charset="0"/>
              </a:rPr>
              <a:t>Tốt trong giai đoạn đầu của thiết kế.</a:t>
            </a:r>
          </a:p>
          <a:p>
            <a:pPr lvl="1" eaLnBrk="1" hangingPunct="1"/>
            <a:endParaRPr lang="en-US">
              <a:latin typeface="Arial" charset="0"/>
              <a:ea typeface="ＭＳ Ｐゴシック" charset="0"/>
              <a:cs typeface="ＭＳ Ｐゴシック"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Arial" charset="0"/>
              </a:rPr>
              <a:t>Ví dụ</a:t>
            </a:r>
          </a:p>
        </p:txBody>
      </p:sp>
      <p:sp>
        <p:nvSpPr>
          <p:cNvPr id="3789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B74039-728A-9540-9021-D335BC6A57ED}" type="slidenum">
              <a:rPr lang="en-US" sz="1200"/>
              <a:pPr eaLnBrk="1" hangingPunct="1"/>
              <a:t>23</a:t>
            </a:fld>
            <a:endParaRPr lang="en-US" sz="120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76350"/>
            <a:ext cx="7620000" cy="535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76350"/>
            <a:ext cx="7696200" cy="5353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3F1989-7391-5A42-9748-3E1D8D40D0AF}" type="slidenum">
              <a:rPr lang="en-US" sz="1200"/>
              <a:pPr eaLnBrk="1" hangingPunct="1"/>
              <a:t>24</a:t>
            </a:fld>
            <a:endParaRPr lang="en-US" sz="1200"/>
          </a:p>
        </p:txBody>
      </p:sp>
      <p:sp>
        <p:nvSpPr>
          <p:cNvPr id="38914" name="Rectangle 2"/>
          <p:cNvSpPr>
            <a:spLocks noGrp="1" noChangeArrowheads="1"/>
          </p:cNvSpPr>
          <p:nvPr>
            <p:ph type="title"/>
          </p:nvPr>
        </p:nvSpPr>
        <p:spPr/>
        <p:txBody>
          <a:bodyPr/>
          <a:lstStyle/>
          <a:p>
            <a:r>
              <a:rPr lang="en-US">
                <a:latin typeface="Arial" charset="0"/>
              </a:rPr>
              <a:t>► </a:t>
            </a:r>
            <a:r>
              <a:rPr lang="en-US" altLang="ja-JP">
                <a:latin typeface="Arial" charset="0"/>
              </a:rPr>
              <a:t>Kiểm tra tính sử dụng và thí nghiệm</a:t>
            </a:r>
            <a:endParaRPr lang="en-US">
              <a:latin typeface="Arial" charset="0"/>
            </a:endParaRPr>
          </a:p>
        </p:txBody>
      </p:sp>
      <p:sp>
        <p:nvSpPr>
          <p:cNvPr id="38915" name="Rectangle 3"/>
          <p:cNvSpPr>
            <a:spLocks noGrp="1" noChangeArrowheads="1"/>
          </p:cNvSpPr>
          <p:nvPr>
            <p:ph type="body" idx="1"/>
          </p:nvPr>
        </p:nvSpPr>
        <p:spPr/>
        <p:txBody>
          <a:bodyPr/>
          <a:lstStyle/>
          <a:p>
            <a:pPr eaLnBrk="1" hangingPunct="1">
              <a:lnSpc>
                <a:spcPct val="90000"/>
              </a:lnSpc>
              <a:spcBef>
                <a:spcPct val="0"/>
              </a:spcBef>
            </a:pPr>
            <a:r>
              <a:rPr lang="en-US" altLang="ja-JP" dirty="0" err="1">
                <a:latin typeface="Arial" charset="0"/>
              </a:rPr>
              <a:t>Tối</a:t>
            </a:r>
            <a:r>
              <a:rPr lang="en-US" altLang="ja-JP" dirty="0">
                <a:latin typeface="Arial" charset="0"/>
              </a:rPr>
              <a:t> </a:t>
            </a:r>
            <a:r>
              <a:rPr lang="en-US" altLang="ja-JP" dirty="0" err="1">
                <a:latin typeface="Arial" charset="0"/>
              </a:rPr>
              <a:t>thiểu</a:t>
            </a:r>
            <a:r>
              <a:rPr lang="en-US" altLang="ja-JP" dirty="0">
                <a:latin typeface="Arial" charset="0"/>
              </a:rPr>
              <a:t> </a:t>
            </a:r>
            <a:r>
              <a:rPr lang="en-US" altLang="ja-JP" dirty="0" err="1">
                <a:latin typeface="Arial" charset="0"/>
              </a:rPr>
              <a:t>hóa</a:t>
            </a:r>
            <a:r>
              <a:rPr lang="en-US" altLang="ja-JP" dirty="0">
                <a:latin typeface="Arial" charset="0"/>
              </a:rPr>
              <a:t> </a:t>
            </a:r>
            <a:r>
              <a:rPr lang="en-US" altLang="ja-JP" dirty="0" err="1">
                <a:latin typeface="Arial" charset="0"/>
              </a:rPr>
              <a:t>số</a:t>
            </a:r>
            <a:r>
              <a:rPr lang="en-US" altLang="ja-JP" dirty="0">
                <a:latin typeface="Arial" charset="0"/>
              </a:rPr>
              <a:t> </a:t>
            </a:r>
            <a:r>
              <a:rPr lang="en-US" altLang="ja-JP" dirty="0" err="1">
                <a:latin typeface="Arial" charset="0"/>
              </a:rPr>
              <a:t>người</a:t>
            </a:r>
            <a:r>
              <a:rPr lang="en-US" altLang="ja-JP" dirty="0">
                <a:latin typeface="Arial" charset="0"/>
              </a:rPr>
              <a:t> </a:t>
            </a:r>
            <a:r>
              <a:rPr lang="en-US" altLang="ja-JP" dirty="0" err="1">
                <a:latin typeface="Arial" charset="0"/>
              </a:rPr>
              <a:t>kiểm</a:t>
            </a:r>
            <a:r>
              <a:rPr lang="en-US" altLang="ja-JP" dirty="0">
                <a:latin typeface="Arial" charset="0"/>
              </a:rPr>
              <a:t> </a:t>
            </a:r>
            <a:r>
              <a:rPr lang="en-US" altLang="ja-JP" dirty="0" err="1">
                <a:latin typeface="Arial" charset="0"/>
              </a:rPr>
              <a:t>tra</a:t>
            </a:r>
            <a:r>
              <a:rPr lang="en-US" altLang="ja-JP" dirty="0">
                <a:latin typeface="Arial" charset="0"/>
              </a:rPr>
              <a:t> </a:t>
            </a:r>
            <a:r>
              <a:rPr lang="en-US" altLang="ja-JP" dirty="0" err="1">
                <a:latin typeface="Arial" charset="0"/>
              </a:rPr>
              <a:t>tính</a:t>
            </a:r>
            <a:r>
              <a:rPr lang="en-US" altLang="ja-JP" dirty="0">
                <a:latin typeface="Arial" charset="0"/>
              </a:rPr>
              <a:t> </a:t>
            </a:r>
            <a:r>
              <a:rPr lang="en-US" altLang="ja-JP" dirty="0" err="1">
                <a:latin typeface="Arial" charset="0"/>
              </a:rPr>
              <a:t>sư</a:t>
            </a:r>
            <a:r>
              <a:rPr lang="en-US" altLang="ja-JP" dirty="0">
                <a:latin typeface="Arial" charset="0"/>
              </a:rPr>
              <a:t>̉ </a:t>
            </a:r>
            <a:r>
              <a:rPr lang="en-US" altLang="ja-JP" dirty="0" err="1">
                <a:latin typeface="Arial" charset="0"/>
              </a:rPr>
              <a:t>dụng</a:t>
            </a:r>
            <a:endParaRPr lang="en-US" altLang="ja-JP" dirty="0">
              <a:latin typeface="Arial" charset="0"/>
            </a:endParaRPr>
          </a:p>
          <a:p>
            <a:pPr lvl="1" eaLnBrk="1" hangingPunct="1">
              <a:lnSpc>
                <a:spcPct val="90000"/>
              </a:lnSpc>
              <a:spcBef>
                <a:spcPct val="0"/>
              </a:spcBef>
            </a:pPr>
            <a:r>
              <a:rPr lang="en-US" altLang="ja-JP" dirty="0" err="1">
                <a:latin typeface="Arial" charset="0"/>
                <a:ea typeface="ＭＳ Ｐゴシック" charset="0"/>
                <a:cs typeface="ＭＳ Ｐゴシック" charset="0"/>
              </a:rPr>
              <a:t>Tiếp</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hượng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rộng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rãi</a:t>
            </a:r>
            <a:endParaRPr lang="en-US" altLang="ja-JP" dirty="0">
              <a:latin typeface="Arial" charset="0"/>
              <a:ea typeface="ＭＳ Ｐゴシック" charset="0"/>
              <a:cs typeface="ＭＳ Ｐゴシック" charset="0"/>
            </a:endParaRPr>
          </a:p>
          <a:p>
            <a:pPr lvl="1" eaLnBrk="1" hangingPunct="1">
              <a:lnSpc>
                <a:spcPct val="90000"/>
              </a:lnSpc>
              <a:spcBef>
                <a:spcPct val="0"/>
              </a:spcBef>
            </a:pPr>
            <a:r>
              <a:rPr lang="en-US" altLang="ja-JP" dirty="0">
                <a:latin typeface="Arial" charset="0"/>
                <a:ea typeface="ＭＳ Ｐゴシック" charset="0"/>
                <a:cs typeface="ＭＳ Ｐゴシック" charset="0"/>
              </a:rPr>
              <a:t>Có </a:t>
            </a:r>
            <a:r>
              <a:rPr lang="en-US" altLang="ja-JP" dirty="0" err="1">
                <a:latin typeface="Arial" charset="0"/>
                <a:ea typeface="ＭＳ Ｐゴシック" charset="0"/>
                <a:cs typeface="ＭＳ Ｐゴシック" charset="0"/>
              </a:rPr>
              <a:t>tư</a:t>
            </a:r>
            <a:r>
              <a:rPr lang="en-US" altLang="ja-JP" dirty="0">
                <a:latin typeface="Arial" charset="0"/>
                <a:ea typeface="ＭＳ Ｐゴシック" charset="0"/>
                <a:cs typeface="ＭＳ Ｐゴシック" charset="0"/>
              </a:rPr>
              <a:t>̀ 3 </a:t>
            </a:r>
            <a:r>
              <a:rPr lang="en-US" altLang="ja-JP" dirty="0" err="1">
                <a:latin typeface="Arial" charset="0"/>
                <a:ea typeface="ＭＳ Ｐゴシック" charset="0"/>
                <a:cs typeface="ＭＳ Ｐゴシック" charset="0"/>
              </a:rPr>
              <a:t>đến</a:t>
            </a:r>
            <a:r>
              <a:rPr lang="en-US" altLang="ja-JP" dirty="0">
                <a:latin typeface="Arial" charset="0"/>
                <a:ea typeface="ＭＳ Ｐゴシック" charset="0"/>
                <a:cs typeface="ＭＳ Ｐゴシック" charset="0"/>
              </a:rPr>
              <a:t> 6  </a:t>
            </a:r>
            <a:r>
              <a:rPr lang="en-US" altLang="ja-JP" dirty="0" err="1">
                <a:latin typeface="Arial" charset="0"/>
                <a:ea typeface="ＭＳ Ｐゴシック" charset="0"/>
                <a:cs typeface="ＭＳ Ｐゴシック" charset="0"/>
              </a:rPr>
              <a:t>người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endParaRPr lang="en-US" altLang="ja-JP" dirty="0">
              <a:latin typeface="Arial" charset="0"/>
              <a:ea typeface="ＭＳ Ｐゴシック" charset="0"/>
              <a:cs typeface="ＭＳ Ｐゴシック" charset="0"/>
            </a:endParaRPr>
          </a:p>
          <a:p>
            <a:pPr lvl="2" eaLnBrk="1" hangingPunct="1">
              <a:lnSpc>
                <a:spcPct val="90000"/>
              </a:lnSpc>
              <a:spcBef>
                <a:spcPct val="0"/>
              </a:spcBef>
            </a:pPr>
            <a:r>
              <a:rPr lang="en-US" altLang="ja-JP" dirty="0" err="1">
                <a:latin typeface="Arial" charset="0"/>
                <a:ea typeface="ＭＳ Ｐゴシック" charset="0"/>
                <a:cs typeface="ＭＳ Ｐゴシック" charset="0"/>
              </a:rPr>
              <a:t>Ủng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hô</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nói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tất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nghiêm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trọng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được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tìm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tháy</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một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sô</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viên</a:t>
            </a:r>
            <a:endParaRPr lang="en-US" altLang="ja-JP" dirty="0">
              <a:latin typeface="Arial" charset="0"/>
              <a:ea typeface="ＭＳ Ｐゴシック" charset="0"/>
              <a:cs typeface="ＭＳ Ｐゴシック" charset="0"/>
            </a:endParaRPr>
          </a:p>
          <a:p>
            <a:pPr lvl="2" eaLnBrk="1" hangingPunct="1">
              <a:lnSpc>
                <a:spcPct val="90000"/>
              </a:lnSpc>
              <a:spcBef>
                <a:spcPct val="0"/>
              </a:spcBef>
            </a:pPr>
            <a:r>
              <a:rPr lang="en-US" altLang="ja-JP" dirty="0" err="1">
                <a:latin typeface="Arial" charset="0"/>
                <a:ea typeface="ＭＳ Ｐゴシック" charset="0"/>
                <a:cs typeface="ＭＳ Ｐゴシック" charset="0"/>
              </a:rPr>
              <a:t>Phê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bình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nói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rằng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nhiều</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viên</a:t>
            </a:r>
            <a:r>
              <a:rPr lang="en-US" altLang="ja-JP" dirty="0">
                <a:latin typeface="Arial" charset="0"/>
                <a:ea typeface="ＭＳ Ｐゴシック" charset="0"/>
                <a:cs typeface="ＭＳ Ｐゴシック" charset="0"/>
              </a:rPr>
              <a:t> là </a:t>
            </a:r>
            <a:r>
              <a:rPr lang="en-US" altLang="ja-JP" dirty="0" err="1">
                <a:latin typeface="Arial" charset="0"/>
                <a:ea typeface="ＭＳ Ｐゴシック" charset="0"/>
                <a:cs typeface="ＭＳ Ｐゴシック" charset="0"/>
              </a:rPr>
              <a:t>cần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thiết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thống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phức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tạp</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hơn</a:t>
            </a:r>
            <a:r>
              <a:rPr lang="en-US" altLang="ja-JP" dirty="0">
                <a:latin typeface="Arial" charset="0"/>
                <a:ea typeface="ＭＳ Ｐゴシック" charset="0"/>
                <a:cs typeface="ＭＳ Ｐゴシック" charset="0"/>
              </a:rPr>
              <a:t>. </a:t>
            </a:r>
          </a:p>
          <a:p>
            <a:pPr lvl="1" eaLnBrk="1" hangingPunct="1">
              <a:lnSpc>
                <a:spcPct val="90000"/>
              </a:lnSpc>
              <a:spcBef>
                <a:spcPct val="0"/>
              </a:spcBef>
            </a:pPr>
            <a:r>
              <a:rPr lang="vi-VN" dirty="0">
                <a:latin typeface="Arial" charset="0"/>
                <a:cs typeface="Arial" charset="0"/>
              </a:rPr>
              <a:t>Nên được sử dụng như là một đánh giá hình thành không phải là đánh giá tổng kết</a:t>
            </a:r>
            <a:endParaRPr lang="en-US" altLang="ja-JP" dirty="0">
              <a:latin typeface="Arial" charset="0"/>
              <a:ea typeface="ＭＳ Ｐゴシック" charset="0"/>
              <a:cs typeface="ＭＳ Ｐゴシック" charset="0"/>
            </a:endParaRPr>
          </a:p>
          <a:p>
            <a:pPr lvl="2" eaLnBrk="1" hangingPunct="1">
              <a:lnSpc>
                <a:spcPct val="90000"/>
              </a:lnSpc>
              <a:spcBef>
                <a:spcPct val="0"/>
              </a:spcBef>
            </a:pPr>
            <a:r>
              <a:rPr lang="en-US" altLang="ja-JP" dirty="0" err="1">
                <a:latin typeface="Arial" charset="0"/>
                <a:ea typeface="ＭＳ Ｐゴシック" charset="0"/>
                <a:cs typeface="ＭＳ Ｐゴシック" charset="0"/>
              </a:rPr>
              <a:t>Hình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Thông</a:t>
            </a:r>
            <a:r>
              <a:rPr lang="en-US" altLang="ja-JP" dirty="0">
                <a:latin typeface="Arial" charset="0"/>
                <a:ea typeface="ＭＳ Ｐゴシック" charset="0"/>
                <a:cs typeface="ＭＳ Ｐゴシック" charset="0"/>
              </a:rPr>
              <a:t> qua quá </a:t>
            </a:r>
            <a:r>
              <a:rPr lang="en-US" altLang="ja-JP" dirty="0" err="1">
                <a:latin typeface="Arial" charset="0"/>
                <a:ea typeface="ＭＳ Ｐゴシック" charset="0"/>
                <a:cs typeface="ＭＳ Ｐゴシック" charset="0"/>
              </a:rPr>
              <a:t>trình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thiết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đê</a:t>
            </a:r>
            <a:r>
              <a:rPr lang="en-US" altLang="ja-JP" dirty="0">
                <a:latin typeface="Arial" charset="0"/>
                <a:ea typeface="ＭＳ Ｐゴシック" charset="0"/>
                <a:cs typeface="ＭＳ Ｐゴシック" charset="0"/>
              </a:rPr>
              <a:t>̉ có </a:t>
            </a:r>
            <a:r>
              <a:rPr lang="en-US" altLang="ja-JP" dirty="0" err="1">
                <a:latin typeface="Arial" charset="0"/>
                <a:ea typeface="ＭＳ Ｐゴシック" charset="0"/>
                <a:cs typeface="ＭＳ Ｐゴシック" charset="0"/>
              </a:rPr>
              <a:t>hướng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thiết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lại</a:t>
            </a:r>
            <a:endParaRPr lang="en-US" altLang="ja-JP" dirty="0">
              <a:latin typeface="Arial" charset="0"/>
              <a:ea typeface="ＭＳ Ｐゴシック" charset="0"/>
              <a:cs typeface="ＭＳ Ｐゴシック" charset="0"/>
            </a:endParaRPr>
          </a:p>
          <a:p>
            <a:pPr lvl="2" eaLnBrk="1" hangingPunct="1">
              <a:lnSpc>
                <a:spcPct val="90000"/>
              </a:lnSpc>
              <a:spcBef>
                <a:spcPct val="0"/>
              </a:spcBef>
            </a:pPr>
            <a:r>
              <a:rPr lang="en-US" altLang="ja-JP" dirty="0" err="1">
                <a:latin typeface="Arial" charset="0"/>
                <a:ea typeface="ＭＳ Ｐゴシック" charset="0"/>
                <a:cs typeface="ＭＳ Ｐゴシック" charset="0"/>
              </a:rPr>
              <a:t>Tổng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cuối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của</a:t>
            </a:r>
            <a:r>
              <a:rPr lang="en-US" altLang="ja-JP" dirty="0">
                <a:latin typeface="Arial" charset="0"/>
                <a:ea typeface="ＭＳ Ｐゴシック" charset="0"/>
                <a:cs typeface="ＭＳ Ｐゴシック" charset="0"/>
              </a:rPr>
              <a:t> quá </a:t>
            </a:r>
            <a:r>
              <a:rPr lang="en-US" altLang="ja-JP" dirty="0" err="1">
                <a:latin typeface="Arial" charset="0"/>
                <a:ea typeface="ＭＳ Ｐゴシック" charset="0"/>
                <a:cs typeface="ＭＳ Ｐゴシック" charset="0"/>
              </a:rPr>
              <a:t>trình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thiết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cung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cấp</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thông</a:t>
            </a:r>
            <a:r>
              <a:rPr lang="en-US" altLang="ja-JP" dirty="0">
                <a:latin typeface="Arial" charset="0"/>
                <a:ea typeface="ＭＳ Ｐゴシック" charset="0"/>
                <a:cs typeface="ＭＳ Ｐゴシック" charset="0"/>
              </a:rPr>
              <a:t> tin </a:t>
            </a:r>
            <a:r>
              <a:rPr lang="en-US" altLang="ja-JP" dirty="0" err="1">
                <a:latin typeface="Arial" charset="0"/>
                <a:ea typeface="ＭＳ Ｐゴシック" charset="0"/>
                <a:cs typeface="ＭＳ Ｐゴシック" charset="0"/>
              </a:rPr>
              <a:t>cho</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sư</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sản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phẩm</a:t>
            </a:r>
            <a:endParaRPr lang="en-US" altLang="ja-JP" dirty="0">
              <a:latin typeface="Arial" charset="0"/>
              <a:ea typeface="ＭＳ Ｐゴシック" charset="0"/>
              <a:cs typeface="ＭＳ Ｐゴシック"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46FBB1-F6C9-F445-8CDF-242E3513D36A}" type="slidenum">
              <a:rPr lang="en-US" sz="1200"/>
              <a:pPr eaLnBrk="1" hangingPunct="1"/>
              <a:t>25</a:t>
            </a:fld>
            <a:endParaRPr lang="en-US" sz="1200"/>
          </a:p>
        </p:txBody>
      </p:sp>
      <p:sp>
        <p:nvSpPr>
          <p:cNvPr id="39938" name="Rectangle 2"/>
          <p:cNvSpPr>
            <a:spLocks noGrp="1" noChangeArrowheads="1"/>
          </p:cNvSpPr>
          <p:nvPr>
            <p:ph type="title"/>
          </p:nvPr>
        </p:nvSpPr>
        <p:spPr/>
        <p:txBody>
          <a:bodyPr/>
          <a:lstStyle/>
          <a:p>
            <a:r>
              <a:rPr lang="en-US">
                <a:latin typeface="Arial" charset="0"/>
              </a:rPr>
              <a:t>► </a:t>
            </a:r>
            <a:r>
              <a:rPr lang="en-US" altLang="ja-JP">
                <a:latin typeface="Arial" charset="0"/>
              </a:rPr>
              <a:t>Kiểm tra tính sử dụng và thí nghiệm</a:t>
            </a:r>
            <a:endParaRPr lang="en-US">
              <a:latin typeface="Arial" charset="0"/>
            </a:endParaRPr>
          </a:p>
        </p:txBody>
      </p:sp>
      <p:sp>
        <p:nvSpPr>
          <p:cNvPr id="39939" name="Rectangle 3"/>
          <p:cNvSpPr>
            <a:spLocks noGrp="1" noChangeArrowheads="1"/>
          </p:cNvSpPr>
          <p:nvPr>
            <p:ph type="body" idx="1"/>
          </p:nvPr>
        </p:nvSpPr>
        <p:spPr/>
        <p:txBody>
          <a:bodyPr/>
          <a:lstStyle/>
          <a:p>
            <a:pPr eaLnBrk="1" hangingPunct="1"/>
            <a:r>
              <a:rPr lang="en-US" altLang="ja-JP" dirty="0" err="1">
                <a:latin typeface="Arial" charset="0"/>
              </a:rPr>
              <a:t>Mô</a:t>
            </a:r>
            <a:r>
              <a:rPr lang="en-US" altLang="ja-JP" dirty="0">
                <a:latin typeface="Arial" charset="0"/>
              </a:rPr>
              <a:t> </a:t>
            </a:r>
            <a:r>
              <a:rPr lang="en-US" altLang="ja-JP" dirty="0" err="1">
                <a:latin typeface="Arial" charset="0"/>
              </a:rPr>
              <a:t>hình</a:t>
            </a:r>
            <a:r>
              <a:rPr lang="en-US" altLang="ja-JP" dirty="0">
                <a:latin typeface="Arial" charset="0"/>
              </a:rPr>
              <a:t> </a:t>
            </a:r>
            <a:r>
              <a:rPr lang="en-US" altLang="ja-JP" dirty="0" err="1">
                <a:latin typeface="Arial" charset="0"/>
              </a:rPr>
              <a:t>cạnh</a:t>
            </a:r>
            <a:r>
              <a:rPr lang="en-US" altLang="ja-JP" dirty="0">
                <a:latin typeface="Arial" charset="0"/>
              </a:rPr>
              <a:t> </a:t>
            </a:r>
            <a:r>
              <a:rPr lang="en-US" altLang="ja-JP" dirty="0" err="1">
                <a:latin typeface="Arial" charset="0"/>
              </a:rPr>
              <a:t>tranh</a:t>
            </a:r>
            <a:endParaRPr lang="en-US" altLang="ja-JP" dirty="0">
              <a:latin typeface="Arial" charset="0"/>
            </a:endParaRPr>
          </a:p>
          <a:p>
            <a:pPr lvl="1" eaLnBrk="1" hangingPunct="1"/>
            <a:r>
              <a:rPr lang="vi-VN" dirty="0">
                <a:latin typeface="Arial" charset="0"/>
                <a:cs typeface="Arial" charset="0"/>
              </a:rPr>
              <a:t>So sánh một giao diện mới </a:t>
            </a:r>
            <a:r>
              <a:rPr lang="en-US" dirty="0" err="1">
                <a:latin typeface="Arial" charset="0"/>
                <a:cs typeface="Arial" charset="0"/>
              </a:rPr>
              <a:t>với</a:t>
            </a:r>
            <a:r>
              <a:rPr lang="vi-VN" dirty="0">
                <a:latin typeface="Arial" charset="0"/>
                <a:cs typeface="Arial" charset="0"/>
              </a:rPr>
              <a:t> phiên bản trước đó hoặc sản phẩm tương tự từ các đối thủ cạnh tranh.</a:t>
            </a:r>
            <a:r>
              <a:rPr lang="en-US" altLang="ja-JP" dirty="0">
                <a:latin typeface="Arial" charset="0"/>
                <a:ea typeface="ＭＳ Ｐゴシック" charset="0"/>
                <a:cs typeface="ＭＳ Ｐゴシック" charset="0"/>
              </a:rPr>
              <a:t> </a:t>
            </a:r>
          </a:p>
          <a:p>
            <a:pPr lvl="1" eaLnBrk="1" hangingPunct="1"/>
            <a:r>
              <a:rPr lang="vi-VN" dirty="0">
                <a:latin typeface="Arial" charset="0"/>
                <a:cs typeface="Arial" charset="0"/>
              </a:rPr>
              <a:t>Cần được </a:t>
            </a:r>
            <a:r>
              <a:rPr lang="en-US" dirty="0" err="1">
                <a:latin typeface="Arial" charset="0"/>
                <a:cs typeface="Arial" charset="0"/>
              </a:rPr>
              <a:t>chu</a:t>
            </a:r>
            <a:r>
              <a:rPr lang="en-US" dirty="0">
                <a:latin typeface="Arial" charset="0"/>
                <a:cs typeface="Arial" charset="0"/>
              </a:rPr>
              <a:t>́ ý </a:t>
            </a:r>
            <a:r>
              <a:rPr lang="vi-VN" dirty="0">
                <a:latin typeface="Arial" charset="0"/>
                <a:cs typeface="Arial" charset="0"/>
              </a:rPr>
              <a:t>để xây dựng song song </a:t>
            </a:r>
            <a:r>
              <a:rPr lang="en-US" dirty="0" err="1">
                <a:latin typeface="Arial" charset="0"/>
                <a:cs typeface="Arial" charset="0"/>
              </a:rPr>
              <a:t>với</a:t>
            </a:r>
            <a:r>
              <a:rPr lang="en-US" dirty="0">
                <a:latin typeface="Arial" charset="0"/>
                <a:cs typeface="Arial" charset="0"/>
              </a:rPr>
              <a:t> </a:t>
            </a:r>
            <a:r>
              <a:rPr lang="vi-VN" dirty="0">
                <a:latin typeface="Arial" charset="0"/>
                <a:cs typeface="Arial" charset="0"/>
              </a:rPr>
              <a:t>các nhiệm vụ và để </a:t>
            </a:r>
            <a:r>
              <a:rPr lang="en-US" dirty="0" err="1">
                <a:latin typeface="Arial" charset="0"/>
                <a:cs typeface="Arial" charset="0"/>
              </a:rPr>
              <a:t>cân</a:t>
            </a:r>
            <a:r>
              <a:rPr lang="en-US" dirty="0">
                <a:latin typeface="Arial" charset="0"/>
                <a:cs typeface="Arial" charset="0"/>
              </a:rPr>
              <a:t> </a:t>
            </a:r>
            <a:r>
              <a:rPr lang="en-US" dirty="0" err="1">
                <a:latin typeface="Arial" charset="0"/>
                <a:cs typeface="Arial" charset="0"/>
              </a:rPr>
              <a:t>bằng</a:t>
            </a:r>
            <a:r>
              <a:rPr lang="en-US" dirty="0">
                <a:latin typeface="Arial" charset="0"/>
                <a:cs typeface="Arial" charset="0"/>
              </a:rPr>
              <a:t> </a:t>
            </a:r>
            <a:r>
              <a:rPr lang="vi-VN" dirty="0">
                <a:latin typeface="Arial" charset="0"/>
                <a:cs typeface="Arial" charset="0"/>
              </a:rPr>
              <a:t>thứ tự </a:t>
            </a:r>
            <a:r>
              <a:rPr lang="en-US" dirty="0" err="1">
                <a:latin typeface="Arial" charset="0"/>
                <a:cs typeface="Arial" charset="0"/>
              </a:rPr>
              <a:t>thê</a:t>
            </a:r>
            <a:r>
              <a:rPr lang="en-US" dirty="0">
                <a:latin typeface="Arial" charset="0"/>
                <a:cs typeface="Arial" charset="0"/>
              </a:rPr>
              <a:t>̉ </a:t>
            </a:r>
            <a:r>
              <a:rPr lang="en-US" dirty="0" err="1">
                <a:latin typeface="Arial" charset="0"/>
                <a:cs typeface="Arial" charset="0"/>
              </a:rPr>
              <a:t>hiện</a:t>
            </a:r>
            <a:r>
              <a:rPr lang="en-US" dirty="0">
                <a:latin typeface="Arial" charset="0"/>
                <a:cs typeface="Arial" charset="0"/>
              </a:rPr>
              <a:t> </a:t>
            </a:r>
            <a:r>
              <a:rPr lang="vi-VN" dirty="0">
                <a:latin typeface="Arial" charset="0"/>
                <a:cs typeface="Arial" charset="0"/>
              </a:rPr>
              <a:t>của các giao diện</a:t>
            </a:r>
            <a:endParaRPr lang="en-US" altLang="ja-JP" dirty="0">
              <a:latin typeface="Arial" charset="0"/>
              <a:ea typeface="ＭＳ Ｐゴシック" charset="0"/>
              <a:cs typeface="ＭＳ Ｐゴシック" charset="0"/>
            </a:endParaRPr>
          </a:p>
          <a:p>
            <a:pPr lvl="1" eaLnBrk="1" hangingPunct="1"/>
            <a:r>
              <a:rPr lang="vi-VN" dirty="0">
                <a:latin typeface="Arial" charset="0"/>
                <a:cs typeface="Arial" charset="0"/>
              </a:rPr>
              <a:t>Ít người tham gia là cần thiết, mặc dù </a:t>
            </a:r>
            <a:r>
              <a:rPr lang="en-US" dirty="0" err="1">
                <a:latin typeface="Arial" charset="0"/>
                <a:cs typeface="Arial" charset="0"/>
              </a:rPr>
              <a:t>chiếm</a:t>
            </a:r>
            <a:r>
              <a:rPr lang="vi-VN" dirty="0">
                <a:latin typeface="Arial" charset="0"/>
                <a:cs typeface="Arial" charset="0"/>
              </a:rPr>
              <a:t> khoảng thời gian lâu hơn.</a:t>
            </a:r>
            <a:endParaRPr lang="en-US" dirty="0">
              <a:latin typeface="Arial" charset="0"/>
              <a:ea typeface="ＭＳ Ｐゴシック" charset="0"/>
              <a:cs typeface="ＭＳ Ｐゴシック"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EB1BC2-99EA-6B4A-BAD3-30A46DD2402F}" type="slidenum">
              <a:rPr lang="en-US" sz="1200"/>
              <a:pPr eaLnBrk="1" hangingPunct="1"/>
              <a:t>26</a:t>
            </a:fld>
            <a:endParaRPr lang="en-US" sz="1200"/>
          </a:p>
        </p:txBody>
      </p:sp>
      <p:sp>
        <p:nvSpPr>
          <p:cNvPr id="40962" name="Rectangle 2"/>
          <p:cNvSpPr>
            <a:spLocks noGrp="1" noChangeArrowheads="1"/>
          </p:cNvSpPr>
          <p:nvPr>
            <p:ph type="title"/>
          </p:nvPr>
        </p:nvSpPr>
        <p:spPr/>
        <p:txBody>
          <a:bodyPr/>
          <a:lstStyle/>
          <a:p>
            <a:r>
              <a:rPr lang="en-US">
                <a:latin typeface="Arial" charset="0"/>
              </a:rPr>
              <a:t>► </a:t>
            </a:r>
            <a:r>
              <a:rPr lang="en-US" altLang="ja-JP">
                <a:latin typeface="Arial" charset="0"/>
              </a:rPr>
              <a:t>Kiểm tra tính sử dụng và thí nghiệm</a:t>
            </a:r>
            <a:endParaRPr lang="en-US">
              <a:latin typeface="Arial" charset="0"/>
            </a:endParaRPr>
          </a:p>
        </p:txBody>
      </p:sp>
      <p:sp>
        <p:nvSpPr>
          <p:cNvPr id="40963" name="Rectangle 3"/>
          <p:cNvSpPr>
            <a:spLocks noGrp="1" noChangeArrowheads="1"/>
          </p:cNvSpPr>
          <p:nvPr>
            <p:ph type="body" idx="1"/>
          </p:nvPr>
        </p:nvSpPr>
        <p:spPr/>
        <p:txBody>
          <a:bodyPr/>
          <a:lstStyle/>
          <a:p>
            <a:pPr eaLnBrk="1" hangingPunct="1"/>
            <a:r>
              <a:rPr lang="en-US" altLang="ja-JP" dirty="0" err="1">
                <a:latin typeface="Arial" charset="0"/>
              </a:rPr>
              <a:t>Mô</a:t>
            </a:r>
            <a:r>
              <a:rPr lang="en-US" altLang="ja-JP" dirty="0">
                <a:latin typeface="Arial" charset="0"/>
              </a:rPr>
              <a:t> </a:t>
            </a:r>
            <a:r>
              <a:rPr lang="en-US" altLang="ja-JP" dirty="0" err="1">
                <a:latin typeface="Arial" charset="0"/>
              </a:rPr>
              <a:t>hình</a:t>
            </a:r>
            <a:r>
              <a:rPr lang="en-US" altLang="ja-JP" dirty="0">
                <a:latin typeface="Arial" charset="0"/>
              </a:rPr>
              <a:t> </a:t>
            </a:r>
            <a:r>
              <a:rPr lang="en-US" altLang="ja-JP" dirty="0" err="1">
                <a:latin typeface="Arial" charset="0"/>
              </a:rPr>
              <a:t>toàn</a:t>
            </a:r>
            <a:r>
              <a:rPr lang="en-US" altLang="ja-JP" dirty="0">
                <a:latin typeface="Arial" charset="0"/>
              </a:rPr>
              <a:t> </a:t>
            </a:r>
            <a:r>
              <a:rPr lang="en-US" altLang="ja-JP" dirty="0" err="1">
                <a:latin typeface="Arial" charset="0"/>
              </a:rPr>
              <a:t>diện</a:t>
            </a:r>
            <a:endParaRPr lang="en-US" altLang="ja-JP" dirty="0">
              <a:latin typeface="Arial" charset="0"/>
            </a:endParaRPr>
          </a:p>
          <a:p>
            <a:pPr lvl="1" eaLnBrk="1" hangingPunct="1"/>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giao</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diện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người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dụng</a:t>
            </a:r>
            <a:r>
              <a:rPr lang="en-US" altLang="ja-JP" dirty="0">
                <a:latin typeface="Arial" charset="0"/>
                <a:ea typeface="ＭＳ Ｐゴシック" charset="0"/>
                <a:cs typeface="ＭＳ Ｐゴシック" charset="0"/>
              </a:rPr>
              <a:t> da </a:t>
            </a:r>
            <a:r>
              <a:rPr lang="en-US" altLang="ja-JP" dirty="0" err="1">
                <a:latin typeface="Arial" charset="0"/>
                <a:ea typeface="ＭＳ Ｐゴシック" charset="0"/>
                <a:cs typeface="ＭＳ Ｐゴシック" charset="0"/>
              </a:rPr>
              <a:t>dạng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khác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nhau</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tảng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cứng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phần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mềm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mạng</a:t>
            </a:r>
            <a:endParaRPr lang="en-US" altLang="ja-JP" dirty="0">
              <a:latin typeface="Arial" charset="0"/>
              <a:ea typeface="ＭＳ Ｐゴシック" charset="0"/>
              <a:cs typeface="ＭＳ Ｐゴシック" charset="0"/>
            </a:endParaRPr>
          </a:p>
          <a:p>
            <a:pPr lvl="1" eaLnBrk="1" hangingPunct="1"/>
            <a:r>
              <a:rPr lang="en-US" dirty="0" err="1">
                <a:latin typeface="Arial" charset="0"/>
                <a:cs typeface="Arial" charset="0"/>
              </a:rPr>
              <a:t>Thử</a:t>
            </a:r>
            <a:r>
              <a:rPr lang="en-US" dirty="0">
                <a:latin typeface="Arial" charset="0"/>
                <a:cs typeface="Arial" charset="0"/>
              </a:rPr>
              <a:t> </a:t>
            </a:r>
            <a:r>
              <a:rPr lang="en-US" dirty="0" err="1">
                <a:latin typeface="Arial" charset="0"/>
                <a:cs typeface="Arial" charset="0"/>
              </a:rPr>
              <a:t>nghiệm</a:t>
            </a:r>
            <a:r>
              <a:rPr lang="en-US" dirty="0">
                <a:latin typeface="Arial" charset="0"/>
                <a:cs typeface="Arial" charset="0"/>
              </a:rPr>
              <a:t> </a:t>
            </a:r>
            <a:r>
              <a:rPr lang="en-US" dirty="0" err="1">
                <a:latin typeface="Arial" charset="0"/>
                <a:cs typeface="Arial" charset="0"/>
              </a:rPr>
              <a:t>với</a:t>
            </a:r>
            <a:r>
              <a:rPr lang="en-US" dirty="0">
                <a:latin typeface="Arial" charset="0"/>
                <a:cs typeface="Arial" charset="0"/>
              </a:rPr>
              <a:t> </a:t>
            </a:r>
            <a:r>
              <a:rPr lang="en-US" dirty="0" err="1">
                <a:latin typeface="Arial" charset="0"/>
                <a:cs typeface="Arial" charset="0"/>
              </a:rPr>
              <a:t>sư</a:t>
            </a:r>
            <a:r>
              <a:rPr lang="en-US" dirty="0">
                <a:latin typeface="Arial" charset="0"/>
                <a:cs typeface="Arial" charset="0"/>
              </a:rPr>
              <a:t>̣ </a:t>
            </a:r>
            <a:r>
              <a:rPr lang="en-US" dirty="0" err="1">
                <a:latin typeface="Arial" charset="0"/>
                <a:cs typeface="Arial" charset="0"/>
              </a:rPr>
              <a:t>nâng</a:t>
            </a:r>
            <a:r>
              <a:rPr lang="en-US" dirty="0">
                <a:latin typeface="Arial" charset="0"/>
                <a:cs typeface="Arial" charset="0"/>
              </a:rPr>
              <a:t> </a:t>
            </a:r>
            <a:r>
              <a:rPr lang="en-US" dirty="0" err="1">
                <a:latin typeface="Arial" charset="0"/>
                <a:cs typeface="Arial" charset="0"/>
              </a:rPr>
              <a:t>cao</a:t>
            </a:r>
            <a:r>
              <a:rPr lang="en-US" dirty="0">
                <a:latin typeface="Arial" charset="0"/>
                <a:cs typeface="Arial" charset="0"/>
              </a:rPr>
              <a:t> </a:t>
            </a:r>
            <a:r>
              <a:rPr lang="en-US" dirty="0" err="1">
                <a:latin typeface="Arial" charset="0"/>
                <a:cs typeface="Arial" charset="0"/>
              </a:rPr>
              <a:t>tỷ</a:t>
            </a:r>
            <a:r>
              <a:rPr lang="en-US" dirty="0">
                <a:latin typeface="Arial" charset="0"/>
                <a:cs typeface="Arial" charset="0"/>
              </a:rPr>
              <a:t> </a:t>
            </a:r>
            <a:r>
              <a:rPr lang="en-US" dirty="0" err="1">
                <a:latin typeface="Arial" charset="0"/>
                <a:cs typeface="Arial" charset="0"/>
              </a:rPr>
              <a:t>lệ</a:t>
            </a:r>
            <a:r>
              <a:rPr lang="en-US" dirty="0">
                <a:latin typeface="Arial" charset="0"/>
                <a:cs typeface="Arial" charset="0"/>
              </a:rPr>
              <a:t> </a:t>
            </a:r>
            <a:r>
              <a:rPr lang="en-US" dirty="0" err="1">
                <a:latin typeface="Arial" charset="0"/>
                <a:cs typeface="Arial" charset="0"/>
              </a:rPr>
              <a:t>thành</a:t>
            </a:r>
            <a:r>
              <a:rPr lang="en-US" dirty="0">
                <a:latin typeface="Arial" charset="0"/>
                <a:cs typeface="Arial" charset="0"/>
              </a:rPr>
              <a:t> </a:t>
            </a:r>
            <a:r>
              <a:rPr lang="en-US" dirty="0" err="1">
                <a:latin typeface="Arial" charset="0"/>
                <a:cs typeface="Arial" charset="0"/>
              </a:rPr>
              <a:t>công</a:t>
            </a:r>
            <a:r>
              <a:rPr lang="en-US" dirty="0">
                <a:latin typeface="Arial" charset="0"/>
                <a:cs typeface="Arial" charset="0"/>
              </a:rPr>
              <a:t> </a:t>
            </a:r>
            <a:r>
              <a:rPr lang="en-US" dirty="0" err="1">
                <a:latin typeface="Arial" charset="0"/>
                <a:cs typeface="Arial" charset="0"/>
              </a:rPr>
              <a:t>của</a:t>
            </a:r>
            <a:r>
              <a:rPr lang="en-US" dirty="0">
                <a:latin typeface="Arial" charset="0"/>
                <a:cs typeface="Arial" charset="0"/>
              </a:rPr>
              <a:t> </a:t>
            </a:r>
            <a:r>
              <a:rPr lang="en-US" dirty="0" err="1">
                <a:latin typeface="Arial" charset="0"/>
                <a:cs typeface="Arial" charset="0"/>
              </a:rPr>
              <a:t>khách</a:t>
            </a:r>
            <a:r>
              <a:rPr lang="en-US" dirty="0">
                <a:latin typeface="Arial" charset="0"/>
                <a:cs typeface="Arial" charset="0"/>
              </a:rPr>
              <a:t> </a:t>
            </a:r>
            <a:r>
              <a:rPr lang="en-US" dirty="0" err="1">
                <a:latin typeface="Arial" charset="0"/>
                <a:cs typeface="Arial" charset="0"/>
              </a:rPr>
              <a:t>hàng</a:t>
            </a:r>
            <a:r>
              <a:rPr lang="en-US" dirty="0">
                <a:latin typeface="Arial" charset="0"/>
                <a:cs typeface="Arial" charset="0"/>
              </a:rPr>
              <a:t>:</a:t>
            </a:r>
            <a:endParaRPr lang="en-US" altLang="ja-JP" dirty="0">
              <a:latin typeface="Arial" charset="0"/>
              <a:ea typeface="ＭＳ Ｐゴシック" charset="0"/>
              <a:cs typeface="ＭＳ Ｐゴシック" charset="0"/>
            </a:endParaRPr>
          </a:p>
          <a:p>
            <a:pPr lvl="2" eaLnBrk="1" hangingPunct="1"/>
            <a:r>
              <a:rPr lang="en-US" altLang="ja-JP" dirty="0" err="1">
                <a:latin typeface="Arial" charset="0"/>
                <a:ea typeface="ＭＳ Ｐゴシック" charset="0"/>
                <a:cs typeface="ＭＳ Ｐゴシック" charset="0"/>
              </a:rPr>
              <a:t>Hiển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nho</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lớn</a:t>
            </a:r>
            <a:endParaRPr lang="en-US" altLang="ja-JP" dirty="0">
              <a:latin typeface="Arial" charset="0"/>
              <a:ea typeface="ＭＳ Ｐゴシック" charset="0"/>
              <a:cs typeface="ＭＳ Ｐゴシック" charset="0"/>
            </a:endParaRPr>
          </a:p>
          <a:p>
            <a:pPr lvl="2" eaLnBrk="1" hangingPunct="1"/>
            <a:r>
              <a:rPr lang="en-US" altLang="ja-JP" dirty="0" err="1">
                <a:latin typeface="Arial" charset="0"/>
                <a:ea typeface="ＭＳ Ｐゴシック" charset="0"/>
                <a:cs typeface="ＭＳ Ｐゴシック" charset="0"/>
              </a:rPr>
              <a:t>Mạng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chậm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nhanh</a:t>
            </a:r>
            <a:endParaRPr lang="en-US" altLang="ja-JP" dirty="0">
              <a:latin typeface="Arial" charset="0"/>
              <a:ea typeface="ＭＳ Ｐゴシック" charset="0"/>
              <a:cs typeface="ＭＳ Ｐゴシック" charset="0"/>
            </a:endParaRPr>
          </a:p>
          <a:p>
            <a:pPr lvl="2" eaLnBrk="1" hangingPunct="1"/>
            <a:r>
              <a:rPr lang="en-US" altLang="ja-JP" dirty="0" err="1">
                <a:latin typeface="Arial" charset="0"/>
                <a:ea typeface="ＭＳ Ｐゴシック" charset="0"/>
                <a:cs typeface="ＭＳ Ｐゴシック" charset="0"/>
              </a:rPr>
              <a:t>Các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điều</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hành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duyệt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khác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nhau</a:t>
            </a:r>
            <a:endParaRPr lang="en-US" dirty="0">
              <a:latin typeface="Arial" charset="0"/>
              <a:ea typeface="ＭＳ Ｐゴシック" charset="0"/>
              <a:cs typeface="ＭＳ Ｐゴシック"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8C9EAA-2D67-1A43-AEE4-36AED6F923D8}" type="slidenum">
              <a:rPr lang="en-US" sz="1200"/>
              <a:pPr eaLnBrk="1" hangingPunct="1"/>
              <a:t>27</a:t>
            </a:fld>
            <a:endParaRPr lang="en-US" sz="1200"/>
          </a:p>
        </p:txBody>
      </p:sp>
      <p:sp>
        <p:nvSpPr>
          <p:cNvPr id="41986" name="Rectangle 3"/>
          <p:cNvSpPr>
            <a:spLocks noGrp="1" noChangeArrowheads="1"/>
          </p:cNvSpPr>
          <p:nvPr>
            <p:ph type="body" idx="1"/>
          </p:nvPr>
        </p:nvSpPr>
        <p:spPr/>
        <p:txBody>
          <a:bodyPr/>
          <a:lstStyle/>
          <a:p>
            <a:pPr eaLnBrk="1" hangingPunct="1"/>
            <a:r>
              <a:rPr lang="en-US" altLang="ja-JP" dirty="0" err="1">
                <a:latin typeface="Arial" charset="0"/>
              </a:rPr>
              <a:t>Mô</a:t>
            </a:r>
            <a:r>
              <a:rPr lang="en-US" altLang="ja-JP" dirty="0">
                <a:latin typeface="Arial" charset="0"/>
              </a:rPr>
              <a:t> </a:t>
            </a:r>
            <a:r>
              <a:rPr lang="en-US" altLang="ja-JP" dirty="0" err="1">
                <a:latin typeface="Arial" charset="0"/>
              </a:rPr>
              <a:t>hình</a:t>
            </a:r>
            <a:r>
              <a:rPr lang="en-US" altLang="ja-JP" dirty="0">
                <a:latin typeface="Arial" charset="0"/>
              </a:rPr>
              <a:t> </a:t>
            </a:r>
            <a:r>
              <a:rPr lang="en-US" altLang="ja-JP" dirty="0" err="1">
                <a:latin typeface="Arial" charset="0"/>
              </a:rPr>
              <a:t>kiểm</a:t>
            </a:r>
            <a:r>
              <a:rPr lang="en-US" altLang="ja-JP" dirty="0">
                <a:latin typeface="Arial" charset="0"/>
              </a:rPr>
              <a:t> </a:t>
            </a:r>
            <a:r>
              <a:rPr lang="en-US" altLang="ja-JP" dirty="0" err="1">
                <a:latin typeface="Arial" charset="0"/>
              </a:rPr>
              <a:t>tra</a:t>
            </a:r>
            <a:r>
              <a:rPr lang="en-US" altLang="ja-JP" dirty="0">
                <a:latin typeface="Arial" charset="0"/>
              </a:rPr>
              <a:t> </a:t>
            </a:r>
            <a:r>
              <a:rPr lang="en-US" altLang="ja-JP" dirty="0" err="1">
                <a:latin typeface="Arial" charset="0"/>
              </a:rPr>
              <a:t>va</a:t>
            </a:r>
            <a:r>
              <a:rPr lang="en-US" altLang="ja-JP" dirty="0">
                <a:latin typeface="Arial" charset="0"/>
              </a:rPr>
              <a:t>̀ </a:t>
            </a:r>
            <a:r>
              <a:rPr lang="en-US" altLang="ja-JP" dirty="0" err="1">
                <a:latin typeface="Arial" charset="0"/>
              </a:rPr>
              <a:t>thi</a:t>
            </a:r>
            <a:r>
              <a:rPr lang="en-US" altLang="ja-JP" dirty="0">
                <a:latin typeface="Arial" charset="0"/>
              </a:rPr>
              <a:t>́ </a:t>
            </a:r>
            <a:r>
              <a:rPr lang="en-US" altLang="ja-JP" dirty="0" err="1">
                <a:latin typeface="Arial" charset="0"/>
              </a:rPr>
              <a:t>nghiệm</a:t>
            </a:r>
            <a:r>
              <a:rPr lang="en-US" altLang="ja-JP" dirty="0">
                <a:latin typeface="Arial" charset="0"/>
              </a:rPr>
              <a:t> di </a:t>
            </a:r>
            <a:r>
              <a:rPr lang="en-US" altLang="ja-JP" dirty="0" err="1">
                <a:latin typeface="Arial" charset="0"/>
              </a:rPr>
              <a:t>động</a:t>
            </a:r>
            <a:endParaRPr lang="en-US" altLang="ja-JP" dirty="0">
              <a:latin typeface="Arial" charset="0"/>
            </a:endParaRPr>
          </a:p>
          <a:p>
            <a:pPr lvl="1" eaLnBrk="1" hangingPunct="1"/>
            <a:r>
              <a:rPr lang="en-US" altLang="ja-JP" dirty="0" err="1">
                <a:latin typeface="Arial" charset="0"/>
                <a:ea typeface="ＭＳ Ｐゴシック" charset="0"/>
                <a:cs typeface="ＭＳ Ｐゴシック" charset="0"/>
              </a:rPr>
              <a:t>Đưa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giao</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diện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mới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vào</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môi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trường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thực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tê</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thời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gian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cô</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định</a:t>
            </a:r>
            <a:r>
              <a:rPr lang="en-US" altLang="ja-JP" dirty="0">
                <a:latin typeface="Arial" charset="0"/>
                <a:ea typeface="ＭＳ Ｐゴシック" charset="0"/>
                <a:cs typeface="ＭＳ Ｐゴシック" charset="0"/>
              </a:rPr>
              <a:t>. </a:t>
            </a:r>
          </a:p>
          <a:p>
            <a:pPr lvl="1" eaLnBrk="1" hangingPunct="1"/>
            <a:r>
              <a:rPr lang="en-US" altLang="ja-JP" dirty="0">
                <a:latin typeface="Arial" charset="0"/>
                <a:ea typeface="ＭＳ Ｐゴシック" charset="0"/>
                <a:cs typeface="ＭＳ Ｐゴシック" charset="0"/>
              </a:rPr>
              <a:t>Nó </a:t>
            </a:r>
            <a:r>
              <a:rPr lang="en-US" altLang="ja-JP" dirty="0" err="1">
                <a:latin typeface="Arial" charset="0"/>
                <a:ea typeface="ＭＳ Ｐゴシック" charset="0"/>
                <a:cs typeface="ＭＳ Ｐゴシック" charset="0"/>
              </a:rPr>
              <a:t>hiệu</a:t>
            </a:r>
            <a:r>
              <a:rPr lang="en-US" altLang="ja-JP" dirty="0">
                <a:latin typeface="Arial" charset="0"/>
                <a:ea typeface="ＭＳ Ｐゴシック" charset="0"/>
                <a:cs typeface="ＭＳ Ｐゴシック" charset="0"/>
              </a:rPr>
              <a:t> quả </a:t>
            </a:r>
            <a:r>
              <a:rPr lang="en-US" altLang="ja-JP" dirty="0" err="1">
                <a:latin typeface="Arial" charset="0"/>
                <a:ea typeface="ＭＳ Ｐゴシック" charset="0"/>
                <a:cs typeface="ＭＳ Ｐゴシック" charset="0"/>
              </a:rPr>
              <a:t>trong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việc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phát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hiện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lỗi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câu</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lệnh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giúp</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tăng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hiệu</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xuất</a:t>
            </a:r>
            <a:endParaRPr lang="en-US" altLang="ja-JP" dirty="0">
              <a:latin typeface="Arial" charset="0"/>
              <a:ea typeface="ＭＳ Ｐゴシック" charset="0"/>
              <a:cs typeface="ＭＳ Ｐゴシック" charset="0"/>
            </a:endParaRPr>
          </a:p>
          <a:p>
            <a:pPr lvl="1" eaLnBrk="1" hangingPunct="1"/>
            <a:r>
              <a:rPr lang="en-US" altLang="ja-JP" dirty="0" err="1">
                <a:latin typeface="Arial" charset="0"/>
                <a:ea typeface="ＭＳ Ｐゴシック" charset="0"/>
                <a:cs typeface="ＭＳ Ｐゴシック" charset="0"/>
              </a:rPr>
              <a:t>Sư</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kiểm</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động</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với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việc</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ghi</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hình</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va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liên</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kết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đa</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phát</a:t>
            </a:r>
            <a:r>
              <a:rPr lang="en-US" altLang="ja-JP" dirty="0">
                <a:latin typeface="Arial" charset="0"/>
                <a:ea typeface="ＭＳ Ｐゴシック" charset="0"/>
                <a:cs typeface="ＭＳ Ｐゴシック" charset="0"/>
              </a:rPr>
              <a:t> </a:t>
            </a:r>
            <a:r>
              <a:rPr lang="en-US" altLang="ja-JP" dirty="0" err="1">
                <a:latin typeface="Arial" charset="0"/>
                <a:ea typeface="ＭＳ Ｐゴシック" charset="0"/>
                <a:cs typeface="ＭＳ Ｐゴシック" charset="0"/>
              </a:rPr>
              <a:t>triển</a:t>
            </a:r>
            <a:endParaRPr lang="en-US" altLang="ja-JP" dirty="0">
              <a:latin typeface="Arial" charset="0"/>
              <a:ea typeface="ＭＳ Ｐゴシック" charset="0"/>
              <a:cs typeface="ＭＳ Ｐゴシック" charset="0"/>
            </a:endParaRPr>
          </a:p>
          <a:p>
            <a:pPr lvl="1" eaLnBrk="1" hangingPunct="1"/>
            <a:r>
              <a:rPr lang="vi-VN" dirty="0">
                <a:latin typeface="Arial" charset="0"/>
                <a:cs typeface="Arial" charset="0"/>
              </a:rPr>
              <a:t>Một loại khác nhau của </a:t>
            </a:r>
            <a:r>
              <a:rPr lang="en-US" dirty="0" err="1">
                <a:latin typeface="Arial" charset="0"/>
                <a:cs typeface="Arial" charset="0"/>
              </a:rPr>
              <a:t>lĩnh</a:t>
            </a:r>
            <a:r>
              <a:rPr lang="en-US" dirty="0">
                <a:latin typeface="Arial" charset="0"/>
                <a:cs typeface="Arial" charset="0"/>
              </a:rPr>
              <a:t> </a:t>
            </a:r>
            <a:r>
              <a:rPr lang="en-US" dirty="0" err="1">
                <a:latin typeface="Arial" charset="0"/>
                <a:cs typeface="Arial" charset="0"/>
              </a:rPr>
              <a:t>vực</a:t>
            </a:r>
            <a:r>
              <a:rPr lang="en-US" dirty="0">
                <a:latin typeface="Arial" charset="0"/>
                <a:cs typeface="Arial" charset="0"/>
              </a:rPr>
              <a:t> </a:t>
            </a:r>
            <a:r>
              <a:rPr lang="vi-VN" dirty="0">
                <a:latin typeface="Arial" charset="0"/>
                <a:cs typeface="Arial" charset="0"/>
              </a:rPr>
              <a:t>thử nghiệm </a:t>
            </a:r>
            <a:r>
              <a:rPr lang="en-US" dirty="0" err="1">
                <a:latin typeface="Arial" charset="0"/>
                <a:cs typeface="Arial" charset="0"/>
              </a:rPr>
              <a:t>nhằm</a:t>
            </a:r>
            <a:r>
              <a:rPr lang="vi-VN" dirty="0">
                <a:latin typeface="Arial" charset="0"/>
                <a:cs typeface="Arial" charset="0"/>
              </a:rPr>
              <a:t> cung cấp cho người sử dụng với các phiên bản thử nghiệm mới của phần mềm hoặc sản phẩm tiêu dùng; hàng chục hoặc thậm chí hàng ngàn người sử dụng có thể nhận được phiên bản beta và được yêu cầu bình luận</a:t>
            </a:r>
            <a:r>
              <a:rPr lang="en-US" dirty="0">
                <a:latin typeface="Arial" charset="0"/>
                <a:cs typeface="Arial" charset="0"/>
              </a:rPr>
              <a:t>. </a:t>
            </a:r>
            <a:endParaRPr lang="en-US" dirty="0">
              <a:latin typeface="Arial" charset="0"/>
              <a:ea typeface="ＭＳ Ｐゴシック" charset="0"/>
              <a:cs typeface="ＭＳ Ｐゴシック" charset="0"/>
            </a:endParaRPr>
          </a:p>
        </p:txBody>
      </p:sp>
      <p:sp>
        <p:nvSpPr>
          <p:cNvPr id="41987" name="Rectangle 2"/>
          <p:cNvSpPr txBox="1">
            <a:spLocks noChangeArrowheads="1"/>
          </p:cNvSpPr>
          <p:nvPr/>
        </p:nvSpPr>
        <p:spPr bwMode="auto">
          <a:xfrm>
            <a:off x="381000" y="0"/>
            <a:ext cx="8382000" cy="1066800"/>
          </a:xfrm>
          <a:prstGeom prst="rect">
            <a:avLst/>
          </a:prstGeom>
          <a:solidFill>
            <a:schemeClr val="bg2">
              <a:alpha val="67058"/>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200">
                <a:solidFill>
                  <a:srgbClr val="FFFF00"/>
                </a:solidFill>
              </a:rPr>
              <a:t>► </a:t>
            </a:r>
            <a:r>
              <a:rPr lang="en-US" altLang="ja-JP" sz="3200">
                <a:solidFill>
                  <a:srgbClr val="FFFF00"/>
                </a:solidFill>
              </a:rPr>
              <a:t>Kiểm tra tính sử dụng và thí nghiệm</a:t>
            </a:r>
            <a:endParaRPr lang="en-US" sz="3200">
              <a:solidFill>
                <a:srgbClr val="FFFF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E18AFD-8467-B64D-8A01-B28C7F8D3A7C}" type="slidenum">
              <a:rPr lang="en-US" sz="1200"/>
              <a:pPr eaLnBrk="1" hangingPunct="1"/>
              <a:t>28</a:t>
            </a:fld>
            <a:endParaRPr lang="en-US" sz="1200"/>
          </a:p>
        </p:txBody>
      </p:sp>
      <p:sp>
        <p:nvSpPr>
          <p:cNvPr id="43010" name="Rectangle 2"/>
          <p:cNvSpPr>
            <a:spLocks noGrp="1" noChangeArrowheads="1"/>
          </p:cNvSpPr>
          <p:nvPr>
            <p:ph type="title"/>
          </p:nvPr>
        </p:nvSpPr>
        <p:spPr/>
        <p:txBody>
          <a:bodyPr/>
          <a:lstStyle/>
          <a:p>
            <a:r>
              <a:rPr lang="en-US">
                <a:latin typeface="Arial" charset="0"/>
              </a:rPr>
              <a:t>► Kiểm tra tính sử dụng và thí nghiệm</a:t>
            </a:r>
          </a:p>
        </p:txBody>
      </p:sp>
      <p:sp>
        <p:nvSpPr>
          <p:cNvPr id="43011" name="Rectangle 3"/>
          <p:cNvSpPr>
            <a:spLocks noGrp="1" noChangeArrowheads="1"/>
          </p:cNvSpPr>
          <p:nvPr>
            <p:ph type="body" idx="1"/>
          </p:nvPr>
        </p:nvSpPr>
        <p:spPr/>
        <p:txBody>
          <a:bodyPr/>
          <a:lstStyle/>
          <a:p>
            <a:pPr eaLnBrk="1" hangingPunct="1"/>
            <a:r>
              <a:rPr lang="en-US" altLang="ja-JP">
                <a:latin typeface="Arial" charset="0"/>
              </a:rPr>
              <a:t>Kiểm tra từ xa</a:t>
            </a:r>
          </a:p>
          <a:p>
            <a:pPr lvl="1" eaLnBrk="1" hangingPunct="1"/>
            <a:r>
              <a:rPr lang="en-US" altLang="ja-JP">
                <a:latin typeface="Arial" charset="0"/>
                <a:ea typeface="ＭＳ Ｐゴシック" charset="0"/>
                <a:cs typeface="ＭＳ Ｐゴシック" charset="0"/>
              </a:rPr>
              <a:t>Kiểm tra online</a:t>
            </a:r>
          </a:p>
          <a:p>
            <a:pPr lvl="2" eaLnBrk="1" hangingPunct="1"/>
            <a:r>
              <a:rPr lang="en-US" altLang="ja-JP">
                <a:latin typeface="Arial" charset="0"/>
                <a:ea typeface="ＭＳ Ｐゴシック" charset="0"/>
                <a:cs typeface="ＭＳ Ｐゴシック" charset="0"/>
              </a:rPr>
              <a:t>Không cần thiết đưa thành viên tới PTN. </a:t>
            </a:r>
          </a:p>
          <a:p>
            <a:pPr lvl="1" eaLnBrk="1" hangingPunct="1"/>
            <a:r>
              <a:rPr lang="en-US" altLang="ja-JP">
                <a:latin typeface="Arial" charset="0"/>
                <a:ea typeface="ＭＳ Ｐゴシック" charset="0"/>
                <a:cs typeface="ＭＳ Ｐゴシック" charset="0"/>
              </a:rPr>
              <a:t>Có thể với số lượng thành viên lớn với các kiến thức khác nhau</a:t>
            </a:r>
          </a:p>
          <a:p>
            <a:pPr lvl="1" eaLnBrk="1" hangingPunct="1"/>
            <a:r>
              <a:rPr lang="en-US" altLang="ja-JP">
                <a:latin typeface="Arial" charset="0"/>
                <a:ea typeface="ＭＳ Ｐゴシック" charset="0"/>
                <a:cs typeface="ＭＳ Ｐゴシック" charset="0"/>
              </a:rPr>
              <a:t>Tác động trực tiếp vào thực tế</a:t>
            </a:r>
          </a:p>
          <a:p>
            <a:pPr lvl="1" eaLnBrk="1" hangingPunct="1"/>
            <a:r>
              <a:rPr lang="vi-VN">
                <a:latin typeface="Arial" charset="0"/>
                <a:cs typeface="Arial" charset="0"/>
              </a:rPr>
              <a:t>Ít kiểm soát hành vi người dùng và ít cơ hội để quan sát phản ứng của họ</a:t>
            </a:r>
            <a:endParaRPr lang="en-US" altLang="ja-JP">
              <a:latin typeface="Arial" charset="0"/>
              <a:ea typeface="ＭＳ Ｐゴシック" charset="0"/>
              <a:cs typeface="ＭＳ Ｐゴシック" charset="0"/>
            </a:endParaRPr>
          </a:p>
          <a:p>
            <a:pPr lvl="2" eaLnBrk="1" hangingPunct="1"/>
            <a:r>
              <a:rPr lang="en-US" altLang="ja-JP">
                <a:latin typeface="Arial" charset="0"/>
                <a:ea typeface="ＭＳ Ｐゴシック" charset="0"/>
                <a:cs typeface="ＭＳ Ｐゴシック" charset="0"/>
              </a:rPr>
              <a:t>Sử dụng log được cho là hữu ích</a:t>
            </a:r>
            <a:endParaRPr lang="en-US">
              <a:latin typeface="Arial" charset="0"/>
              <a:ea typeface="ＭＳ Ｐゴシック" charset="0"/>
              <a:cs typeface="ＭＳ Ｐゴシック"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15883A-43B9-8746-9D8A-084C238A26A6}" type="slidenum">
              <a:rPr lang="en-US" sz="1200"/>
              <a:pPr eaLnBrk="1" hangingPunct="1"/>
              <a:t>29</a:t>
            </a:fld>
            <a:endParaRPr lang="en-US" sz="1200"/>
          </a:p>
        </p:txBody>
      </p:sp>
      <p:sp>
        <p:nvSpPr>
          <p:cNvPr id="44034" name="Rectangle 2"/>
          <p:cNvSpPr>
            <a:spLocks noGrp="1" noChangeArrowheads="1"/>
          </p:cNvSpPr>
          <p:nvPr>
            <p:ph type="title"/>
          </p:nvPr>
        </p:nvSpPr>
        <p:spPr/>
        <p:txBody>
          <a:bodyPr/>
          <a:lstStyle/>
          <a:p>
            <a:r>
              <a:rPr lang="en-US">
                <a:latin typeface="Arial" charset="0"/>
              </a:rPr>
              <a:t>► </a:t>
            </a:r>
            <a:r>
              <a:rPr lang="en-US" altLang="ja-JP">
                <a:latin typeface="Arial" charset="0"/>
              </a:rPr>
              <a:t>Kiểm tra tính sử dụng và thí nghiệm</a:t>
            </a:r>
            <a:endParaRPr lang="en-US">
              <a:latin typeface="Arial" charset="0"/>
            </a:endParaRPr>
          </a:p>
        </p:txBody>
      </p:sp>
      <p:sp>
        <p:nvSpPr>
          <p:cNvPr id="44035" name="Rectangle 3"/>
          <p:cNvSpPr>
            <a:spLocks noGrp="1" noChangeArrowheads="1"/>
          </p:cNvSpPr>
          <p:nvPr>
            <p:ph type="body" idx="1"/>
          </p:nvPr>
        </p:nvSpPr>
        <p:spPr/>
        <p:txBody>
          <a:bodyPr/>
          <a:lstStyle/>
          <a:p>
            <a:pPr eaLnBrk="1" hangingPunct="1"/>
            <a:r>
              <a:rPr lang="en-US">
                <a:latin typeface="Arial" charset="0"/>
              </a:rPr>
              <a:t>Giới hạn</a:t>
            </a:r>
          </a:p>
          <a:p>
            <a:pPr lvl="1" eaLnBrk="1" hangingPunct="1"/>
            <a:r>
              <a:rPr lang="en-US">
                <a:latin typeface="Arial" charset="0"/>
                <a:cs typeface="Arial" charset="0"/>
              </a:rPr>
              <a:t>Nhấn mạnh tới việc tính sử dụng ban đầu</a:t>
            </a:r>
          </a:p>
          <a:p>
            <a:pPr lvl="2" eaLnBrk="1" hangingPunct="1"/>
            <a:r>
              <a:rPr lang="en-US">
                <a:latin typeface="Arial" charset="0"/>
                <a:cs typeface="Arial" charset="0"/>
              </a:rPr>
              <a:t>Không ước lượng được hiệu xuất làm việc như thế nào sau một tuần hoặc một tháng</a:t>
            </a:r>
          </a:p>
          <a:p>
            <a:pPr lvl="1" eaLnBrk="1" hangingPunct="1"/>
            <a:r>
              <a:rPr lang="en-US">
                <a:latin typeface="Arial" charset="0"/>
                <a:cs typeface="Arial" charset="0"/>
              </a:rPr>
              <a:t>Nó giới hạn các tính năng của giao diện</a:t>
            </a:r>
          </a:p>
          <a:p>
            <a:pPr eaLnBrk="1" hangingPunct="1"/>
            <a:r>
              <a:rPr lang="en-US">
                <a:latin typeface="Arial" charset="0"/>
              </a:rPr>
              <a:t>Một chiến lược tốt:</a:t>
            </a:r>
          </a:p>
          <a:p>
            <a:pPr lvl="1" eaLnBrk="1" hangingPunct="1"/>
            <a:r>
              <a:rPr lang="en-US">
                <a:latin typeface="Arial" charset="0"/>
                <a:cs typeface="Arial" charset="0"/>
              </a:rPr>
              <a:t>Kiểm tra tính sử dụng + chuyên gia đánh giá</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30053F-554F-9E4B-BF4A-B27D3F97295D}" type="slidenum">
              <a:rPr lang="en-US" sz="1200"/>
              <a:pPr eaLnBrk="1" hangingPunct="1"/>
              <a:t>3</a:t>
            </a:fld>
            <a:endParaRPr lang="en-US" sz="1200"/>
          </a:p>
        </p:txBody>
      </p:sp>
      <p:sp>
        <p:nvSpPr>
          <p:cNvPr id="17410" name="Rectangle 2"/>
          <p:cNvSpPr>
            <a:spLocks noGrp="1" noChangeArrowheads="1"/>
          </p:cNvSpPr>
          <p:nvPr>
            <p:ph type="title"/>
          </p:nvPr>
        </p:nvSpPr>
        <p:spPr/>
        <p:txBody>
          <a:bodyPr/>
          <a:lstStyle/>
          <a:p>
            <a:r>
              <a:rPr lang="en-US" altLang="ja-JP">
                <a:latin typeface="Arial" charset="0"/>
              </a:rPr>
              <a:t>Mở đầu</a:t>
            </a:r>
          </a:p>
        </p:txBody>
      </p:sp>
      <p:sp>
        <p:nvSpPr>
          <p:cNvPr id="17411" name="Rectangle 3"/>
          <p:cNvSpPr>
            <a:spLocks noGrp="1" noChangeArrowheads="1"/>
          </p:cNvSpPr>
          <p:nvPr>
            <p:ph type="body" idx="1"/>
          </p:nvPr>
        </p:nvSpPr>
        <p:spPr/>
        <p:txBody>
          <a:bodyPr/>
          <a:lstStyle/>
          <a:p>
            <a:pPr eaLnBrk="1" hangingPunct="1"/>
            <a:r>
              <a:rPr lang="en-US" altLang="ja-JP" sz="2400" dirty="0" err="1">
                <a:latin typeface="Arial" charset="0"/>
              </a:rPr>
              <a:t>Người</a:t>
            </a:r>
            <a:r>
              <a:rPr lang="en-US" altLang="ja-JP" sz="2400" dirty="0">
                <a:latin typeface="Arial" charset="0"/>
              </a:rPr>
              <a:t> </a:t>
            </a:r>
            <a:r>
              <a:rPr lang="en-US" altLang="ja-JP" sz="2400" dirty="0" err="1">
                <a:latin typeface="Arial" charset="0"/>
              </a:rPr>
              <a:t>thiết</a:t>
            </a:r>
            <a:r>
              <a:rPr lang="en-US" altLang="ja-JP" sz="2400" dirty="0">
                <a:latin typeface="Arial" charset="0"/>
              </a:rPr>
              <a:t> </a:t>
            </a:r>
            <a:r>
              <a:rPr lang="en-US" altLang="ja-JP" sz="2400" dirty="0" err="1">
                <a:latin typeface="Arial" charset="0"/>
              </a:rPr>
              <a:t>kê</a:t>
            </a:r>
            <a:r>
              <a:rPr lang="en-US" altLang="ja-JP" sz="2400" dirty="0">
                <a:latin typeface="Arial" charset="0"/>
              </a:rPr>
              <a:t>́ có </a:t>
            </a:r>
            <a:r>
              <a:rPr lang="en-US" altLang="ja-JP" sz="2400" dirty="0" err="1">
                <a:latin typeface="Arial" charset="0"/>
              </a:rPr>
              <a:t>thê</a:t>
            </a:r>
            <a:r>
              <a:rPr lang="en-US" altLang="ja-JP" sz="2400" dirty="0">
                <a:latin typeface="Arial" charset="0"/>
              </a:rPr>
              <a:t>̉ </a:t>
            </a:r>
            <a:r>
              <a:rPr lang="en-US" altLang="ja-JP" sz="2400" dirty="0" err="1">
                <a:latin typeface="Arial" charset="0"/>
              </a:rPr>
              <a:t>thất</a:t>
            </a:r>
            <a:r>
              <a:rPr lang="en-US" altLang="ja-JP" sz="2400" dirty="0">
                <a:latin typeface="Arial" charset="0"/>
              </a:rPr>
              <a:t> </a:t>
            </a:r>
            <a:r>
              <a:rPr lang="en-US" altLang="ja-JP" sz="2400" dirty="0" err="1">
                <a:latin typeface="Arial" charset="0"/>
              </a:rPr>
              <a:t>bại</a:t>
            </a:r>
            <a:r>
              <a:rPr lang="en-US" altLang="ja-JP" sz="2400" dirty="0">
                <a:latin typeface="Arial" charset="0"/>
              </a:rPr>
              <a:t> </a:t>
            </a:r>
            <a:r>
              <a:rPr lang="en-US" altLang="ja-JP" sz="2400" dirty="0" err="1">
                <a:latin typeface="Arial" charset="0"/>
              </a:rPr>
              <a:t>khi</a:t>
            </a:r>
            <a:r>
              <a:rPr lang="en-US" altLang="ja-JP" sz="2400" dirty="0">
                <a:latin typeface="Arial" charset="0"/>
              </a:rPr>
              <a:t> </a:t>
            </a:r>
            <a:r>
              <a:rPr lang="en-US" altLang="ja-JP" sz="2400" dirty="0" err="1">
                <a:latin typeface="Arial" charset="0"/>
              </a:rPr>
              <a:t>đánh</a:t>
            </a:r>
            <a:r>
              <a:rPr lang="en-US" altLang="ja-JP" sz="2400" dirty="0">
                <a:latin typeface="Arial" charset="0"/>
              </a:rPr>
              <a:t> </a:t>
            </a:r>
            <a:r>
              <a:rPr lang="en-US" altLang="ja-JP" sz="2400" dirty="0" err="1">
                <a:latin typeface="Arial" charset="0"/>
              </a:rPr>
              <a:t>gia</a:t>
            </a:r>
            <a:r>
              <a:rPr lang="en-US" altLang="ja-JP" sz="2400" dirty="0">
                <a:latin typeface="Arial" charset="0"/>
              </a:rPr>
              <a:t>́ </a:t>
            </a:r>
            <a:r>
              <a:rPr lang="en-US" altLang="ja-JP" sz="2400" dirty="0" err="1">
                <a:latin typeface="Arial" charset="0"/>
              </a:rPr>
              <a:t>toàn</a:t>
            </a:r>
            <a:r>
              <a:rPr lang="en-US" altLang="ja-JP" sz="2400" dirty="0">
                <a:latin typeface="Arial" charset="0"/>
              </a:rPr>
              <a:t> </a:t>
            </a:r>
            <a:r>
              <a:rPr lang="en-US" altLang="ja-JP" sz="2400" dirty="0" err="1">
                <a:latin typeface="Arial" charset="0"/>
              </a:rPr>
              <a:t>diện</a:t>
            </a:r>
            <a:r>
              <a:rPr lang="en-US" altLang="ja-JP" sz="2400" dirty="0">
                <a:latin typeface="Arial" charset="0"/>
              </a:rPr>
              <a:t> </a:t>
            </a:r>
            <a:r>
              <a:rPr lang="en-US" altLang="ja-JP" sz="2400" dirty="0" err="1">
                <a:latin typeface="Arial" charset="0"/>
              </a:rPr>
              <a:t>thiết</a:t>
            </a:r>
            <a:r>
              <a:rPr lang="en-US" altLang="ja-JP" sz="2400" dirty="0">
                <a:latin typeface="Arial" charset="0"/>
              </a:rPr>
              <a:t> </a:t>
            </a:r>
            <a:r>
              <a:rPr lang="en-US" altLang="ja-JP" sz="2400" dirty="0" err="1">
                <a:latin typeface="Arial" charset="0"/>
              </a:rPr>
              <a:t>kê</a:t>
            </a:r>
            <a:r>
              <a:rPr lang="en-US" altLang="ja-JP" sz="2400" dirty="0">
                <a:latin typeface="Arial" charset="0"/>
              </a:rPr>
              <a:t>́ </a:t>
            </a:r>
            <a:r>
              <a:rPr lang="en-US" altLang="ja-JP" sz="2400" dirty="0" err="1">
                <a:latin typeface="Arial" charset="0"/>
              </a:rPr>
              <a:t>của</a:t>
            </a:r>
            <a:r>
              <a:rPr lang="en-US" altLang="ja-JP" sz="2400" dirty="0">
                <a:latin typeface="Arial" charset="0"/>
              </a:rPr>
              <a:t> </a:t>
            </a:r>
            <a:r>
              <a:rPr lang="en-US" altLang="ja-JP" sz="2400" dirty="0" err="1">
                <a:latin typeface="Arial" charset="0"/>
              </a:rPr>
              <a:t>chính</a:t>
            </a:r>
            <a:r>
              <a:rPr lang="en-US" altLang="ja-JP" sz="2400" dirty="0">
                <a:latin typeface="Arial" charset="0"/>
              </a:rPr>
              <a:t> họ. </a:t>
            </a:r>
          </a:p>
          <a:p>
            <a:pPr eaLnBrk="1" hangingPunct="1"/>
            <a:r>
              <a:rPr lang="en-US" altLang="ja-JP" sz="2400" dirty="0" err="1">
                <a:latin typeface="Arial" charset="0"/>
              </a:rPr>
              <a:t>Người</a:t>
            </a:r>
            <a:r>
              <a:rPr lang="en-US" altLang="ja-JP" sz="2400" dirty="0">
                <a:latin typeface="Arial" charset="0"/>
              </a:rPr>
              <a:t> </a:t>
            </a:r>
            <a:r>
              <a:rPr lang="en-US" altLang="ja-JP" sz="2400" dirty="0" err="1">
                <a:latin typeface="Arial" charset="0"/>
              </a:rPr>
              <a:t>thiết</a:t>
            </a:r>
            <a:r>
              <a:rPr lang="en-US" altLang="ja-JP" sz="2400" dirty="0">
                <a:latin typeface="Arial" charset="0"/>
              </a:rPr>
              <a:t> </a:t>
            </a:r>
            <a:r>
              <a:rPr lang="en-US" altLang="ja-JP" sz="2400" dirty="0" err="1">
                <a:latin typeface="Arial" charset="0"/>
              </a:rPr>
              <a:t>kê</a:t>
            </a:r>
            <a:r>
              <a:rPr lang="en-US" altLang="ja-JP" sz="2400" dirty="0">
                <a:latin typeface="Arial" charset="0"/>
              </a:rPr>
              <a:t>́ </a:t>
            </a:r>
            <a:r>
              <a:rPr lang="en-US" altLang="ja-JP" sz="2400" dirty="0" err="1">
                <a:latin typeface="Arial" charset="0"/>
              </a:rPr>
              <a:t>kinh</a:t>
            </a:r>
            <a:r>
              <a:rPr lang="en-US" altLang="ja-JP" sz="2400" dirty="0">
                <a:latin typeface="Arial" charset="0"/>
              </a:rPr>
              <a:t> </a:t>
            </a:r>
            <a:r>
              <a:rPr lang="en-US" altLang="ja-JP" sz="2400" dirty="0" err="1">
                <a:latin typeface="Arial" charset="0"/>
              </a:rPr>
              <a:t>nghiệm</a:t>
            </a:r>
            <a:r>
              <a:rPr lang="en-US" altLang="ja-JP" sz="2400" dirty="0">
                <a:latin typeface="Arial" charset="0"/>
              </a:rPr>
              <a:t> là </a:t>
            </a:r>
            <a:r>
              <a:rPr lang="en-US" altLang="ja-JP" sz="2400" dirty="0" err="1">
                <a:latin typeface="Arial" charset="0"/>
              </a:rPr>
              <a:t>người</a:t>
            </a:r>
            <a:r>
              <a:rPr lang="en-US" altLang="ja-JP" sz="2400" dirty="0">
                <a:latin typeface="Arial" charset="0"/>
              </a:rPr>
              <a:t> </a:t>
            </a:r>
            <a:r>
              <a:rPr lang="en-US" altLang="ja-JP" sz="2400" dirty="0" err="1">
                <a:latin typeface="Arial" charset="0"/>
              </a:rPr>
              <a:t>biết</a:t>
            </a:r>
            <a:r>
              <a:rPr lang="en-US" altLang="ja-JP" sz="2400" dirty="0">
                <a:latin typeface="Arial" charset="0"/>
              </a:rPr>
              <a:t> </a:t>
            </a:r>
            <a:r>
              <a:rPr lang="en-US" altLang="ja-JP" sz="2400" dirty="0" err="1">
                <a:latin typeface="Arial" charset="0"/>
              </a:rPr>
              <a:t>rằng</a:t>
            </a:r>
            <a:r>
              <a:rPr lang="en-US" altLang="ja-JP" sz="2400" dirty="0">
                <a:latin typeface="Arial" charset="0"/>
              </a:rPr>
              <a:t> </a:t>
            </a:r>
            <a:r>
              <a:rPr lang="en-US" altLang="ja-JP" sz="2400" dirty="0" err="1">
                <a:latin typeface="Arial" charset="0"/>
              </a:rPr>
              <a:t>thư</a:t>
            </a:r>
            <a:r>
              <a:rPr lang="en-US" altLang="ja-JP" sz="2400" dirty="0">
                <a:latin typeface="Arial" charset="0"/>
              </a:rPr>
              <a:t>̉ </a:t>
            </a:r>
            <a:r>
              <a:rPr lang="en-US" altLang="ja-JP" sz="2400" dirty="0" err="1">
                <a:latin typeface="Arial" charset="0"/>
              </a:rPr>
              <a:t>nghiệm</a:t>
            </a:r>
            <a:r>
              <a:rPr lang="en-US" altLang="ja-JP" sz="2400" dirty="0">
                <a:latin typeface="Arial" charset="0"/>
              </a:rPr>
              <a:t> </a:t>
            </a:r>
            <a:r>
              <a:rPr lang="en-US" altLang="ja-JP" sz="2400" dirty="0" err="1">
                <a:latin typeface="Arial" charset="0"/>
              </a:rPr>
              <a:t>rộng</a:t>
            </a:r>
            <a:r>
              <a:rPr lang="en-US" altLang="ja-JP" sz="2400" dirty="0">
                <a:latin typeface="Arial" charset="0"/>
              </a:rPr>
              <a:t> </a:t>
            </a:r>
            <a:r>
              <a:rPr lang="en-US" altLang="ja-JP" sz="2400" dirty="0" err="1">
                <a:latin typeface="Arial" charset="0"/>
              </a:rPr>
              <a:t>rãi</a:t>
            </a:r>
            <a:r>
              <a:rPr lang="en-US" altLang="ja-JP" sz="2400" dirty="0">
                <a:latin typeface="Arial" charset="0"/>
              </a:rPr>
              <a:t> là </a:t>
            </a:r>
            <a:r>
              <a:rPr lang="en-US" altLang="ja-JP" sz="2400" dirty="0" err="1">
                <a:latin typeface="Arial" charset="0"/>
              </a:rPr>
              <a:t>điều</a:t>
            </a:r>
            <a:r>
              <a:rPr lang="en-US" altLang="ja-JP" sz="2400" dirty="0">
                <a:latin typeface="Arial" charset="0"/>
              </a:rPr>
              <a:t> </a:t>
            </a:r>
            <a:r>
              <a:rPr lang="en-US" altLang="ja-JP" sz="2400" dirty="0" err="1">
                <a:latin typeface="Arial" charset="0"/>
              </a:rPr>
              <a:t>cần</a:t>
            </a:r>
            <a:r>
              <a:rPr lang="en-US" altLang="ja-JP" sz="2400" dirty="0">
                <a:latin typeface="Arial" charset="0"/>
              </a:rPr>
              <a:t> </a:t>
            </a:r>
            <a:r>
              <a:rPr lang="en-US" altLang="ja-JP" sz="2400" dirty="0" err="1">
                <a:latin typeface="Arial" charset="0"/>
              </a:rPr>
              <a:t>thiết</a:t>
            </a:r>
            <a:r>
              <a:rPr lang="en-US" altLang="ja-JP" sz="2400" dirty="0">
                <a:latin typeface="Arial" charset="0"/>
              </a:rPr>
              <a:t>. </a:t>
            </a:r>
          </a:p>
          <a:p>
            <a:pPr lvl="1" eaLnBrk="1" hangingPunct="1"/>
            <a:r>
              <a:rPr lang="en-US" altLang="ja-JP" sz="2000" dirty="0" err="1">
                <a:latin typeface="Arial" charset="0"/>
                <a:ea typeface="ＭＳ Ｐゴシック" charset="0"/>
                <a:cs typeface="ＭＳ Ｐゴシック" charset="0"/>
              </a:rPr>
              <a:t>Một</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sô</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năm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trước</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đánh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gia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đa</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được</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coi</a:t>
            </a:r>
            <a:r>
              <a:rPr lang="en-US" altLang="ja-JP" sz="2000" dirty="0">
                <a:latin typeface="Arial" charset="0"/>
                <a:ea typeface="ＭＳ Ｐゴシック" charset="0"/>
                <a:cs typeface="ＭＳ Ｐゴシック" charset="0"/>
              </a:rPr>
              <a:t> là “chỉ là </a:t>
            </a:r>
            <a:r>
              <a:rPr lang="en-US" altLang="ja-JP" sz="2000" dirty="0" err="1">
                <a:latin typeface="Arial" charset="0"/>
                <a:ea typeface="ＭＳ Ｐゴシック" charset="0"/>
                <a:cs typeface="ＭＳ Ｐゴシック" charset="0"/>
              </a:rPr>
              <a:t>một</a:t>
            </a:r>
            <a:r>
              <a:rPr lang="en-US" altLang="ja-JP" sz="2000" dirty="0">
                <a:latin typeface="Arial" charset="0"/>
                <a:ea typeface="ＭＳ Ｐゴシック" charset="0"/>
                <a:cs typeface="ＭＳ Ｐゴシック" charset="0"/>
              </a:rPr>
              <a:t> ý </a:t>
            </a:r>
            <a:r>
              <a:rPr lang="en-US" altLang="ja-JP" sz="2000" dirty="0" err="1">
                <a:latin typeface="Arial" charset="0"/>
                <a:ea typeface="ＭＳ Ｐゴシック" charset="0"/>
                <a:cs typeface="ＭＳ Ｐゴシック" charset="0"/>
              </a:rPr>
              <a:t>tưởng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tốt</a:t>
            </a:r>
            <a:r>
              <a:rPr lang="en-US" altLang="ja-JP" sz="2000" dirty="0">
                <a:latin typeface="Arial" charset="0"/>
                <a:ea typeface="ＭＳ Ｐゴシック" charset="0"/>
                <a:cs typeface="ＭＳ Ｐゴシック" charset="0"/>
              </a:rPr>
              <a:t>”</a:t>
            </a:r>
          </a:p>
          <a:p>
            <a:pPr eaLnBrk="1" hangingPunct="1"/>
            <a:r>
              <a:rPr lang="en-US" altLang="ja-JP" sz="2400" dirty="0" err="1">
                <a:latin typeface="Arial" charset="0"/>
              </a:rPr>
              <a:t>Nhiều</a:t>
            </a:r>
            <a:r>
              <a:rPr lang="en-US" altLang="ja-JP" sz="2400" dirty="0">
                <a:latin typeface="Arial" charset="0"/>
              </a:rPr>
              <a:t> </a:t>
            </a:r>
            <a:r>
              <a:rPr lang="en-US" altLang="ja-JP" sz="2400" dirty="0" err="1">
                <a:latin typeface="Arial" charset="0"/>
              </a:rPr>
              <a:t>yếu</a:t>
            </a:r>
            <a:r>
              <a:rPr lang="en-US" altLang="ja-JP" sz="2400" dirty="0">
                <a:latin typeface="Arial" charset="0"/>
              </a:rPr>
              <a:t> </a:t>
            </a:r>
            <a:r>
              <a:rPr lang="en-US" altLang="ja-JP" sz="2400" dirty="0" err="1">
                <a:latin typeface="Arial" charset="0"/>
              </a:rPr>
              <a:t>tô</a:t>
            </a:r>
            <a:r>
              <a:rPr lang="en-US" altLang="ja-JP" sz="2400" dirty="0">
                <a:latin typeface="Arial" charset="0"/>
              </a:rPr>
              <a:t>́ </a:t>
            </a:r>
            <a:r>
              <a:rPr lang="en-US" altLang="ja-JP" sz="2400" dirty="0" err="1">
                <a:latin typeface="Arial" charset="0"/>
              </a:rPr>
              <a:t>quyết</a:t>
            </a:r>
            <a:r>
              <a:rPr lang="en-US" altLang="ja-JP" sz="2400" dirty="0">
                <a:latin typeface="Arial" charset="0"/>
              </a:rPr>
              <a:t> </a:t>
            </a:r>
            <a:r>
              <a:rPr lang="en-US" altLang="ja-JP" sz="2400" dirty="0" err="1">
                <a:latin typeface="Arial" charset="0"/>
              </a:rPr>
              <a:t>định</a:t>
            </a:r>
            <a:r>
              <a:rPr lang="en-US" altLang="ja-JP" sz="2400" dirty="0">
                <a:latin typeface="Arial" charset="0"/>
              </a:rPr>
              <a:t> </a:t>
            </a:r>
            <a:r>
              <a:rPr lang="en-US" altLang="ja-JP" sz="2400" dirty="0" err="1">
                <a:latin typeface="Arial" charset="0"/>
              </a:rPr>
              <a:t>kê</a:t>
            </a:r>
            <a:r>
              <a:rPr lang="en-US" altLang="ja-JP" sz="2400" dirty="0">
                <a:latin typeface="Arial" charset="0"/>
              </a:rPr>
              <a:t>́ </a:t>
            </a:r>
            <a:r>
              <a:rPr lang="en-US" altLang="ja-JP" sz="2400" dirty="0" err="1">
                <a:latin typeface="Arial" charset="0"/>
              </a:rPr>
              <a:t>hoạch</a:t>
            </a:r>
            <a:r>
              <a:rPr lang="en-US" altLang="ja-JP" sz="2400" dirty="0">
                <a:latin typeface="Arial" charset="0"/>
              </a:rPr>
              <a:t> </a:t>
            </a:r>
            <a:r>
              <a:rPr lang="en-US" altLang="ja-JP" sz="2400" dirty="0" err="1">
                <a:latin typeface="Arial" charset="0"/>
              </a:rPr>
              <a:t>đánh</a:t>
            </a:r>
            <a:r>
              <a:rPr lang="en-US" altLang="ja-JP" sz="2400" dirty="0">
                <a:latin typeface="Arial" charset="0"/>
              </a:rPr>
              <a:t> </a:t>
            </a:r>
            <a:r>
              <a:rPr lang="en-US" altLang="ja-JP" sz="2400" dirty="0" err="1">
                <a:latin typeface="Arial" charset="0"/>
              </a:rPr>
              <a:t>gia</a:t>
            </a:r>
            <a:r>
              <a:rPr lang="en-US" altLang="ja-JP" sz="2400" dirty="0">
                <a:latin typeface="Arial" charset="0"/>
              </a:rPr>
              <a:t>́:</a:t>
            </a:r>
          </a:p>
          <a:p>
            <a:pPr lvl="1" eaLnBrk="1" hangingPunct="1"/>
            <a:r>
              <a:rPr lang="en-US" altLang="ja-JP" sz="2000" dirty="0" err="1">
                <a:latin typeface="Arial" charset="0"/>
                <a:ea typeface="ＭＳ Ｐゴシック" charset="0"/>
                <a:cs typeface="ＭＳ Ｐゴシック" charset="0"/>
              </a:rPr>
              <a:t>Giai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đoạn</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thiết</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kê</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quan</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trọng</a:t>
            </a:r>
            <a:r>
              <a:rPr lang="en-US" altLang="ja-JP" sz="2000" dirty="0">
                <a:latin typeface="Arial" charset="0"/>
                <a:ea typeface="ＭＳ Ｐゴシック" charset="0"/>
                <a:cs typeface="ＭＳ Ｐゴシック" charset="0"/>
              </a:rPr>
              <a:t>, chi phí, </a:t>
            </a:r>
            <a:r>
              <a:rPr lang="en-US" altLang="ja-JP" sz="2000" dirty="0" err="1">
                <a:latin typeface="Arial" charset="0"/>
                <a:ea typeface="ＭＳ Ｐゴシック" charset="0"/>
                <a:cs typeface="ＭＳ Ｐゴシック" charset="0"/>
              </a:rPr>
              <a:t>thời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gian</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kinh</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nghiệm</a:t>
            </a:r>
            <a:r>
              <a:rPr lang="en-US" altLang="ja-JP" sz="2000" dirty="0">
                <a:latin typeface="Arial" charset="0"/>
                <a:ea typeface="ＭＳ Ｐゴシック" charset="0"/>
                <a:cs typeface="ＭＳ Ｐゴシック" charset="0"/>
              </a:rPr>
              <a:t> …</a:t>
            </a:r>
          </a:p>
          <a:p>
            <a:pPr eaLnBrk="1" hangingPunct="1"/>
            <a:r>
              <a:rPr lang="en-US" altLang="ja-JP" sz="2400" dirty="0" err="1">
                <a:latin typeface="Arial" charset="0"/>
              </a:rPr>
              <a:t>Phạm</a:t>
            </a:r>
            <a:r>
              <a:rPr lang="en-US" altLang="ja-JP" sz="2400" dirty="0">
                <a:latin typeface="Arial" charset="0"/>
              </a:rPr>
              <a:t> vi </a:t>
            </a:r>
            <a:r>
              <a:rPr lang="en-US" altLang="ja-JP" sz="2400" dirty="0" err="1">
                <a:latin typeface="Arial" charset="0"/>
              </a:rPr>
              <a:t>của</a:t>
            </a:r>
            <a:r>
              <a:rPr lang="en-US" altLang="ja-JP" sz="2400" dirty="0">
                <a:latin typeface="Arial" charset="0"/>
              </a:rPr>
              <a:t> </a:t>
            </a:r>
            <a:r>
              <a:rPr lang="en-US" altLang="ja-JP" sz="2400" dirty="0" err="1">
                <a:latin typeface="Arial" charset="0"/>
              </a:rPr>
              <a:t>các</a:t>
            </a:r>
            <a:r>
              <a:rPr lang="en-US" altLang="ja-JP" sz="2400" dirty="0">
                <a:latin typeface="Arial" charset="0"/>
              </a:rPr>
              <a:t> </a:t>
            </a:r>
            <a:r>
              <a:rPr lang="en-US" altLang="ja-JP" sz="2400" dirty="0" err="1">
                <a:latin typeface="Arial" charset="0"/>
              </a:rPr>
              <a:t>kê</a:t>
            </a:r>
            <a:r>
              <a:rPr lang="en-US" altLang="ja-JP" sz="2400" dirty="0">
                <a:latin typeface="Arial" charset="0"/>
              </a:rPr>
              <a:t>́ </a:t>
            </a:r>
            <a:r>
              <a:rPr lang="en-US" altLang="ja-JP" sz="2400" dirty="0" err="1">
                <a:latin typeface="Arial" charset="0"/>
              </a:rPr>
              <a:t>hoạch</a:t>
            </a:r>
            <a:r>
              <a:rPr lang="en-US" altLang="ja-JP" sz="2400" dirty="0">
                <a:latin typeface="Arial" charset="0"/>
              </a:rPr>
              <a:t> </a:t>
            </a:r>
            <a:r>
              <a:rPr lang="en-US" altLang="ja-JP" sz="2400" dirty="0" err="1">
                <a:latin typeface="Arial" charset="0"/>
              </a:rPr>
              <a:t>đánh</a:t>
            </a:r>
            <a:r>
              <a:rPr lang="en-US" altLang="ja-JP" sz="2400" dirty="0">
                <a:latin typeface="Arial" charset="0"/>
              </a:rPr>
              <a:t> </a:t>
            </a:r>
            <a:r>
              <a:rPr lang="en-US" altLang="ja-JP" sz="2400" dirty="0" err="1">
                <a:latin typeface="Arial" charset="0"/>
              </a:rPr>
              <a:t>gia</a:t>
            </a:r>
            <a:r>
              <a:rPr lang="en-US" altLang="ja-JP" sz="2400" dirty="0">
                <a:latin typeface="Arial" charset="0"/>
              </a:rPr>
              <a:t>́ có </a:t>
            </a:r>
            <a:r>
              <a:rPr lang="en-US" altLang="ja-JP" sz="2400" dirty="0" err="1">
                <a:latin typeface="Arial" charset="0"/>
              </a:rPr>
              <a:t>thê</a:t>
            </a:r>
            <a:r>
              <a:rPr lang="en-US" altLang="ja-JP" sz="2400" dirty="0">
                <a:latin typeface="Arial" charset="0"/>
              </a:rPr>
              <a:t>̉ </a:t>
            </a:r>
            <a:r>
              <a:rPr lang="en-US" altLang="ja-JP" sz="2400" dirty="0" err="1">
                <a:latin typeface="Arial" charset="0"/>
              </a:rPr>
              <a:t>đến</a:t>
            </a:r>
            <a:r>
              <a:rPr lang="en-US" altLang="ja-JP" sz="2400" dirty="0">
                <a:latin typeface="Arial" charset="0"/>
              </a:rPr>
              <a:t> </a:t>
            </a:r>
            <a:r>
              <a:rPr lang="en-US" altLang="ja-JP" sz="2400" dirty="0" err="1">
                <a:latin typeface="Arial" charset="0"/>
              </a:rPr>
              <a:t>tư</a:t>
            </a:r>
            <a:r>
              <a:rPr lang="en-US" altLang="ja-JP" sz="2400" dirty="0">
                <a:latin typeface="Arial" charset="0"/>
              </a:rPr>
              <a:t>̀ </a:t>
            </a:r>
            <a:r>
              <a:rPr lang="en-US" altLang="ja-JP" sz="2400" dirty="0" err="1">
                <a:latin typeface="Arial" charset="0"/>
              </a:rPr>
              <a:t>một</a:t>
            </a:r>
            <a:r>
              <a:rPr lang="en-US" altLang="ja-JP" sz="2400" dirty="0">
                <a:latin typeface="Arial" charset="0"/>
              </a:rPr>
              <a:t> </a:t>
            </a:r>
            <a:r>
              <a:rPr lang="en-US" altLang="ja-JP" sz="2400" dirty="0" err="1">
                <a:latin typeface="Arial" charset="0"/>
              </a:rPr>
              <a:t>tham</a:t>
            </a:r>
            <a:r>
              <a:rPr lang="en-US" altLang="ja-JP" sz="2400" dirty="0">
                <a:latin typeface="Arial" charset="0"/>
              </a:rPr>
              <a:t> </a:t>
            </a:r>
            <a:r>
              <a:rPr lang="en-US" altLang="ja-JP" sz="2400" dirty="0" err="1">
                <a:latin typeface="Arial" charset="0"/>
              </a:rPr>
              <a:t>vọng</a:t>
            </a:r>
            <a:r>
              <a:rPr lang="en-US" altLang="ja-JP" sz="2400" dirty="0">
                <a:latin typeface="Arial" charset="0"/>
              </a:rPr>
              <a:t> </a:t>
            </a:r>
            <a:r>
              <a:rPr lang="en-US" altLang="ja-JP" sz="2400" dirty="0" err="1">
                <a:latin typeface="Arial" charset="0"/>
              </a:rPr>
              <a:t>thư</a:t>
            </a:r>
            <a:r>
              <a:rPr lang="en-US" altLang="ja-JP" sz="2400" dirty="0">
                <a:latin typeface="Arial" charset="0"/>
              </a:rPr>
              <a:t>̉ </a:t>
            </a:r>
            <a:r>
              <a:rPr lang="en-US" altLang="ja-JP" sz="2400" dirty="0" err="1">
                <a:latin typeface="Arial" charset="0"/>
              </a:rPr>
              <a:t>nghiệm</a:t>
            </a:r>
            <a:r>
              <a:rPr lang="en-US" altLang="ja-JP" sz="2400" dirty="0">
                <a:latin typeface="Arial" charset="0"/>
              </a:rPr>
              <a:t> 2 </a:t>
            </a:r>
            <a:r>
              <a:rPr lang="en-US" altLang="ja-JP" sz="2400" dirty="0" err="1">
                <a:latin typeface="Arial" charset="0"/>
              </a:rPr>
              <a:t>năm</a:t>
            </a:r>
            <a:r>
              <a:rPr lang="en-US" altLang="ja-JP" sz="2400" dirty="0">
                <a:latin typeface="Arial" charset="0"/>
              </a:rPr>
              <a:t> </a:t>
            </a:r>
            <a:r>
              <a:rPr lang="en-US" altLang="ja-JP" sz="2400" dirty="0" err="1">
                <a:latin typeface="Arial" charset="0"/>
              </a:rPr>
              <a:t>tới</a:t>
            </a:r>
            <a:r>
              <a:rPr lang="en-US" altLang="ja-JP" sz="2400" dirty="0">
                <a:latin typeface="Arial" charset="0"/>
              </a:rPr>
              <a:t> </a:t>
            </a:r>
            <a:r>
              <a:rPr lang="en-US" altLang="ja-JP" sz="2400" dirty="0" err="1">
                <a:latin typeface="Arial" charset="0"/>
              </a:rPr>
              <a:t>một</a:t>
            </a:r>
            <a:r>
              <a:rPr lang="en-US" altLang="ja-JP" sz="2400" dirty="0">
                <a:latin typeface="Arial" charset="0"/>
              </a:rPr>
              <a:t> </a:t>
            </a:r>
            <a:r>
              <a:rPr lang="en-US" altLang="ja-JP" sz="2400" dirty="0" err="1">
                <a:latin typeface="Arial" charset="0"/>
              </a:rPr>
              <a:t>vài</a:t>
            </a:r>
            <a:r>
              <a:rPr lang="en-US" altLang="ja-JP" sz="2400" dirty="0">
                <a:latin typeface="Arial" charset="0"/>
              </a:rPr>
              <a:t> </a:t>
            </a:r>
            <a:r>
              <a:rPr lang="en-US" altLang="ja-JP" sz="2400" dirty="0" err="1">
                <a:latin typeface="Arial" charset="0"/>
              </a:rPr>
              <a:t>ngày</a:t>
            </a:r>
            <a:r>
              <a:rPr lang="en-US" altLang="ja-JP" sz="2400" dirty="0">
                <a:latin typeface="Arial" charset="0"/>
              </a:rPr>
              <a:t> </a:t>
            </a:r>
            <a:r>
              <a:rPr lang="en-US" altLang="ja-JP" sz="2400" dirty="0" err="1">
                <a:latin typeface="Arial" charset="0"/>
              </a:rPr>
              <a:t>thư</a:t>
            </a:r>
            <a:r>
              <a:rPr lang="en-US" altLang="ja-JP" sz="2400" dirty="0">
                <a:latin typeface="Arial" charset="0"/>
              </a:rPr>
              <a:t>̉ </a:t>
            </a:r>
            <a:r>
              <a:rPr lang="en-US" altLang="ja-JP" sz="2400" dirty="0" err="1">
                <a:latin typeface="Arial" charset="0"/>
              </a:rPr>
              <a:t>nghiệm</a:t>
            </a:r>
            <a:r>
              <a:rPr lang="en-US" altLang="ja-JP" sz="2400" dirty="0">
                <a:latin typeface="Arial" charset="0"/>
              </a:rPr>
              <a:t>.   </a:t>
            </a:r>
          </a:p>
          <a:p>
            <a:pPr eaLnBrk="1" hangingPunct="1"/>
            <a:r>
              <a:rPr lang="en-US" altLang="ja-JP" sz="2400" dirty="0" err="1">
                <a:latin typeface="Arial" charset="0"/>
              </a:rPr>
              <a:t>Phạm</a:t>
            </a:r>
            <a:r>
              <a:rPr lang="en-US" altLang="ja-JP" sz="2400" dirty="0">
                <a:latin typeface="Arial" charset="0"/>
              </a:rPr>
              <a:t> vi chi phí có </a:t>
            </a:r>
            <a:r>
              <a:rPr lang="en-US" altLang="ja-JP" sz="2400" dirty="0" err="1">
                <a:latin typeface="Arial" charset="0"/>
              </a:rPr>
              <a:t>thê</a:t>
            </a:r>
            <a:r>
              <a:rPr lang="en-US" altLang="ja-JP" sz="2400" dirty="0">
                <a:latin typeface="Arial" charset="0"/>
              </a:rPr>
              <a:t>̉ </a:t>
            </a:r>
            <a:r>
              <a:rPr lang="en-US" altLang="ja-JP" sz="2400" dirty="0" err="1">
                <a:latin typeface="Arial" charset="0"/>
              </a:rPr>
              <a:t>tư</a:t>
            </a:r>
            <a:r>
              <a:rPr lang="en-US" altLang="ja-JP" sz="2400" dirty="0">
                <a:latin typeface="Arial" charset="0"/>
              </a:rPr>
              <a:t>̀ 20% </a:t>
            </a:r>
            <a:r>
              <a:rPr lang="en-US" altLang="ja-JP" sz="2400" dirty="0" err="1">
                <a:latin typeface="Arial" charset="0"/>
              </a:rPr>
              <a:t>xuống</a:t>
            </a:r>
            <a:r>
              <a:rPr lang="en-US" altLang="ja-JP" sz="2400" dirty="0">
                <a:latin typeface="Arial" charset="0"/>
              </a:rPr>
              <a:t> </a:t>
            </a:r>
            <a:r>
              <a:rPr lang="en-US" altLang="ja-JP" sz="2400" dirty="0" err="1">
                <a:latin typeface="Arial" charset="0"/>
              </a:rPr>
              <a:t>tới</a:t>
            </a:r>
            <a:r>
              <a:rPr lang="en-US" altLang="ja-JP" sz="2400" dirty="0">
                <a:latin typeface="Arial" charset="0"/>
              </a:rPr>
              <a:t> 5% </a:t>
            </a:r>
            <a:r>
              <a:rPr lang="en-US" altLang="ja-JP" sz="2400" dirty="0" err="1">
                <a:latin typeface="Arial" charset="0"/>
              </a:rPr>
              <a:t>của</a:t>
            </a:r>
            <a:r>
              <a:rPr lang="en-US" altLang="ja-JP" sz="2400" dirty="0">
                <a:latin typeface="Arial" charset="0"/>
              </a:rPr>
              <a:t> </a:t>
            </a:r>
            <a:r>
              <a:rPr lang="en-US" altLang="ja-JP" sz="2400" dirty="0" err="1">
                <a:latin typeface="Arial" charset="0"/>
              </a:rPr>
              <a:t>dư</a:t>
            </a:r>
            <a:r>
              <a:rPr lang="en-US" altLang="ja-JP" sz="2400" dirty="0">
                <a:latin typeface="Arial" charset="0"/>
              </a:rPr>
              <a:t>̣ </a:t>
            </a:r>
            <a:r>
              <a:rPr lang="en-US" altLang="ja-JP" sz="2400" dirty="0" err="1">
                <a:latin typeface="Arial" charset="0"/>
              </a:rPr>
              <a:t>án</a:t>
            </a:r>
            <a:r>
              <a:rPr lang="en-US" altLang="ja-JP" sz="2400" dirty="0">
                <a:latin typeface="Arial" charset="0"/>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9CB3F3-F686-F440-8FF0-BAA276C145BD}" type="slidenum">
              <a:rPr lang="en-US" sz="1200"/>
              <a:pPr eaLnBrk="1" hangingPunct="1"/>
              <a:t>30</a:t>
            </a:fld>
            <a:endParaRPr lang="en-US" sz="1200"/>
          </a:p>
        </p:txBody>
      </p:sp>
      <p:sp>
        <p:nvSpPr>
          <p:cNvPr id="45058" name="Rectangle 2"/>
          <p:cNvSpPr>
            <a:spLocks noGrp="1" noChangeArrowheads="1"/>
          </p:cNvSpPr>
          <p:nvPr>
            <p:ph type="title"/>
          </p:nvPr>
        </p:nvSpPr>
        <p:spPr/>
        <p:txBody>
          <a:bodyPr/>
          <a:lstStyle/>
          <a:p>
            <a:r>
              <a:rPr lang="en-US" altLang="ja-JP">
                <a:latin typeface="Arial" charset="0"/>
              </a:rPr>
              <a:t>Khảo sát</a:t>
            </a:r>
          </a:p>
        </p:txBody>
      </p:sp>
      <p:sp>
        <p:nvSpPr>
          <p:cNvPr id="45059" name="Rectangle 3"/>
          <p:cNvSpPr>
            <a:spLocks noGrp="1" noChangeArrowheads="1"/>
          </p:cNvSpPr>
          <p:nvPr>
            <p:ph type="body" idx="1"/>
          </p:nvPr>
        </p:nvSpPr>
        <p:spPr>
          <a:xfrm>
            <a:off x="304800" y="1219200"/>
            <a:ext cx="8342313" cy="5257800"/>
          </a:xfrm>
        </p:spPr>
        <p:txBody>
          <a:bodyPr/>
          <a:lstStyle/>
          <a:p>
            <a:pPr marL="609600" indent="-609600" eaLnBrk="1" hangingPunct="1">
              <a:lnSpc>
                <a:spcPct val="90000"/>
              </a:lnSpc>
              <a:spcBef>
                <a:spcPct val="50000"/>
              </a:spcBef>
            </a:pPr>
            <a:r>
              <a:rPr lang="vi-VN">
                <a:latin typeface="Arial" charset="0"/>
              </a:rPr>
              <a:t>Khảo sát người dùng </a:t>
            </a:r>
            <a:r>
              <a:rPr lang="en-US">
                <a:latin typeface="Arial" charset="0"/>
              </a:rPr>
              <a:t>là sự tiện lợi</a:t>
            </a:r>
            <a:r>
              <a:rPr lang="vi-VN">
                <a:latin typeface="Arial" charset="0"/>
              </a:rPr>
              <a:t>, </a:t>
            </a:r>
            <a:r>
              <a:rPr lang="en-US">
                <a:latin typeface="Arial" charset="0"/>
              </a:rPr>
              <a:t>ít tốn kém</a:t>
            </a:r>
            <a:r>
              <a:rPr lang="vi-VN">
                <a:latin typeface="Arial" charset="0"/>
              </a:rPr>
              <a:t> và nói chung được chấp nhận để thử nghiệm khả năng sử dụng và đánh giá chuyên gia</a:t>
            </a:r>
            <a:r>
              <a:rPr lang="en-US" altLang="ja-JP">
                <a:latin typeface="Arial" charset="0"/>
              </a:rPr>
              <a:t>. </a:t>
            </a:r>
          </a:p>
          <a:p>
            <a:pPr marL="609600" indent="-609600" eaLnBrk="1" hangingPunct="1">
              <a:lnSpc>
                <a:spcPct val="90000"/>
              </a:lnSpc>
              <a:spcBef>
                <a:spcPct val="50000"/>
              </a:spcBef>
            </a:pPr>
            <a:r>
              <a:rPr lang="en-US">
                <a:latin typeface="Arial" charset="0"/>
              </a:rPr>
              <a:t>Số người lớn</a:t>
            </a:r>
            <a:r>
              <a:rPr lang="vi-VN">
                <a:latin typeface="Arial" charset="0"/>
              </a:rPr>
              <a:t> được hỏi đưa ra </a:t>
            </a:r>
            <a:r>
              <a:rPr lang="en-US">
                <a:latin typeface="Arial" charset="0"/>
              </a:rPr>
              <a:t>nhận xét</a:t>
            </a:r>
            <a:r>
              <a:rPr lang="vi-VN">
                <a:latin typeface="Arial" charset="0"/>
              </a:rPr>
              <a:t> so sánh với các khả năng </a:t>
            </a:r>
            <a:r>
              <a:rPr lang="en-US">
                <a:latin typeface="Arial" charset="0"/>
              </a:rPr>
              <a:t>đánh giả của</a:t>
            </a:r>
            <a:r>
              <a:rPr lang="vi-VN">
                <a:latin typeface="Arial" charset="0"/>
              </a:rPr>
              <a:t> số lượng nhỏ người tham gia khả năng sử dụng hoặc chuyên gia nhận xét</a:t>
            </a:r>
            <a:r>
              <a:rPr lang="en-US">
                <a:latin typeface="Arial" charset="0"/>
              </a:rPr>
              <a:t>.</a:t>
            </a:r>
            <a:endParaRPr lang="en-US" altLang="ja-JP">
              <a:latin typeface="Arial" charset="0"/>
            </a:endParaRPr>
          </a:p>
          <a:p>
            <a:pPr marL="609600" indent="-609600" eaLnBrk="1" hangingPunct="1">
              <a:lnSpc>
                <a:spcPct val="90000"/>
              </a:lnSpc>
              <a:spcBef>
                <a:spcPct val="50000"/>
              </a:spcBef>
            </a:pPr>
            <a:r>
              <a:rPr lang="en-US" altLang="ja-JP">
                <a:latin typeface="Arial" charset="0"/>
              </a:rPr>
              <a:t>Chìa khóa của thành công</a:t>
            </a:r>
          </a:p>
          <a:p>
            <a:pPr marL="990600" lvl="1" indent="-533400" eaLnBrk="1" hangingPunct="1">
              <a:lnSpc>
                <a:spcPct val="90000"/>
              </a:lnSpc>
              <a:spcBef>
                <a:spcPct val="50000"/>
              </a:spcBef>
            </a:pPr>
            <a:r>
              <a:rPr lang="en-US" altLang="ja-JP" sz="2800">
                <a:latin typeface="Arial" charset="0"/>
                <a:ea typeface="ＭＳ Ｐゴシック" charset="0"/>
                <a:cs typeface="ＭＳ Ｐゴシック" charset="0"/>
              </a:rPr>
              <a:t>Mục tiêu rõ ràng</a:t>
            </a:r>
          </a:p>
          <a:p>
            <a:pPr marL="990600" lvl="1" indent="-533400" eaLnBrk="1" hangingPunct="1">
              <a:lnSpc>
                <a:spcPct val="90000"/>
              </a:lnSpc>
              <a:spcBef>
                <a:spcPct val="50000"/>
              </a:spcBef>
            </a:pPr>
            <a:r>
              <a:rPr lang="en-US" altLang="ja-JP" sz="2800">
                <a:latin typeface="Arial" charset="0"/>
                <a:ea typeface="ＭＳ Ｐゴシック" charset="0"/>
                <a:cs typeface="ＭＳ Ｐゴシック" charset="0"/>
              </a:rPr>
              <a:t>Phát triển tập trung vào một số vấn đề giúp đạt được mục tiêu. </a:t>
            </a:r>
            <a:endParaRPr lang="en-US" altLang="ja-JP">
              <a:latin typeface="Arial" charset="0"/>
              <a:ea typeface="ＭＳ Ｐゴシック" charset="0"/>
              <a:cs typeface="ＭＳ Ｐゴシック"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116C3D-E530-B043-8BFD-713FA60F922E}" type="slidenum">
              <a:rPr lang="en-US" sz="1200"/>
              <a:pPr eaLnBrk="1" hangingPunct="1"/>
              <a:t>31</a:t>
            </a:fld>
            <a:endParaRPr lang="en-US" sz="1200"/>
          </a:p>
        </p:txBody>
      </p:sp>
      <p:sp>
        <p:nvSpPr>
          <p:cNvPr id="46082" name="Rectangle 2"/>
          <p:cNvSpPr>
            <a:spLocks noGrp="1" noChangeArrowheads="1"/>
          </p:cNvSpPr>
          <p:nvPr>
            <p:ph type="title"/>
          </p:nvPr>
        </p:nvSpPr>
        <p:spPr/>
        <p:txBody>
          <a:bodyPr/>
          <a:lstStyle/>
          <a:p>
            <a:r>
              <a:rPr lang="en-US">
                <a:latin typeface="Arial" charset="0"/>
              </a:rPr>
              <a:t>► </a:t>
            </a:r>
            <a:r>
              <a:rPr lang="en-US" altLang="ja-JP">
                <a:latin typeface="Arial" charset="0"/>
              </a:rPr>
              <a:t>Khảo sát</a:t>
            </a:r>
          </a:p>
        </p:txBody>
      </p:sp>
      <p:sp>
        <p:nvSpPr>
          <p:cNvPr id="46083" name="Rectangle 3"/>
          <p:cNvSpPr>
            <a:spLocks noGrp="1" noChangeArrowheads="1"/>
          </p:cNvSpPr>
          <p:nvPr>
            <p:ph type="body" sz="half" idx="1"/>
          </p:nvPr>
        </p:nvSpPr>
        <p:spPr>
          <a:xfrm>
            <a:off x="457200" y="1219200"/>
            <a:ext cx="8229600" cy="5181600"/>
          </a:xfrm>
        </p:spPr>
        <p:txBody>
          <a:bodyPr/>
          <a:lstStyle/>
          <a:p>
            <a:pPr marL="609600" indent="-609600" eaLnBrk="1" hangingPunct="1"/>
            <a:r>
              <a:rPr lang="en-US" altLang="ja-JP" sz="2400">
                <a:latin typeface="Arial" charset="0"/>
              </a:rPr>
              <a:t>Mục tiêu khảo sát cần yêu cầu người sử dụng có</a:t>
            </a:r>
          </a:p>
          <a:p>
            <a:pPr marL="990600" lvl="1" indent="-533400" eaLnBrk="1" hangingPunct="1"/>
            <a:r>
              <a:rPr lang="en-US" altLang="ja-JP" sz="2000">
                <a:latin typeface="Arial" charset="0"/>
                <a:ea typeface="ＭＳ Ｐゴシック" charset="0"/>
                <a:cs typeface="ＭＳ Ｐゴシック" charset="0"/>
              </a:rPr>
              <a:t>Trạng thái chung(tuổi, giới tính, thành phần, giáo dục …) </a:t>
            </a:r>
          </a:p>
          <a:p>
            <a:pPr marL="990600" lvl="1" indent="-533400" eaLnBrk="1" hangingPunct="1"/>
            <a:r>
              <a:rPr lang="en-US" altLang="ja-JP" sz="2000">
                <a:latin typeface="Arial" charset="0"/>
                <a:ea typeface="ＭＳ Ｐゴシック" charset="0"/>
                <a:cs typeface="ＭＳ Ｐゴシック" charset="0"/>
              </a:rPr>
              <a:t>Kinh nghiệm với máy tính (đặc biệt là là với gói phần mềm, thời lượng, sự hiểu biết) </a:t>
            </a:r>
          </a:p>
          <a:p>
            <a:pPr marL="990600" lvl="1" indent="-533400" eaLnBrk="1" hangingPunct="1"/>
            <a:r>
              <a:rPr lang="en-US" altLang="ja-JP" sz="2000">
                <a:latin typeface="Arial" charset="0"/>
                <a:ea typeface="ＭＳ Ｐゴシック" charset="0"/>
                <a:cs typeface="ＭＳ Ｐゴシック" charset="0"/>
              </a:rPr>
              <a:t>Trách nhiệm công việc (ra quyết định, vai trò quản lý) </a:t>
            </a:r>
          </a:p>
          <a:p>
            <a:pPr marL="990600" lvl="1" indent="-533400" eaLnBrk="1" hangingPunct="1"/>
            <a:r>
              <a:rPr lang="en-US" altLang="ja-JP" sz="2000">
                <a:latin typeface="Arial" charset="0"/>
                <a:ea typeface="ＭＳ Ｐゴシック" charset="0"/>
                <a:cs typeface="ＭＳ Ｐゴシック" charset="0"/>
              </a:rPr>
              <a:t>Lý do không sử dụng giao diện (không đầy đủ, quá phức tạp, quá chậm) </a:t>
            </a:r>
          </a:p>
          <a:p>
            <a:pPr marL="990600" lvl="1" indent="-533400" eaLnBrk="1" hangingPunct="1"/>
            <a:r>
              <a:rPr lang="en-US" altLang="ja-JP" sz="2000">
                <a:latin typeface="Arial" charset="0"/>
                <a:ea typeface="ＭＳ Ｐゴシック" charset="0"/>
                <a:cs typeface="ＭＳ Ｐゴシック" charset="0"/>
              </a:rPr>
              <a:t>Làm quen với các tính năng (in ấn, macro, các phím tắt, hướng dẫn) </a:t>
            </a:r>
          </a:p>
          <a:p>
            <a:pPr marL="990600" lvl="1" indent="-533400" eaLnBrk="1" hangingPunct="1"/>
            <a:r>
              <a:rPr lang="en-US" altLang="ja-JP" sz="2000">
                <a:latin typeface="Arial" charset="0"/>
                <a:ea typeface="ＭＳ Ｐゴシック" charset="0"/>
                <a:cs typeface="ＭＳ Ｐゴシック" charset="0"/>
              </a:rPr>
              <a:t>Cảm nhận sau khi sử dụng giao diện (nhầm lẫn vs rõ ràng, thất vọng vs. trong kiểm soát, buồn tẻ vs. thú vị)</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487E7E-88DE-7241-AAF0-70325B856A9A}" type="slidenum">
              <a:rPr lang="en-US" sz="1200"/>
              <a:pPr eaLnBrk="1" hangingPunct="1"/>
              <a:t>32</a:t>
            </a:fld>
            <a:endParaRPr lang="en-US" sz="1200"/>
          </a:p>
        </p:txBody>
      </p:sp>
      <p:sp>
        <p:nvSpPr>
          <p:cNvPr id="47106" name="Rectangle 2"/>
          <p:cNvSpPr>
            <a:spLocks noGrp="1" noChangeArrowheads="1"/>
          </p:cNvSpPr>
          <p:nvPr>
            <p:ph type="title"/>
          </p:nvPr>
        </p:nvSpPr>
        <p:spPr/>
        <p:txBody>
          <a:bodyPr/>
          <a:lstStyle/>
          <a:p>
            <a:r>
              <a:rPr lang="en-US">
                <a:latin typeface="Arial" charset="0"/>
              </a:rPr>
              <a:t>► </a:t>
            </a:r>
            <a:r>
              <a:rPr lang="en-US" altLang="ja-JP">
                <a:latin typeface="Arial" charset="0"/>
              </a:rPr>
              <a:t>Khảo sát</a:t>
            </a:r>
          </a:p>
        </p:txBody>
      </p:sp>
      <p:sp>
        <p:nvSpPr>
          <p:cNvPr id="47107" name="Rectangle 3"/>
          <p:cNvSpPr>
            <a:spLocks noGrp="1" noChangeArrowheads="1"/>
          </p:cNvSpPr>
          <p:nvPr>
            <p:ph type="body" sz="half" idx="1"/>
          </p:nvPr>
        </p:nvSpPr>
        <p:spPr>
          <a:xfrm>
            <a:off x="457200" y="1295400"/>
            <a:ext cx="8229600" cy="4953000"/>
          </a:xfrm>
        </p:spPr>
        <p:txBody>
          <a:bodyPr/>
          <a:lstStyle/>
          <a:p>
            <a:pPr marL="609600" indent="-609600" eaLnBrk="1" hangingPunct="1">
              <a:lnSpc>
                <a:spcPct val="90000"/>
              </a:lnSpc>
            </a:pPr>
            <a:r>
              <a:rPr lang="en-US" sz="2400">
                <a:latin typeface="Arial" charset="0"/>
              </a:rPr>
              <a:t>Khảo sát online giúp tránh chi phí in ấn, các vấn đề ko cần thiết thông qua phân phát và sưu tập form giấy.</a:t>
            </a:r>
            <a:endParaRPr lang="en-US" altLang="ja-JP" sz="2400">
              <a:latin typeface="Arial" charset="0"/>
            </a:endParaRPr>
          </a:p>
          <a:p>
            <a:pPr marL="609600" indent="-609600" eaLnBrk="1" hangingPunct="1">
              <a:lnSpc>
                <a:spcPct val="90000"/>
              </a:lnSpc>
            </a:pPr>
            <a:r>
              <a:rPr lang="vi-VN" sz="2400">
                <a:latin typeface="Arial" charset="0"/>
              </a:rPr>
              <a:t>Nhiều người thích trả lời một cuộc điều tra ngắn hiển thị trên màn hình, thay vì phải điền vào và trả lại một hình thức in.</a:t>
            </a:r>
            <a:endParaRPr lang="en-US" altLang="ja-JP" sz="2400">
              <a:latin typeface="Arial" charset="0"/>
            </a:endParaRPr>
          </a:p>
          <a:p>
            <a:pPr marL="609600" indent="-609600" eaLnBrk="1" hangingPunct="1">
              <a:lnSpc>
                <a:spcPct val="90000"/>
              </a:lnSpc>
            </a:pPr>
            <a:endParaRPr lang="en-US" altLang="ja-JP" sz="2400">
              <a:latin typeface="Arial" charset="0"/>
            </a:endParaRPr>
          </a:p>
          <a:p>
            <a:pPr marL="609600" indent="-609600" eaLnBrk="1" hangingPunct="1">
              <a:lnSpc>
                <a:spcPct val="90000"/>
              </a:lnSpc>
            </a:pPr>
            <a:r>
              <a:rPr lang="en-US" altLang="ja-JP" sz="2400">
                <a:latin typeface="Arial" charset="0"/>
              </a:rPr>
              <a:t>QUIS: Questionnaire for User Interaction Satisfaction</a:t>
            </a:r>
          </a:p>
          <a:p>
            <a:pPr marL="990600" lvl="1" indent="-533400" eaLnBrk="1" hangingPunct="1">
              <a:lnSpc>
                <a:spcPct val="90000"/>
              </a:lnSpc>
            </a:pPr>
            <a:r>
              <a:rPr lang="en-US" altLang="ja-JP">
                <a:latin typeface="Arial" charset="0"/>
                <a:ea typeface="ＭＳ Ｐゴシック" charset="0"/>
                <a:cs typeface="ＭＳ Ｐゴシック" charset="0"/>
              </a:rPr>
              <a:t>www.lap.umd.edu/quis/ </a:t>
            </a:r>
          </a:p>
          <a:p>
            <a:pPr marL="609600" indent="-609600" eaLnBrk="1" hangingPunct="1">
              <a:lnSpc>
                <a:spcPct val="90000"/>
              </a:lnSpc>
            </a:pPr>
            <a:r>
              <a:rPr lang="en-US" altLang="ja-JP" sz="2400">
                <a:latin typeface="Arial" charset="0"/>
              </a:rPr>
              <a:t>WAMMI: Website Analysis and MeasureMent Inventory</a:t>
            </a:r>
          </a:p>
          <a:p>
            <a:pPr marL="990600" lvl="1" indent="-533400" eaLnBrk="1" hangingPunct="1">
              <a:lnSpc>
                <a:spcPct val="90000"/>
              </a:lnSpc>
            </a:pPr>
            <a:r>
              <a:rPr lang="en-US" altLang="ja-JP">
                <a:latin typeface="Arial" charset="0"/>
                <a:ea typeface="ＭＳ Ｐゴシック" charset="0"/>
                <a:cs typeface="ＭＳ Ｐゴシック" charset="0"/>
              </a:rPr>
              <a:t>www.wammi.com</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33BC0D-D3BD-7D48-A9CE-D73BE01C6AC1}" type="slidenum">
              <a:rPr lang="en-US" sz="1200"/>
              <a:pPr eaLnBrk="1" hangingPunct="1"/>
              <a:t>33</a:t>
            </a:fld>
            <a:endParaRPr lang="en-US" sz="1200"/>
          </a:p>
        </p:txBody>
      </p:sp>
      <p:sp>
        <p:nvSpPr>
          <p:cNvPr id="48130" name="Rectangle 2"/>
          <p:cNvSpPr>
            <a:spLocks noGrp="1" noChangeArrowheads="1"/>
          </p:cNvSpPr>
          <p:nvPr>
            <p:ph type="title"/>
          </p:nvPr>
        </p:nvSpPr>
        <p:spPr/>
        <p:txBody>
          <a:bodyPr/>
          <a:lstStyle/>
          <a:p>
            <a:r>
              <a:rPr lang="en-US" altLang="ja-JP">
                <a:latin typeface="Arial" charset="0"/>
              </a:rPr>
              <a:t>Acceptance Test</a:t>
            </a:r>
          </a:p>
        </p:txBody>
      </p:sp>
      <p:sp>
        <p:nvSpPr>
          <p:cNvPr id="48131" name="Rectangle 3"/>
          <p:cNvSpPr>
            <a:spLocks noGrp="1" noChangeArrowheads="1"/>
          </p:cNvSpPr>
          <p:nvPr>
            <p:ph type="body" idx="1"/>
          </p:nvPr>
        </p:nvSpPr>
        <p:spPr/>
        <p:txBody>
          <a:bodyPr/>
          <a:lstStyle/>
          <a:p>
            <a:pPr marL="609600" indent="-609600" eaLnBrk="1" hangingPunct="1">
              <a:lnSpc>
                <a:spcPct val="80000"/>
              </a:lnSpc>
              <a:spcBef>
                <a:spcPct val="50000"/>
              </a:spcBef>
            </a:pPr>
            <a:r>
              <a:rPr lang="vi-VN" sz="2400" dirty="0">
                <a:latin typeface="Arial" charset="0"/>
              </a:rPr>
              <a:t>Đối với việc thực hiện các dự án lớn, các khách hàng hoặc người quản lý thường đặt ra mục tiêu và </a:t>
            </a:r>
            <a:r>
              <a:rPr lang="en-US" sz="2400" dirty="0" err="1">
                <a:latin typeface="Arial" charset="0"/>
              </a:rPr>
              <a:t>thước</a:t>
            </a:r>
            <a:r>
              <a:rPr lang="en-US" sz="2400" dirty="0">
                <a:latin typeface="Arial" charset="0"/>
              </a:rPr>
              <a:t> </a:t>
            </a:r>
            <a:r>
              <a:rPr lang="en-US" sz="2400" dirty="0" err="1">
                <a:latin typeface="Arial" charset="0"/>
              </a:rPr>
              <a:t>đo</a:t>
            </a:r>
            <a:r>
              <a:rPr lang="en-US" sz="2400" dirty="0">
                <a:latin typeface="Arial" charset="0"/>
              </a:rPr>
              <a:t> </a:t>
            </a:r>
            <a:r>
              <a:rPr lang="vi-VN" sz="2400" dirty="0">
                <a:latin typeface="Arial" charset="0"/>
              </a:rPr>
              <a:t>cho phần cứng và phần mềm.</a:t>
            </a:r>
            <a:r>
              <a:rPr lang="en-US" altLang="ja-JP" sz="2400" dirty="0">
                <a:latin typeface="Arial" charset="0"/>
              </a:rPr>
              <a:t> </a:t>
            </a:r>
          </a:p>
          <a:p>
            <a:pPr marL="609600" indent="-609600" eaLnBrk="1" hangingPunct="1">
              <a:lnSpc>
                <a:spcPct val="80000"/>
              </a:lnSpc>
              <a:spcBef>
                <a:spcPct val="50000"/>
              </a:spcBef>
            </a:pPr>
            <a:r>
              <a:rPr lang="vi-VN" sz="2400" dirty="0">
                <a:latin typeface="Arial" charset="0"/>
              </a:rPr>
              <a:t>Nếu các sản phẩm hoàn thành không đáp ứng các tiêu chí nà</a:t>
            </a:r>
            <a:r>
              <a:rPr lang="en-US" sz="2400" dirty="0">
                <a:latin typeface="Arial" charset="0"/>
              </a:rPr>
              <a:t>y</a:t>
            </a:r>
            <a:r>
              <a:rPr lang="vi-VN" sz="2400" dirty="0">
                <a:latin typeface="Arial" charset="0"/>
              </a:rPr>
              <a:t>, hệ thống này phải được </a:t>
            </a:r>
            <a:r>
              <a:rPr lang="en-US" sz="2400" dirty="0" err="1">
                <a:latin typeface="Arial" charset="0"/>
              </a:rPr>
              <a:t>làm</a:t>
            </a:r>
            <a:r>
              <a:rPr lang="en-US" sz="2400" dirty="0">
                <a:latin typeface="Arial" charset="0"/>
              </a:rPr>
              <a:t> </a:t>
            </a:r>
            <a:r>
              <a:rPr lang="en-US" sz="2400" dirty="0" err="1">
                <a:latin typeface="Arial" charset="0"/>
              </a:rPr>
              <a:t>lại</a:t>
            </a:r>
            <a:r>
              <a:rPr lang="vi-VN" sz="2400" dirty="0">
                <a:latin typeface="Arial" charset="0"/>
              </a:rPr>
              <a:t> cho đến khi thành côn</a:t>
            </a:r>
            <a:r>
              <a:rPr lang="en-US" sz="2400" dirty="0">
                <a:latin typeface="Arial" charset="0"/>
              </a:rPr>
              <a:t>g</a:t>
            </a:r>
            <a:r>
              <a:rPr lang="en-US" altLang="ja-JP" sz="2400" dirty="0">
                <a:latin typeface="Arial" charset="0"/>
              </a:rPr>
              <a:t>. </a:t>
            </a:r>
          </a:p>
          <a:p>
            <a:pPr marL="609600" indent="-609600" eaLnBrk="1" hangingPunct="1">
              <a:lnSpc>
                <a:spcPct val="80000"/>
              </a:lnSpc>
              <a:spcBef>
                <a:spcPct val="50000"/>
              </a:spcBef>
            </a:pPr>
            <a:r>
              <a:rPr lang="vi-VN" sz="2400" dirty="0">
                <a:latin typeface="Arial" charset="0"/>
              </a:rPr>
              <a:t>Thay vì các tiêu chuẩn mơ hồ và sai lầm của "người dùng thân thiện", </a:t>
            </a:r>
            <a:r>
              <a:rPr lang="en-US" sz="2400" dirty="0" err="1">
                <a:latin typeface="Arial" charset="0"/>
              </a:rPr>
              <a:t>thước</a:t>
            </a:r>
            <a:r>
              <a:rPr lang="en-US" sz="2400" dirty="0">
                <a:latin typeface="Arial" charset="0"/>
              </a:rPr>
              <a:t> </a:t>
            </a:r>
            <a:r>
              <a:rPr lang="en-US" sz="2400" dirty="0" err="1">
                <a:latin typeface="Arial" charset="0"/>
              </a:rPr>
              <a:t>đo</a:t>
            </a:r>
            <a:r>
              <a:rPr lang="en-US" sz="2400" dirty="0">
                <a:latin typeface="Arial" charset="0"/>
              </a:rPr>
              <a:t> </a:t>
            </a:r>
            <a:r>
              <a:rPr lang="en-US" sz="2400" dirty="0" err="1">
                <a:latin typeface="Arial" charset="0"/>
              </a:rPr>
              <a:t>chuẩn</a:t>
            </a:r>
            <a:r>
              <a:rPr lang="en-US" sz="2400" dirty="0">
                <a:latin typeface="Arial" charset="0"/>
              </a:rPr>
              <a:t> </a:t>
            </a:r>
            <a:r>
              <a:rPr lang="en-US" sz="2400" dirty="0" err="1">
                <a:latin typeface="Arial" charset="0"/>
              </a:rPr>
              <a:t>cho</a:t>
            </a:r>
            <a:r>
              <a:rPr lang="en-US" sz="2400" dirty="0">
                <a:latin typeface="Arial" charset="0"/>
              </a:rPr>
              <a:t> </a:t>
            </a:r>
            <a:r>
              <a:rPr lang="vi-VN" sz="2400" dirty="0">
                <a:latin typeface="Arial" charset="0"/>
              </a:rPr>
              <a:t>các giao diện người dùng có thể được thành lập để sau đây:</a:t>
            </a:r>
            <a:endParaRPr lang="en-US" altLang="ja-JP" sz="2400" dirty="0">
              <a:latin typeface="Arial" charset="0"/>
            </a:endParaRPr>
          </a:p>
          <a:p>
            <a:pPr marL="990600" lvl="1" indent="-533400" eaLnBrk="1" hangingPunct="1">
              <a:lnSpc>
                <a:spcPct val="80000"/>
              </a:lnSpc>
              <a:spcBef>
                <a:spcPct val="50000"/>
              </a:spcBef>
            </a:pPr>
            <a:r>
              <a:rPr lang="vi-VN" sz="2000" dirty="0">
                <a:latin typeface="Arial" charset="0"/>
                <a:cs typeface="Arial" charset="0"/>
              </a:rPr>
              <a:t>Thời gian để tìm hiểu các chức năng cụ thể</a:t>
            </a:r>
            <a:r>
              <a:rPr lang="en-US" altLang="ja-JP" sz="2000" dirty="0">
                <a:latin typeface="Arial" charset="0"/>
                <a:ea typeface="ＭＳ Ｐゴシック" charset="0"/>
                <a:cs typeface="ＭＳ Ｐゴシック" charset="0"/>
              </a:rPr>
              <a:t> </a:t>
            </a:r>
          </a:p>
          <a:p>
            <a:pPr marL="990600" lvl="1" indent="-533400" eaLnBrk="1" hangingPunct="1">
              <a:lnSpc>
                <a:spcPct val="80000"/>
              </a:lnSpc>
              <a:spcBef>
                <a:spcPct val="50000"/>
              </a:spcBef>
            </a:pPr>
            <a:r>
              <a:rPr lang="vi-VN" sz="2000" dirty="0">
                <a:latin typeface="Arial" charset="0"/>
                <a:cs typeface="Arial" charset="0"/>
              </a:rPr>
              <a:t>Tốc độ thực hiện nhiệm vụ</a:t>
            </a:r>
            <a:endParaRPr lang="en-US" sz="2000" dirty="0">
              <a:latin typeface="Arial" charset="0"/>
              <a:cs typeface="Arial" charset="0"/>
            </a:endParaRPr>
          </a:p>
          <a:p>
            <a:pPr marL="990600" lvl="1" indent="-533400" eaLnBrk="1" hangingPunct="1">
              <a:lnSpc>
                <a:spcPct val="80000"/>
              </a:lnSpc>
              <a:spcBef>
                <a:spcPct val="50000"/>
              </a:spcBef>
            </a:pPr>
            <a:r>
              <a:rPr lang="vi-VN" sz="2000" dirty="0">
                <a:latin typeface="Arial" charset="0"/>
                <a:cs typeface="Arial" charset="0"/>
              </a:rPr>
              <a:t>Tỷ lệ lỗi của người sử dụng</a:t>
            </a:r>
            <a:endParaRPr lang="en-US" altLang="ja-JP" sz="2000" dirty="0">
              <a:latin typeface="Arial" charset="0"/>
              <a:ea typeface="ＭＳ Ｐゴシック" charset="0"/>
              <a:cs typeface="ＭＳ Ｐゴシック" charset="0"/>
            </a:endParaRPr>
          </a:p>
          <a:p>
            <a:pPr marL="990600" lvl="1" indent="-533400" eaLnBrk="1" hangingPunct="1">
              <a:lnSpc>
                <a:spcPct val="80000"/>
              </a:lnSpc>
              <a:spcBef>
                <a:spcPct val="50000"/>
              </a:spcBef>
            </a:pPr>
            <a:r>
              <a:rPr lang="vi-VN" sz="2000" dirty="0">
                <a:latin typeface="Arial" charset="0"/>
                <a:cs typeface="Arial" charset="0"/>
              </a:rPr>
              <a:t>Con người </a:t>
            </a:r>
            <a:r>
              <a:rPr lang="en-US" sz="2000" dirty="0" err="1">
                <a:latin typeface="Arial" charset="0"/>
                <a:cs typeface="Arial" charset="0"/>
              </a:rPr>
              <a:t>chu</a:t>
            </a:r>
            <a:r>
              <a:rPr lang="en-US" sz="2000" dirty="0">
                <a:latin typeface="Arial" charset="0"/>
                <a:cs typeface="Arial" charset="0"/>
              </a:rPr>
              <a:t>́ ý </a:t>
            </a:r>
            <a:r>
              <a:rPr lang="vi-VN" sz="2000" dirty="0">
                <a:latin typeface="Arial" charset="0"/>
                <a:cs typeface="Arial" charset="0"/>
              </a:rPr>
              <a:t>lưu các lệnh theo thời gian</a:t>
            </a:r>
            <a:endParaRPr lang="en-US" altLang="ja-JP" sz="2000" dirty="0">
              <a:latin typeface="Arial" charset="0"/>
              <a:ea typeface="ＭＳ Ｐゴシック" charset="0"/>
              <a:cs typeface="ＭＳ Ｐゴシック" charset="0"/>
            </a:endParaRPr>
          </a:p>
          <a:p>
            <a:pPr marL="990600" lvl="1" indent="-533400" eaLnBrk="1" hangingPunct="1">
              <a:lnSpc>
                <a:spcPct val="80000"/>
              </a:lnSpc>
              <a:spcBef>
                <a:spcPct val="50000"/>
              </a:spcBef>
            </a:pPr>
            <a:r>
              <a:rPr lang="en-US" altLang="ja-JP" sz="2000" dirty="0" err="1">
                <a:latin typeface="Arial" charset="0"/>
                <a:ea typeface="ＭＳ Ｐゴシック" charset="0"/>
                <a:cs typeface="ＭＳ Ｐゴシック" charset="0"/>
              </a:rPr>
              <a:t>Làm</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hài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lòng</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người</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sư</a:t>
            </a: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dụng</a:t>
            </a:r>
            <a:endParaRPr lang="en-US" altLang="ja-JP" sz="2000" dirty="0">
              <a:latin typeface="Arial" charset="0"/>
              <a:ea typeface="ＭＳ Ｐゴシック" charset="0"/>
              <a:cs typeface="ＭＳ Ｐゴシック" charset="0"/>
            </a:endParaRPr>
          </a:p>
        </p:txBody>
      </p:sp>
      <p:pic>
        <p:nvPicPr>
          <p:cNvPr id="48132" name="Picture 4" descr="j031155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0" y="4419600"/>
            <a:ext cx="1717675" cy="183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BB941F-4CDA-8B41-9581-34158674512A}" type="slidenum">
              <a:rPr lang="en-US" sz="1200"/>
              <a:pPr eaLnBrk="1" hangingPunct="1"/>
              <a:t>34</a:t>
            </a:fld>
            <a:endParaRPr lang="en-US" sz="1200"/>
          </a:p>
        </p:txBody>
      </p:sp>
      <p:sp>
        <p:nvSpPr>
          <p:cNvPr id="49154" name="Rectangle 2"/>
          <p:cNvSpPr>
            <a:spLocks noGrp="1" noChangeArrowheads="1"/>
          </p:cNvSpPr>
          <p:nvPr>
            <p:ph type="title"/>
          </p:nvPr>
        </p:nvSpPr>
        <p:spPr/>
        <p:txBody>
          <a:bodyPr/>
          <a:lstStyle/>
          <a:p>
            <a:r>
              <a:rPr lang="en-US">
                <a:latin typeface="Arial" charset="0"/>
              </a:rPr>
              <a:t>► </a:t>
            </a:r>
            <a:r>
              <a:rPr lang="en-US" altLang="ja-JP">
                <a:latin typeface="Arial" charset="0"/>
              </a:rPr>
              <a:t>Acceptance Test</a:t>
            </a:r>
            <a:endParaRPr lang="en-US">
              <a:latin typeface="Arial" charset="0"/>
            </a:endParaRPr>
          </a:p>
        </p:txBody>
      </p:sp>
      <p:sp>
        <p:nvSpPr>
          <p:cNvPr id="49155" name="Rectangle 3"/>
          <p:cNvSpPr>
            <a:spLocks noGrp="1" noChangeArrowheads="1"/>
          </p:cNvSpPr>
          <p:nvPr>
            <p:ph type="body" idx="1"/>
          </p:nvPr>
        </p:nvSpPr>
        <p:spPr/>
        <p:txBody>
          <a:bodyPr/>
          <a:lstStyle/>
          <a:p>
            <a:pPr eaLnBrk="1" hangingPunct="1">
              <a:lnSpc>
                <a:spcPct val="90000"/>
              </a:lnSpc>
            </a:pPr>
            <a:r>
              <a:rPr lang="vi-VN" sz="2400">
                <a:latin typeface="Arial" charset="0"/>
              </a:rPr>
              <a:t>Trong một hệ thống lớn, có thể có 8 hoặc 10 </a:t>
            </a:r>
            <a:r>
              <a:rPr lang="en-US" sz="2400">
                <a:latin typeface="Arial" charset="0"/>
              </a:rPr>
              <a:t>test </a:t>
            </a:r>
            <a:r>
              <a:rPr lang="vi-VN" sz="2400">
                <a:latin typeface="Arial" charset="0"/>
              </a:rPr>
              <a:t>để thực hiện trên các thành phần khác nhau của giao diện và với các cộng đồng người sử dụng khác nhau.</a:t>
            </a:r>
            <a:endParaRPr lang="en-US" sz="2400">
              <a:latin typeface="Arial" charset="0"/>
            </a:endParaRPr>
          </a:p>
          <a:p>
            <a:pPr eaLnBrk="1" hangingPunct="1">
              <a:lnSpc>
                <a:spcPct val="90000"/>
              </a:lnSpc>
            </a:pPr>
            <a:r>
              <a:rPr lang="en-US" altLang="ja-JP" sz="2400">
                <a:latin typeface="Arial" charset="0"/>
              </a:rPr>
              <a:t>Do có thể khác nhau về môi trường, các tổ chức test bên ngoài phải đảm bảo trung lập</a:t>
            </a:r>
          </a:p>
          <a:p>
            <a:pPr eaLnBrk="1" hangingPunct="1">
              <a:lnSpc>
                <a:spcPct val="90000"/>
              </a:lnSpc>
            </a:pPr>
            <a:r>
              <a:rPr lang="vi-VN" sz="2400">
                <a:latin typeface="Arial" charset="0"/>
              </a:rPr>
              <a:t>Mục tiêu tr</a:t>
            </a:r>
            <a:r>
              <a:rPr lang="en-US" sz="2400">
                <a:latin typeface="Arial" charset="0"/>
              </a:rPr>
              <a:t>ọ</a:t>
            </a:r>
            <a:r>
              <a:rPr lang="vi-VN" sz="2400">
                <a:latin typeface="Arial" charset="0"/>
              </a:rPr>
              <a:t>ng tâm không phải là để phát hiện sai sót, mà là để xác minh sự tuân thủ các yêu cầu</a:t>
            </a:r>
            <a:endParaRPr lang="en-US" altLang="ja-JP" sz="2400">
              <a:latin typeface="Arial" charset="0"/>
            </a:endParaRPr>
          </a:p>
          <a:p>
            <a:pPr eaLnBrk="1" hangingPunct="1">
              <a:lnSpc>
                <a:spcPct val="90000"/>
              </a:lnSpc>
            </a:pPr>
            <a:r>
              <a:rPr lang="vi-VN" sz="2400">
                <a:latin typeface="Arial" charset="0"/>
              </a:rPr>
              <a:t>Một khi thử nghiệm</a:t>
            </a:r>
            <a:r>
              <a:rPr lang="en-US" sz="2400">
                <a:latin typeface="Arial" charset="0"/>
              </a:rPr>
              <a:t> </a:t>
            </a:r>
            <a:r>
              <a:rPr lang="vi-VN" sz="2400">
                <a:latin typeface="Arial" charset="0"/>
              </a:rPr>
              <a:t>chấp nhận </a:t>
            </a:r>
            <a:r>
              <a:rPr lang="en-US" sz="2400">
                <a:latin typeface="Arial" charset="0"/>
              </a:rPr>
              <a:t>(Acceptance test)</a:t>
            </a:r>
            <a:r>
              <a:rPr lang="vi-VN" sz="2400">
                <a:latin typeface="Arial" charset="0"/>
              </a:rPr>
              <a:t> đã thành công, có thể có một khoảng thời gian thử nghiệm trước khi </a:t>
            </a:r>
            <a:r>
              <a:rPr lang="en-US" sz="2400">
                <a:latin typeface="Arial" charset="0"/>
              </a:rPr>
              <a:t>phân phối sản phẩm.</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atin typeface="Arial" charset="0"/>
              </a:rPr>
              <a:t>Thực hiện acceptance test</a:t>
            </a:r>
          </a:p>
        </p:txBody>
      </p:sp>
      <p:sp>
        <p:nvSpPr>
          <p:cNvPr id="50178" name="Content Placeholder 2"/>
          <p:cNvSpPr>
            <a:spLocks noGrp="1"/>
          </p:cNvSpPr>
          <p:nvPr>
            <p:ph idx="1"/>
          </p:nvPr>
        </p:nvSpPr>
        <p:spPr/>
        <p:txBody>
          <a:bodyPr/>
          <a:lstStyle/>
          <a:p>
            <a:r>
              <a:rPr lang="en-US" sz="2400">
                <a:latin typeface="Arial" charset="0"/>
              </a:rPr>
              <a:t>Nằm tại tầng Business – Facing trong sơ đồ tại slide 8</a:t>
            </a:r>
          </a:p>
          <a:p>
            <a:r>
              <a:rPr lang="en-US" sz="2400">
                <a:latin typeface="Arial" charset="0"/>
              </a:rPr>
              <a:t>Có sự tham gia của khách hàng/người dùng trong việc kiểm tra sản phẩm có đúng với yêu cầu hay không</a:t>
            </a:r>
          </a:p>
          <a:p>
            <a:r>
              <a:rPr lang="en-US" sz="2400">
                <a:latin typeface="Arial" charset="0"/>
              </a:rPr>
              <a:t> Mục tiêu cần phải được viết trước khi phát triển chương trình</a:t>
            </a:r>
          </a:p>
          <a:p>
            <a:r>
              <a:rPr lang="en-US" sz="2400">
                <a:latin typeface="Arial" charset="0"/>
              </a:rPr>
              <a:t>Mục tiêu test phải được viết bởi khách hàng hoặc người dùng</a:t>
            </a:r>
          </a:p>
          <a:p>
            <a:r>
              <a:rPr lang="en-US" sz="2400">
                <a:latin typeface="Arial" charset="0"/>
              </a:rPr>
              <a:t>Nhóm phát triển cần trả lời được: Làm sao tôi biết được khi nào thì tôi làm xong.</a:t>
            </a:r>
          </a:p>
          <a:p>
            <a:r>
              <a:rPr lang="en-US" sz="2400">
                <a:latin typeface="Arial" charset="0"/>
              </a:rPr>
              <a:t>Khách hàng/người dùng phải trả lời được: Tôi đã thấy hết được những cái tôi cần trong chương trình chưa.</a:t>
            </a:r>
          </a:p>
          <a:p>
            <a:r>
              <a:rPr lang="en-US" sz="2400">
                <a:latin typeface="Arial" charset="0"/>
              </a:rPr>
              <a:t>Chương trình cần phải được chạy như là sản phẩm thực thụ</a:t>
            </a:r>
          </a:p>
        </p:txBody>
      </p:sp>
      <p:sp>
        <p:nvSpPr>
          <p:cNvPr id="5017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268CA0-8D63-F84D-A3E8-720A997F1079}" type="slidenum">
              <a:rPr lang="en-US" sz="1200"/>
              <a:pPr eaLnBrk="1" hangingPunct="1"/>
              <a:t>35</a:t>
            </a:fld>
            <a:endParaRPr 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6A176A-8DD4-F34C-803E-32C696AEFD98}" type="slidenum">
              <a:rPr lang="en-US" sz="1200"/>
              <a:pPr eaLnBrk="1" hangingPunct="1"/>
              <a:t>36</a:t>
            </a:fld>
            <a:endParaRPr lang="en-US" sz="1200"/>
          </a:p>
        </p:txBody>
      </p:sp>
      <p:sp>
        <p:nvSpPr>
          <p:cNvPr id="52226" name="Rectangle 2"/>
          <p:cNvSpPr>
            <a:spLocks noGrp="1" noChangeArrowheads="1"/>
          </p:cNvSpPr>
          <p:nvPr>
            <p:ph type="title"/>
          </p:nvPr>
        </p:nvSpPr>
        <p:spPr/>
        <p:txBody>
          <a:bodyPr/>
          <a:lstStyle/>
          <a:p>
            <a:r>
              <a:rPr lang="en-US">
                <a:latin typeface="Arial" charset="0"/>
              </a:rPr>
              <a:t>Phần tự đọc</a:t>
            </a:r>
          </a:p>
        </p:txBody>
      </p:sp>
      <p:sp>
        <p:nvSpPr>
          <p:cNvPr id="52227" name="Rectangle 3"/>
          <p:cNvSpPr>
            <a:spLocks noGrp="1" noChangeArrowheads="1"/>
          </p:cNvSpPr>
          <p:nvPr>
            <p:ph type="body" idx="1"/>
          </p:nvPr>
        </p:nvSpPr>
        <p:spPr>
          <a:xfrm>
            <a:off x="304800" y="1371600"/>
            <a:ext cx="7086600" cy="5105400"/>
          </a:xfrm>
        </p:spPr>
        <p:txBody>
          <a:bodyPr/>
          <a:lstStyle/>
          <a:p>
            <a:pPr eaLnBrk="1" hangingPunct="1">
              <a:buFont typeface="Wingdings" charset="0"/>
              <a:buNone/>
            </a:pPr>
            <a:r>
              <a:rPr lang="en-US">
                <a:latin typeface="Arial" charset="0"/>
              </a:rPr>
              <a:t>Các phần sau sinh viên tự đọc, tóm tắt và làm bài tập sau chương này:</a:t>
            </a:r>
          </a:p>
          <a:p>
            <a:pPr eaLnBrk="1" hangingPunct="1">
              <a:buFont typeface="Wingdings" charset="0"/>
              <a:buNone/>
            </a:pPr>
            <a:endParaRPr lang="en-US">
              <a:latin typeface="Arial" charset="0"/>
            </a:endParaRPr>
          </a:p>
          <a:p>
            <a:pPr eaLnBrk="1" hangingPunct="1"/>
            <a:r>
              <a:rPr lang="en-US">
                <a:latin typeface="Arial" charset="0"/>
              </a:rPr>
              <a:t>4.6 Evaluation During Active Use</a:t>
            </a:r>
          </a:p>
          <a:p>
            <a:pPr eaLnBrk="1" hangingPunct="1"/>
            <a:r>
              <a:rPr lang="en-US">
                <a:latin typeface="Arial" charset="0"/>
              </a:rPr>
              <a:t>4.7 Controlled Psychologically Oriented Experiments</a:t>
            </a:r>
          </a:p>
        </p:txBody>
      </p:sp>
      <p:pic>
        <p:nvPicPr>
          <p:cNvPr id="52228" name="Picture 4" descr="sy0072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191000"/>
            <a:ext cx="22860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348D49-897D-BD4D-BE25-4647E385C405}" type="slidenum">
              <a:rPr lang="en-US" sz="1200"/>
              <a:pPr eaLnBrk="1" hangingPunct="1"/>
              <a:t>4</a:t>
            </a:fld>
            <a:endParaRPr lang="en-US" sz="1200"/>
          </a:p>
        </p:txBody>
      </p:sp>
      <p:sp>
        <p:nvSpPr>
          <p:cNvPr id="18434" name="Rectangle 2"/>
          <p:cNvSpPr>
            <a:spLocks noGrp="1" noChangeArrowheads="1"/>
          </p:cNvSpPr>
          <p:nvPr>
            <p:ph type="title"/>
          </p:nvPr>
        </p:nvSpPr>
        <p:spPr/>
        <p:txBody>
          <a:bodyPr/>
          <a:lstStyle/>
          <a:p>
            <a:r>
              <a:rPr lang="en-US">
                <a:latin typeface="Arial" charset="0"/>
              </a:rPr>
              <a:t>► </a:t>
            </a:r>
            <a:r>
              <a:rPr lang="en-US" altLang="ja-JP">
                <a:latin typeface="Arial" charset="0"/>
              </a:rPr>
              <a:t>Mở đầu</a:t>
            </a:r>
            <a:endParaRPr lang="en-US">
              <a:latin typeface="Arial" charset="0"/>
            </a:endParaRPr>
          </a:p>
        </p:txBody>
      </p:sp>
      <p:sp>
        <p:nvSpPr>
          <p:cNvPr id="18435" name="Rectangle 3"/>
          <p:cNvSpPr>
            <a:spLocks noGrp="1" noChangeArrowheads="1"/>
          </p:cNvSpPr>
          <p:nvPr>
            <p:ph type="body" idx="1"/>
          </p:nvPr>
        </p:nvSpPr>
        <p:spPr/>
        <p:txBody>
          <a:bodyPr/>
          <a:lstStyle/>
          <a:p>
            <a:pPr marL="533400" indent="-533400" eaLnBrk="1" hangingPunct="1"/>
            <a:r>
              <a:rPr lang="en-US" sz="2400" dirty="0" err="1">
                <a:latin typeface="Arial" charset="0"/>
              </a:rPr>
              <a:t>Một</a:t>
            </a:r>
            <a:r>
              <a:rPr lang="en-US" sz="2400" dirty="0">
                <a:latin typeface="Arial" charset="0"/>
              </a:rPr>
              <a:t> </a:t>
            </a:r>
            <a:r>
              <a:rPr lang="en-US" sz="2400" dirty="0" err="1">
                <a:latin typeface="Arial" charset="0"/>
              </a:rPr>
              <a:t>khía</a:t>
            </a:r>
            <a:r>
              <a:rPr lang="en-US" sz="2400" dirty="0">
                <a:latin typeface="Arial" charset="0"/>
              </a:rPr>
              <a:t> </a:t>
            </a:r>
            <a:r>
              <a:rPr lang="en-US" sz="2400" dirty="0" err="1">
                <a:latin typeface="Arial" charset="0"/>
              </a:rPr>
              <a:t>cạnh</a:t>
            </a:r>
            <a:r>
              <a:rPr lang="en-US" sz="2400" dirty="0">
                <a:latin typeface="Arial" charset="0"/>
              </a:rPr>
              <a:t> </a:t>
            </a:r>
            <a:r>
              <a:rPr lang="en-US" sz="2400" dirty="0" err="1">
                <a:latin typeface="Arial" charset="0"/>
              </a:rPr>
              <a:t>đáng</a:t>
            </a:r>
            <a:r>
              <a:rPr lang="en-US" sz="2400" dirty="0">
                <a:latin typeface="Arial" charset="0"/>
              </a:rPr>
              <a:t> lo </a:t>
            </a:r>
            <a:r>
              <a:rPr lang="en-US" sz="2400" dirty="0" err="1">
                <a:latin typeface="Arial" charset="0"/>
              </a:rPr>
              <a:t>ngại</a:t>
            </a:r>
            <a:r>
              <a:rPr lang="en-US" sz="2400" dirty="0">
                <a:latin typeface="Arial" charset="0"/>
              </a:rPr>
              <a:t> là </a:t>
            </a:r>
            <a:r>
              <a:rPr lang="en-US" sz="2400" dirty="0" err="1">
                <a:latin typeface="Arial" charset="0"/>
              </a:rPr>
              <a:t>sư</a:t>
            </a:r>
            <a:r>
              <a:rPr lang="en-US" sz="2400" dirty="0">
                <a:latin typeface="Arial" charset="0"/>
              </a:rPr>
              <a:t>̣ </a:t>
            </a:r>
            <a:r>
              <a:rPr lang="en-US" sz="2400" dirty="0" err="1">
                <a:latin typeface="Arial" charset="0"/>
              </a:rPr>
              <a:t>không</a:t>
            </a:r>
            <a:r>
              <a:rPr lang="en-US" sz="2400" dirty="0">
                <a:latin typeface="Arial" charset="0"/>
              </a:rPr>
              <a:t> </a:t>
            </a:r>
            <a:r>
              <a:rPr lang="en-US" sz="2400" dirty="0" err="1">
                <a:latin typeface="Arial" charset="0"/>
              </a:rPr>
              <a:t>chắc</a:t>
            </a:r>
            <a:r>
              <a:rPr lang="en-US" sz="2400" dirty="0">
                <a:latin typeface="Arial" charset="0"/>
              </a:rPr>
              <a:t> </a:t>
            </a:r>
            <a:r>
              <a:rPr lang="en-US" sz="2400" dirty="0" err="1">
                <a:latin typeface="Arial" charset="0"/>
              </a:rPr>
              <a:t>chắn</a:t>
            </a:r>
            <a:r>
              <a:rPr lang="en-US" sz="2400" dirty="0">
                <a:latin typeface="Arial" charset="0"/>
              </a:rPr>
              <a:t> </a:t>
            </a:r>
            <a:r>
              <a:rPr lang="en-US" sz="2400" dirty="0" err="1">
                <a:latin typeface="Arial" charset="0"/>
              </a:rPr>
              <a:t>còn</a:t>
            </a:r>
            <a:r>
              <a:rPr lang="en-US" sz="2400" dirty="0">
                <a:latin typeface="Arial" charset="0"/>
              </a:rPr>
              <a:t> </a:t>
            </a:r>
            <a:r>
              <a:rPr lang="en-US" sz="2400" dirty="0" err="1">
                <a:latin typeface="Arial" charset="0"/>
              </a:rPr>
              <a:t>tồn</a:t>
            </a:r>
            <a:r>
              <a:rPr lang="en-US" sz="2400" dirty="0">
                <a:latin typeface="Arial" charset="0"/>
              </a:rPr>
              <a:t> </a:t>
            </a:r>
            <a:r>
              <a:rPr lang="en-US" sz="2400" dirty="0" err="1">
                <a:latin typeface="Arial" charset="0"/>
              </a:rPr>
              <a:t>tại</a:t>
            </a:r>
            <a:r>
              <a:rPr lang="en-US" sz="2400" dirty="0">
                <a:latin typeface="Arial" charset="0"/>
              </a:rPr>
              <a:t> </a:t>
            </a:r>
            <a:r>
              <a:rPr lang="en-US" sz="2400" dirty="0" err="1">
                <a:latin typeface="Arial" charset="0"/>
              </a:rPr>
              <a:t>kê</a:t>
            </a:r>
            <a:r>
              <a:rPr lang="en-US" sz="2400" dirty="0">
                <a:latin typeface="Arial" charset="0"/>
              </a:rPr>
              <a:t>̉ </a:t>
            </a:r>
            <a:r>
              <a:rPr lang="en-US" sz="2400" dirty="0" err="1">
                <a:latin typeface="Arial" charset="0"/>
              </a:rPr>
              <a:t>ca</a:t>
            </a:r>
            <a:r>
              <a:rPr lang="en-US" sz="2400" dirty="0">
                <a:latin typeface="Arial" charset="0"/>
              </a:rPr>
              <a:t>̉ </a:t>
            </a:r>
            <a:r>
              <a:rPr lang="en-US" sz="2400" dirty="0" err="1">
                <a:latin typeface="Arial" charset="0"/>
              </a:rPr>
              <a:t>sau</a:t>
            </a:r>
            <a:r>
              <a:rPr lang="en-US" sz="2400" dirty="0">
                <a:latin typeface="Arial" charset="0"/>
              </a:rPr>
              <a:t> </a:t>
            </a:r>
            <a:r>
              <a:rPr lang="en-US" sz="2400" dirty="0" err="1">
                <a:latin typeface="Arial" charset="0"/>
              </a:rPr>
              <a:t>khi</a:t>
            </a:r>
            <a:r>
              <a:rPr lang="en-US" sz="2400" dirty="0">
                <a:latin typeface="Arial" charset="0"/>
              </a:rPr>
              <a:t> </a:t>
            </a:r>
            <a:r>
              <a:rPr lang="en-US" sz="2400" dirty="0" err="1">
                <a:latin typeface="Arial" charset="0"/>
              </a:rPr>
              <a:t>đa</a:t>
            </a:r>
            <a:r>
              <a:rPr lang="en-US" sz="2400" dirty="0">
                <a:latin typeface="Arial" charset="0"/>
              </a:rPr>
              <a:t>̃ </a:t>
            </a:r>
            <a:r>
              <a:rPr lang="en-US" sz="2400" dirty="0" err="1">
                <a:latin typeface="Arial" charset="0"/>
              </a:rPr>
              <a:t>kiểm</a:t>
            </a:r>
            <a:r>
              <a:rPr lang="en-US" sz="2400" dirty="0">
                <a:latin typeface="Arial" charset="0"/>
              </a:rPr>
              <a:t> </a:t>
            </a:r>
            <a:r>
              <a:rPr lang="en-US" sz="2400" dirty="0" err="1">
                <a:latin typeface="Arial" charset="0"/>
              </a:rPr>
              <a:t>tra</a:t>
            </a:r>
            <a:r>
              <a:rPr lang="en-US" sz="2400" dirty="0">
                <a:latin typeface="Arial" charset="0"/>
              </a:rPr>
              <a:t> </a:t>
            </a:r>
            <a:r>
              <a:rPr lang="en-US" sz="2400" dirty="0" err="1">
                <a:latin typeface="Arial" charset="0"/>
              </a:rPr>
              <a:t>toàn</a:t>
            </a:r>
            <a:r>
              <a:rPr lang="en-US" sz="2400" dirty="0">
                <a:latin typeface="Arial" charset="0"/>
              </a:rPr>
              <a:t> </a:t>
            </a:r>
            <a:r>
              <a:rPr lang="en-US" sz="2400" dirty="0" err="1">
                <a:latin typeface="Arial" charset="0"/>
              </a:rPr>
              <a:t>bô</a:t>
            </a:r>
            <a:r>
              <a:rPr lang="en-US" sz="2400" dirty="0">
                <a:latin typeface="Arial" charset="0"/>
              </a:rPr>
              <a:t>̣. </a:t>
            </a:r>
          </a:p>
          <a:p>
            <a:pPr marL="533400" indent="-533400" eaLnBrk="1" hangingPunct="1"/>
            <a:r>
              <a:rPr lang="en-US" sz="2400" dirty="0" err="1">
                <a:latin typeface="Arial" charset="0"/>
              </a:rPr>
              <a:t>Những</a:t>
            </a:r>
            <a:r>
              <a:rPr lang="en-US" sz="2400" dirty="0">
                <a:latin typeface="Arial" charset="0"/>
              </a:rPr>
              <a:t> </a:t>
            </a:r>
            <a:r>
              <a:rPr lang="en-US" sz="2400" dirty="0" err="1">
                <a:latin typeface="Arial" charset="0"/>
              </a:rPr>
              <a:t>điểm</a:t>
            </a:r>
            <a:r>
              <a:rPr lang="en-US" sz="2400" dirty="0">
                <a:latin typeface="Arial" charset="0"/>
              </a:rPr>
              <a:t> </a:t>
            </a:r>
            <a:r>
              <a:rPr lang="en-US" sz="2400" dirty="0" err="1">
                <a:latin typeface="Arial" charset="0"/>
              </a:rPr>
              <a:t>sau</a:t>
            </a:r>
            <a:r>
              <a:rPr lang="en-US" sz="2400" dirty="0">
                <a:latin typeface="Arial" charset="0"/>
              </a:rPr>
              <a:t> </a:t>
            </a:r>
            <a:r>
              <a:rPr lang="en-US" sz="2400" dirty="0" err="1">
                <a:latin typeface="Arial" charset="0"/>
              </a:rPr>
              <a:t>đây</a:t>
            </a:r>
            <a:r>
              <a:rPr lang="en-US" sz="2400" dirty="0">
                <a:latin typeface="Arial" charset="0"/>
              </a:rPr>
              <a:t> </a:t>
            </a:r>
            <a:r>
              <a:rPr lang="en-US" sz="2400" dirty="0" err="1">
                <a:latin typeface="Arial" charset="0"/>
              </a:rPr>
              <a:t>cần</a:t>
            </a:r>
            <a:r>
              <a:rPr lang="en-US" sz="2400" dirty="0">
                <a:latin typeface="Arial" charset="0"/>
              </a:rPr>
              <a:t> </a:t>
            </a:r>
            <a:r>
              <a:rPr lang="en-US" sz="2400" dirty="0" err="1">
                <a:latin typeface="Arial" charset="0"/>
              </a:rPr>
              <a:t>được</a:t>
            </a:r>
            <a:r>
              <a:rPr lang="en-US" sz="2400" dirty="0">
                <a:latin typeface="Arial" charset="0"/>
              </a:rPr>
              <a:t> </a:t>
            </a:r>
            <a:r>
              <a:rPr lang="en-US" sz="2400" dirty="0" err="1">
                <a:latin typeface="Arial" charset="0"/>
              </a:rPr>
              <a:t>người</a:t>
            </a:r>
            <a:r>
              <a:rPr lang="en-US" sz="2400" dirty="0">
                <a:latin typeface="Arial" charset="0"/>
              </a:rPr>
              <a:t> </a:t>
            </a:r>
            <a:r>
              <a:rPr lang="en-US" sz="2400" dirty="0" err="1">
                <a:latin typeface="Arial" charset="0"/>
              </a:rPr>
              <a:t>thiết</a:t>
            </a:r>
            <a:r>
              <a:rPr lang="en-US" sz="2400" dirty="0">
                <a:latin typeface="Arial" charset="0"/>
              </a:rPr>
              <a:t> </a:t>
            </a:r>
            <a:r>
              <a:rPr lang="en-US" sz="2400" dirty="0" err="1">
                <a:latin typeface="Arial" charset="0"/>
              </a:rPr>
              <a:t>kê</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tâm</a:t>
            </a:r>
            <a:r>
              <a:rPr lang="en-US" sz="2400" dirty="0">
                <a:latin typeface="Arial" charset="0"/>
              </a:rPr>
              <a:t>:</a:t>
            </a:r>
          </a:p>
          <a:p>
            <a:pPr marL="914400" lvl="1" indent="-457200" eaLnBrk="1" hangingPunct="1"/>
            <a:r>
              <a:rPr lang="vi-VN" sz="2000" dirty="0">
                <a:latin typeface="Arial" charset="0"/>
                <a:cs typeface="Arial" charset="0"/>
              </a:rPr>
              <a:t>Sự hoàn hảo là không thể trong hệ thống phức tạp, do đó, </a:t>
            </a:r>
            <a:r>
              <a:rPr lang="en-US" sz="2000" dirty="0" err="1">
                <a:latin typeface="Arial" charset="0"/>
                <a:cs typeface="Arial" charset="0"/>
              </a:rPr>
              <a:t>kê</a:t>
            </a:r>
            <a:r>
              <a:rPr lang="en-US" sz="2000" dirty="0">
                <a:latin typeface="Arial" charset="0"/>
                <a:cs typeface="Arial" charset="0"/>
              </a:rPr>
              <a:t>́</a:t>
            </a:r>
            <a:r>
              <a:rPr lang="vi-VN" sz="2000" dirty="0">
                <a:latin typeface="Arial" charset="0"/>
                <a:cs typeface="Arial" charset="0"/>
              </a:rPr>
              <a:t> hoạch phải bao gồm các phương pháp để tiếp tục sửa chữa </a:t>
            </a:r>
            <a:r>
              <a:rPr lang="en-US" sz="2000" dirty="0" err="1">
                <a:latin typeface="Arial" charset="0"/>
                <a:cs typeface="Arial" charset="0"/>
              </a:rPr>
              <a:t>các</a:t>
            </a:r>
            <a:r>
              <a:rPr lang="en-US" sz="2000" dirty="0">
                <a:latin typeface="Arial" charset="0"/>
                <a:cs typeface="Arial" charset="0"/>
              </a:rPr>
              <a:t> </a:t>
            </a:r>
            <a:r>
              <a:rPr lang="en-US" sz="2000" dirty="0" err="1">
                <a:latin typeface="Arial" charset="0"/>
                <a:cs typeface="Arial" charset="0"/>
              </a:rPr>
              <a:t>vấn</a:t>
            </a:r>
            <a:r>
              <a:rPr lang="en-US" sz="2000" dirty="0">
                <a:latin typeface="Arial" charset="0"/>
                <a:cs typeface="Arial" charset="0"/>
              </a:rPr>
              <a:t> </a:t>
            </a:r>
            <a:r>
              <a:rPr lang="en-US" sz="2000" dirty="0" err="1">
                <a:latin typeface="Arial" charset="0"/>
                <a:cs typeface="Arial" charset="0"/>
              </a:rPr>
              <a:t>đê</a:t>
            </a:r>
            <a:r>
              <a:rPr lang="en-US" sz="2000" dirty="0">
                <a:latin typeface="Arial" charset="0"/>
                <a:cs typeface="Arial" charset="0"/>
              </a:rPr>
              <a:t>̀ </a:t>
            </a:r>
            <a:r>
              <a:rPr lang="vi-VN" sz="2000" dirty="0">
                <a:latin typeface="Arial" charset="0"/>
                <a:cs typeface="Arial" charset="0"/>
              </a:rPr>
              <a:t>trong </a:t>
            </a:r>
            <a:r>
              <a:rPr lang="en-US" sz="2000" dirty="0" err="1">
                <a:latin typeface="Arial" charset="0"/>
                <a:cs typeface="Arial" charset="0"/>
              </a:rPr>
              <a:t>suốt</a:t>
            </a:r>
            <a:r>
              <a:rPr lang="en-US" sz="2000" dirty="0">
                <a:latin typeface="Arial" charset="0"/>
                <a:cs typeface="Arial" charset="0"/>
              </a:rPr>
              <a:t> </a:t>
            </a:r>
            <a:r>
              <a:rPr lang="vi-VN" sz="2000" dirty="0">
                <a:latin typeface="Arial" charset="0"/>
                <a:cs typeface="Arial" charset="0"/>
              </a:rPr>
              <a:t>vòng đời của </a:t>
            </a:r>
            <a:r>
              <a:rPr lang="en-US" sz="2000" dirty="0" err="1">
                <a:latin typeface="Arial" charset="0"/>
                <a:cs typeface="Arial" charset="0"/>
              </a:rPr>
              <a:t>một</a:t>
            </a:r>
            <a:r>
              <a:rPr lang="en-US" sz="2000" dirty="0">
                <a:latin typeface="Arial" charset="0"/>
                <a:cs typeface="Arial" charset="0"/>
              </a:rPr>
              <a:t> </a:t>
            </a:r>
            <a:r>
              <a:rPr lang="vi-VN" sz="2000" dirty="0">
                <a:latin typeface="Arial" charset="0"/>
                <a:cs typeface="Arial" charset="0"/>
              </a:rPr>
              <a:t>giao diện</a:t>
            </a:r>
            <a:endParaRPr lang="en-US" sz="2000" dirty="0">
              <a:latin typeface="Arial" charset="0"/>
              <a:cs typeface="Arial" charset="0"/>
            </a:endParaRPr>
          </a:p>
          <a:p>
            <a:pPr marL="914400" lvl="1" indent="-457200" eaLnBrk="1" hangingPunct="1"/>
            <a:r>
              <a:rPr lang="vi-VN" sz="2000" dirty="0">
                <a:latin typeface="Arial" charset="0"/>
                <a:cs typeface="Arial" charset="0"/>
              </a:rPr>
              <a:t>Tại một số điểm quyết định đã được thực hiện </a:t>
            </a:r>
            <a:r>
              <a:rPr lang="en-US" sz="2000" dirty="0" err="1">
                <a:latin typeface="Arial" charset="0"/>
                <a:cs typeface="Arial" charset="0"/>
              </a:rPr>
              <a:t>vê</a:t>
            </a:r>
            <a:r>
              <a:rPr lang="en-US" sz="2000" dirty="0">
                <a:latin typeface="Arial" charset="0"/>
                <a:cs typeface="Arial" charset="0"/>
              </a:rPr>
              <a:t>̀ </a:t>
            </a:r>
            <a:r>
              <a:rPr lang="en-US" sz="2000" dirty="0" err="1">
                <a:latin typeface="Arial" charset="0"/>
                <a:cs typeface="Arial" charset="0"/>
              </a:rPr>
              <a:t>kiểm</a:t>
            </a:r>
            <a:r>
              <a:rPr lang="en-US" sz="2000" dirty="0">
                <a:latin typeface="Arial" charset="0"/>
                <a:cs typeface="Arial" charset="0"/>
              </a:rPr>
              <a:t> </a:t>
            </a:r>
            <a:r>
              <a:rPr lang="en-US" sz="2000" dirty="0" err="1">
                <a:latin typeface="Arial" charset="0"/>
                <a:cs typeface="Arial" charset="0"/>
              </a:rPr>
              <a:t>tra</a:t>
            </a:r>
            <a:r>
              <a:rPr lang="en-US" sz="2000" dirty="0">
                <a:latin typeface="Arial" charset="0"/>
                <a:cs typeface="Arial" charset="0"/>
              </a:rPr>
              <a:t> </a:t>
            </a:r>
            <a:r>
              <a:rPr lang="en-US" sz="2000" dirty="0" err="1">
                <a:latin typeface="Arial" charset="0"/>
                <a:cs typeface="Arial" charset="0"/>
              </a:rPr>
              <a:t>toàn</a:t>
            </a:r>
            <a:r>
              <a:rPr lang="en-US" sz="2000" dirty="0">
                <a:latin typeface="Arial" charset="0"/>
                <a:cs typeface="Arial" charset="0"/>
              </a:rPr>
              <a:t> </a:t>
            </a:r>
            <a:r>
              <a:rPr lang="en-US" sz="2000" dirty="0" err="1">
                <a:latin typeface="Arial" charset="0"/>
                <a:cs typeface="Arial" charset="0"/>
              </a:rPr>
              <a:t>diện</a:t>
            </a:r>
            <a:r>
              <a:rPr lang="en-US" sz="2000" dirty="0">
                <a:latin typeface="Arial" charset="0"/>
                <a:cs typeface="Arial" charset="0"/>
              </a:rPr>
              <a:t> </a:t>
            </a:r>
            <a:r>
              <a:rPr lang="vi-VN" sz="2000" dirty="0">
                <a:latin typeface="Arial" charset="0"/>
                <a:cs typeface="Arial" charset="0"/>
              </a:rPr>
              <a:t>nguyên mẫu và phân phối các sản phẩm</a:t>
            </a:r>
            <a:endParaRPr lang="en-US" sz="2000" dirty="0">
              <a:latin typeface="Arial" charset="0"/>
              <a:cs typeface="Arial" charset="0"/>
            </a:endParaRPr>
          </a:p>
          <a:p>
            <a:pPr marL="914400" lvl="1" indent="-457200" eaLnBrk="1" hangingPunct="1"/>
            <a:r>
              <a:rPr lang="vi-VN" sz="2000" dirty="0">
                <a:latin typeface="Arial" charset="0"/>
                <a:cs typeface="Arial" charset="0"/>
              </a:rPr>
              <a:t>Hầu hết các phương pháp </a:t>
            </a:r>
            <a:r>
              <a:rPr lang="en-US" sz="2000" dirty="0" err="1">
                <a:latin typeface="Arial" charset="0"/>
                <a:cs typeface="Arial" charset="0"/>
              </a:rPr>
              <a:t>kiểm</a:t>
            </a:r>
            <a:r>
              <a:rPr lang="en-US" sz="2000" dirty="0">
                <a:latin typeface="Arial" charset="0"/>
                <a:cs typeface="Arial" charset="0"/>
              </a:rPr>
              <a:t> </a:t>
            </a:r>
            <a:r>
              <a:rPr lang="en-US" sz="2000" dirty="0" err="1">
                <a:latin typeface="Arial" charset="0"/>
                <a:cs typeface="Arial" charset="0"/>
              </a:rPr>
              <a:t>tra</a:t>
            </a:r>
            <a:r>
              <a:rPr lang="vi-VN" sz="2000" dirty="0">
                <a:latin typeface="Arial" charset="0"/>
                <a:cs typeface="Arial" charset="0"/>
              </a:rPr>
              <a:t> thích hợp cho việc sử dụng bình thường</a:t>
            </a:r>
            <a:r>
              <a:rPr lang="en-US" sz="2000" dirty="0">
                <a:latin typeface="Arial" charset="0"/>
                <a:cs typeface="Arial" charset="0"/>
              </a:rPr>
              <a:t>, </a:t>
            </a:r>
            <a:r>
              <a:rPr lang="en-US" sz="2000" dirty="0" err="1">
                <a:latin typeface="Arial" charset="0"/>
                <a:cs typeface="Arial" charset="0"/>
              </a:rPr>
              <a:t>phát</a:t>
            </a:r>
            <a:r>
              <a:rPr lang="en-US" sz="2000" dirty="0">
                <a:latin typeface="Arial" charset="0"/>
                <a:cs typeface="Arial" charset="0"/>
              </a:rPr>
              <a:t> </a:t>
            </a:r>
            <a:r>
              <a:rPr lang="en-US" sz="2000" dirty="0" err="1">
                <a:latin typeface="Arial" charset="0"/>
                <a:cs typeface="Arial" charset="0"/>
              </a:rPr>
              <a:t>huy</a:t>
            </a:r>
            <a:r>
              <a:rPr lang="en-US" sz="2000" dirty="0">
                <a:latin typeface="Arial" charset="0"/>
                <a:cs typeface="Arial" charset="0"/>
              </a:rPr>
              <a:t> </a:t>
            </a:r>
            <a:r>
              <a:rPr lang="vi-VN" sz="2000" dirty="0">
                <a:latin typeface="Arial" charset="0"/>
                <a:cs typeface="Arial" charset="0"/>
              </a:rPr>
              <a:t>hiệu quả trong các tình huống không thể </a:t>
            </a:r>
            <a:r>
              <a:rPr lang="en-US" sz="2000" dirty="0" err="1">
                <a:latin typeface="Arial" charset="0"/>
                <a:cs typeface="Arial" charset="0"/>
              </a:rPr>
              <a:t>dư</a:t>
            </a:r>
            <a:r>
              <a:rPr lang="en-US" sz="2000" dirty="0">
                <a:latin typeface="Arial" charset="0"/>
                <a:cs typeface="Arial" charset="0"/>
              </a:rPr>
              <a:t>̣ </a:t>
            </a:r>
            <a:r>
              <a:rPr lang="vi-VN" sz="2000" dirty="0">
                <a:latin typeface="Arial" charset="0"/>
                <a:cs typeface="Arial" charset="0"/>
              </a:rPr>
              <a:t>đoán trước</a:t>
            </a:r>
            <a:r>
              <a:rPr lang="en-US" sz="2000" dirty="0">
                <a:latin typeface="Arial" charset="0"/>
                <a:cs typeface="Arial"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atin typeface="Arial" charset="0"/>
              </a:rPr>
              <a:t>Đánh giá, kiểm thử</a:t>
            </a:r>
          </a:p>
        </p:txBody>
      </p:sp>
      <p:sp>
        <p:nvSpPr>
          <p:cNvPr id="19458" name="Content Placeholder 2"/>
          <p:cNvSpPr>
            <a:spLocks noGrp="1"/>
          </p:cNvSpPr>
          <p:nvPr>
            <p:ph idx="1"/>
          </p:nvPr>
        </p:nvSpPr>
        <p:spPr/>
        <p:txBody>
          <a:bodyPr/>
          <a:lstStyle/>
          <a:p>
            <a:r>
              <a:rPr lang="en-US">
                <a:latin typeface="Arial" charset="0"/>
              </a:rPr>
              <a:t>Là phương pháp kiểm tra kép, tìm kiếm các lỗi có thể đối với chương trình, giao diện.</a:t>
            </a:r>
          </a:p>
          <a:p>
            <a:r>
              <a:rPr lang="en-US">
                <a:latin typeface="Arial" charset="0"/>
              </a:rPr>
              <a:t>Kiểm tra về tài nguyên của chương trình, các lỗi, khả năng khắc phục (khôi phục sau khi lỗi)</a:t>
            </a:r>
          </a:p>
          <a:p>
            <a:r>
              <a:rPr lang="en-US">
                <a:latin typeface="Arial" charset="0"/>
              </a:rPr>
              <a:t>Kiểm tra về hiệu suất, khả năng đáp ứng của chương trình với một lượng người dùng, các kết nối có thể có đối với chương trình</a:t>
            </a:r>
          </a:p>
          <a:p>
            <a:r>
              <a:rPr lang="en-US">
                <a:latin typeface="Arial" charset="0"/>
              </a:rPr>
              <a:t>Kiểm tra tính sử dụng, thông qua các nhóm người sử dụng khác nhau, các vai trò của người dùng, chuyên môn</a:t>
            </a:r>
          </a:p>
          <a:p>
            <a:endParaRPr lang="en-US">
              <a:latin typeface="Arial" charset="0"/>
            </a:endParaRPr>
          </a:p>
        </p:txBody>
      </p:sp>
      <p:sp>
        <p:nvSpPr>
          <p:cNvPr id="1945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7534B0-0F2F-DE48-8D16-430AC286E1F5}" type="slidenum">
              <a:rPr lang="en-US" sz="1200"/>
              <a:pPr eaLnBrk="1" hangingPunct="1"/>
              <a:t>5</a:t>
            </a:fld>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charset="0"/>
              </a:rPr>
              <a:t>Kiểm tra tính sử dụng</a:t>
            </a:r>
          </a:p>
        </p:txBody>
      </p:sp>
      <p:sp>
        <p:nvSpPr>
          <p:cNvPr id="20482" name="Content Placeholder 2"/>
          <p:cNvSpPr>
            <a:spLocks noGrp="1"/>
          </p:cNvSpPr>
          <p:nvPr>
            <p:ph idx="1"/>
          </p:nvPr>
        </p:nvSpPr>
        <p:spPr/>
        <p:txBody>
          <a:bodyPr/>
          <a:lstStyle/>
          <a:p>
            <a:r>
              <a:rPr lang="en-US">
                <a:latin typeface="Arial" charset="0"/>
              </a:rPr>
              <a:t>Là một thành phần quan trọng nhất trong phát triển phần mềm</a:t>
            </a:r>
          </a:p>
          <a:p>
            <a:r>
              <a:rPr lang="en-US">
                <a:latin typeface="Arial" charset="0"/>
              </a:rPr>
              <a:t>Người sử dụng thường quan tâm tới hiệu suất sử dụng nhanh, thông qua độ đo khi sử dụng một chức năng ngoài giao diện (thời gian phản hồi nhanh là từ 0.003s tới 0.3s)</a:t>
            </a:r>
          </a:p>
          <a:p>
            <a:r>
              <a:rPr lang="en-US">
                <a:latin typeface="Arial" charset="0"/>
              </a:rPr>
              <a:t>Tính sử dụng được thể hiện thông qua các câu hỏi như về số lượng và chất lượng (ví dụ như về số lượng dữ liệu, chất lượng cung cấp dữ liệu)</a:t>
            </a:r>
          </a:p>
          <a:p>
            <a:endParaRPr lang="en-US">
              <a:latin typeface="Arial" charset="0"/>
            </a:endParaRPr>
          </a:p>
        </p:txBody>
      </p:sp>
      <p:sp>
        <p:nvSpPr>
          <p:cNvPr id="2048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900BEB-01B9-494D-9642-4787A243E81B}" type="slidenum">
              <a:rPr lang="en-US" sz="1200"/>
              <a:pPr eaLnBrk="1" hangingPunct="1"/>
              <a:t>6</a:t>
            </a:fld>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atin typeface="Arial" charset="0"/>
              </a:rPr>
              <a:t>Ví dụ </a:t>
            </a:r>
          </a:p>
        </p:txBody>
      </p:sp>
      <p:sp>
        <p:nvSpPr>
          <p:cNvPr id="21506" name="Content Placeholder 2"/>
          <p:cNvSpPr>
            <a:spLocks noGrp="1"/>
          </p:cNvSpPr>
          <p:nvPr>
            <p:ph idx="1"/>
          </p:nvPr>
        </p:nvSpPr>
        <p:spPr/>
        <p:txBody>
          <a:bodyPr/>
          <a:lstStyle/>
          <a:p>
            <a:endParaRPr lang="en-US">
              <a:latin typeface="Arial" charset="0"/>
            </a:endParaRPr>
          </a:p>
        </p:txBody>
      </p:sp>
      <p:sp>
        <p:nvSpPr>
          <p:cNvPr id="2150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B8DC12-081D-2E44-B155-ACE153ADC1C7}" type="slidenum">
              <a:rPr lang="en-US" sz="1200"/>
              <a:pPr eaLnBrk="1" hangingPunct="1"/>
              <a:t>7</a:t>
            </a:fld>
            <a:endParaRPr lang="en-US" sz="1200"/>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686800"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Arial" charset="0"/>
              </a:rPr>
              <a:t>Ví dụ khả năng phân chia các hình thức test</a:t>
            </a:r>
          </a:p>
        </p:txBody>
      </p:sp>
      <p:sp>
        <p:nvSpPr>
          <p:cNvPr id="2253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9F058D-437D-E147-9FA4-AB86BE028C8F}" type="slidenum">
              <a:rPr lang="en-US" sz="1200"/>
              <a:pPr eaLnBrk="1" hangingPunct="1"/>
              <a:t>8</a:t>
            </a:fld>
            <a:endParaRPr lang="en-US" sz="120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143750" cy="523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114A59-7ECD-E648-B5F3-B71E7FD77C59}" type="slidenum">
              <a:rPr lang="en-US" sz="1200"/>
              <a:pPr eaLnBrk="1" hangingPunct="1"/>
              <a:t>9</a:t>
            </a:fld>
            <a:endParaRPr lang="en-US" sz="1200"/>
          </a:p>
        </p:txBody>
      </p:sp>
      <p:sp>
        <p:nvSpPr>
          <p:cNvPr id="23554" name="Rectangle 2"/>
          <p:cNvSpPr>
            <a:spLocks noGrp="1" noChangeArrowheads="1"/>
          </p:cNvSpPr>
          <p:nvPr>
            <p:ph type="title"/>
          </p:nvPr>
        </p:nvSpPr>
        <p:spPr/>
        <p:txBody>
          <a:bodyPr/>
          <a:lstStyle/>
          <a:p>
            <a:r>
              <a:rPr lang="en-US" altLang="ja-JP">
                <a:latin typeface="Arial" charset="0"/>
              </a:rPr>
              <a:t>Nhận xét chuyên môn</a:t>
            </a:r>
          </a:p>
        </p:txBody>
      </p:sp>
      <p:sp>
        <p:nvSpPr>
          <p:cNvPr id="23555" name="Rectangle 3"/>
          <p:cNvSpPr>
            <a:spLocks noGrp="1" noChangeArrowheads="1"/>
          </p:cNvSpPr>
          <p:nvPr>
            <p:ph type="body" idx="1"/>
          </p:nvPr>
        </p:nvSpPr>
        <p:spPr>
          <a:xfrm>
            <a:off x="304800" y="1219200"/>
            <a:ext cx="8382000" cy="5486400"/>
          </a:xfrm>
          <a:noFill/>
        </p:spPr>
        <p:txBody>
          <a:bodyPr/>
          <a:lstStyle/>
          <a:p>
            <a:pPr eaLnBrk="1" hangingPunct="1"/>
            <a:r>
              <a:rPr lang="vi-VN" sz="2400">
                <a:latin typeface="Arial" charset="0"/>
              </a:rPr>
              <a:t>Trong khi </a:t>
            </a:r>
            <a:r>
              <a:rPr lang="en-US" sz="2400">
                <a:latin typeface="Arial" charset="0"/>
              </a:rPr>
              <a:t>demo </a:t>
            </a:r>
            <a:r>
              <a:rPr lang="vi-VN" sz="2400">
                <a:latin typeface="Arial" charset="0"/>
              </a:rPr>
              <a:t>chính thức cho đồng nghiệp hoặc khách hàng có thể cung cấp một số thông tin phản hồi hữu ích, nhiều đánh giá </a:t>
            </a:r>
            <a:r>
              <a:rPr lang="en-US" sz="2400">
                <a:latin typeface="Arial" charset="0"/>
              </a:rPr>
              <a:t>chuyên môn </a:t>
            </a:r>
            <a:r>
              <a:rPr lang="vi-VN" sz="2400">
                <a:latin typeface="Arial" charset="0"/>
              </a:rPr>
              <a:t>chính thức đã được chứng minh là có hiệu quả</a:t>
            </a:r>
            <a:endParaRPr lang="en-US" altLang="ja-JP" sz="2400">
              <a:latin typeface="Arial" charset="0"/>
            </a:endParaRPr>
          </a:p>
          <a:p>
            <a:pPr eaLnBrk="1" hangingPunct="1"/>
            <a:r>
              <a:rPr lang="vi-VN" sz="2400">
                <a:latin typeface="Arial" charset="0"/>
              </a:rPr>
              <a:t>Kết quả có thể là một báo cáo chính thức với những vấn đề được xác định hoặc kiến nghị đối với các thay đổi</a:t>
            </a:r>
            <a:r>
              <a:rPr lang="en-US" sz="2400">
                <a:latin typeface="Arial" charset="0"/>
              </a:rPr>
              <a:t>.</a:t>
            </a:r>
            <a:endParaRPr lang="en-US" altLang="ja-JP" sz="2400">
              <a:latin typeface="Arial" charset="0"/>
            </a:endParaRPr>
          </a:p>
          <a:p>
            <a:pPr lvl="1" eaLnBrk="1" hangingPunct="1"/>
            <a:r>
              <a:rPr lang="vi-VN" sz="2000">
                <a:latin typeface="Arial" charset="0"/>
                <a:cs typeface="Arial" charset="0"/>
              </a:rPr>
              <a:t>Ngoài ra, việc xem xét có thể dẫn đến một cuộc thảo luận hay trình bày để thiết kế hoặc quản lý</a:t>
            </a:r>
            <a:endParaRPr lang="en-US" altLang="ja-JP" sz="2000">
              <a:latin typeface="Arial" charset="0"/>
              <a:ea typeface="ＭＳ Ｐゴシック" charset="0"/>
              <a:cs typeface="ＭＳ Ｐゴシック" charset="0"/>
            </a:endParaRPr>
          </a:p>
          <a:p>
            <a:pPr eaLnBrk="1" hangingPunct="1"/>
            <a:r>
              <a:rPr lang="en-US" sz="2400">
                <a:latin typeface="Arial" charset="0"/>
              </a:rPr>
              <a:t>Nhận xét chuyên môn chiếm effort từ </a:t>
            </a:r>
            <a:r>
              <a:rPr lang="vi-VN" sz="2400">
                <a:latin typeface="Arial" charset="0"/>
              </a:rPr>
              <a:t>nửa ngày đến một tuần</a:t>
            </a:r>
            <a:r>
              <a:rPr lang="en-US" sz="2400">
                <a:latin typeface="Arial" charset="0"/>
              </a:rPr>
              <a:t>.</a:t>
            </a:r>
            <a:endParaRPr lang="en-US" altLang="ja-JP" sz="2400">
              <a:latin typeface="Arial" charset="0"/>
            </a:endParaRPr>
          </a:p>
          <a:p>
            <a:pPr lvl="1" eaLnBrk="1" hangingPunct="1"/>
            <a:r>
              <a:rPr lang="vi-VN" sz="2000">
                <a:latin typeface="Arial" charset="0"/>
                <a:cs typeface="Arial" charset="0"/>
              </a:rPr>
              <a:t>mặc dù một thời gian đào tạo dài đôi khi có thể phải giải thích các công việc </a:t>
            </a:r>
            <a:r>
              <a:rPr lang="en-US" sz="2000">
                <a:latin typeface="Arial" charset="0"/>
                <a:cs typeface="Arial" charset="0"/>
              </a:rPr>
              <a:t>chính </a:t>
            </a:r>
            <a:r>
              <a:rPr lang="vi-VN" sz="2000">
                <a:latin typeface="Arial" charset="0"/>
                <a:cs typeface="Arial" charset="0"/>
              </a:rPr>
              <a:t>hoặc </a:t>
            </a:r>
            <a:r>
              <a:rPr lang="en-US" sz="2000">
                <a:latin typeface="Arial" charset="0"/>
                <a:cs typeface="Arial" charset="0"/>
              </a:rPr>
              <a:t>thủ tục hoạt động</a:t>
            </a:r>
            <a:endParaRPr lang="en-US" altLang="ja-JP" sz="2000">
              <a:latin typeface="Arial" charset="0"/>
              <a:ea typeface="ＭＳ Ｐゴシック" charset="0"/>
              <a:cs typeface="ＭＳ Ｐゴシック" charset="0"/>
            </a:endParaRPr>
          </a:p>
          <a:p>
            <a:pPr eaLnBrk="1" hangingPunct="1"/>
            <a:r>
              <a:rPr lang="en-US" sz="2400">
                <a:latin typeface="Arial" charset="0"/>
              </a:rPr>
              <a:t>Đánh giá chuyên môn </a:t>
            </a:r>
            <a:r>
              <a:rPr lang="vi-VN" sz="2400">
                <a:latin typeface="Arial" charset="0"/>
              </a:rPr>
              <a:t>có thể được </a:t>
            </a:r>
            <a:r>
              <a:rPr lang="en-US" sz="2400">
                <a:latin typeface="Arial" charset="0"/>
              </a:rPr>
              <a:t>lập kế hoạch</a:t>
            </a:r>
            <a:r>
              <a:rPr lang="vi-VN" sz="2400">
                <a:latin typeface="Arial" charset="0"/>
              </a:rPr>
              <a:t> tại một số điểm trong quá trình phát triển</a:t>
            </a:r>
            <a:endParaRPr lang="en-US" altLang="ja-JP" sz="2400">
              <a:latin typeface="Arial" charset="0"/>
            </a:endParaRPr>
          </a:p>
        </p:txBody>
      </p:sp>
    </p:spTree>
  </p:cSld>
  <p:clrMapOvr>
    <a:masterClrMapping/>
  </p:clrMapOvr>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15303</TotalTime>
  <Words>5842</Words>
  <Application>Microsoft Office PowerPoint</Application>
  <PresentationFormat>On-screen Show (4:3)</PresentationFormat>
  <Paragraphs>312</Paragraphs>
  <Slides>36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Times New Roman</vt:lpstr>
      <vt:lpstr>Wingdings</vt:lpstr>
      <vt:lpstr>Pixel</vt:lpstr>
      <vt:lpstr>Đánh giá thiết kế giao diện</vt:lpstr>
      <vt:lpstr>PowerPoint Presentation</vt:lpstr>
      <vt:lpstr>Mở đầu</vt:lpstr>
      <vt:lpstr>► Mở đầu</vt:lpstr>
      <vt:lpstr>Đánh giá, kiểm thử</vt:lpstr>
      <vt:lpstr>Kiểm tra tính sử dụng</vt:lpstr>
      <vt:lpstr>Ví dụ </vt:lpstr>
      <vt:lpstr>Ví dụ khả năng phân chia các hình thức test</vt:lpstr>
      <vt:lpstr>Nhận xét chuyên môn</vt:lpstr>
      <vt:lpstr>► Nhận xét chuyên môn</vt:lpstr>
      <vt:lpstr>Nhận xét chuyên môn: thông qua khám phá</vt:lpstr>
      <vt:lpstr>Nhận xét chuyên môn: xem xét các nguyên tắc</vt:lpstr>
      <vt:lpstr>Nhận xét chuyên môn: Kiểm tra tính nhất quán </vt:lpstr>
      <vt:lpstr>Định hướng nhận thức</vt:lpstr>
      <vt:lpstr>Kiểm tra khả năng sử dụng</vt:lpstr>
      <vt:lpstr>Phương pháp</vt:lpstr>
      <vt:lpstr>Ví dụ dưới dạng kết quả biểu đồ kiểm tra</vt:lpstr>
      <vt:lpstr>Kiểm tra những gì?</vt:lpstr>
      <vt:lpstr>Kiểm tra khả năng sử dụng và thí nghiệm</vt:lpstr>
      <vt:lpstr>► Kiểm tra khả năng sử dụng và thí nghiệm</vt:lpstr>
      <vt:lpstr>► Kiểm tra khả năng sử dụng và thí nghiệm</vt:lpstr>
      <vt:lpstr>► Kiểm tra tính sử dụng và thí nghiệm</vt:lpstr>
      <vt:lpstr>Ví dụ</vt:lpstr>
      <vt:lpstr>► Kiểm tra tính sử dụng và thí nghiệm</vt:lpstr>
      <vt:lpstr>► Kiểm tra tính sử dụng và thí nghiệm</vt:lpstr>
      <vt:lpstr>► Kiểm tra tính sử dụng và thí nghiệm</vt:lpstr>
      <vt:lpstr>PowerPoint Presentation</vt:lpstr>
      <vt:lpstr>► Kiểm tra tính sử dụng và thí nghiệm</vt:lpstr>
      <vt:lpstr>► Kiểm tra tính sử dụng và thí nghiệm</vt:lpstr>
      <vt:lpstr>Khảo sát</vt:lpstr>
      <vt:lpstr>► Khảo sát</vt:lpstr>
      <vt:lpstr>► Khảo sát</vt:lpstr>
      <vt:lpstr>Acceptance Test</vt:lpstr>
      <vt:lpstr>► Acceptance Test</vt:lpstr>
      <vt:lpstr>Thực hiện acceptance test</vt:lpstr>
      <vt:lpstr>Phần tự đọc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Roger</dc:creator>
  <cp:lastModifiedBy>Nguyễn Minh Hoà</cp:lastModifiedBy>
  <cp:revision>450</cp:revision>
  <dcterms:created xsi:type="dcterms:W3CDTF">2004-03-09T01:06:32Z</dcterms:created>
  <dcterms:modified xsi:type="dcterms:W3CDTF">2020-09-27T13:47:59Z</dcterms:modified>
</cp:coreProperties>
</file>