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66339" autoAdjust="0"/>
  </p:normalViewPr>
  <p:slideViewPr>
    <p:cSldViewPr>
      <p:cViewPr varScale="1">
        <p:scale>
          <a:sx n="58" d="100"/>
          <a:sy n="58" d="100"/>
        </p:scale>
        <p:origin x="217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364D2-3721-490F-BC0D-AF0BCDBB2BE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E9FE-89AF-41FE-B553-C98B8897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1960s: nhận thức của người dùng về tốc độ tính toán =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Thời gian trả lời cho tính toán toán học, thời gian biên dịch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 trình, hoặc thời gian tìm kiếm dữ liệu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 thống chia xẻ thời gian: thêm nhiều lý do cho quá trình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Sự cạnh tranh nhau về tài nguyên tính toán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wide web: thêm lý do phức tạp cho quá trình trễ;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Nhiều hình ảnh, tốc độ mạng, và nhiều tài nguyên phục vụ cho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 trình kết nối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 cả vấn đề đó thường được thảo luận dưới chủ đề về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 lượng dịch vụ </a:t>
            </a:r>
            <a:r>
              <a:rPr lang="vi-V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(QoS)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1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 số công việc đòi hỏi hiệu suất cao trong những hệ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 nhanh Ví dụ như các chuyển động 3D, mô phỏng, VoIP telephony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 smtClean="0"/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 thời gian phản hồi rất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 dạng đối với trang web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 sau</a:t>
            </a:r>
            <a:r>
              <a:rPr lang="vi-VN" dirty="0" smtClean="0"/>
              <a:t> </a:t>
            </a:r>
            <a:r>
              <a:rPr lang="en-US" dirty="0" smtClean="0"/>
              <a:t>: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 lại, có 3 phỏng đoán sau: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Sự khác biệt lớn giữa cá nhân người sử dụng và khả năng thích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nghi. Họ có thể làm việc nhanh hơn khi có nhiều kinh nghiệm và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 thay đổi khả năng làm việc khi thời gian phản hồi thay đổi. Nó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thể hữu dụng cho phép người sử dung thay đổi tốc độ tương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 của họ vào chương trình (ví dụ như games …)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Đối với các công việc được lặp đi lặp lại, người sử dụng sẽ làm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 nhanh hơn và thời gian phản hồi sẽ giảm đi.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Với những công việc phức tạp, người sử dụng có thể làm việc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 thời gian phản hồi chậm và không làm giảm năng suất công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việc, nhưng nó sẽ trở nên không chính xác khi thời gian phản hồi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 lên.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1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 gian phản hồi ngắn thường dẫn tới tăng năng suất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Nhưng tại thời gian phản hồi dài, người sử dụng có thể tìm cách để thực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 đồng thời các công việc nhằm giảm thời gian và công sức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 chất của công việc có ảnh hưởng mạnh mẽ vào việc thay đổi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 gian phản hồi và thay đổi năng suất.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 việc lặp đi lặp lại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Thời gian phản hồi ngắn có nghĩa là người sử dụng trả lời nhanh hơn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Quyết định có thể không được tối ưu, nhưng sự sai xót có thể giảm đi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Goodman and Spence (1981) – giảm thời gian phản hồi dẫn tới tang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 suất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Teal and Rudnecky (1992) – thời gian phản hồi chậm dẫn tới sự chính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 nhiều hơn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Tông kết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Người sử dụng lựa chọn tốc độ của giao diện, và họ luôn mong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 tốc độ nhanh hơn.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Tỉ lệ lỗi với thời gian phản hồi ngắn là tăng trong các công việc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 tạp.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Mỗi công việc luôn có một tốc độ phản hồi tối ưu để làm giảm lỗi có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 xảy ra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QoS qua nhữn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giá trị hướng người sử dụng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 smtClean="0"/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“Giảm sự thất vọng của người sử dụng”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Sự thất vọng là kết quả trong quá trình sai xót và từ bỏ cộng việc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Nguyên nhân của thất vọng: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Quá trình trễ dài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Lỗi làm hỏng dữ liệu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Lỗi phần mềm mang đến các kết quả sai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Thiết kế nghèo nàn mang lại sự thất vọng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Môi trường mạng mạng lại sự thất vọng: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Nhà cung cấp dịch vụ không đáng tin cậy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Mạng bị rớt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Email spam, và viruses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 smtClean="0"/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 lượng dịch vụ là hiện thực thông qua các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 dịnh bởi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Nhà thiết kế và hoạt động của mạng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Người thiết kế và xây dựng giao diện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Giảm số lượng byte truyền cho các trang web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Giảm số lượng queries và truy cập tới mạng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Người sử dụng có cơ hội lựa chọn giữa dịch vụ mạng nhanh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 chậm, và thay đổi chất lượng hình ảnh từ độ phân giải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 đến cao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 sử dụng thường quan tâm tới chất lượng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 vụ thông qua thời gian phản hồi trong tính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toán.</a:t>
            </a:r>
            <a:r>
              <a:rPr lang="vi-VN" dirty="0" smtClean="0"/>
              <a:t> </a:t>
            </a:r>
            <a:br>
              <a:rPr lang="vi-VN" dirty="0" smtClean="0"/>
            </a:b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 hình đơn giản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Người sử dụng (1) Kích hoạt, (2) đợi phản hồi, (3) xem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 quả, (4) suy nghĩ và kích hoạt tiếp theo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Thời gian phản hồi (?)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Thời gian suy nghĩ (?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 thị các chữ số: tốc độ các ký tự hiển thị trong một giây là tốc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 xuất hiện của ký tự đó để người sử dụng đọc được, ví dụ như,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120ký tự/giây dành cho thiết bị di động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Chương trình World Wide Web : Bytes/Sec. ví dụ, 56Kbs cho tốc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 modems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Tỉ lệ hiển thị có thể được giới hạn bởi tốc độ truyền mạng hoặc hiệu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 của máy chủ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số thần kỳ 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±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(George Miller, 1956)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Tốc độ trung bình mà một người có thể ghi nhớ được 7 khối thông tin trong 1 thời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Thông tin này có thể giúp ghi nhớ vào 15-30 giây trong bộ nhớ tức thời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Độ lớn của khối thông tin phụ thuộc vào sự quan thuộc thông tin đối với người sử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dirty="0" smtClean="0"/>
              <a:t> </a:t>
            </a:r>
            <a:br>
              <a:rPr lang="vi-VN" dirty="0" smtClean="0"/>
            </a:br>
            <a:r>
              <a:rPr lang="vi-V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 nhớ ngắn hạn và thời gian ghi nhớ được sử dụng trong liên kết giữa quá</a:t>
            </a:r>
            <a:br>
              <a:rPr lang="vi-V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 xử lý thông tin và giải quyết vấn đề</a:t>
            </a:r>
            <a:br>
              <a:rPr lang="vi-V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Bộ nhớ ngắn hạn xử lý thông qua các nhận thức đầu vào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Sự làm việc của bộ nhớ sẽ tổng hợp và thực thi các giải pháp giải quyết vấn đề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người có thể học cách tổng hợp các vấn đề phức tạp băng sự phát triển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lập luận cao, thông qua sử dụng sự liên kết giữa các khối thông tin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 nhớ ngắn hạn và thời gian ghi nhớ sẽ bị lãng quên nhanh chóng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Sự gián đoạn là nguyên nhân của mất bộ nhớ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Độ trễ đòi hỏi bộ nhớ phải được làm mới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Mức độ nhiễu, ảnh hưởng của môi trường, và sự lo lắng ảnh hưởng tới quá trình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 xuất công việc cao, tỉ lệ lỗi thấp và tăng tính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 bảo có thể xảy ra bởi: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Người sử dụng có đầy đủ kiến thực về đối tượng và các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 động cần thiết để giải quyết các vấn đề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Giải pháp có thể được đưa ra không có trễ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Các phiền nhiễu được loại bỏ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Có quá trình phản hồi đối với giải pháp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Các lỗi có thể được tránh hoặc bắt dễ dàng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liên kết khác trong lựa chọn tốc độ tương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 tối ưu</a:t>
            </a:r>
            <a:r>
              <a:rPr lang="vi-VN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2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thời gian bao lâu để người sử dung có thể chờ đợi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 tính phản hồi lại?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 quan tới thiết kế có thể phải làm rõ câu hỏi về sự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 nhận trong thời gian phản hồi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 hạn 2 giây dành cho hầu hết các công việc thực thi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 sử dụng thích nghi với phong cách làm việc và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 muốn về thời gian phản hồi trong phần nhỏ của một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giây, như gõ bàn phím, lăn chuột …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các trường hợp khác, người sử dụng phải quen với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 gian chờ đợi lâu, ví dụ như thời gian chờ đèn tín hiệu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 thông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điểm ảnh hưởng tới sự chấp nhận thời gian phản hồi:</a:t>
            </a:r>
            <a:r>
              <a:rPr lang="vi-VN" dirty="0" smtClean="0"/>
              <a:t> </a:t>
            </a:r>
            <a:endParaRPr lang="en-US" dirty="0" smtClean="0"/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người thường mong đợi công việc dựa trên các kinh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 của mình.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Những điểm ảnh hưởng tới hệ thống phản hồi: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Phần lớn như mong đợi của người sử dụng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Muộn hơn dự kiến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Sớm hơn dự kiến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Rất sớm so với dự kiến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Thời gian phản hồi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Hệ thống bị chậm khi đang tải dữ liệu với tiềm năng hiệu suất cao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Thời gian phản hồi thống nhất thông qua các người sử dụng, và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 những mong muốn không thể đáp ứng.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 Khởi động nhanh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 Sự cân bằng giữa khởi động và sử dụng</a:t>
            </a:r>
            <a:r>
              <a:rPr lang="vi-VN" dirty="0" smtClean="0"/>
              <a:t>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Sự</a:t>
            </a:r>
            <a:r>
              <a:rPr lang="en-US" dirty="0" smtClean="0"/>
              <a:t> dung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 sử dụng mới có thể mong đợi chờ đợi lâu hơn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Có những phương án rộng cho sự mong đợi về thời gian phản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hồi, như thông qua độ tuổi, tâm trạng, giới tính …</a:t>
            </a:r>
            <a:r>
              <a:rPr lang="vi-VN" dirty="0" smtClean="0"/>
              <a:t>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công việc đơn giản được lặp đi lặp lại, người sử dụng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 muôn giải quyết chúng nhanh chóng.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 smtClean="0"/>
          </a:p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E9FE-89AF-41FE-B553-C98B88973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56C802-0BC4-4C9B-921B-FAC0515FBF55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NSD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trôi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sang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(</a:t>
            </a:r>
            <a:r>
              <a:rPr lang="en-US" dirty="0" err="1" smtClean="0"/>
              <a:t>giấy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),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sang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: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endParaRPr lang="en-US" dirty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vội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lái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ô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endParaRPr lang="en-US" dirty="0" smtClean="0"/>
          </a:p>
          <a:p>
            <a:pPr lvl="2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tai </a:t>
            </a:r>
            <a:r>
              <a:rPr lang="en-US" dirty="0" err="1" smtClean="0"/>
              <a:t>nạn</a:t>
            </a:r>
            <a:endParaRPr lang="en-US" dirty="0" smtClean="0"/>
          </a:p>
          <a:p>
            <a:pPr lvl="2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NSD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NSD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NSD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NSD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ưa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NSD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NSD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NSD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NSD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/>
              <a:t> </a:t>
            </a:r>
            <a:r>
              <a:rPr lang="en-US" dirty="0" smtClean="0"/>
              <a:t>~2s (Miller, 1968)</a:t>
            </a:r>
          </a:p>
          <a:p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keyboard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… ~ 0.1s</a:t>
            </a:r>
          </a:p>
          <a:p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~ 30s</a:t>
            </a:r>
          </a:p>
          <a:p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: ~ 1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nở</a:t>
            </a:r>
            <a:r>
              <a:rPr lang="en-US" dirty="0" smtClean="0"/>
              <a:t> ~ 1 </a:t>
            </a:r>
            <a:r>
              <a:rPr lang="en-US" dirty="0" err="1" smtClean="0"/>
              <a:t>tháng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Vậy</a:t>
            </a:r>
            <a:r>
              <a:rPr lang="en-US" dirty="0" smtClean="0"/>
              <a:t> NSD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89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NSD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endParaRPr lang="en-US" dirty="0"/>
          </a:p>
          <a:p>
            <a:pPr lvl="1"/>
            <a:r>
              <a:rPr lang="en-US" dirty="0" err="1"/>
              <a:t>Tg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smtClean="0"/>
              <a:t>NSD</a:t>
            </a:r>
          </a:p>
          <a:p>
            <a:pPr lvl="1"/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NSD</a:t>
            </a:r>
          </a:p>
          <a:p>
            <a:pPr lvl="2"/>
            <a:r>
              <a:rPr lang="en-US" dirty="0" smtClean="0"/>
              <a:t>NSD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endParaRPr lang="en-US" dirty="0" smtClean="0"/>
          </a:p>
          <a:p>
            <a:pPr lvl="2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3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Java download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dung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 smtClean="0"/>
          </a:p>
          <a:p>
            <a:pPr lvl="2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tuổi</a:t>
            </a:r>
            <a:r>
              <a:rPr lang="en-US" dirty="0" smtClean="0"/>
              <a:t>,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,,,)</a:t>
            </a:r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/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NSD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WWW: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site)  </a:t>
            </a:r>
          </a:p>
          <a:p>
            <a:pPr lvl="1"/>
            <a:r>
              <a:rPr lang="en-US" dirty="0" err="1" smtClean="0"/>
              <a:t>Tgph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, NSD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Tgph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NSD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Website 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40000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0.5s (</a:t>
            </a:r>
            <a:r>
              <a:rPr lang="en-US" dirty="0" err="1" smtClean="0"/>
              <a:t>Huberman</a:t>
            </a:r>
            <a:r>
              <a:rPr lang="en-US" dirty="0" smtClean="0"/>
              <a:t>, 2001) –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NSD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NSD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, NSD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smtClean="0"/>
              <a:t>(Goodman, 1981)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tgph</a:t>
            </a:r>
            <a:r>
              <a:rPr lang="en-US" dirty="0" smtClean="0"/>
              <a:t> 0.16, 0.72 </a:t>
            </a:r>
            <a:r>
              <a:rPr lang="en-US" dirty="0" err="1" smtClean="0"/>
              <a:t>và</a:t>
            </a:r>
            <a:r>
              <a:rPr lang="en-US" dirty="0" smtClean="0"/>
              <a:t> 1.49</a:t>
            </a:r>
          </a:p>
          <a:p>
            <a:pPr lvl="1"/>
            <a:r>
              <a:rPr lang="en-US" dirty="0" smtClean="0"/>
              <a:t>(Teal, 1992)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1s, 2s, 1-2s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, NSD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thơi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</a:t>
            </a:r>
            <a:r>
              <a:rPr lang="en-US" dirty="0" err="1" smtClean="0"/>
              <a:t>Grossberg</a:t>
            </a:r>
            <a:r>
              <a:rPr lang="en-US" dirty="0" smtClean="0"/>
              <a:t>, 1976)</a:t>
            </a:r>
          </a:p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0.1-5s (Martin, 1986)</a:t>
            </a:r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, </a:t>
            </a:r>
            <a:r>
              <a:rPr lang="en-US" dirty="0" err="1" smtClean="0"/>
              <a:t>tgph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12s (Barber, 1983)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939309"/>
            <a:ext cx="4064000" cy="23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an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NSD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r>
              <a:rPr lang="en-US" dirty="0" smtClean="0"/>
              <a:t>75% NSD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8%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2-4s (Miller, 1968)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(1s, 4s, 12s …)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(</a:t>
            </a:r>
            <a:r>
              <a:rPr lang="en-US" dirty="0" err="1" smtClean="0"/>
              <a:t>máu</a:t>
            </a:r>
            <a:r>
              <a:rPr lang="en-US" dirty="0" smtClean="0"/>
              <a:t> …)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00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</a:p>
          <a:p>
            <a:r>
              <a:rPr lang="en-US" dirty="0" smtClean="0"/>
              <a:t>NSD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smtClean="0"/>
              <a:t>NSD lo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ngạc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NSD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7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0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NSD</a:t>
            </a:r>
          </a:p>
          <a:p>
            <a:pPr lvl="1"/>
            <a:r>
              <a:rPr lang="en-US" dirty="0" smtClean="0"/>
              <a:t>??? 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1,255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r>
              <a:rPr lang="en-US" dirty="0" smtClean="0"/>
              <a:t> </a:t>
            </a:r>
            <a:r>
              <a:rPr lang="en-US" dirty="0" err="1" smtClean="0"/>
              <a:t>nản</a:t>
            </a:r>
            <a:r>
              <a:rPr lang="en-US" dirty="0" smtClean="0"/>
              <a:t>/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6,000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r>
              <a:rPr lang="en-US" dirty="0" smtClean="0"/>
              <a:t> </a:t>
            </a:r>
            <a:r>
              <a:rPr lang="en-US" dirty="0" err="1" smtClean="0"/>
              <a:t>nản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5.1 </a:t>
            </a:r>
            <a:r>
              <a:rPr lang="en-US" dirty="0" err="1" smtClean="0"/>
              <a:t>giờ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740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100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2.5 </a:t>
            </a:r>
            <a:r>
              <a:rPr lang="en-US" dirty="0" err="1"/>
              <a:t>giờ</a:t>
            </a:r>
            <a:endParaRPr lang="en-US" dirty="0"/>
          </a:p>
          <a:p>
            <a:pPr lvl="1"/>
            <a:r>
              <a:rPr lang="en-US" dirty="0"/>
              <a:t>46-53%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lvl="1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phàn</a:t>
            </a:r>
            <a:r>
              <a:rPr lang="en-US" dirty="0" smtClean="0"/>
              <a:t> </a:t>
            </a:r>
            <a:r>
              <a:rPr lang="en-US" dirty="0" err="1" smtClean="0"/>
              <a:t>nàn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(&lt;9%)</a:t>
            </a:r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web, email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NSD</a:t>
            </a:r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spam email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virus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(Quality of Service </a:t>
            </a:r>
            <a:r>
              <a:rPr lang="en-US" dirty="0" smtClean="0"/>
              <a:t>– </a:t>
            </a:r>
            <a:r>
              <a:rPr lang="en-US" dirty="0" err="1"/>
              <a:t>QoS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CSDL (</a:t>
            </a:r>
            <a:r>
              <a:rPr lang="en-US" dirty="0" err="1" smtClean="0"/>
              <a:t>năm</a:t>
            </a:r>
            <a:r>
              <a:rPr lang="en-US" dirty="0" smtClean="0"/>
              <a:t> 60s)</a:t>
            </a:r>
          </a:p>
          <a:p>
            <a:pPr lvl="1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/>
            <a:r>
              <a:rPr lang="en-US" dirty="0" smtClean="0"/>
              <a:t>WWW</a:t>
            </a:r>
          </a:p>
          <a:p>
            <a:pPr lvl="2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  <a:p>
            <a:pPr lvl="2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 smtClean="0"/>
              <a:t>bạc</a:t>
            </a:r>
            <a:r>
              <a:rPr lang="en-US" dirty="0" smtClean="0"/>
              <a:t>”</a:t>
            </a:r>
            <a:endParaRPr lang="en-US" dirty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, </a:t>
            </a:r>
            <a:r>
              <a:rPr lang="en-US" dirty="0" err="1"/>
              <a:t>giận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…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???</a:t>
            </a:r>
          </a:p>
          <a:p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(s)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33" y="3733800"/>
            <a:ext cx="62095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…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819400"/>
            <a:ext cx="637636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NSD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Lỗi</a:t>
            </a:r>
            <a:endParaRPr lang="en-US" dirty="0"/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(&gt;15s)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tin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(1s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do NSD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5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  <a:p>
            <a:pPr lvl="2"/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: &lt;= 120 cps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2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web: 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</a:t>
            </a:r>
            <a:endParaRPr lang="en-US" dirty="0" smtClean="0"/>
          </a:p>
          <a:p>
            <a:pPr lvl="2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modem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56 Kbps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text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~ 30s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~100 KB</a:t>
            </a:r>
          </a:p>
          <a:p>
            <a:pPr lvl="1"/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endParaRPr lang="en-US" dirty="0" smtClean="0"/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 </a:t>
            </a:r>
            <a:endParaRPr lang="en-US" dirty="0"/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7 +/- 2 (George Miller, 1956)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7 </a:t>
            </a:r>
            <a:r>
              <a:rPr lang="en-US" dirty="0" err="1" smtClean="0"/>
              <a:t>khối</a:t>
            </a:r>
            <a:r>
              <a:rPr lang="en-US" dirty="0" smtClean="0"/>
              <a:t> (chunk)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15-30s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(short-term memory)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(working memory)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/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ồn</a:t>
            </a:r>
            <a:r>
              <a:rPr lang="en-US" dirty="0" smtClean="0"/>
              <a:t> </a:t>
            </a:r>
            <a:r>
              <a:rPr lang="en-US" dirty="0" err="1" smtClean="0"/>
              <a:t>ào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2849</TotalTime>
  <Words>2082</Words>
  <Application>Microsoft Office PowerPoint</Application>
  <PresentationFormat>On-screen Show (4:3)</PresentationFormat>
  <Paragraphs>199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Chất lượng dịch vụ</vt:lpstr>
      <vt:lpstr>Nội dung </vt:lpstr>
      <vt:lpstr>Giới thiệu</vt:lpstr>
      <vt:lpstr>Giới thiệu</vt:lpstr>
      <vt:lpstr>Mô hình tác động của thời gian phản hồi</vt:lpstr>
      <vt:lpstr>Mô hình tác động của thời gian phản hồi</vt:lpstr>
      <vt:lpstr>Mô hình tác động của thời gian phản hồi</vt:lpstr>
      <vt:lpstr>Mô hình tác động của thời gian phản hồi</vt:lpstr>
      <vt:lpstr>Mô hình nhận thức của con người</vt:lpstr>
      <vt:lpstr>Mô hình nhận thức của con người</vt:lpstr>
      <vt:lpstr>Yếu tố nâng cao hiệu suất</vt:lpstr>
      <vt:lpstr>Yếu tố nâng cao hiệu suất </vt:lpstr>
      <vt:lpstr>Kỳ vọng và thái độ</vt:lpstr>
      <vt:lpstr>NSD chấp nhận thời gian phản hồi ntn?</vt:lpstr>
      <vt:lpstr>NSD chấp nhận thời gian phản hồi ntn?</vt:lpstr>
      <vt:lpstr>NSD chấp nhận thời gian phản hồi ntn?</vt:lpstr>
      <vt:lpstr>Một số gợi ý</vt:lpstr>
      <vt:lpstr>Hiệu suất</vt:lpstr>
      <vt:lpstr>Hiệu suất và thời gian phản hồi</vt:lpstr>
      <vt:lpstr>Hiệu suất và thời gian phản hồi</vt:lpstr>
      <vt:lpstr>Sự biến đổi của thời gian phản hồi</vt:lpstr>
      <vt:lpstr>Tác động của sự biến động</vt:lpstr>
      <vt:lpstr>Một số gợi ý</vt:lpstr>
      <vt:lpstr>Một số kinh nghiệm thực tế</vt:lpstr>
      <vt:lpstr>Kinh nghiệm thực tế</vt:lpstr>
      <vt:lpstr>Kinh nghiệm thực tế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</dc:title>
  <dc:creator>admin</dc:creator>
  <cp:lastModifiedBy>Duyen Ngo</cp:lastModifiedBy>
  <cp:revision>297</cp:revision>
  <dcterms:created xsi:type="dcterms:W3CDTF">2013-04-24T07:59:26Z</dcterms:created>
  <dcterms:modified xsi:type="dcterms:W3CDTF">2017-11-07T10:22:42Z</dcterms:modified>
</cp:coreProperties>
</file>