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15"/>
  </p:notesMasterIdLst>
  <p:sldIdLst>
    <p:sldId id="276" r:id="rId2"/>
    <p:sldId id="279" r:id="rId3"/>
    <p:sldId id="283" r:id="rId4"/>
    <p:sldId id="280" r:id="rId5"/>
    <p:sldId id="282" r:id="rId6"/>
    <p:sldId id="284" r:id="rId7"/>
    <p:sldId id="285" r:id="rId8"/>
    <p:sldId id="286" r:id="rId9"/>
    <p:sldId id="287" r:id="rId10"/>
    <p:sldId id="291" r:id="rId11"/>
    <p:sldId id="288" r:id="rId12"/>
    <p:sldId id="289" r:id="rId13"/>
    <p:sldId id="29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3B4"/>
    <a:srgbClr val="004A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67C10-585C-49E9-BABD-1891C84ADFBC}" type="datetimeFigureOut">
              <a:rPr lang="de-DE" smtClean="0"/>
              <a:t>05.07.2023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754BC-834C-49E6-B390-22253F5574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9613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3324" y="4219659"/>
            <a:ext cx="7881201" cy="1000318"/>
          </a:xfrm>
        </p:spPr>
        <p:txBody>
          <a:bodyPr anchor="b">
            <a:normAutofit/>
          </a:bodyPr>
          <a:lstStyle>
            <a:lvl1pPr algn="l">
              <a:defRPr sz="2000">
                <a:solidFill>
                  <a:srgbClr val="00A3B4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 err="1"/>
              <a:t>Titel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93324" y="5349567"/>
            <a:ext cx="7881201" cy="7190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Referent/in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C2214-273D-4565-B903-1CA9D4A677DB}" type="datetime1">
              <a:rPr lang="de-DE" smtClean="0"/>
              <a:t>05.07.2023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</p:spPr>
        <p:txBody>
          <a:bodyPr/>
          <a:lstStyle/>
          <a:p>
            <a:r>
              <a:rPr lang="de-DE" dirty="0"/>
              <a:t>UNIVERSITÄT ROSTOCK | FAKULTÄT FÜR INFORMATIK UND ELEKTROTECHNIK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4005-A22A-4401-AF92-CC9B7451A403}" type="slidenum">
              <a:rPr lang="de-DE" smtClean="0"/>
              <a:t>‹Nr.›</a:t>
            </a:fld>
            <a:endParaRPr lang="de-DE" dirty="0"/>
          </a:p>
        </p:txBody>
      </p:sp>
      <p:cxnSp>
        <p:nvCxnSpPr>
          <p:cNvPr id="8" name="Gerader Verbinder 7"/>
          <p:cNvCxnSpPr/>
          <p:nvPr userDrawn="1"/>
        </p:nvCxnSpPr>
        <p:spPr>
          <a:xfrm flipV="1">
            <a:off x="839741" y="1304926"/>
            <a:ext cx="10516800" cy="9525"/>
          </a:xfrm>
          <a:prstGeom prst="line">
            <a:avLst/>
          </a:prstGeom>
          <a:ln w="19050">
            <a:solidFill>
              <a:srgbClr val="00A3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 userDrawn="1"/>
        </p:nvCxnSpPr>
        <p:spPr>
          <a:xfrm flipV="1">
            <a:off x="838200" y="6248401"/>
            <a:ext cx="10515600" cy="9525"/>
          </a:xfrm>
          <a:prstGeom prst="line">
            <a:avLst/>
          </a:prstGeom>
          <a:ln w="19050">
            <a:solidFill>
              <a:srgbClr val="00A3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87063"/>
            <a:ext cx="10515600" cy="268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897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809749"/>
            <a:ext cx="10515600" cy="739775"/>
          </a:xfrm>
        </p:spPr>
        <p:txBody>
          <a:bodyPr>
            <a:normAutofit/>
          </a:bodyPr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de-DE" dirty="0"/>
              <a:t>Überschrift</a:t>
            </a:r>
            <a:br>
              <a:rPr lang="de-DE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87605"/>
            <a:ext cx="10515600" cy="32432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A3B4"/>
              </a:buClr>
              <a:buSzTx/>
              <a:buFont typeface="Arial" panose="020B0604020202020204" pitchFamily="34" charset="0"/>
              <a:buNone/>
              <a:tabLst/>
              <a:defRPr sz="18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buClr>
                <a:srgbClr val="00A3B4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buClr>
                <a:srgbClr val="00A3B4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buClr>
                <a:srgbClr val="00A3B4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buClr>
                <a:srgbClr val="00A3B4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D5922-0541-4F79-ABE3-1D48D5DDC93E}" type="datetime1">
              <a:rPr lang="de-DE" smtClean="0"/>
              <a:t>05.07.2023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4005-A22A-4401-AF92-CC9B7451A403}" type="slidenum">
              <a:rPr lang="de-DE" smtClean="0"/>
              <a:t>‹Nr.›</a:t>
            </a:fld>
            <a:endParaRPr lang="de-DE"/>
          </a:p>
        </p:txBody>
      </p:sp>
      <p:cxnSp>
        <p:nvCxnSpPr>
          <p:cNvPr id="7" name="Gerader Verbinder 6"/>
          <p:cNvCxnSpPr/>
          <p:nvPr userDrawn="1"/>
        </p:nvCxnSpPr>
        <p:spPr>
          <a:xfrm flipV="1">
            <a:off x="838200" y="6248401"/>
            <a:ext cx="10515600" cy="9525"/>
          </a:xfrm>
          <a:prstGeom prst="line">
            <a:avLst/>
          </a:prstGeom>
          <a:ln w="19050">
            <a:solidFill>
              <a:srgbClr val="00A3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/>
          <p:nvPr userDrawn="1"/>
        </p:nvCxnSpPr>
        <p:spPr>
          <a:xfrm flipV="1">
            <a:off x="852056" y="1448762"/>
            <a:ext cx="10515600" cy="9525"/>
          </a:xfrm>
          <a:prstGeom prst="line">
            <a:avLst/>
          </a:prstGeom>
          <a:ln w="19050">
            <a:solidFill>
              <a:srgbClr val="00A3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</p:spPr>
        <p:txBody>
          <a:bodyPr/>
          <a:lstStyle/>
          <a:p>
            <a:r>
              <a:rPr lang="de-DE" dirty="0"/>
              <a:t>UNIVERSITÄT ROSTOCK | FAKULTÄT FÜR INFORMATIK UND ELEKTROTECHNIK</a:t>
            </a:r>
          </a:p>
        </p:txBody>
      </p:sp>
    </p:spTree>
    <p:extLst>
      <p:ext uri="{BB962C8B-B14F-4D97-AF65-F5344CB8AC3E}">
        <p14:creationId xmlns:p14="http://schemas.microsoft.com/office/powerpoint/2010/main" val="527947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914525"/>
            <a:ext cx="10515600" cy="842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DE839-34C3-4E56-94DC-777FE5A38776}" type="datetime1">
              <a:rPr lang="de-DE" smtClean="0"/>
              <a:t>05.07.2023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UNIVERSITÄT ROSTOCK | FAKULTÄT FÜR INFORMATIK UND ELEKTROTECHNIK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44005-A22A-4401-AF92-CC9B7451A403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09" y="366248"/>
            <a:ext cx="3176558" cy="65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66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MQTT </a:t>
            </a:r>
            <a:r>
              <a:rPr lang="de-DE" sz="2800" dirty="0" err="1"/>
              <a:t>over</a:t>
            </a:r>
            <a:r>
              <a:rPr lang="de-DE" sz="2800" dirty="0"/>
              <a:t> </a:t>
            </a:r>
            <a:r>
              <a:rPr lang="de-DE" sz="2800" dirty="0" err="1"/>
              <a:t>WebSockets</a:t>
            </a:r>
            <a:endParaRPr lang="de-DE" sz="2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Distributed Embedded Systems</a:t>
            </a:r>
          </a:p>
          <a:p>
            <a:r>
              <a:rPr lang="de-DE" dirty="0"/>
              <a:t>Max Mizutani and Fenja Freitag</a:t>
            </a:r>
          </a:p>
        </p:txBody>
      </p:sp>
    </p:spTree>
    <p:extLst>
      <p:ext uri="{BB962C8B-B14F-4D97-AF65-F5344CB8AC3E}">
        <p14:creationId xmlns:p14="http://schemas.microsoft.com/office/powerpoint/2010/main" val="4170335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D9F710-A3E9-0771-6C4A-DB81D0DC8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 over </a:t>
            </a:r>
            <a:r>
              <a:rPr lang="en-US" dirty="0" err="1"/>
              <a:t>WebSockets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830C33-DF3C-44D9-4C66-C097369AD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interesting, because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querying the MQTT broker for its</a:t>
            </a:r>
            <a:br>
              <a:rPr lang="en-US" dirty="0"/>
            </a:br>
            <a:r>
              <a:rPr lang="en-US" dirty="0"/>
              <a:t>topics shows ordinary WebSocket</a:t>
            </a:r>
            <a:br>
              <a:rPr lang="en-US" dirty="0"/>
            </a:br>
            <a:r>
              <a:rPr lang="en-US" dirty="0"/>
              <a:t>frames on Wireshark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Since the MQTT Explorer connects</a:t>
            </a:r>
            <a:br>
              <a:rPr lang="en-US" dirty="0"/>
            </a:br>
            <a:r>
              <a:rPr lang="en-US" dirty="0"/>
              <a:t>with the broker over </a:t>
            </a:r>
            <a:r>
              <a:rPr lang="en-US" dirty="0" err="1"/>
              <a:t>WebSockets</a:t>
            </a:r>
            <a:br>
              <a:rPr lang="en-US" dirty="0"/>
            </a:br>
            <a:r>
              <a:rPr lang="en-US" dirty="0"/>
              <a:t>without any issues, we assume the</a:t>
            </a:r>
            <a:br>
              <a:rPr lang="en-US" dirty="0"/>
            </a:br>
            <a:r>
              <a:rPr lang="en-US" dirty="0"/>
              <a:t>TCP connection to be a WebSocket </a:t>
            </a:r>
            <a:br>
              <a:rPr lang="en-US" dirty="0"/>
            </a:br>
            <a:r>
              <a:rPr lang="en-US" dirty="0"/>
              <a:t>connection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8C5477-1E1B-DAED-017A-D09DB81A5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E34F-4007-4FF4-9A69-24E1AD5B8316}" type="datetime1">
              <a:rPr lang="de-DE" smtClean="0"/>
              <a:t>05.07.2023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80128C3-21CC-0049-BA10-EC0C70766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4005-A22A-4401-AF92-CC9B7451A403}" type="slidenum">
              <a:rPr lang="de-DE" smtClean="0"/>
              <a:t>10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964B456-2D54-09F6-F74B-0B222FF01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ROSTOCK | FAKULTÄT FÜR INFORMATIK UND ELEKTROTECHNIK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1F24E68-9336-0654-39BE-E714860A22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79506" y="1726042"/>
            <a:ext cx="5874293" cy="430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327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2D8842-93EC-6BE0-6006-96EEB370A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 over </a:t>
            </a:r>
            <a:r>
              <a:rPr lang="en-US" dirty="0" err="1"/>
              <a:t>WebSockets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99A85F-27DB-1557-81FA-BE8C15D0C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payload can be seen in the </a:t>
            </a:r>
            <a:br>
              <a:rPr lang="en-US" dirty="0"/>
            </a:br>
            <a:r>
              <a:rPr lang="en-US" dirty="0"/>
              <a:t>frame hex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“MQTT over </a:t>
            </a:r>
            <a:r>
              <a:rPr lang="en-US" i="1" dirty="0" err="1"/>
              <a:t>WebSockets</a:t>
            </a:r>
            <a:r>
              <a:rPr lang="en-US" i="1" dirty="0"/>
              <a:t> allows you</a:t>
            </a:r>
            <a:br>
              <a:rPr lang="en-US" i="1" dirty="0"/>
            </a:br>
            <a:r>
              <a:rPr lang="en-US" i="1" dirty="0"/>
              <a:t>to receive MQTT data directly into</a:t>
            </a:r>
            <a:br>
              <a:rPr lang="en-US" i="1" dirty="0"/>
            </a:br>
            <a:r>
              <a:rPr lang="en-US" i="1" dirty="0"/>
              <a:t>a web browser. This is important</a:t>
            </a:r>
            <a:br>
              <a:rPr lang="en-US" i="1" dirty="0"/>
            </a:br>
            <a:r>
              <a:rPr lang="en-US" i="1" dirty="0"/>
              <a:t>as the web browser may become</a:t>
            </a:r>
            <a:br>
              <a:rPr lang="en-US" i="1" dirty="0"/>
            </a:br>
            <a:r>
              <a:rPr lang="en-US" i="1" dirty="0"/>
              <a:t>the DE-facto interface for </a:t>
            </a:r>
            <a:br>
              <a:rPr lang="en-US" i="1" dirty="0"/>
            </a:br>
            <a:r>
              <a:rPr lang="en-US" i="1" dirty="0"/>
              <a:t>displaying MQTT data.” </a:t>
            </a:r>
            <a:r>
              <a:rPr lang="en-US" baseline="30000" dirty="0"/>
              <a:t>[1]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  <a:p>
            <a:r>
              <a:rPr lang="en-US" sz="900" dirty="0"/>
              <a:t>[1] http://www.steves-internet-guide.com/mqtt-websockets</a:t>
            </a:r>
            <a:endParaRPr lang="en-US" i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19504F-F1AE-8EC8-4B63-5869A10EB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7823F-96F2-4741-98CA-06B60575CF2D}" type="datetime1">
              <a:rPr lang="de-DE" smtClean="0"/>
              <a:t>05.07.2023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78C7AAF-8F44-C726-E0F0-7028D47A2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4005-A22A-4401-AF92-CC9B7451A403}" type="slidenum">
              <a:rPr lang="de-DE" smtClean="0"/>
              <a:t>11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4555A02-A73C-167A-6BC4-B708CA29B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ROSTOCK | FAKULTÄT FÜR INFORMATIK UND ELEKTROTECHNIK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5F870AA-A87E-0A5A-15B3-678A1FB21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436" y="1724526"/>
            <a:ext cx="5876364" cy="430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539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529B4B-C290-543B-1BF5-6DA3DDBD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 over </a:t>
            </a:r>
            <a:r>
              <a:rPr lang="en-US" dirty="0" err="1"/>
              <a:t>WebSockets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161F39-579A-2F9C-3751-907192931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detailed analysis of the throughput differences of ordinary MQTT and MQTT over </a:t>
            </a:r>
            <a:r>
              <a:rPr lang="en-US" dirty="0" err="1"/>
              <a:t>WebSockets</a:t>
            </a:r>
            <a:r>
              <a:rPr lang="en-US" dirty="0"/>
              <a:t> is given in [2]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br>
              <a:rPr lang="en-US" sz="900" dirty="0"/>
            </a:br>
            <a:r>
              <a:rPr lang="en-US" sz="900" dirty="0"/>
              <a:t>[2] https://www.hivemq.com/article/understanding-the-differences-between-mqtt-and-websockets-for-iot/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78E83F-5D54-4A02-71D9-40A881616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1F68-AF12-40B4-99AD-047F74183BE6}" type="datetime1">
              <a:rPr lang="de-DE" smtClean="0"/>
              <a:t>05.07.2023</a:t>
            </a:fld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4C89160-4C2E-A954-515F-EBF85756E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4005-A22A-4401-AF92-CC9B7451A403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0B70750-2BC2-6F9C-8728-073B0557D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UNIVERSITÄT ROSTOCK | FAKULTÄT FÜR INFORMATIK UND ELEKTROTECHNIK</a:t>
            </a:r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F081BC6C-682F-8E35-D13D-720E8322C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928597"/>
              </p:ext>
            </p:extLst>
          </p:nvPr>
        </p:nvGraphicFramePr>
        <p:xfrm>
          <a:off x="1215190" y="3429000"/>
          <a:ext cx="9761620" cy="2324620"/>
        </p:xfrm>
        <a:graphic>
          <a:graphicData uri="http://schemas.openxmlformats.org/drawingml/2006/table">
            <a:tbl>
              <a:tblPr/>
              <a:tblGrid>
                <a:gridCol w="1952324">
                  <a:extLst>
                    <a:ext uri="{9D8B030D-6E8A-4147-A177-3AD203B41FA5}">
                      <a16:colId xmlns:a16="http://schemas.microsoft.com/office/drawing/2014/main" val="3237061790"/>
                    </a:ext>
                  </a:extLst>
                </a:gridCol>
                <a:gridCol w="1952324">
                  <a:extLst>
                    <a:ext uri="{9D8B030D-6E8A-4147-A177-3AD203B41FA5}">
                      <a16:colId xmlns:a16="http://schemas.microsoft.com/office/drawing/2014/main" val="2238939442"/>
                    </a:ext>
                  </a:extLst>
                </a:gridCol>
                <a:gridCol w="1952324">
                  <a:extLst>
                    <a:ext uri="{9D8B030D-6E8A-4147-A177-3AD203B41FA5}">
                      <a16:colId xmlns:a16="http://schemas.microsoft.com/office/drawing/2014/main" val="1665813817"/>
                    </a:ext>
                  </a:extLst>
                </a:gridCol>
                <a:gridCol w="1952324">
                  <a:extLst>
                    <a:ext uri="{9D8B030D-6E8A-4147-A177-3AD203B41FA5}">
                      <a16:colId xmlns:a16="http://schemas.microsoft.com/office/drawing/2014/main" val="3563911239"/>
                    </a:ext>
                  </a:extLst>
                </a:gridCol>
                <a:gridCol w="1952324">
                  <a:extLst>
                    <a:ext uri="{9D8B030D-6E8A-4147-A177-3AD203B41FA5}">
                      <a16:colId xmlns:a16="http://schemas.microsoft.com/office/drawing/2014/main" val="359243933"/>
                    </a:ext>
                  </a:extLst>
                </a:gridCol>
              </a:tblGrid>
              <a:tr h="306184">
                <a:tc>
                  <a:txBody>
                    <a:bodyPr/>
                    <a:lstStyle/>
                    <a:p>
                      <a:r>
                        <a:rPr lang="en-US" sz="700" b="0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No. of messages</a:t>
                      </a:r>
                    </a:p>
                  </a:txBody>
                  <a:tcPr marL="99623" marR="99623" marT="66415" marB="6641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Payload Size (bytes)</a:t>
                      </a:r>
                    </a:p>
                  </a:txBody>
                  <a:tcPr marL="99623" marR="99623" marT="66415" marB="6641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MQTT QoS</a:t>
                      </a:r>
                    </a:p>
                  </a:txBody>
                  <a:tcPr marL="99623" marR="99623" marT="66415" marB="6641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700" b="0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MQTT over TCP (msgs / sec)</a:t>
                      </a:r>
                    </a:p>
                  </a:txBody>
                  <a:tcPr marL="99623" marR="99623" marT="66415" marB="6641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MQTT over </a:t>
                      </a:r>
                      <a:r>
                        <a:rPr lang="en-US" sz="700" b="0" dirty="0" err="1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WebSockets</a:t>
                      </a:r>
                      <a:r>
                        <a:rPr lang="en-US" sz="700" b="0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(</a:t>
                      </a:r>
                      <a:r>
                        <a:rPr lang="en-US" sz="700" b="0" dirty="0" err="1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msgs</a:t>
                      </a:r>
                      <a:r>
                        <a:rPr lang="en-US" sz="700" b="0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/ sec)</a:t>
                      </a:r>
                    </a:p>
                  </a:txBody>
                  <a:tcPr marL="99623" marR="99623" marT="66415" marB="6641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444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99157"/>
                  </a:ext>
                </a:extLst>
              </a:tr>
              <a:tr h="261783">
                <a:tc>
                  <a:txBody>
                    <a:bodyPr/>
                    <a:lstStyle/>
                    <a:p>
                      <a:pPr fontAlgn="t"/>
                      <a:r>
                        <a:rPr lang="en-US" sz="900" b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10k</a:t>
                      </a:r>
                    </a:p>
                  </a:txBody>
                  <a:tcPr marL="99623" marR="99623" marT="99623" marB="996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256</a:t>
                      </a:r>
                    </a:p>
                  </a:txBody>
                  <a:tcPr marL="99623" marR="99623" marT="99623" marB="996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 marL="99623" marR="99623" marT="99623" marB="996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6631</a:t>
                      </a:r>
                    </a:p>
                  </a:txBody>
                  <a:tcPr marL="99623" marR="99623" marT="99623" marB="996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5708</a:t>
                      </a:r>
                    </a:p>
                  </a:txBody>
                  <a:tcPr marL="99623" marR="99623" marT="99623" marB="996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337586"/>
                  </a:ext>
                </a:extLst>
              </a:tr>
              <a:tr h="261783">
                <a:tc>
                  <a:txBody>
                    <a:bodyPr/>
                    <a:lstStyle/>
                    <a:p>
                      <a:pPr fontAlgn="t"/>
                      <a:r>
                        <a:rPr lang="en-US" sz="900" b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10k</a:t>
                      </a:r>
                    </a:p>
                  </a:txBody>
                  <a:tcPr marL="99623" marR="99623" marT="99623" marB="996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256</a:t>
                      </a:r>
                    </a:p>
                  </a:txBody>
                  <a:tcPr marL="99623" marR="99623" marT="99623" marB="996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 marL="99623" marR="99623" marT="99623" marB="996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1591</a:t>
                      </a:r>
                    </a:p>
                  </a:txBody>
                  <a:tcPr marL="99623" marR="99623" marT="99623" marB="996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1306</a:t>
                      </a:r>
                    </a:p>
                  </a:txBody>
                  <a:tcPr marL="99623" marR="99623" marT="99623" marB="996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954131"/>
                  </a:ext>
                </a:extLst>
              </a:tr>
              <a:tr h="261783">
                <a:tc>
                  <a:txBody>
                    <a:bodyPr/>
                    <a:lstStyle/>
                    <a:p>
                      <a:pPr fontAlgn="t"/>
                      <a:r>
                        <a:rPr lang="en-US" sz="900" b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10k</a:t>
                      </a:r>
                    </a:p>
                  </a:txBody>
                  <a:tcPr marL="99623" marR="99623" marT="99623" marB="996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256</a:t>
                      </a:r>
                    </a:p>
                  </a:txBody>
                  <a:tcPr marL="99623" marR="99623" marT="99623" marB="996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</a:t>
                      </a:r>
                    </a:p>
                  </a:txBody>
                  <a:tcPr marL="99623" marR="99623" marT="99623" marB="996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1344</a:t>
                      </a:r>
                    </a:p>
                  </a:txBody>
                  <a:tcPr marL="99623" marR="99623" marT="99623" marB="996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1095</a:t>
                      </a:r>
                    </a:p>
                  </a:txBody>
                  <a:tcPr marL="99623" marR="99623" marT="99623" marB="996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733680"/>
                  </a:ext>
                </a:extLst>
              </a:tr>
              <a:tr h="261783">
                <a:tc>
                  <a:txBody>
                    <a:bodyPr/>
                    <a:lstStyle/>
                    <a:p>
                      <a:pPr fontAlgn="t"/>
                      <a:r>
                        <a:rPr lang="en-US" sz="900" b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10k</a:t>
                      </a:r>
                    </a:p>
                  </a:txBody>
                  <a:tcPr marL="99623" marR="99623" marT="99623" marB="996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100k</a:t>
                      </a:r>
                    </a:p>
                  </a:txBody>
                  <a:tcPr marL="99623" marR="99623" marT="99623" marB="996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</a:t>
                      </a:r>
                    </a:p>
                  </a:txBody>
                  <a:tcPr marL="99623" marR="99623" marT="99623" marB="996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1119</a:t>
                      </a:r>
                    </a:p>
                  </a:txBody>
                  <a:tcPr marL="99623" marR="99623" marT="99623" marB="996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705</a:t>
                      </a:r>
                    </a:p>
                  </a:txBody>
                  <a:tcPr marL="99623" marR="99623" marT="99623" marB="996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393538"/>
                  </a:ext>
                </a:extLst>
              </a:tr>
              <a:tr h="261783">
                <a:tc>
                  <a:txBody>
                    <a:bodyPr/>
                    <a:lstStyle/>
                    <a:p>
                      <a:pPr fontAlgn="t"/>
                      <a:r>
                        <a:rPr lang="en-US" sz="900" b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10k</a:t>
                      </a:r>
                    </a:p>
                  </a:txBody>
                  <a:tcPr marL="99623" marR="99623" marT="99623" marB="996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100k</a:t>
                      </a:r>
                    </a:p>
                  </a:txBody>
                  <a:tcPr marL="99623" marR="99623" marT="99623" marB="996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 marL="99623" marR="99623" marT="99623" marB="996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1060</a:t>
                      </a:r>
                    </a:p>
                  </a:txBody>
                  <a:tcPr marL="99623" marR="99623" marT="99623" marB="996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676</a:t>
                      </a:r>
                    </a:p>
                  </a:txBody>
                  <a:tcPr marL="99623" marR="99623" marT="99623" marB="996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583954"/>
                  </a:ext>
                </a:extLst>
              </a:tr>
              <a:tr h="261783">
                <a:tc>
                  <a:txBody>
                    <a:bodyPr/>
                    <a:lstStyle/>
                    <a:p>
                      <a:pPr fontAlgn="t"/>
                      <a:r>
                        <a:rPr lang="en-US" sz="900" b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10k</a:t>
                      </a:r>
                    </a:p>
                  </a:txBody>
                  <a:tcPr marL="99623" marR="99623" marT="99623" marB="996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100k</a:t>
                      </a:r>
                    </a:p>
                  </a:txBody>
                  <a:tcPr marL="99623" marR="99623" marT="99623" marB="996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</a:t>
                      </a:r>
                    </a:p>
                  </a:txBody>
                  <a:tcPr marL="99623" marR="99623" marT="99623" marB="996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1042</a:t>
                      </a:r>
                    </a:p>
                  </a:txBody>
                  <a:tcPr marL="99623" marR="99623" marT="99623" marB="996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b="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660</a:t>
                      </a:r>
                    </a:p>
                  </a:txBody>
                  <a:tcPr marL="99623" marR="99623" marT="99623" marB="996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663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9675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BE1A99-EE10-A2D8-50AD-8770780A7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Playing</a:t>
            </a:r>
            <a:r>
              <a:rPr lang="de-DE" dirty="0"/>
              <a:t> </a:t>
            </a:r>
            <a:r>
              <a:rPr lang="de-DE" dirty="0" err="1"/>
              <a:t>around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B05036-D348-51DD-EDE9-E61B1D973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5E49F7-E7D4-6A2E-D869-64A2D9637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E87E3-5B89-4C20-88DB-CA251CFFD29D}" type="datetime1">
              <a:rPr lang="de-DE" smtClean="0"/>
              <a:t>05.07.2023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6E31461-4B84-4586-BA67-C8D701A62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4005-A22A-4401-AF92-CC9B7451A403}" type="slidenum">
              <a:rPr lang="de-DE" smtClean="0"/>
              <a:t>13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F3D7C83-C80C-1E44-3984-2AAA1C1B9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ROSTOCK | FAKULTÄT FÜR INFORMATIK UND ELEKTROTECHNIK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3316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Task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5800" y="2787605"/>
            <a:ext cx="10515600" cy="324326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Demonstrate </a:t>
            </a:r>
            <a:r>
              <a:rPr lang="en-US" dirty="0" err="1"/>
              <a:t>WebSockets</a:t>
            </a:r>
            <a:r>
              <a:rPr lang="en-US" dirty="0"/>
              <a:t> using MQTT as overlayed tunnel, e.g. with seminar‘s sensor I/O 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Run, describe/analyze with Wireshark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F078-F0D5-4843-A78B-93F9FBCCA4BA}" type="datetime1">
              <a:rPr lang="de-DE" smtClean="0"/>
              <a:t>05.07.2023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4005-A22A-4401-AF92-CC9B7451A403}" type="slidenum">
              <a:rPr lang="de-DE" smtClean="0"/>
              <a:t>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ROSTOCK | FAKULTÄT FÜR INFORMATIK UND ELEKTROTECHNIK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134FD0C-F6E9-C2E4-DD9E-5402B00992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94161" y="4738480"/>
            <a:ext cx="1498878" cy="1130154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5332B771-039D-AA64-63D9-394F05125B3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054" y="5003510"/>
            <a:ext cx="3103745" cy="85837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6079A233-2AF9-934E-2E32-B125A4B7CC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478" y="3893816"/>
            <a:ext cx="3378668" cy="86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826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A3C4B0-C20E-E695-0CFD-C6DEA4E30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Setup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B2D5F695-AAA8-1D85-AF63-397A355B3C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779" y="2536603"/>
            <a:ext cx="3215731" cy="3215731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826344-0F82-3F21-FBAF-3BA9A72A0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E7179-A046-4372-9679-4809546583F1}" type="datetime1">
              <a:rPr lang="de-DE" smtClean="0"/>
              <a:t>05.07.2023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CFDC88-7F60-256F-C685-6BFB0F4C9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4005-A22A-4401-AF92-CC9B7451A403}" type="slidenum">
              <a:rPr lang="de-DE" smtClean="0"/>
              <a:t>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B995ACA-4847-0A0B-0FD7-891C65D83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ROSTOCK | FAKULTÄT FÜR INFORMATIK UND ELEKTROTECHNIK</a:t>
            </a:r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EA8C9F0-9D26-12A8-B698-8D45DEBB2A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261" y="2945373"/>
            <a:ext cx="2089485" cy="208948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098D3213-70D9-2C68-1B98-4F6F46516F1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861" y="4793178"/>
            <a:ext cx="2089485" cy="1176511"/>
          </a:xfrm>
          <a:prstGeom prst="rect">
            <a:avLst/>
          </a:prstGeom>
        </p:spPr>
      </p:pic>
      <p:sp>
        <p:nvSpPr>
          <p:cNvPr id="15" name="Pfeil: nach links und rechts 14">
            <a:extLst>
              <a:ext uri="{FF2B5EF4-FFF2-40B4-BE49-F238E27FC236}">
                <a16:creationId xmlns:a16="http://schemas.microsoft.com/office/drawing/2014/main" id="{072090CB-3072-4686-B3AC-75ED25498224}"/>
              </a:ext>
            </a:extLst>
          </p:cNvPr>
          <p:cNvSpPr/>
          <p:nvPr/>
        </p:nvSpPr>
        <p:spPr>
          <a:xfrm>
            <a:off x="5390146" y="3854248"/>
            <a:ext cx="1193757" cy="256608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34463CA-DE19-A577-F013-D7B9182AFC35}"/>
              </a:ext>
            </a:extLst>
          </p:cNvPr>
          <p:cNvSpPr txBox="1"/>
          <p:nvPr/>
        </p:nvSpPr>
        <p:spPr>
          <a:xfrm>
            <a:off x="7599946" y="2387263"/>
            <a:ext cx="80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Broker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7F649BC2-40C6-425E-94A4-9C4624E87102}"/>
              </a:ext>
            </a:extLst>
          </p:cNvPr>
          <p:cNvSpPr txBox="1"/>
          <p:nvPr/>
        </p:nvSpPr>
        <p:spPr>
          <a:xfrm>
            <a:off x="2919719" y="2417748"/>
            <a:ext cx="22417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Publisher / Subscriber</a:t>
            </a:r>
          </a:p>
          <a:p>
            <a:pPr algn="ctr"/>
            <a:r>
              <a:rPr lang="de-DE" sz="1200" dirty="0"/>
              <a:t>(</a:t>
            </a:r>
            <a:r>
              <a:rPr lang="de-DE" sz="1200" dirty="0" err="1"/>
              <a:t>VESbox</a:t>
            </a:r>
            <a:r>
              <a:rPr lang="de-DE" sz="1200" dirty="0"/>
              <a:t>)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F749FE26-588A-CC8A-D872-703EA7FDCF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45" t="3305" r="26714" b="5664"/>
          <a:stretch/>
        </p:blipFill>
        <p:spPr>
          <a:xfrm>
            <a:off x="9428313" y="4449878"/>
            <a:ext cx="1193758" cy="1169959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C5205A8F-A8C8-2B8E-BAB8-49E1E3C631C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10826" y="4942062"/>
            <a:ext cx="695670" cy="878741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D9E5617E-1061-EE1D-D21C-DC3CF48E599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445" y="4384627"/>
            <a:ext cx="664701" cy="66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477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the broker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2787605"/>
            <a:ext cx="10515600" cy="1800437"/>
          </a:xfrm>
        </p:spPr>
        <p:txBody>
          <a:bodyPr/>
          <a:lstStyle/>
          <a:p>
            <a:r>
              <a:rPr lang="en-US" dirty="0"/>
              <a:t>First, install </a:t>
            </a:r>
            <a:r>
              <a:rPr lang="en-US" dirty="0" err="1"/>
              <a:t>mosquitto</a:t>
            </a:r>
            <a:r>
              <a:rPr lang="en-US" dirty="0"/>
              <a:t> (and optionally </a:t>
            </a:r>
            <a:r>
              <a:rPr lang="en-US" dirty="0" err="1"/>
              <a:t>mosquitto</a:t>
            </a:r>
            <a:r>
              <a:rPr lang="en-US" dirty="0"/>
              <a:t>-clients)</a:t>
            </a:r>
          </a:p>
          <a:p>
            <a:r>
              <a:rPr lang="en-US" sz="1600" dirty="0" err="1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sudo</a:t>
            </a:r>
            <a:r>
              <a:rPr lang="en-US" sz="1600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 apt install </a:t>
            </a:r>
            <a:r>
              <a:rPr lang="en-US" sz="1600" dirty="0" err="1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mosquitto</a:t>
            </a:r>
            <a:endParaRPr lang="en-US" sz="1600" dirty="0"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  <a:p>
            <a:r>
              <a:rPr lang="en-US" dirty="0"/>
              <a:t>then, change the configuration of </a:t>
            </a:r>
            <a:r>
              <a:rPr lang="en-US" dirty="0" err="1"/>
              <a:t>mosquitto</a:t>
            </a:r>
            <a:r>
              <a:rPr lang="en-US" dirty="0"/>
              <a:t> in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mosquitto</a:t>
            </a:r>
            <a:r>
              <a:rPr lang="en-US" dirty="0"/>
              <a:t>/</a:t>
            </a:r>
            <a:r>
              <a:rPr lang="en-US" dirty="0" err="1"/>
              <a:t>mosquitto.conf</a:t>
            </a:r>
            <a:r>
              <a:rPr lang="en-US" dirty="0"/>
              <a:t> or create a new configuration file for </a:t>
            </a:r>
            <a:r>
              <a:rPr lang="en-US" dirty="0" err="1"/>
              <a:t>mosquitto</a:t>
            </a:r>
            <a:r>
              <a:rPr lang="en-US" dirty="0"/>
              <a:t> e.g. with nano</a:t>
            </a:r>
          </a:p>
          <a:p>
            <a:r>
              <a:rPr lang="en-US" sz="1600" dirty="0" err="1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sudo</a:t>
            </a:r>
            <a:r>
              <a:rPr lang="en-US" sz="1600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 nano /</a:t>
            </a:r>
            <a:r>
              <a:rPr lang="en-US" sz="1600" dirty="0" err="1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etc</a:t>
            </a:r>
            <a:r>
              <a:rPr lang="en-US" sz="1600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/</a:t>
            </a:r>
            <a:r>
              <a:rPr lang="en-US" sz="1600" dirty="0" err="1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mosquitto</a:t>
            </a:r>
            <a:r>
              <a:rPr lang="en-US" sz="1600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/</a:t>
            </a:r>
            <a:r>
              <a:rPr lang="en-US" sz="1600" dirty="0" err="1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conf.d</a:t>
            </a:r>
            <a:r>
              <a:rPr lang="en-US" sz="1600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/</a:t>
            </a:r>
            <a:r>
              <a:rPr lang="en-US" sz="1600" dirty="0" err="1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mosquitto.conf</a:t>
            </a:r>
            <a:endParaRPr lang="en-US" sz="1600" dirty="0"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  <a:p>
            <a:r>
              <a:rPr lang="en-US" dirty="0"/>
              <a:t>add the following lines: </a:t>
            </a:r>
          </a:p>
          <a:p>
            <a:endParaRPr lang="en-US" sz="1400" dirty="0"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FAF9-B023-402F-AA18-CB312DF4A47E}" type="datetime1">
              <a:rPr lang="de-DE" smtClean="0"/>
              <a:t>05.07.2023</a:t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4005-A22A-4401-AF92-CC9B7451A403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UNIVERSITÄT ROSTOCK | FAKULTÄT FÜR INFORMATIK UND ELEKTROTECHNIK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F3F954E-6021-90EB-04FD-CE078B690E5C}"/>
              </a:ext>
            </a:extLst>
          </p:cNvPr>
          <p:cNvSpPr txBox="1"/>
          <p:nvPr/>
        </p:nvSpPr>
        <p:spPr>
          <a:xfrm>
            <a:off x="3830014" y="4588042"/>
            <a:ext cx="245451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listener 1883</a:t>
            </a:r>
          </a:p>
          <a:p>
            <a:r>
              <a:rPr lang="en-US" sz="1400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listener 8080</a:t>
            </a:r>
          </a:p>
          <a:p>
            <a:r>
              <a:rPr lang="en-US" sz="1400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protocol </a:t>
            </a:r>
            <a:r>
              <a:rPr lang="en-US" sz="1400" dirty="0" err="1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websockets</a:t>
            </a:r>
            <a:endParaRPr lang="en-US" sz="1400" dirty="0"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  <a:p>
            <a:r>
              <a:rPr lang="en-US" sz="1400" dirty="0" err="1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allow_anonymous</a:t>
            </a:r>
            <a:r>
              <a:rPr lang="en-US" sz="1400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 true</a:t>
            </a:r>
          </a:p>
          <a:p>
            <a:r>
              <a:rPr lang="en-US" sz="1400" dirty="0" err="1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connection_messages</a:t>
            </a:r>
            <a:r>
              <a:rPr lang="en-US" sz="1400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 true</a:t>
            </a:r>
          </a:p>
          <a:p>
            <a:r>
              <a:rPr lang="en-US" sz="1400" dirty="0" err="1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log_timestamp</a:t>
            </a:r>
            <a:r>
              <a:rPr lang="en-US" sz="1400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 true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91007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367042-57FB-2E06-7E1F-EB71FFC7A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the broker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220928-275B-2EA3-D45C-93D0B40BD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WebSocket packets will be received on port 8080. Run </a:t>
            </a:r>
            <a:r>
              <a:rPr lang="en-US" dirty="0" err="1"/>
              <a:t>Mosquitto</a:t>
            </a:r>
            <a:r>
              <a:rPr lang="en-US" dirty="0"/>
              <a:t> with these settings using the -c flag</a:t>
            </a:r>
          </a:p>
          <a:p>
            <a:r>
              <a:rPr lang="en-US" sz="1600" dirty="0" err="1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mosquitto</a:t>
            </a:r>
            <a:r>
              <a:rPr lang="en-US" sz="1600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 -c /</a:t>
            </a:r>
            <a:r>
              <a:rPr lang="en-US" sz="1600" dirty="0" err="1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etc</a:t>
            </a:r>
            <a:r>
              <a:rPr lang="en-US" sz="1600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/</a:t>
            </a:r>
            <a:r>
              <a:rPr lang="en-US" sz="1600" dirty="0" err="1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mosquitto</a:t>
            </a:r>
            <a:r>
              <a:rPr lang="en-US" sz="1600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/</a:t>
            </a:r>
            <a:r>
              <a:rPr lang="en-US" sz="1600" dirty="0" err="1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conf.d</a:t>
            </a:r>
            <a:r>
              <a:rPr lang="en-US" sz="1600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/</a:t>
            </a:r>
            <a:r>
              <a:rPr lang="en-US" sz="1600" dirty="0" err="1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mosquitto.conf</a:t>
            </a:r>
            <a:endParaRPr lang="en-US" sz="1600" dirty="0"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  <a:p>
            <a:endParaRPr lang="en-US" sz="1400" dirty="0"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  <a:p>
            <a:r>
              <a:rPr lang="en-US" dirty="0"/>
              <a:t>Or restart the service with</a:t>
            </a:r>
          </a:p>
          <a:p>
            <a:r>
              <a:rPr lang="en-US" sz="1600" dirty="0" err="1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sudo</a:t>
            </a:r>
            <a:r>
              <a:rPr lang="en-US" sz="1600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 </a:t>
            </a:r>
            <a:r>
              <a:rPr lang="en-US" sz="1600" dirty="0" err="1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systemctl</a:t>
            </a:r>
            <a:r>
              <a:rPr lang="en-US" sz="1600" dirty="0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 restart </a:t>
            </a:r>
            <a:r>
              <a:rPr lang="en-US" sz="1600" dirty="0" err="1">
                <a:latin typeface="CMU Typewriter Text" panose="02000309000000000000" pitchFamily="50" charset="0"/>
                <a:ea typeface="CMU Typewriter Text" panose="02000309000000000000" pitchFamily="50" charset="0"/>
                <a:cs typeface="CMU Typewriter Text" panose="02000309000000000000" pitchFamily="50" charset="0"/>
              </a:rPr>
              <a:t>mosquitto</a:t>
            </a:r>
            <a:endParaRPr lang="en-US" sz="1600" dirty="0">
              <a:latin typeface="CMU Typewriter Text" panose="02000309000000000000" pitchFamily="50" charset="0"/>
              <a:ea typeface="CMU Typewriter Text" panose="02000309000000000000" pitchFamily="50" charset="0"/>
              <a:cs typeface="CMU Typewriter Text" panose="02000309000000000000" pitchFamily="50" charset="0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683C9C-F01D-D6F1-1E27-903FFB740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C26D-C7F9-4621-A6A1-AA78821E415F}" type="datetime1">
              <a:rPr lang="de-DE" smtClean="0"/>
              <a:t>05.07.2023</a:t>
            </a:fld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A497B23-06AA-9C45-745B-12B3CD9EE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4005-A22A-4401-AF92-CC9B7451A403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4A0288E-22D9-DD28-AC78-257352216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UNIVERSITÄT ROSTOCK | FAKULTÄT FÜR INFORMATIK UND ELEKTROTECHNIK</a:t>
            </a:r>
          </a:p>
        </p:txBody>
      </p:sp>
    </p:spTree>
    <p:extLst>
      <p:ext uri="{BB962C8B-B14F-4D97-AF65-F5344CB8AC3E}">
        <p14:creationId xmlns:p14="http://schemas.microsoft.com/office/powerpoint/2010/main" val="1289970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510F7F-8616-ECD0-18DC-4F672DD8E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Publisher Client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277645-5701-22B5-4C9D-283321B5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MQTT Explorer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https://github.com/thomasnordquist/MQTT-Explorer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Supports WebSocket connections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Gives sufficient overview of available topics of the broker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Easy and intuitive 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078F58-1A39-3B6E-4EDF-9EE6937FC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2036-8640-40F5-A53B-282DD067F34C}" type="datetime1">
              <a:rPr lang="de-DE" smtClean="0"/>
              <a:t>05.07.2023</a:t>
            </a:fld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D79C750-FF7B-9E1A-6504-16FF571C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4005-A22A-4401-AF92-CC9B7451A403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CB8016-0721-3B54-278A-C70FF6A2F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UNIVERSITÄT ROSTOCK | FAKULTÄT FÜR INFORMATIK UND ELEKTROTECHNIK</a:t>
            </a:r>
          </a:p>
        </p:txBody>
      </p:sp>
    </p:spTree>
    <p:extLst>
      <p:ext uri="{BB962C8B-B14F-4D97-AF65-F5344CB8AC3E}">
        <p14:creationId xmlns:p14="http://schemas.microsoft.com/office/powerpoint/2010/main" val="159264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9B27EE-D40C-9A8D-C4F1-BFAE91302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the connection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B05569-0D0D-52AE-CEB3-4B93BD9B1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Connect the Pi with PC in </a:t>
            </a:r>
            <a:r>
              <a:rPr lang="en-US" dirty="0" err="1"/>
              <a:t>PRTlab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choosing </a:t>
            </a:r>
            <a:br>
              <a:rPr lang="en-US" dirty="0"/>
            </a:br>
            <a:r>
              <a:rPr lang="en-US" dirty="0"/>
              <a:t>Pi-Direct-Connection-to-Pi</a:t>
            </a:r>
            <a:br>
              <a:rPr lang="en-US" dirty="0"/>
            </a:br>
            <a:r>
              <a:rPr lang="en-US" dirty="0"/>
              <a:t>in the network settings of the VM,</a:t>
            </a:r>
            <a:br>
              <a:rPr lang="en-US" dirty="0"/>
            </a:br>
            <a:br>
              <a:rPr lang="en-US" dirty="0"/>
            </a:br>
            <a:r>
              <a:rPr lang="en-US" dirty="0"/>
              <a:t>give the credentials for the </a:t>
            </a:r>
            <a:br>
              <a:rPr lang="en-US" dirty="0"/>
            </a:br>
            <a:r>
              <a:rPr lang="en-US" dirty="0"/>
              <a:t>connection to the broker (Pi).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Choose </a:t>
            </a:r>
            <a:r>
              <a:rPr lang="en-US" dirty="0" err="1"/>
              <a:t>WebSockets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8ADAA6-D8AD-11C8-4D1C-56A8BC471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FD89-CAC1-48AF-9CC8-1E5D77E84027}" type="datetime1">
              <a:rPr lang="de-DE" smtClean="0"/>
              <a:t>05.07.2023</a:t>
            </a:fld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272FC69-F004-BF74-21AF-A7BE7B844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4005-A22A-4401-AF92-CC9B7451A403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5DA993-09D5-A0C1-B292-4C3FC7AAC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UNIVERSITÄT ROSTOCK | FAKULTÄT FÜR INFORMATIK UND ELEKTROTECHNIK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F659E0A-3086-9714-ED98-11A143E596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853" y="1809749"/>
            <a:ext cx="5581947" cy="407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435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4F1197-F04E-08F3-4608-9F0BA4F72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Ordinary MQTT connection sequence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F5116B-660A-AC27-0C1F-6906D6A3C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68" y="2686844"/>
            <a:ext cx="4916164" cy="324326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QoS-0 connection flow requires 4 packets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QoS-1 requires 5 packets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QoS-2 requires 7 packets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for ordinary MQTT (without </a:t>
            </a:r>
            <a:r>
              <a:rPr lang="en-US" dirty="0" err="1"/>
              <a:t>WebSockets</a:t>
            </a:r>
            <a:r>
              <a:rPr lang="en-US" dirty="0"/>
              <a:t>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C9A727-0086-FFB8-634F-FD5334BAE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E4AC7-AC65-42B0-B9D0-53609D12BD32}" type="datetime1">
              <a:rPr lang="de-DE" smtClean="0"/>
              <a:t>05.07.2023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177E63E-4848-9CF6-C71D-75A1EF2E3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4005-A22A-4401-AF92-CC9B7451A403}" type="slidenum">
              <a:rPr lang="de-DE" smtClean="0"/>
              <a:t>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FB0F588-9319-DE29-059A-F28E22C8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ROSTOCK | FAKULTÄT FÜR INFORMATIK UND ELEKTROTECHNIK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DCFB1E1-A2DE-F8BB-781F-27E0A26D50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87112"/>
            <a:ext cx="5187094" cy="364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609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D9F710-A3E9-0771-6C4A-DB81D0DC8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 over </a:t>
            </a:r>
            <a:r>
              <a:rPr lang="en-US" dirty="0" err="1"/>
              <a:t>WebSockets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830C33-DF3C-44D9-4C66-C097369AD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Publishing MQTT messages over </a:t>
            </a:r>
            <a:br>
              <a:rPr lang="en-US" dirty="0"/>
            </a:br>
            <a:r>
              <a:rPr lang="en-US" dirty="0" err="1"/>
              <a:t>WebSockets</a:t>
            </a:r>
            <a:r>
              <a:rPr lang="en-US" dirty="0"/>
              <a:t> with MQTT Explorer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required 6 packets at least for a</a:t>
            </a:r>
            <a:br>
              <a:rPr lang="en-US" dirty="0"/>
            </a:br>
            <a:r>
              <a:rPr lang="en-US" dirty="0"/>
              <a:t>QoS-0 message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displayed TCP connections instead</a:t>
            </a:r>
            <a:br>
              <a:rPr lang="en-US" dirty="0"/>
            </a:br>
            <a:r>
              <a:rPr lang="en-US" dirty="0"/>
              <a:t>of WebSocket connections</a:t>
            </a:r>
            <a:br>
              <a:rPr lang="en-US" dirty="0"/>
            </a:br>
            <a:r>
              <a:rPr lang="en-US" dirty="0"/>
              <a:t>(probably because </a:t>
            </a:r>
            <a:r>
              <a:rPr lang="en-US" dirty="0" err="1"/>
              <a:t>WebSockets</a:t>
            </a:r>
            <a:r>
              <a:rPr lang="en-US" dirty="0"/>
              <a:t> are</a:t>
            </a:r>
            <a:br>
              <a:rPr lang="en-US" dirty="0"/>
            </a:br>
            <a:r>
              <a:rPr lang="en-US" dirty="0"/>
              <a:t> also based on TCP)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8C5477-1E1B-DAED-017A-D09DB81A5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AF22-AAF9-438D-8B85-A1F94C6B4452}" type="datetime1">
              <a:rPr lang="de-DE" smtClean="0"/>
              <a:t>05.07.2023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80128C3-21CC-0049-BA10-EC0C70766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4005-A22A-4401-AF92-CC9B7451A403}" type="slidenum">
              <a:rPr lang="de-DE" smtClean="0"/>
              <a:t>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964B456-2D54-09F6-F74B-0B222FF01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ROSTOCK | FAKULTÄT FÜR INFORMATIK UND ELEKTROTECHNIK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1F24E68-9336-0654-39BE-E714860A22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506" y="1726042"/>
            <a:ext cx="5874294" cy="430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41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654</Words>
  <Application>Microsoft Office PowerPoint</Application>
  <PresentationFormat>Breitbild</PresentationFormat>
  <Paragraphs>151</Paragraphs>
  <Slides>13</Slides>
  <Notes>0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CMU Typewriter Text</vt:lpstr>
      <vt:lpstr>Verdana</vt:lpstr>
      <vt:lpstr>Office</vt:lpstr>
      <vt:lpstr>MQTT over WebSockets</vt:lpstr>
      <vt:lpstr>Our Task</vt:lpstr>
      <vt:lpstr>Setup</vt:lpstr>
      <vt:lpstr>Setting up the broker</vt:lpstr>
      <vt:lpstr>Setting up the broker</vt:lpstr>
      <vt:lpstr>Publisher Client</vt:lpstr>
      <vt:lpstr>Setting up the connection</vt:lpstr>
      <vt:lpstr>Ordinary MQTT connection sequence</vt:lpstr>
      <vt:lpstr>MQTT over WebSockets</vt:lpstr>
      <vt:lpstr>MQTT over WebSockets</vt:lpstr>
      <vt:lpstr>MQTT over WebSockets</vt:lpstr>
      <vt:lpstr>MQTT over WebSockets</vt:lpstr>
      <vt:lpstr>Playing around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 Mizutani</dc:creator>
  <cp:lastModifiedBy>Max Ken Mizutani</cp:lastModifiedBy>
  <cp:revision>53</cp:revision>
  <dcterms:created xsi:type="dcterms:W3CDTF">2020-05-04T12:32:16Z</dcterms:created>
  <dcterms:modified xsi:type="dcterms:W3CDTF">2023-07-05T21:52:12Z</dcterms:modified>
</cp:coreProperties>
</file>