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4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0BEB-270D-0102-FF50-62B5628C89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BBCF1D-5F66-6356-1BD8-56E5907AA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DC9F20-C34D-E7F4-125E-BACD946F8512}"/>
              </a:ext>
            </a:extLst>
          </p:cNvPr>
          <p:cNvSpPr>
            <a:spLocks noGrp="1"/>
          </p:cNvSpPr>
          <p:nvPr>
            <p:ph type="dt" sz="half" idx="10"/>
          </p:nvPr>
        </p:nvSpPr>
        <p:spPr/>
        <p:txBody>
          <a:bodyPr/>
          <a:lstStyle/>
          <a:p>
            <a:fld id="{2034EE33-227D-4CA0-9F0A-C7130641EDD7}" type="datetimeFigureOut">
              <a:rPr lang="en-US" smtClean="0"/>
              <a:t>8/18/2024</a:t>
            </a:fld>
            <a:endParaRPr lang="en-US"/>
          </a:p>
        </p:txBody>
      </p:sp>
      <p:sp>
        <p:nvSpPr>
          <p:cNvPr id="5" name="Footer Placeholder 4">
            <a:extLst>
              <a:ext uri="{FF2B5EF4-FFF2-40B4-BE49-F238E27FC236}">
                <a16:creationId xmlns:a16="http://schemas.microsoft.com/office/drawing/2014/main" id="{E290F0CE-9370-2176-A943-2608D70E1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5D9F7-6094-FEF9-AEE1-49F1DC57E6C3}"/>
              </a:ext>
            </a:extLst>
          </p:cNvPr>
          <p:cNvSpPr>
            <a:spLocks noGrp="1"/>
          </p:cNvSpPr>
          <p:nvPr>
            <p:ph type="sldNum" sz="quarter" idx="12"/>
          </p:nvPr>
        </p:nvSpPr>
        <p:spPr/>
        <p:txBody>
          <a:bodyPr/>
          <a:lstStyle/>
          <a:p>
            <a:fld id="{EBBDECC1-AD80-44C1-9E33-A1B1B49A6FCF}" type="slidenum">
              <a:rPr lang="en-US" smtClean="0"/>
              <a:t>‹#›</a:t>
            </a:fld>
            <a:endParaRPr lang="en-US"/>
          </a:p>
        </p:txBody>
      </p:sp>
    </p:spTree>
    <p:extLst>
      <p:ext uri="{BB962C8B-B14F-4D97-AF65-F5344CB8AC3E}">
        <p14:creationId xmlns:p14="http://schemas.microsoft.com/office/powerpoint/2010/main" val="121137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6AED-4681-B3A8-42B0-97ECE567C2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4FAA10-808C-7D9E-5F56-6E06E5E1D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CE290-D3E6-A1B6-017A-090EEC719341}"/>
              </a:ext>
            </a:extLst>
          </p:cNvPr>
          <p:cNvSpPr>
            <a:spLocks noGrp="1"/>
          </p:cNvSpPr>
          <p:nvPr>
            <p:ph type="dt" sz="half" idx="10"/>
          </p:nvPr>
        </p:nvSpPr>
        <p:spPr/>
        <p:txBody>
          <a:bodyPr/>
          <a:lstStyle/>
          <a:p>
            <a:fld id="{2034EE33-227D-4CA0-9F0A-C7130641EDD7}" type="datetimeFigureOut">
              <a:rPr lang="en-US" smtClean="0"/>
              <a:t>8/18/2024</a:t>
            </a:fld>
            <a:endParaRPr lang="en-US"/>
          </a:p>
        </p:txBody>
      </p:sp>
      <p:sp>
        <p:nvSpPr>
          <p:cNvPr id="5" name="Footer Placeholder 4">
            <a:extLst>
              <a:ext uri="{FF2B5EF4-FFF2-40B4-BE49-F238E27FC236}">
                <a16:creationId xmlns:a16="http://schemas.microsoft.com/office/drawing/2014/main" id="{B604C1D9-1952-D0D1-C80D-648E2D9F7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26041-633E-3253-715F-5C2762D51E13}"/>
              </a:ext>
            </a:extLst>
          </p:cNvPr>
          <p:cNvSpPr>
            <a:spLocks noGrp="1"/>
          </p:cNvSpPr>
          <p:nvPr>
            <p:ph type="sldNum" sz="quarter" idx="12"/>
          </p:nvPr>
        </p:nvSpPr>
        <p:spPr/>
        <p:txBody>
          <a:bodyPr/>
          <a:lstStyle/>
          <a:p>
            <a:fld id="{EBBDECC1-AD80-44C1-9E33-A1B1B49A6FCF}" type="slidenum">
              <a:rPr lang="en-US" smtClean="0"/>
              <a:t>‹#›</a:t>
            </a:fld>
            <a:endParaRPr lang="en-US"/>
          </a:p>
        </p:txBody>
      </p:sp>
    </p:spTree>
    <p:extLst>
      <p:ext uri="{BB962C8B-B14F-4D97-AF65-F5344CB8AC3E}">
        <p14:creationId xmlns:p14="http://schemas.microsoft.com/office/powerpoint/2010/main" val="107378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F97679-DD61-086D-C43F-1FEB0DA4E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9C8C9F-E4CE-32DF-7836-A3B7A4F1D6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5598B-CCA5-EAF6-52C8-FE6448FC13F5}"/>
              </a:ext>
            </a:extLst>
          </p:cNvPr>
          <p:cNvSpPr>
            <a:spLocks noGrp="1"/>
          </p:cNvSpPr>
          <p:nvPr>
            <p:ph type="dt" sz="half" idx="10"/>
          </p:nvPr>
        </p:nvSpPr>
        <p:spPr/>
        <p:txBody>
          <a:bodyPr/>
          <a:lstStyle/>
          <a:p>
            <a:fld id="{2034EE33-227D-4CA0-9F0A-C7130641EDD7}" type="datetimeFigureOut">
              <a:rPr lang="en-US" smtClean="0"/>
              <a:t>8/18/2024</a:t>
            </a:fld>
            <a:endParaRPr lang="en-US"/>
          </a:p>
        </p:txBody>
      </p:sp>
      <p:sp>
        <p:nvSpPr>
          <p:cNvPr id="5" name="Footer Placeholder 4">
            <a:extLst>
              <a:ext uri="{FF2B5EF4-FFF2-40B4-BE49-F238E27FC236}">
                <a16:creationId xmlns:a16="http://schemas.microsoft.com/office/drawing/2014/main" id="{A2250C41-69C5-3373-CDF8-C5126603A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B8FEC-D9E7-C759-1943-8073AE0353A3}"/>
              </a:ext>
            </a:extLst>
          </p:cNvPr>
          <p:cNvSpPr>
            <a:spLocks noGrp="1"/>
          </p:cNvSpPr>
          <p:nvPr>
            <p:ph type="sldNum" sz="quarter" idx="12"/>
          </p:nvPr>
        </p:nvSpPr>
        <p:spPr/>
        <p:txBody>
          <a:bodyPr/>
          <a:lstStyle/>
          <a:p>
            <a:fld id="{EBBDECC1-AD80-44C1-9E33-A1B1B49A6FCF}" type="slidenum">
              <a:rPr lang="en-US" smtClean="0"/>
              <a:t>‹#›</a:t>
            </a:fld>
            <a:endParaRPr lang="en-US"/>
          </a:p>
        </p:txBody>
      </p:sp>
    </p:spTree>
    <p:extLst>
      <p:ext uri="{BB962C8B-B14F-4D97-AF65-F5344CB8AC3E}">
        <p14:creationId xmlns:p14="http://schemas.microsoft.com/office/powerpoint/2010/main" val="1658675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6DE2-FD90-9D21-7E33-C3DBC98F6A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7C71DD-9C0E-4E4B-C8EB-7C9994B5C3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4DDA4-01C7-F1D7-CE20-4099A2D5B043}"/>
              </a:ext>
            </a:extLst>
          </p:cNvPr>
          <p:cNvSpPr>
            <a:spLocks noGrp="1"/>
          </p:cNvSpPr>
          <p:nvPr>
            <p:ph type="dt" sz="half" idx="10"/>
          </p:nvPr>
        </p:nvSpPr>
        <p:spPr/>
        <p:txBody>
          <a:bodyPr/>
          <a:lstStyle/>
          <a:p>
            <a:fld id="{2034EE33-227D-4CA0-9F0A-C7130641EDD7}" type="datetimeFigureOut">
              <a:rPr lang="en-US" smtClean="0"/>
              <a:t>8/18/2024</a:t>
            </a:fld>
            <a:endParaRPr lang="en-US"/>
          </a:p>
        </p:txBody>
      </p:sp>
      <p:sp>
        <p:nvSpPr>
          <p:cNvPr id="5" name="Footer Placeholder 4">
            <a:extLst>
              <a:ext uri="{FF2B5EF4-FFF2-40B4-BE49-F238E27FC236}">
                <a16:creationId xmlns:a16="http://schemas.microsoft.com/office/drawing/2014/main" id="{FE6F2BE5-FDDA-577F-3687-E32C642A2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BDF0A-9564-77CA-90F1-86E912DD7C52}"/>
              </a:ext>
            </a:extLst>
          </p:cNvPr>
          <p:cNvSpPr>
            <a:spLocks noGrp="1"/>
          </p:cNvSpPr>
          <p:nvPr>
            <p:ph type="sldNum" sz="quarter" idx="12"/>
          </p:nvPr>
        </p:nvSpPr>
        <p:spPr/>
        <p:txBody>
          <a:bodyPr/>
          <a:lstStyle/>
          <a:p>
            <a:fld id="{EBBDECC1-AD80-44C1-9E33-A1B1B49A6FCF}" type="slidenum">
              <a:rPr lang="en-US" smtClean="0"/>
              <a:t>‹#›</a:t>
            </a:fld>
            <a:endParaRPr lang="en-US"/>
          </a:p>
        </p:txBody>
      </p:sp>
    </p:spTree>
    <p:extLst>
      <p:ext uri="{BB962C8B-B14F-4D97-AF65-F5344CB8AC3E}">
        <p14:creationId xmlns:p14="http://schemas.microsoft.com/office/powerpoint/2010/main" val="2510159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1F48-1D4C-AD8E-17E9-9F252CA76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B10063-F771-0428-F7AE-C5438A6DCF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A23F38-3947-322F-3258-7F26ADCB4470}"/>
              </a:ext>
            </a:extLst>
          </p:cNvPr>
          <p:cNvSpPr>
            <a:spLocks noGrp="1"/>
          </p:cNvSpPr>
          <p:nvPr>
            <p:ph type="dt" sz="half" idx="10"/>
          </p:nvPr>
        </p:nvSpPr>
        <p:spPr/>
        <p:txBody>
          <a:bodyPr/>
          <a:lstStyle/>
          <a:p>
            <a:fld id="{2034EE33-227D-4CA0-9F0A-C7130641EDD7}" type="datetimeFigureOut">
              <a:rPr lang="en-US" smtClean="0"/>
              <a:t>8/18/2024</a:t>
            </a:fld>
            <a:endParaRPr lang="en-US"/>
          </a:p>
        </p:txBody>
      </p:sp>
      <p:sp>
        <p:nvSpPr>
          <p:cNvPr id="5" name="Footer Placeholder 4">
            <a:extLst>
              <a:ext uri="{FF2B5EF4-FFF2-40B4-BE49-F238E27FC236}">
                <a16:creationId xmlns:a16="http://schemas.microsoft.com/office/drawing/2014/main" id="{E303AADE-7BAE-F48A-5926-42DF5BCE8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E2DA6-1792-AE63-844D-A2C71524DA09}"/>
              </a:ext>
            </a:extLst>
          </p:cNvPr>
          <p:cNvSpPr>
            <a:spLocks noGrp="1"/>
          </p:cNvSpPr>
          <p:nvPr>
            <p:ph type="sldNum" sz="quarter" idx="12"/>
          </p:nvPr>
        </p:nvSpPr>
        <p:spPr/>
        <p:txBody>
          <a:bodyPr/>
          <a:lstStyle/>
          <a:p>
            <a:fld id="{EBBDECC1-AD80-44C1-9E33-A1B1B49A6FCF}" type="slidenum">
              <a:rPr lang="en-US" smtClean="0"/>
              <a:t>‹#›</a:t>
            </a:fld>
            <a:endParaRPr lang="en-US"/>
          </a:p>
        </p:txBody>
      </p:sp>
    </p:spTree>
    <p:extLst>
      <p:ext uri="{BB962C8B-B14F-4D97-AF65-F5344CB8AC3E}">
        <p14:creationId xmlns:p14="http://schemas.microsoft.com/office/powerpoint/2010/main" val="207284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ED90-ABF3-50DF-90EC-FD62088A92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AB13AA-3E0A-F0FB-C5C2-13429C2F46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E4EBFC-7B05-5DE3-6EAC-C11B000EF6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437D92-5178-2E7B-62DB-BDF530329B08}"/>
              </a:ext>
            </a:extLst>
          </p:cNvPr>
          <p:cNvSpPr>
            <a:spLocks noGrp="1"/>
          </p:cNvSpPr>
          <p:nvPr>
            <p:ph type="dt" sz="half" idx="10"/>
          </p:nvPr>
        </p:nvSpPr>
        <p:spPr/>
        <p:txBody>
          <a:bodyPr/>
          <a:lstStyle/>
          <a:p>
            <a:fld id="{2034EE33-227D-4CA0-9F0A-C7130641EDD7}" type="datetimeFigureOut">
              <a:rPr lang="en-US" smtClean="0"/>
              <a:t>8/18/2024</a:t>
            </a:fld>
            <a:endParaRPr lang="en-US"/>
          </a:p>
        </p:txBody>
      </p:sp>
      <p:sp>
        <p:nvSpPr>
          <p:cNvPr id="6" name="Footer Placeholder 5">
            <a:extLst>
              <a:ext uri="{FF2B5EF4-FFF2-40B4-BE49-F238E27FC236}">
                <a16:creationId xmlns:a16="http://schemas.microsoft.com/office/drawing/2014/main" id="{7A7162A3-0EC4-D49A-34F3-C22BDA9E60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595BF-7664-2373-4AC4-76405E36D422}"/>
              </a:ext>
            </a:extLst>
          </p:cNvPr>
          <p:cNvSpPr>
            <a:spLocks noGrp="1"/>
          </p:cNvSpPr>
          <p:nvPr>
            <p:ph type="sldNum" sz="quarter" idx="12"/>
          </p:nvPr>
        </p:nvSpPr>
        <p:spPr/>
        <p:txBody>
          <a:bodyPr/>
          <a:lstStyle/>
          <a:p>
            <a:fld id="{EBBDECC1-AD80-44C1-9E33-A1B1B49A6FCF}" type="slidenum">
              <a:rPr lang="en-US" smtClean="0"/>
              <a:t>‹#›</a:t>
            </a:fld>
            <a:endParaRPr lang="en-US"/>
          </a:p>
        </p:txBody>
      </p:sp>
    </p:spTree>
    <p:extLst>
      <p:ext uri="{BB962C8B-B14F-4D97-AF65-F5344CB8AC3E}">
        <p14:creationId xmlns:p14="http://schemas.microsoft.com/office/powerpoint/2010/main" val="287031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B04E-DF50-4212-5E15-996DCCE4BF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517280-7C3C-2F12-1AE8-9ABEBA8B4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3A1C84-9899-9ACD-46FF-BAFBEB9904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F84340-110B-994D-DC05-7A8156F23F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6630E9-E62F-EFCC-193D-96B94712F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1E3DF5-B639-9000-F479-9EBB8403CE4F}"/>
              </a:ext>
            </a:extLst>
          </p:cNvPr>
          <p:cNvSpPr>
            <a:spLocks noGrp="1"/>
          </p:cNvSpPr>
          <p:nvPr>
            <p:ph type="dt" sz="half" idx="10"/>
          </p:nvPr>
        </p:nvSpPr>
        <p:spPr/>
        <p:txBody>
          <a:bodyPr/>
          <a:lstStyle/>
          <a:p>
            <a:fld id="{2034EE33-227D-4CA0-9F0A-C7130641EDD7}" type="datetimeFigureOut">
              <a:rPr lang="en-US" smtClean="0"/>
              <a:t>8/18/2024</a:t>
            </a:fld>
            <a:endParaRPr lang="en-US"/>
          </a:p>
        </p:txBody>
      </p:sp>
      <p:sp>
        <p:nvSpPr>
          <p:cNvPr id="8" name="Footer Placeholder 7">
            <a:extLst>
              <a:ext uri="{FF2B5EF4-FFF2-40B4-BE49-F238E27FC236}">
                <a16:creationId xmlns:a16="http://schemas.microsoft.com/office/drawing/2014/main" id="{D6B02F2E-47D9-EBFE-BB0A-806770E6F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B9BB6F-093A-F4EF-643E-CB1F41753403}"/>
              </a:ext>
            </a:extLst>
          </p:cNvPr>
          <p:cNvSpPr>
            <a:spLocks noGrp="1"/>
          </p:cNvSpPr>
          <p:nvPr>
            <p:ph type="sldNum" sz="quarter" idx="12"/>
          </p:nvPr>
        </p:nvSpPr>
        <p:spPr/>
        <p:txBody>
          <a:bodyPr/>
          <a:lstStyle/>
          <a:p>
            <a:fld id="{EBBDECC1-AD80-44C1-9E33-A1B1B49A6FCF}" type="slidenum">
              <a:rPr lang="en-US" smtClean="0"/>
              <a:t>‹#›</a:t>
            </a:fld>
            <a:endParaRPr lang="en-US"/>
          </a:p>
        </p:txBody>
      </p:sp>
    </p:spTree>
    <p:extLst>
      <p:ext uri="{BB962C8B-B14F-4D97-AF65-F5344CB8AC3E}">
        <p14:creationId xmlns:p14="http://schemas.microsoft.com/office/powerpoint/2010/main" val="338896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56B4-ECBB-2512-FED2-C0214ED98E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B5D05D-A32F-9C9B-6B5A-15070A52A974}"/>
              </a:ext>
            </a:extLst>
          </p:cNvPr>
          <p:cNvSpPr>
            <a:spLocks noGrp="1"/>
          </p:cNvSpPr>
          <p:nvPr>
            <p:ph type="dt" sz="half" idx="10"/>
          </p:nvPr>
        </p:nvSpPr>
        <p:spPr/>
        <p:txBody>
          <a:bodyPr/>
          <a:lstStyle/>
          <a:p>
            <a:fld id="{2034EE33-227D-4CA0-9F0A-C7130641EDD7}" type="datetimeFigureOut">
              <a:rPr lang="en-US" smtClean="0"/>
              <a:t>8/18/2024</a:t>
            </a:fld>
            <a:endParaRPr lang="en-US"/>
          </a:p>
        </p:txBody>
      </p:sp>
      <p:sp>
        <p:nvSpPr>
          <p:cNvPr id="4" name="Footer Placeholder 3">
            <a:extLst>
              <a:ext uri="{FF2B5EF4-FFF2-40B4-BE49-F238E27FC236}">
                <a16:creationId xmlns:a16="http://schemas.microsoft.com/office/drawing/2014/main" id="{D5F5A762-23B6-C013-B8FA-0922748F56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3CDAF8-6383-C269-B84F-7D320E3A500C}"/>
              </a:ext>
            </a:extLst>
          </p:cNvPr>
          <p:cNvSpPr>
            <a:spLocks noGrp="1"/>
          </p:cNvSpPr>
          <p:nvPr>
            <p:ph type="sldNum" sz="quarter" idx="12"/>
          </p:nvPr>
        </p:nvSpPr>
        <p:spPr/>
        <p:txBody>
          <a:bodyPr/>
          <a:lstStyle/>
          <a:p>
            <a:fld id="{EBBDECC1-AD80-44C1-9E33-A1B1B49A6FCF}" type="slidenum">
              <a:rPr lang="en-US" smtClean="0"/>
              <a:t>‹#›</a:t>
            </a:fld>
            <a:endParaRPr lang="en-US"/>
          </a:p>
        </p:txBody>
      </p:sp>
    </p:spTree>
    <p:extLst>
      <p:ext uri="{BB962C8B-B14F-4D97-AF65-F5344CB8AC3E}">
        <p14:creationId xmlns:p14="http://schemas.microsoft.com/office/powerpoint/2010/main" val="412881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409B54-B9C1-71AC-5298-65E3E32A82C2}"/>
              </a:ext>
            </a:extLst>
          </p:cNvPr>
          <p:cNvSpPr>
            <a:spLocks noGrp="1"/>
          </p:cNvSpPr>
          <p:nvPr>
            <p:ph type="dt" sz="half" idx="10"/>
          </p:nvPr>
        </p:nvSpPr>
        <p:spPr/>
        <p:txBody>
          <a:bodyPr/>
          <a:lstStyle/>
          <a:p>
            <a:fld id="{2034EE33-227D-4CA0-9F0A-C7130641EDD7}" type="datetimeFigureOut">
              <a:rPr lang="en-US" smtClean="0"/>
              <a:t>8/18/2024</a:t>
            </a:fld>
            <a:endParaRPr lang="en-US"/>
          </a:p>
        </p:txBody>
      </p:sp>
      <p:sp>
        <p:nvSpPr>
          <p:cNvPr id="3" name="Footer Placeholder 2">
            <a:extLst>
              <a:ext uri="{FF2B5EF4-FFF2-40B4-BE49-F238E27FC236}">
                <a16:creationId xmlns:a16="http://schemas.microsoft.com/office/drawing/2014/main" id="{5482392E-CD14-F5E5-AE41-A5FCE1E383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5D30DD-B4E0-361D-5CFD-8204A191E706}"/>
              </a:ext>
            </a:extLst>
          </p:cNvPr>
          <p:cNvSpPr>
            <a:spLocks noGrp="1"/>
          </p:cNvSpPr>
          <p:nvPr>
            <p:ph type="sldNum" sz="quarter" idx="12"/>
          </p:nvPr>
        </p:nvSpPr>
        <p:spPr/>
        <p:txBody>
          <a:bodyPr/>
          <a:lstStyle/>
          <a:p>
            <a:fld id="{EBBDECC1-AD80-44C1-9E33-A1B1B49A6FCF}" type="slidenum">
              <a:rPr lang="en-US" smtClean="0"/>
              <a:t>‹#›</a:t>
            </a:fld>
            <a:endParaRPr lang="en-US"/>
          </a:p>
        </p:txBody>
      </p:sp>
    </p:spTree>
    <p:extLst>
      <p:ext uri="{BB962C8B-B14F-4D97-AF65-F5344CB8AC3E}">
        <p14:creationId xmlns:p14="http://schemas.microsoft.com/office/powerpoint/2010/main" val="306984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FCED-45AC-0DAC-5428-5A73B25FE4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60015E-B836-B243-A4F5-57B831E9AA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4A116-B621-6F43-291D-BE2A98B5F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0015F-B4FD-C9E0-05B2-1E7D3C3AFB7A}"/>
              </a:ext>
            </a:extLst>
          </p:cNvPr>
          <p:cNvSpPr>
            <a:spLocks noGrp="1"/>
          </p:cNvSpPr>
          <p:nvPr>
            <p:ph type="dt" sz="half" idx="10"/>
          </p:nvPr>
        </p:nvSpPr>
        <p:spPr/>
        <p:txBody>
          <a:bodyPr/>
          <a:lstStyle/>
          <a:p>
            <a:fld id="{2034EE33-227D-4CA0-9F0A-C7130641EDD7}" type="datetimeFigureOut">
              <a:rPr lang="en-US" smtClean="0"/>
              <a:t>8/18/2024</a:t>
            </a:fld>
            <a:endParaRPr lang="en-US"/>
          </a:p>
        </p:txBody>
      </p:sp>
      <p:sp>
        <p:nvSpPr>
          <p:cNvPr id="6" name="Footer Placeholder 5">
            <a:extLst>
              <a:ext uri="{FF2B5EF4-FFF2-40B4-BE49-F238E27FC236}">
                <a16:creationId xmlns:a16="http://schemas.microsoft.com/office/drawing/2014/main" id="{BA5E4FDD-0038-DD2E-A4E6-E98BF2B6F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37FC4A-286D-BD1D-2439-6C0027F2D2B7}"/>
              </a:ext>
            </a:extLst>
          </p:cNvPr>
          <p:cNvSpPr>
            <a:spLocks noGrp="1"/>
          </p:cNvSpPr>
          <p:nvPr>
            <p:ph type="sldNum" sz="quarter" idx="12"/>
          </p:nvPr>
        </p:nvSpPr>
        <p:spPr/>
        <p:txBody>
          <a:bodyPr/>
          <a:lstStyle/>
          <a:p>
            <a:fld id="{EBBDECC1-AD80-44C1-9E33-A1B1B49A6FCF}" type="slidenum">
              <a:rPr lang="en-US" smtClean="0"/>
              <a:t>‹#›</a:t>
            </a:fld>
            <a:endParaRPr lang="en-US"/>
          </a:p>
        </p:txBody>
      </p:sp>
    </p:spTree>
    <p:extLst>
      <p:ext uri="{BB962C8B-B14F-4D97-AF65-F5344CB8AC3E}">
        <p14:creationId xmlns:p14="http://schemas.microsoft.com/office/powerpoint/2010/main" val="204616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95F5-87B3-0EAB-3A16-B7FA9A307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4742BA-7009-573A-7E8D-944BD2273C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ABC777-C924-0C07-4C51-4EF6E573F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102F62-EBA3-9048-FAF7-3F22249BC6BA}"/>
              </a:ext>
            </a:extLst>
          </p:cNvPr>
          <p:cNvSpPr>
            <a:spLocks noGrp="1"/>
          </p:cNvSpPr>
          <p:nvPr>
            <p:ph type="dt" sz="half" idx="10"/>
          </p:nvPr>
        </p:nvSpPr>
        <p:spPr/>
        <p:txBody>
          <a:bodyPr/>
          <a:lstStyle/>
          <a:p>
            <a:fld id="{2034EE33-227D-4CA0-9F0A-C7130641EDD7}" type="datetimeFigureOut">
              <a:rPr lang="en-US" smtClean="0"/>
              <a:t>8/18/2024</a:t>
            </a:fld>
            <a:endParaRPr lang="en-US"/>
          </a:p>
        </p:txBody>
      </p:sp>
      <p:sp>
        <p:nvSpPr>
          <p:cNvPr id="6" name="Footer Placeholder 5">
            <a:extLst>
              <a:ext uri="{FF2B5EF4-FFF2-40B4-BE49-F238E27FC236}">
                <a16:creationId xmlns:a16="http://schemas.microsoft.com/office/drawing/2014/main" id="{279189B3-4792-28A2-9CDA-DB69305AE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15A39F-CFA0-0F67-6420-847D4E92867D}"/>
              </a:ext>
            </a:extLst>
          </p:cNvPr>
          <p:cNvSpPr>
            <a:spLocks noGrp="1"/>
          </p:cNvSpPr>
          <p:nvPr>
            <p:ph type="sldNum" sz="quarter" idx="12"/>
          </p:nvPr>
        </p:nvSpPr>
        <p:spPr/>
        <p:txBody>
          <a:bodyPr/>
          <a:lstStyle/>
          <a:p>
            <a:fld id="{EBBDECC1-AD80-44C1-9E33-A1B1B49A6FCF}" type="slidenum">
              <a:rPr lang="en-US" smtClean="0"/>
              <a:t>‹#›</a:t>
            </a:fld>
            <a:endParaRPr lang="en-US"/>
          </a:p>
        </p:txBody>
      </p:sp>
    </p:spTree>
    <p:extLst>
      <p:ext uri="{BB962C8B-B14F-4D97-AF65-F5344CB8AC3E}">
        <p14:creationId xmlns:p14="http://schemas.microsoft.com/office/powerpoint/2010/main" val="88996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C26CDC-9398-4BC7-E379-E6E19A832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DC111C-53F7-417B-3050-DDDC991F61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49E1A3-F1A6-843A-DE83-9E5C16E586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34EE33-227D-4CA0-9F0A-C7130641EDD7}" type="datetimeFigureOut">
              <a:rPr lang="en-US" smtClean="0"/>
              <a:t>8/18/2024</a:t>
            </a:fld>
            <a:endParaRPr lang="en-US"/>
          </a:p>
        </p:txBody>
      </p:sp>
      <p:sp>
        <p:nvSpPr>
          <p:cNvPr id="5" name="Footer Placeholder 4">
            <a:extLst>
              <a:ext uri="{FF2B5EF4-FFF2-40B4-BE49-F238E27FC236}">
                <a16:creationId xmlns:a16="http://schemas.microsoft.com/office/drawing/2014/main" id="{9BF023C8-76D9-F4AE-FE24-7B9A1C3CE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DE26A1C-0FD9-F42C-8EA9-42507615F2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BDECC1-AD80-44C1-9E33-A1B1B49A6FCF}" type="slidenum">
              <a:rPr lang="en-US" smtClean="0"/>
              <a:t>‹#›</a:t>
            </a:fld>
            <a:endParaRPr lang="en-US"/>
          </a:p>
        </p:txBody>
      </p:sp>
    </p:spTree>
    <p:extLst>
      <p:ext uri="{BB962C8B-B14F-4D97-AF65-F5344CB8AC3E}">
        <p14:creationId xmlns:p14="http://schemas.microsoft.com/office/powerpoint/2010/main" val="407689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heproductmanager.com/topics/software-development-life-cyc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A8BF-2AE6-386F-9D5B-8FA7AA022257}"/>
              </a:ext>
            </a:extLst>
          </p:cNvPr>
          <p:cNvSpPr>
            <a:spLocks noGrp="1"/>
          </p:cNvSpPr>
          <p:nvPr>
            <p:ph type="ctrTitle"/>
          </p:nvPr>
        </p:nvSpPr>
        <p:spPr/>
        <p:txBody>
          <a:bodyPr/>
          <a:lstStyle/>
          <a:p>
            <a:r>
              <a:rPr lang="en-US" dirty="0"/>
              <a:t>Agile Development</a:t>
            </a:r>
          </a:p>
        </p:txBody>
      </p:sp>
      <p:sp>
        <p:nvSpPr>
          <p:cNvPr id="3" name="Subtitle 2">
            <a:extLst>
              <a:ext uri="{FF2B5EF4-FFF2-40B4-BE49-F238E27FC236}">
                <a16:creationId xmlns:a16="http://schemas.microsoft.com/office/drawing/2014/main" id="{A608E453-9AE2-DDB2-5EF4-1BD6B3F5FB0A}"/>
              </a:ext>
            </a:extLst>
          </p:cNvPr>
          <p:cNvSpPr>
            <a:spLocks noGrp="1"/>
          </p:cNvSpPr>
          <p:nvPr>
            <p:ph type="subTitle" idx="1"/>
          </p:nvPr>
        </p:nvSpPr>
        <p:spPr/>
        <p:txBody>
          <a:bodyPr/>
          <a:lstStyle/>
          <a:p>
            <a:r>
              <a:rPr lang="en-US" dirty="0"/>
              <a:t>Jonathon Davis</a:t>
            </a:r>
          </a:p>
          <a:p>
            <a:r>
              <a:rPr lang="en-US" dirty="0"/>
              <a:t>8/17/2024</a:t>
            </a:r>
          </a:p>
          <a:p>
            <a:endParaRPr lang="en-US" dirty="0"/>
          </a:p>
        </p:txBody>
      </p:sp>
    </p:spTree>
    <p:extLst>
      <p:ext uri="{BB962C8B-B14F-4D97-AF65-F5344CB8AC3E}">
        <p14:creationId xmlns:p14="http://schemas.microsoft.com/office/powerpoint/2010/main" val="172709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92DA-4BE5-B6B3-A8A8-FAA82FE6C4EA}"/>
              </a:ext>
            </a:extLst>
          </p:cNvPr>
          <p:cNvSpPr>
            <a:spLocks noGrp="1"/>
          </p:cNvSpPr>
          <p:nvPr>
            <p:ph type="title"/>
          </p:nvPr>
        </p:nvSpPr>
        <p:spPr/>
        <p:txBody>
          <a:bodyPr/>
          <a:lstStyle/>
          <a:p>
            <a:pPr algn="ctr"/>
            <a:r>
              <a:rPr lang="en-US" dirty="0"/>
              <a:t>Agile Roles</a:t>
            </a:r>
          </a:p>
        </p:txBody>
      </p:sp>
      <p:sp>
        <p:nvSpPr>
          <p:cNvPr id="3" name="Content Placeholder 2">
            <a:extLst>
              <a:ext uri="{FF2B5EF4-FFF2-40B4-BE49-F238E27FC236}">
                <a16:creationId xmlns:a16="http://schemas.microsoft.com/office/drawing/2014/main" id="{7D6D3049-99FE-C923-B771-E008A5AECB1F}"/>
              </a:ext>
            </a:extLst>
          </p:cNvPr>
          <p:cNvSpPr>
            <a:spLocks noGrp="1"/>
          </p:cNvSpPr>
          <p:nvPr>
            <p:ph idx="1"/>
          </p:nvPr>
        </p:nvSpPr>
        <p:spPr/>
        <p:txBody>
          <a:bodyPr/>
          <a:lstStyle/>
          <a:p>
            <a:r>
              <a:rPr lang="en-US" dirty="0"/>
              <a:t>Scrum Master</a:t>
            </a:r>
          </a:p>
          <a:p>
            <a:r>
              <a:rPr lang="en-US" dirty="0"/>
              <a:t>Product Owner</a:t>
            </a:r>
          </a:p>
          <a:p>
            <a:r>
              <a:rPr lang="en-US" dirty="0"/>
              <a:t>Development Team</a:t>
            </a:r>
          </a:p>
          <a:p>
            <a:endParaRPr lang="en-US" dirty="0"/>
          </a:p>
          <a:p>
            <a:endParaRPr lang="en-US" dirty="0"/>
          </a:p>
          <a:p>
            <a:endParaRPr lang="en-US" dirty="0"/>
          </a:p>
          <a:p>
            <a:endParaRPr lang="en-US" dirty="0"/>
          </a:p>
          <a:p>
            <a:pPr marL="0" indent="0">
              <a:buNone/>
            </a:pPr>
            <a:r>
              <a:rPr lang="en-US" sz="1200" dirty="0"/>
              <a:t>Citation: Cobb, C. (2015). The Project Manager’s Guide to Mastering Agile, p. 35-38.</a:t>
            </a:r>
          </a:p>
        </p:txBody>
      </p:sp>
    </p:spTree>
    <p:extLst>
      <p:ext uri="{BB962C8B-B14F-4D97-AF65-F5344CB8AC3E}">
        <p14:creationId xmlns:p14="http://schemas.microsoft.com/office/powerpoint/2010/main" val="74146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weave">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F1F-C4A0-F5F6-FFB5-9C76FAA1D88E}"/>
              </a:ext>
            </a:extLst>
          </p:cNvPr>
          <p:cNvSpPr>
            <a:spLocks noGrp="1"/>
          </p:cNvSpPr>
          <p:nvPr>
            <p:ph type="title"/>
          </p:nvPr>
        </p:nvSpPr>
        <p:spPr/>
        <p:txBody>
          <a:bodyPr/>
          <a:lstStyle/>
          <a:p>
            <a:pPr algn="ctr"/>
            <a:r>
              <a:rPr lang="en-US" dirty="0"/>
              <a:t>Scrum Master</a:t>
            </a:r>
          </a:p>
        </p:txBody>
      </p:sp>
      <p:sp>
        <p:nvSpPr>
          <p:cNvPr id="3" name="Content Placeholder 2">
            <a:extLst>
              <a:ext uri="{FF2B5EF4-FFF2-40B4-BE49-F238E27FC236}">
                <a16:creationId xmlns:a16="http://schemas.microsoft.com/office/drawing/2014/main" id="{92112F97-8F5C-DCA4-E665-7FC3DE18EC9D}"/>
              </a:ext>
            </a:extLst>
          </p:cNvPr>
          <p:cNvSpPr>
            <a:spLocks noGrp="1"/>
          </p:cNvSpPr>
          <p:nvPr>
            <p:ph idx="1"/>
          </p:nvPr>
        </p:nvSpPr>
        <p:spPr/>
        <p:txBody>
          <a:bodyPr/>
          <a:lstStyle/>
          <a:p>
            <a:r>
              <a:rPr lang="en-US" dirty="0"/>
              <a:t>A Scrum Master is a servant-leader. The Scrum Master makes sure that the team understand and follows Scrum practices. </a:t>
            </a:r>
          </a:p>
          <a:p>
            <a:r>
              <a:rPr lang="en-US" dirty="0"/>
              <a:t>Makes the project more efficient by finding effective techniques for Product Backlog management and facilitating the Scrum events to maintain communication with the team. </a:t>
            </a:r>
          </a:p>
          <a:p>
            <a:endParaRPr lang="en-US" dirty="0"/>
          </a:p>
          <a:p>
            <a:endParaRPr lang="en-US" dirty="0"/>
          </a:p>
          <a:p>
            <a:pPr marL="0" indent="0">
              <a:buNone/>
            </a:pPr>
            <a:r>
              <a:rPr lang="en-US" sz="1200" dirty="0"/>
              <a:t>Citation: Cobb, C. (2015). The Project Manager’s Guide to Mastering Agile, p. 36.</a:t>
            </a:r>
          </a:p>
        </p:txBody>
      </p:sp>
    </p:spTree>
    <p:extLst>
      <p:ext uri="{BB962C8B-B14F-4D97-AF65-F5344CB8AC3E}">
        <p14:creationId xmlns:p14="http://schemas.microsoft.com/office/powerpoint/2010/main" val="288937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narHorz">
          <a:fgClr>
            <a:schemeClr val="accent3">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8EA6-F1CA-C449-6C58-808062A514B5}"/>
              </a:ext>
            </a:extLst>
          </p:cNvPr>
          <p:cNvSpPr>
            <a:spLocks noGrp="1"/>
          </p:cNvSpPr>
          <p:nvPr>
            <p:ph type="title"/>
          </p:nvPr>
        </p:nvSpPr>
        <p:spPr/>
        <p:txBody>
          <a:bodyPr/>
          <a:lstStyle/>
          <a:p>
            <a:pPr algn="ctr"/>
            <a:r>
              <a:rPr lang="en-US" dirty="0"/>
              <a:t>Product Owner</a:t>
            </a:r>
          </a:p>
        </p:txBody>
      </p:sp>
      <p:sp>
        <p:nvSpPr>
          <p:cNvPr id="3" name="Content Placeholder 2">
            <a:extLst>
              <a:ext uri="{FF2B5EF4-FFF2-40B4-BE49-F238E27FC236}">
                <a16:creationId xmlns:a16="http://schemas.microsoft.com/office/drawing/2014/main" id="{4BC58A49-6970-9D08-E874-3C3188A47A13}"/>
              </a:ext>
            </a:extLst>
          </p:cNvPr>
          <p:cNvSpPr>
            <a:spLocks noGrp="1"/>
          </p:cNvSpPr>
          <p:nvPr>
            <p:ph idx="1"/>
          </p:nvPr>
        </p:nvSpPr>
        <p:spPr/>
        <p:txBody>
          <a:bodyPr/>
          <a:lstStyle/>
          <a:p>
            <a:r>
              <a:rPr lang="en-US" dirty="0"/>
              <a:t>A Product Owner is in charge of maximizing the product value. </a:t>
            </a:r>
          </a:p>
          <a:p>
            <a:r>
              <a:rPr lang="en-US" dirty="0"/>
              <a:t>The product Owner is responsible for managing the Product Backlog by ordering items to achieve goals, optimizing the value of the work of the Development Team, and communicating the Product Backlog. </a:t>
            </a:r>
          </a:p>
          <a:p>
            <a:endParaRPr lang="en-US" dirty="0"/>
          </a:p>
          <a:p>
            <a:endParaRPr lang="en-US" dirty="0"/>
          </a:p>
          <a:p>
            <a:pPr marL="0" indent="0">
              <a:buNone/>
            </a:pPr>
            <a:r>
              <a:rPr lang="en-US" sz="1200" dirty="0"/>
              <a:t>Citation: Cobb, C. (2015). The Project Manager’s Guide to Mastering Agile, p. 35.</a:t>
            </a:r>
          </a:p>
        </p:txBody>
      </p:sp>
    </p:spTree>
    <p:extLst>
      <p:ext uri="{BB962C8B-B14F-4D97-AF65-F5344CB8AC3E}">
        <p14:creationId xmlns:p14="http://schemas.microsoft.com/office/powerpoint/2010/main" val="202106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80">
          <a:fgClr>
            <a:schemeClr val="accent5">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8C6B-0ECF-722F-0DBB-02FDFE77BF60}"/>
              </a:ext>
            </a:extLst>
          </p:cNvPr>
          <p:cNvSpPr>
            <a:spLocks noGrp="1"/>
          </p:cNvSpPr>
          <p:nvPr>
            <p:ph type="title"/>
          </p:nvPr>
        </p:nvSpPr>
        <p:spPr/>
        <p:txBody>
          <a:bodyPr/>
          <a:lstStyle/>
          <a:p>
            <a:pPr algn="ctr"/>
            <a:r>
              <a:rPr lang="en-US" dirty="0"/>
              <a:t>Development Team</a:t>
            </a:r>
          </a:p>
        </p:txBody>
      </p:sp>
      <p:sp>
        <p:nvSpPr>
          <p:cNvPr id="3" name="Content Placeholder 2">
            <a:extLst>
              <a:ext uri="{FF2B5EF4-FFF2-40B4-BE49-F238E27FC236}">
                <a16:creationId xmlns:a16="http://schemas.microsoft.com/office/drawing/2014/main" id="{D9E9E16C-51BA-399C-0251-AC66C7320A28}"/>
              </a:ext>
            </a:extLst>
          </p:cNvPr>
          <p:cNvSpPr>
            <a:spLocks noGrp="1"/>
          </p:cNvSpPr>
          <p:nvPr>
            <p:ph idx="1"/>
          </p:nvPr>
        </p:nvSpPr>
        <p:spPr/>
        <p:txBody>
          <a:bodyPr/>
          <a:lstStyle/>
          <a:p>
            <a:r>
              <a:rPr lang="en-US" dirty="0"/>
              <a:t>The Development team is a self-organizing and cross-functional team that do the work of delivering increments of products. </a:t>
            </a:r>
          </a:p>
          <a:p>
            <a:r>
              <a:rPr lang="en-US" dirty="0"/>
              <a:t>There are no titles for members other than being a Developer, and there are no sub teams involved. </a:t>
            </a:r>
          </a:p>
          <a:p>
            <a:endParaRPr lang="en-US" dirty="0"/>
          </a:p>
          <a:p>
            <a:endParaRPr lang="en-US" dirty="0"/>
          </a:p>
          <a:p>
            <a:endParaRPr lang="en-US" dirty="0"/>
          </a:p>
          <a:p>
            <a:pPr marL="0" indent="0">
              <a:buNone/>
            </a:pPr>
            <a:r>
              <a:rPr lang="en-US" sz="1200" dirty="0"/>
              <a:t>Citation: Cobb, C. (2015). The Project Manager’s Guide to Mastering Agile, p. 38.</a:t>
            </a:r>
          </a:p>
        </p:txBody>
      </p:sp>
    </p:spTree>
    <p:extLst>
      <p:ext uri="{BB962C8B-B14F-4D97-AF65-F5344CB8AC3E}">
        <p14:creationId xmlns:p14="http://schemas.microsoft.com/office/powerpoint/2010/main" val="423015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dashUpDiag">
          <a:fgClr>
            <a:schemeClr val="accent4">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16DA-7B8F-1791-F1A0-25A971D84FA8}"/>
              </a:ext>
            </a:extLst>
          </p:cNvPr>
          <p:cNvSpPr>
            <a:spLocks noGrp="1"/>
          </p:cNvSpPr>
          <p:nvPr>
            <p:ph type="title"/>
          </p:nvPr>
        </p:nvSpPr>
        <p:spPr/>
        <p:txBody>
          <a:bodyPr/>
          <a:lstStyle/>
          <a:p>
            <a:pPr algn="ctr"/>
            <a:r>
              <a:rPr lang="en-US" dirty="0"/>
              <a:t>Agile Phases</a:t>
            </a:r>
          </a:p>
        </p:txBody>
      </p:sp>
      <p:sp>
        <p:nvSpPr>
          <p:cNvPr id="3" name="Content Placeholder 2">
            <a:extLst>
              <a:ext uri="{FF2B5EF4-FFF2-40B4-BE49-F238E27FC236}">
                <a16:creationId xmlns:a16="http://schemas.microsoft.com/office/drawing/2014/main" id="{8B7C139E-B74D-BE38-A922-16D3A8C27C75}"/>
              </a:ext>
            </a:extLst>
          </p:cNvPr>
          <p:cNvSpPr>
            <a:spLocks noGrp="1"/>
          </p:cNvSpPr>
          <p:nvPr>
            <p:ph idx="1"/>
          </p:nvPr>
        </p:nvSpPr>
        <p:spPr/>
        <p:txBody>
          <a:bodyPr>
            <a:normAutofit/>
          </a:bodyPr>
          <a:lstStyle/>
          <a:p>
            <a:r>
              <a:rPr lang="en-US" sz="1600" dirty="0"/>
              <a:t>Planning and Analysis: Agile is flexible and allows for continuous planning and abrupt changes. </a:t>
            </a:r>
          </a:p>
          <a:p>
            <a:r>
              <a:rPr lang="en-US" sz="1600" dirty="0"/>
              <a:t>Define Requirements: Requirements use user stories, product backlog, and refinement during each sprint. </a:t>
            </a:r>
          </a:p>
          <a:p>
            <a:r>
              <a:rPr lang="en-US" sz="1600" dirty="0"/>
              <a:t>Design: Allows adaptive design process, allowing revisiting and refinement with each sprint. </a:t>
            </a:r>
          </a:p>
          <a:p>
            <a:r>
              <a:rPr lang="en-US" sz="1600" dirty="0"/>
              <a:t>Development: Code is developed with each sprint and produces a potentially finished product every increment. </a:t>
            </a:r>
          </a:p>
          <a:p>
            <a:r>
              <a:rPr lang="en-US" sz="1600" dirty="0"/>
              <a:t>Testing: Testing allows for continuous feedback and identification of issues, as well as changes. </a:t>
            </a:r>
          </a:p>
          <a:p>
            <a:r>
              <a:rPr lang="en-US" sz="1600" dirty="0"/>
              <a:t>Deployment: </a:t>
            </a:r>
            <a:r>
              <a:rPr lang="en-US" sz="1600" dirty="0" err="1"/>
              <a:t>Agile’s</a:t>
            </a:r>
            <a:r>
              <a:rPr lang="en-US" sz="1600" dirty="0"/>
              <a:t> framework allows for continuous deployment and releases. </a:t>
            </a:r>
          </a:p>
          <a:p>
            <a:r>
              <a:rPr lang="en-US" sz="1600" dirty="0"/>
              <a:t>Maintenance: Agile has ongoing maintenance through each sprint, allowing patches, updates, and adjustments based on user and stakeholder feedback. </a:t>
            </a:r>
            <a:endParaRPr lang="en-US" dirty="0"/>
          </a:p>
          <a:p>
            <a:pPr marL="0" indent="0">
              <a:buNone/>
            </a:pPr>
            <a:endParaRPr lang="en-US" sz="1200" dirty="0"/>
          </a:p>
          <a:p>
            <a:pPr marL="0" indent="0">
              <a:buNone/>
            </a:pPr>
            <a:endParaRPr lang="en-US" sz="1200" dirty="0"/>
          </a:p>
          <a:p>
            <a:pPr marL="0" indent="0">
              <a:buNone/>
            </a:pPr>
            <a:r>
              <a:rPr lang="en-US" sz="1200" dirty="0"/>
              <a:t>Citations:</a:t>
            </a:r>
          </a:p>
          <a:p>
            <a:pPr marL="0" indent="0">
              <a:buNone/>
            </a:pPr>
            <a:r>
              <a:rPr lang="en-US" sz="1200" dirty="0"/>
              <a:t>Clark, H. (n.d.). Software Development Life Cycle(SDLC). The Product Manager. </a:t>
            </a:r>
            <a:r>
              <a:rPr lang="en-US" sz="1200" dirty="0">
                <a:hlinkClick r:id="rId2"/>
              </a:rPr>
              <a:t>https://theproductmanager.com/topics/software-development-life-cycle/</a:t>
            </a:r>
            <a:endParaRPr lang="en-US" sz="1200" dirty="0"/>
          </a:p>
          <a:p>
            <a:pPr marL="0" indent="0">
              <a:buNone/>
            </a:pPr>
            <a:r>
              <a:rPr lang="en-US" sz="1200" dirty="0"/>
              <a:t>Cobb, C. (2015). The Project Manager’s Guide to Mastering Agile</a:t>
            </a:r>
          </a:p>
        </p:txBody>
      </p:sp>
    </p:spTree>
    <p:extLst>
      <p:ext uri="{BB962C8B-B14F-4D97-AF65-F5344CB8AC3E}">
        <p14:creationId xmlns:p14="http://schemas.microsoft.com/office/powerpoint/2010/main" val="38252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lgCheck">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5B3-9DA0-0DB2-AFC4-C26EEBDAEAC6}"/>
              </a:ext>
            </a:extLst>
          </p:cNvPr>
          <p:cNvSpPr>
            <a:spLocks noGrp="1"/>
          </p:cNvSpPr>
          <p:nvPr>
            <p:ph type="title"/>
          </p:nvPr>
        </p:nvSpPr>
        <p:spPr/>
        <p:txBody>
          <a:bodyPr/>
          <a:lstStyle/>
          <a:p>
            <a:pPr algn="ctr"/>
            <a:r>
              <a:rPr lang="en-US" dirty="0"/>
              <a:t>Waterfall Method</a:t>
            </a:r>
          </a:p>
        </p:txBody>
      </p:sp>
      <p:sp>
        <p:nvSpPr>
          <p:cNvPr id="3" name="Content Placeholder 2">
            <a:extLst>
              <a:ext uri="{FF2B5EF4-FFF2-40B4-BE49-F238E27FC236}">
                <a16:creationId xmlns:a16="http://schemas.microsoft.com/office/drawing/2014/main" id="{CFF0585C-7B2E-9648-FD55-6B9985D38254}"/>
              </a:ext>
            </a:extLst>
          </p:cNvPr>
          <p:cNvSpPr>
            <a:spLocks noGrp="1"/>
          </p:cNvSpPr>
          <p:nvPr>
            <p:ph idx="1"/>
          </p:nvPr>
        </p:nvSpPr>
        <p:spPr/>
        <p:txBody>
          <a:bodyPr/>
          <a:lstStyle/>
          <a:p>
            <a:r>
              <a:rPr lang="en-US" dirty="0"/>
              <a:t>The Waterfall approach is a more rigid and sequential approach. It is the classical approach to Software Development. </a:t>
            </a:r>
          </a:p>
          <a:p>
            <a:r>
              <a:rPr lang="en-US" dirty="0"/>
              <a:t>The Waterfall Method isn’t as flexible or adaptable as the Agile method, so when the Product Owner changed the backlog to change the travel locations to Detox and Spa, this rigid approach would have been difficult to implement new changes. </a:t>
            </a:r>
          </a:p>
          <a:p>
            <a:endParaRPr lang="en-US" dirty="0"/>
          </a:p>
          <a:p>
            <a:endParaRPr lang="en-US" dirty="0"/>
          </a:p>
          <a:p>
            <a:pPr marL="0" indent="0">
              <a:buNone/>
            </a:pPr>
            <a:endParaRPr lang="en-US" sz="1200" dirty="0"/>
          </a:p>
          <a:p>
            <a:pPr marL="0" indent="0">
              <a:buNone/>
            </a:pPr>
            <a:r>
              <a:rPr lang="en-US" sz="1200" dirty="0"/>
              <a:t>Citation: Cobb, C. (2015). The Project Manager’s Guide to Mastering Agile, p. 18i.</a:t>
            </a:r>
          </a:p>
          <a:p>
            <a:pPr marL="0" indent="0">
              <a:buNone/>
            </a:pPr>
            <a:endParaRPr lang="en-US" sz="1200" dirty="0"/>
          </a:p>
        </p:txBody>
      </p:sp>
    </p:spTree>
    <p:extLst>
      <p:ext uri="{BB962C8B-B14F-4D97-AF65-F5344CB8AC3E}">
        <p14:creationId xmlns:p14="http://schemas.microsoft.com/office/powerpoint/2010/main" val="115220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5B2E-1D85-176A-0F13-F67D9A249800}"/>
              </a:ext>
            </a:extLst>
          </p:cNvPr>
          <p:cNvSpPr>
            <a:spLocks noGrp="1"/>
          </p:cNvSpPr>
          <p:nvPr>
            <p:ph type="title"/>
          </p:nvPr>
        </p:nvSpPr>
        <p:spPr/>
        <p:txBody>
          <a:bodyPr/>
          <a:lstStyle/>
          <a:p>
            <a:pPr algn="ctr"/>
            <a:r>
              <a:rPr lang="en-US" dirty="0"/>
              <a:t>Waterfall or Agile?</a:t>
            </a:r>
          </a:p>
        </p:txBody>
      </p:sp>
      <p:sp>
        <p:nvSpPr>
          <p:cNvPr id="3" name="Content Placeholder 2">
            <a:extLst>
              <a:ext uri="{FF2B5EF4-FFF2-40B4-BE49-F238E27FC236}">
                <a16:creationId xmlns:a16="http://schemas.microsoft.com/office/drawing/2014/main" id="{AB826584-5094-6875-01D2-6333BE426FC7}"/>
              </a:ext>
            </a:extLst>
          </p:cNvPr>
          <p:cNvSpPr>
            <a:spLocks noGrp="1"/>
          </p:cNvSpPr>
          <p:nvPr>
            <p:ph idx="1"/>
          </p:nvPr>
        </p:nvSpPr>
        <p:spPr/>
        <p:txBody>
          <a:bodyPr/>
          <a:lstStyle/>
          <a:p>
            <a:r>
              <a:rPr lang="en-US" dirty="0"/>
              <a:t>A primary factor for choosing the Waterfall or Agile approach would be if the project is extremely straightforward and sequential, or if it is subject to changes. The Waterfall method would only work on projects that will have no changes, and the Agile method allows flexibility during the software development lifecycle. </a:t>
            </a:r>
          </a:p>
          <a:p>
            <a:endParaRPr lang="en-US" dirty="0"/>
          </a:p>
          <a:p>
            <a:endParaRPr lang="en-US" dirty="0"/>
          </a:p>
          <a:p>
            <a:pPr marL="0" indent="0">
              <a:buNone/>
            </a:pPr>
            <a:endParaRPr lang="en-US" dirty="0"/>
          </a:p>
          <a:p>
            <a:pPr marL="0" indent="0">
              <a:buNone/>
            </a:pPr>
            <a:r>
              <a:rPr lang="en-US" sz="1200" dirty="0"/>
              <a:t>Citation: Cobb, C. (2015). The Project Manager’s Guide to Mastering Agile, p. 18-19.</a:t>
            </a:r>
          </a:p>
        </p:txBody>
      </p:sp>
    </p:spTree>
    <p:extLst>
      <p:ext uri="{BB962C8B-B14F-4D97-AF65-F5344CB8AC3E}">
        <p14:creationId xmlns:p14="http://schemas.microsoft.com/office/powerpoint/2010/main" val="893005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565</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Agile Development</vt:lpstr>
      <vt:lpstr>Agile Roles</vt:lpstr>
      <vt:lpstr>Scrum Master</vt:lpstr>
      <vt:lpstr>Product Owner</vt:lpstr>
      <vt:lpstr>Development Team</vt:lpstr>
      <vt:lpstr>Agile Phases</vt:lpstr>
      <vt:lpstr>Waterfall Method</vt:lpstr>
      <vt:lpstr>Waterfall or Agile?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 Ian</dc:creator>
  <cp:lastModifiedBy>l Ian</cp:lastModifiedBy>
  <cp:revision>1</cp:revision>
  <dcterms:created xsi:type="dcterms:W3CDTF">2024-08-19T04:06:29Z</dcterms:created>
  <dcterms:modified xsi:type="dcterms:W3CDTF">2024-08-19T04:23:39Z</dcterms:modified>
</cp:coreProperties>
</file>