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97" r:id="rId4"/>
    <p:sldId id="296" r:id="rId5"/>
    <p:sldId id="288" r:id="rId6"/>
    <p:sldId id="298" r:id="rId7"/>
    <p:sldId id="299" r:id="rId8"/>
    <p:sldId id="266" r:id="rId9"/>
    <p:sldId id="301" r:id="rId10"/>
    <p:sldId id="302" r:id="rId11"/>
    <p:sldId id="303" r:id="rId12"/>
    <p:sldId id="304" r:id="rId13"/>
    <p:sldId id="300"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Panda" initials="SP" lastIdx="1" clrIdx="0">
    <p:extLst>
      <p:ext uri="{19B8F6BF-5375-455C-9EA6-DF929625EA0E}">
        <p15:presenceInfo xmlns:p15="http://schemas.microsoft.com/office/powerpoint/2012/main" userId="594c0f5dd20ee7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A0B3A-7EA7-4C32-B9DD-F3F20D415BF3}" type="doc">
      <dgm:prSet loTypeId="urn:microsoft.com/office/officeart/2005/8/layout/process1" loCatId="process" qsTypeId="urn:microsoft.com/office/officeart/2005/8/quickstyle/simple1" qsCatId="simple" csTypeId="urn:microsoft.com/office/officeart/2005/8/colors/accent1_2" csCatId="accent1" phldr="1"/>
      <dgm:spPr/>
    </dgm:pt>
    <dgm:pt modelId="{8057C04B-0144-4C0C-BD15-818A96E93B7B}">
      <dgm:prSet phldrT="[Text]"/>
      <dgm:spPr/>
      <dgm:t>
        <a:bodyPr/>
        <a:lstStyle/>
        <a:p>
          <a:r>
            <a:rPr lang="en-US" dirty="0"/>
            <a:t>Install modules</a:t>
          </a:r>
        </a:p>
      </dgm:t>
    </dgm:pt>
    <dgm:pt modelId="{209A9EB0-3393-4387-9E93-CFAA0A4E3C74}" type="parTrans" cxnId="{4C162C38-ED47-4151-8633-4BB35804E9B9}">
      <dgm:prSet/>
      <dgm:spPr/>
      <dgm:t>
        <a:bodyPr/>
        <a:lstStyle/>
        <a:p>
          <a:endParaRPr lang="en-US"/>
        </a:p>
      </dgm:t>
    </dgm:pt>
    <dgm:pt modelId="{52EACEB2-73D5-4FA6-B030-918D49B563EF}" type="sibTrans" cxnId="{4C162C38-ED47-4151-8633-4BB35804E9B9}">
      <dgm:prSet/>
      <dgm:spPr/>
      <dgm:t>
        <a:bodyPr/>
        <a:lstStyle/>
        <a:p>
          <a:endParaRPr lang="en-US"/>
        </a:p>
      </dgm:t>
    </dgm:pt>
    <dgm:pt modelId="{A87EECC1-648A-47E4-B141-F34021CE9290}">
      <dgm:prSet phldrT="[Text]"/>
      <dgm:spPr/>
      <dgm:t>
        <a:bodyPr/>
        <a:lstStyle/>
        <a:p>
          <a:r>
            <a:rPr lang="en-US" dirty="0"/>
            <a:t>Fetch pre-trained transformer model</a:t>
          </a:r>
        </a:p>
      </dgm:t>
    </dgm:pt>
    <dgm:pt modelId="{4D37F179-FE66-436B-99E3-6AE3552C22DD}" type="parTrans" cxnId="{E9972BA7-9ED0-41EF-B7FA-62BC8FF18EBC}">
      <dgm:prSet/>
      <dgm:spPr/>
      <dgm:t>
        <a:bodyPr/>
        <a:lstStyle/>
        <a:p>
          <a:endParaRPr lang="en-US"/>
        </a:p>
      </dgm:t>
    </dgm:pt>
    <dgm:pt modelId="{F2EB60B8-A35C-455B-8EDF-0D39A03A7ED5}" type="sibTrans" cxnId="{E9972BA7-9ED0-41EF-B7FA-62BC8FF18EBC}">
      <dgm:prSet/>
      <dgm:spPr/>
      <dgm:t>
        <a:bodyPr/>
        <a:lstStyle/>
        <a:p>
          <a:endParaRPr lang="en-US"/>
        </a:p>
      </dgm:t>
    </dgm:pt>
    <dgm:pt modelId="{0F0A0AE6-5A93-4757-8676-7C956BC3E729}">
      <dgm:prSet phldrT="[Text]"/>
      <dgm:spPr/>
      <dgm:t>
        <a:bodyPr/>
        <a:lstStyle/>
        <a:p>
          <a:r>
            <a:rPr lang="en-US" dirty="0"/>
            <a:t>Fetch context and reference files</a:t>
          </a:r>
        </a:p>
      </dgm:t>
    </dgm:pt>
    <dgm:pt modelId="{7E49B585-1AA7-48B8-88BE-8AB782B01772}" type="parTrans" cxnId="{E7115980-B23D-4B03-AD5D-C4FB900B3557}">
      <dgm:prSet/>
      <dgm:spPr/>
      <dgm:t>
        <a:bodyPr/>
        <a:lstStyle/>
        <a:p>
          <a:endParaRPr lang="en-US"/>
        </a:p>
      </dgm:t>
    </dgm:pt>
    <dgm:pt modelId="{A64B3B18-3890-410F-AD67-C4D6516A49B1}" type="sibTrans" cxnId="{E7115980-B23D-4B03-AD5D-C4FB900B3557}">
      <dgm:prSet/>
      <dgm:spPr/>
      <dgm:t>
        <a:bodyPr/>
        <a:lstStyle/>
        <a:p>
          <a:endParaRPr lang="en-US"/>
        </a:p>
      </dgm:t>
    </dgm:pt>
    <dgm:pt modelId="{B0E52927-9100-4111-85B9-E013158FA017}">
      <dgm:prSet phldrT="[Text]"/>
      <dgm:spPr/>
      <dgm:t>
        <a:bodyPr/>
        <a:lstStyle/>
        <a:p>
          <a:r>
            <a:rPr lang="en-US" dirty="0"/>
            <a:t>Parse context file</a:t>
          </a:r>
        </a:p>
      </dgm:t>
    </dgm:pt>
    <dgm:pt modelId="{44CA595C-2CB5-408D-932F-F167DD30FB40}" type="parTrans" cxnId="{738F1069-26A3-491C-9431-CCFF75417DB6}">
      <dgm:prSet/>
      <dgm:spPr/>
      <dgm:t>
        <a:bodyPr/>
        <a:lstStyle/>
        <a:p>
          <a:endParaRPr lang="en-US"/>
        </a:p>
      </dgm:t>
    </dgm:pt>
    <dgm:pt modelId="{559A82E5-A953-4817-A8F7-EC420B35D4FC}" type="sibTrans" cxnId="{738F1069-26A3-491C-9431-CCFF75417DB6}">
      <dgm:prSet/>
      <dgm:spPr/>
      <dgm:t>
        <a:bodyPr/>
        <a:lstStyle/>
        <a:p>
          <a:endParaRPr lang="en-US"/>
        </a:p>
      </dgm:t>
    </dgm:pt>
    <dgm:pt modelId="{64BEFEEB-8DC2-4209-9EFA-A9E4773D3E8C}">
      <dgm:prSet phldrT="[Text]"/>
      <dgm:spPr/>
      <dgm:t>
        <a:bodyPr/>
        <a:lstStyle/>
        <a:p>
          <a:r>
            <a:rPr lang="en-US" dirty="0"/>
            <a:t>Generate questions using transformer</a:t>
          </a:r>
        </a:p>
      </dgm:t>
    </dgm:pt>
    <dgm:pt modelId="{ADAB4968-E9E5-4F5B-8733-6E835B45DA74}" type="parTrans" cxnId="{AF0B70C5-AADB-4DED-9563-DBC0793AA870}">
      <dgm:prSet/>
      <dgm:spPr/>
      <dgm:t>
        <a:bodyPr/>
        <a:lstStyle/>
        <a:p>
          <a:endParaRPr lang="en-US"/>
        </a:p>
      </dgm:t>
    </dgm:pt>
    <dgm:pt modelId="{799CA287-926E-409E-BBB3-B5A6BF8E6A2C}" type="sibTrans" cxnId="{AF0B70C5-AADB-4DED-9563-DBC0793AA870}">
      <dgm:prSet/>
      <dgm:spPr/>
      <dgm:t>
        <a:bodyPr/>
        <a:lstStyle/>
        <a:p>
          <a:endParaRPr lang="en-US"/>
        </a:p>
      </dgm:t>
    </dgm:pt>
    <dgm:pt modelId="{55A81BC1-CDD0-4D6C-8E44-080C6F99390A}">
      <dgm:prSet phldrT="[Text]"/>
      <dgm:spPr/>
      <dgm:t>
        <a:bodyPr/>
        <a:lstStyle/>
        <a:p>
          <a:r>
            <a:rPr lang="en-US" dirty="0"/>
            <a:t>Store questions in output file</a:t>
          </a:r>
        </a:p>
      </dgm:t>
    </dgm:pt>
    <dgm:pt modelId="{C47C364E-9DBF-409D-A42E-405BB87DA528}" type="parTrans" cxnId="{FB37C0D4-FA67-49F6-8F22-D4C922EB39F8}">
      <dgm:prSet/>
      <dgm:spPr/>
      <dgm:t>
        <a:bodyPr/>
        <a:lstStyle/>
        <a:p>
          <a:endParaRPr lang="en-US"/>
        </a:p>
      </dgm:t>
    </dgm:pt>
    <dgm:pt modelId="{52E9B184-62D9-4F50-9383-9FDA736B66E2}" type="sibTrans" cxnId="{FB37C0D4-FA67-49F6-8F22-D4C922EB39F8}">
      <dgm:prSet/>
      <dgm:spPr/>
      <dgm:t>
        <a:bodyPr/>
        <a:lstStyle/>
        <a:p>
          <a:endParaRPr lang="en-US"/>
        </a:p>
      </dgm:t>
    </dgm:pt>
    <dgm:pt modelId="{4A4C6091-48D6-4DEB-99CA-8715C26CF2B9}">
      <dgm:prSet phldrT="[Text]"/>
      <dgm:spPr/>
      <dgm:t>
        <a:bodyPr/>
        <a:lstStyle/>
        <a:p>
          <a:r>
            <a:rPr lang="en-US" dirty="0"/>
            <a:t>Calculate BLEU and METEOR scores</a:t>
          </a:r>
        </a:p>
      </dgm:t>
    </dgm:pt>
    <dgm:pt modelId="{A6AC9A58-21B0-4D10-AB04-66328980C6B1}" type="parTrans" cxnId="{8B2B61F9-4A24-43DD-93F3-23D3BF02AE2F}">
      <dgm:prSet/>
      <dgm:spPr/>
      <dgm:t>
        <a:bodyPr/>
        <a:lstStyle/>
        <a:p>
          <a:endParaRPr lang="en-US"/>
        </a:p>
      </dgm:t>
    </dgm:pt>
    <dgm:pt modelId="{E90C33B2-5F0E-4A8A-BE9D-577513041AA5}" type="sibTrans" cxnId="{8B2B61F9-4A24-43DD-93F3-23D3BF02AE2F}">
      <dgm:prSet/>
      <dgm:spPr/>
      <dgm:t>
        <a:bodyPr/>
        <a:lstStyle/>
        <a:p>
          <a:endParaRPr lang="en-US"/>
        </a:p>
      </dgm:t>
    </dgm:pt>
    <dgm:pt modelId="{6AB6350F-F488-4154-A27F-E86C2570822B}" type="pres">
      <dgm:prSet presAssocID="{6A8A0B3A-7EA7-4C32-B9DD-F3F20D415BF3}" presName="Name0" presStyleCnt="0">
        <dgm:presLayoutVars>
          <dgm:dir/>
          <dgm:resizeHandles val="exact"/>
        </dgm:presLayoutVars>
      </dgm:prSet>
      <dgm:spPr/>
    </dgm:pt>
    <dgm:pt modelId="{870BF8DD-BE28-4384-9FC4-75DC9C91ABB4}" type="pres">
      <dgm:prSet presAssocID="{8057C04B-0144-4C0C-BD15-818A96E93B7B}" presName="node" presStyleLbl="node1" presStyleIdx="0" presStyleCnt="7">
        <dgm:presLayoutVars>
          <dgm:bulletEnabled val="1"/>
        </dgm:presLayoutVars>
      </dgm:prSet>
      <dgm:spPr/>
    </dgm:pt>
    <dgm:pt modelId="{C37DF7D2-DA1F-4E76-8066-C2228A8D30E6}" type="pres">
      <dgm:prSet presAssocID="{52EACEB2-73D5-4FA6-B030-918D49B563EF}" presName="sibTrans" presStyleLbl="sibTrans2D1" presStyleIdx="0" presStyleCnt="6"/>
      <dgm:spPr/>
    </dgm:pt>
    <dgm:pt modelId="{C357F7D6-963B-40FA-AA2F-3519823609C9}" type="pres">
      <dgm:prSet presAssocID="{52EACEB2-73D5-4FA6-B030-918D49B563EF}" presName="connectorText" presStyleLbl="sibTrans2D1" presStyleIdx="0" presStyleCnt="6"/>
      <dgm:spPr/>
    </dgm:pt>
    <dgm:pt modelId="{5308352E-5692-4C94-8194-BB2FC953EFDF}" type="pres">
      <dgm:prSet presAssocID="{A87EECC1-648A-47E4-B141-F34021CE9290}" presName="node" presStyleLbl="node1" presStyleIdx="1" presStyleCnt="7">
        <dgm:presLayoutVars>
          <dgm:bulletEnabled val="1"/>
        </dgm:presLayoutVars>
      </dgm:prSet>
      <dgm:spPr/>
    </dgm:pt>
    <dgm:pt modelId="{1F488EE1-C8D4-4672-AE17-261A6B5D6616}" type="pres">
      <dgm:prSet presAssocID="{F2EB60B8-A35C-455B-8EDF-0D39A03A7ED5}" presName="sibTrans" presStyleLbl="sibTrans2D1" presStyleIdx="1" presStyleCnt="6"/>
      <dgm:spPr/>
    </dgm:pt>
    <dgm:pt modelId="{ABBEEB9E-3F3B-4DFF-975B-20891B78ACD9}" type="pres">
      <dgm:prSet presAssocID="{F2EB60B8-A35C-455B-8EDF-0D39A03A7ED5}" presName="connectorText" presStyleLbl="sibTrans2D1" presStyleIdx="1" presStyleCnt="6"/>
      <dgm:spPr/>
    </dgm:pt>
    <dgm:pt modelId="{BF6DD303-BD50-4101-B98A-C17DCFB70E0A}" type="pres">
      <dgm:prSet presAssocID="{0F0A0AE6-5A93-4757-8676-7C956BC3E729}" presName="node" presStyleLbl="node1" presStyleIdx="2" presStyleCnt="7">
        <dgm:presLayoutVars>
          <dgm:bulletEnabled val="1"/>
        </dgm:presLayoutVars>
      </dgm:prSet>
      <dgm:spPr/>
    </dgm:pt>
    <dgm:pt modelId="{E042A8CB-6153-421C-8356-B0AD71ED8DA3}" type="pres">
      <dgm:prSet presAssocID="{A64B3B18-3890-410F-AD67-C4D6516A49B1}" presName="sibTrans" presStyleLbl="sibTrans2D1" presStyleIdx="2" presStyleCnt="6"/>
      <dgm:spPr/>
    </dgm:pt>
    <dgm:pt modelId="{C8E0702A-36EA-4C61-AD49-CD3F555AC698}" type="pres">
      <dgm:prSet presAssocID="{A64B3B18-3890-410F-AD67-C4D6516A49B1}" presName="connectorText" presStyleLbl="sibTrans2D1" presStyleIdx="2" presStyleCnt="6"/>
      <dgm:spPr/>
    </dgm:pt>
    <dgm:pt modelId="{FF2363C5-DD4E-405C-B55A-A61D30F5974E}" type="pres">
      <dgm:prSet presAssocID="{B0E52927-9100-4111-85B9-E013158FA017}" presName="node" presStyleLbl="node1" presStyleIdx="3" presStyleCnt="7">
        <dgm:presLayoutVars>
          <dgm:bulletEnabled val="1"/>
        </dgm:presLayoutVars>
      </dgm:prSet>
      <dgm:spPr/>
    </dgm:pt>
    <dgm:pt modelId="{C692E9D9-D513-48BA-965B-1757F8B6C445}" type="pres">
      <dgm:prSet presAssocID="{559A82E5-A953-4817-A8F7-EC420B35D4FC}" presName="sibTrans" presStyleLbl="sibTrans2D1" presStyleIdx="3" presStyleCnt="6"/>
      <dgm:spPr/>
    </dgm:pt>
    <dgm:pt modelId="{27C64ED2-83C4-435E-8583-A63A88F22567}" type="pres">
      <dgm:prSet presAssocID="{559A82E5-A953-4817-A8F7-EC420B35D4FC}" presName="connectorText" presStyleLbl="sibTrans2D1" presStyleIdx="3" presStyleCnt="6"/>
      <dgm:spPr/>
    </dgm:pt>
    <dgm:pt modelId="{07CFE966-8B7C-4AC8-9233-D7137B052D9C}" type="pres">
      <dgm:prSet presAssocID="{64BEFEEB-8DC2-4209-9EFA-A9E4773D3E8C}" presName="node" presStyleLbl="node1" presStyleIdx="4" presStyleCnt="7">
        <dgm:presLayoutVars>
          <dgm:bulletEnabled val="1"/>
        </dgm:presLayoutVars>
      </dgm:prSet>
      <dgm:spPr/>
    </dgm:pt>
    <dgm:pt modelId="{1C9C5276-AF03-4E68-912F-1B0E1AEB08C6}" type="pres">
      <dgm:prSet presAssocID="{799CA287-926E-409E-BBB3-B5A6BF8E6A2C}" presName="sibTrans" presStyleLbl="sibTrans2D1" presStyleIdx="4" presStyleCnt="6"/>
      <dgm:spPr/>
    </dgm:pt>
    <dgm:pt modelId="{51F61CB8-39BD-4425-A218-20A6F9347FEB}" type="pres">
      <dgm:prSet presAssocID="{799CA287-926E-409E-BBB3-B5A6BF8E6A2C}" presName="connectorText" presStyleLbl="sibTrans2D1" presStyleIdx="4" presStyleCnt="6"/>
      <dgm:spPr/>
    </dgm:pt>
    <dgm:pt modelId="{F6B75B01-52E6-470F-A814-398F0D694E31}" type="pres">
      <dgm:prSet presAssocID="{55A81BC1-CDD0-4D6C-8E44-080C6F99390A}" presName="node" presStyleLbl="node1" presStyleIdx="5" presStyleCnt="7">
        <dgm:presLayoutVars>
          <dgm:bulletEnabled val="1"/>
        </dgm:presLayoutVars>
      </dgm:prSet>
      <dgm:spPr/>
    </dgm:pt>
    <dgm:pt modelId="{8E5E28C9-421C-44F0-B2D8-1E7E3046B266}" type="pres">
      <dgm:prSet presAssocID="{52E9B184-62D9-4F50-9383-9FDA736B66E2}" presName="sibTrans" presStyleLbl="sibTrans2D1" presStyleIdx="5" presStyleCnt="6"/>
      <dgm:spPr/>
    </dgm:pt>
    <dgm:pt modelId="{49C5D76A-2C32-45BC-98C7-989DD0F8A20D}" type="pres">
      <dgm:prSet presAssocID="{52E9B184-62D9-4F50-9383-9FDA736B66E2}" presName="connectorText" presStyleLbl="sibTrans2D1" presStyleIdx="5" presStyleCnt="6"/>
      <dgm:spPr/>
    </dgm:pt>
    <dgm:pt modelId="{7B441D37-CE05-421C-BBB9-B274F8C4D726}" type="pres">
      <dgm:prSet presAssocID="{4A4C6091-48D6-4DEB-99CA-8715C26CF2B9}" presName="node" presStyleLbl="node1" presStyleIdx="6" presStyleCnt="7">
        <dgm:presLayoutVars>
          <dgm:bulletEnabled val="1"/>
        </dgm:presLayoutVars>
      </dgm:prSet>
      <dgm:spPr/>
    </dgm:pt>
  </dgm:ptLst>
  <dgm:cxnLst>
    <dgm:cxn modelId="{DF15F600-E8C6-4911-AC92-DF6CE08BB4C6}" type="presOf" srcId="{A87EECC1-648A-47E4-B141-F34021CE9290}" destId="{5308352E-5692-4C94-8194-BB2FC953EFDF}" srcOrd="0" destOrd="0" presId="urn:microsoft.com/office/officeart/2005/8/layout/process1"/>
    <dgm:cxn modelId="{C1361D24-76D0-438D-BED9-E982FABBB25E}" type="presOf" srcId="{799CA287-926E-409E-BBB3-B5A6BF8E6A2C}" destId="{1C9C5276-AF03-4E68-912F-1B0E1AEB08C6}" srcOrd="0" destOrd="0" presId="urn:microsoft.com/office/officeart/2005/8/layout/process1"/>
    <dgm:cxn modelId="{83B55931-ED54-4269-A8DB-4C50336E851F}" type="presOf" srcId="{55A81BC1-CDD0-4D6C-8E44-080C6F99390A}" destId="{F6B75B01-52E6-470F-A814-398F0D694E31}" srcOrd="0" destOrd="0" presId="urn:microsoft.com/office/officeart/2005/8/layout/process1"/>
    <dgm:cxn modelId="{107F7E34-65F3-4680-B28E-5256F4834641}" type="presOf" srcId="{4A4C6091-48D6-4DEB-99CA-8715C26CF2B9}" destId="{7B441D37-CE05-421C-BBB9-B274F8C4D726}" srcOrd="0" destOrd="0" presId="urn:microsoft.com/office/officeart/2005/8/layout/process1"/>
    <dgm:cxn modelId="{4C162C38-ED47-4151-8633-4BB35804E9B9}" srcId="{6A8A0B3A-7EA7-4C32-B9DD-F3F20D415BF3}" destId="{8057C04B-0144-4C0C-BD15-818A96E93B7B}" srcOrd="0" destOrd="0" parTransId="{209A9EB0-3393-4387-9E93-CFAA0A4E3C74}" sibTransId="{52EACEB2-73D5-4FA6-B030-918D49B563EF}"/>
    <dgm:cxn modelId="{D56F8442-F9C6-4B6A-9933-4B320836CB2B}" type="presOf" srcId="{A64B3B18-3890-410F-AD67-C4D6516A49B1}" destId="{C8E0702A-36EA-4C61-AD49-CD3F555AC698}" srcOrd="1" destOrd="0" presId="urn:microsoft.com/office/officeart/2005/8/layout/process1"/>
    <dgm:cxn modelId="{FE640464-59A1-404F-A8BE-2115C2EA9BC3}" type="presOf" srcId="{F2EB60B8-A35C-455B-8EDF-0D39A03A7ED5}" destId="{1F488EE1-C8D4-4672-AE17-261A6B5D6616}" srcOrd="0" destOrd="0" presId="urn:microsoft.com/office/officeart/2005/8/layout/process1"/>
    <dgm:cxn modelId="{F9A9C044-7520-48D3-B472-75F70A54731E}" type="presOf" srcId="{F2EB60B8-A35C-455B-8EDF-0D39A03A7ED5}" destId="{ABBEEB9E-3F3B-4DFF-975B-20891B78ACD9}" srcOrd="1" destOrd="0" presId="urn:microsoft.com/office/officeart/2005/8/layout/process1"/>
    <dgm:cxn modelId="{738F1069-26A3-491C-9431-CCFF75417DB6}" srcId="{6A8A0B3A-7EA7-4C32-B9DD-F3F20D415BF3}" destId="{B0E52927-9100-4111-85B9-E013158FA017}" srcOrd="3" destOrd="0" parTransId="{44CA595C-2CB5-408D-932F-F167DD30FB40}" sibTransId="{559A82E5-A953-4817-A8F7-EC420B35D4FC}"/>
    <dgm:cxn modelId="{CB080A73-7772-44ED-9B6D-FABEA2DD2E3D}" type="presOf" srcId="{0F0A0AE6-5A93-4757-8676-7C956BC3E729}" destId="{BF6DD303-BD50-4101-B98A-C17DCFB70E0A}" srcOrd="0" destOrd="0" presId="urn:microsoft.com/office/officeart/2005/8/layout/process1"/>
    <dgm:cxn modelId="{F9AC1E55-0C58-4268-9DE7-374179E7604F}" type="presOf" srcId="{559A82E5-A953-4817-A8F7-EC420B35D4FC}" destId="{C692E9D9-D513-48BA-965B-1757F8B6C445}" srcOrd="0" destOrd="0" presId="urn:microsoft.com/office/officeart/2005/8/layout/process1"/>
    <dgm:cxn modelId="{2974747C-4EA0-40C5-AF65-53088168BE15}" type="presOf" srcId="{52EACEB2-73D5-4FA6-B030-918D49B563EF}" destId="{C37DF7D2-DA1F-4E76-8066-C2228A8D30E6}" srcOrd="0" destOrd="0" presId="urn:microsoft.com/office/officeart/2005/8/layout/process1"/>
    <dgm:cxn modelId="{1058D77C-26B5-42AC-B672-F1C4BA119533}" type="presOf" srcId="{52E9B184-62D9-4F50-9383-9FDA736B66E2}" destId="{49C5D76A-2C32-45BC-98C7-989DD0F8A20D}" srcOrd="1" destOrd="0" presId="urn:microsoft.com/office/officeart/2005/8/layout/process1"/>
    <dgm:cxn modelId="{E7115980-B23D-4B03-AD5D-C4FB900B3557}" srcId="{6A8A0B3A-7EA7-4C32-B9DD-F3F20D415BF3}" destId="{0F0A0AE6-5A93-4757-8676-7C956BC3E729}" srcOrd="2" destOrd="0" parTransId="{7E49B585-1AA7-48B8-88BE-8AB782B01772}" sibTransId="{A64B3B18-3890-410F-AD67-C4D6516A49B1}"/>
    <dgm:cxn modelId="{89F50884-4B65-46E2-8F21-47610CAB80A5}" type="presOf" srcId="{52E9B184-62D9-4F50-9383-9FDA736B66E2}" destId="{8E5E28C9-421C-44F0-B2D8-1E7E3046B266}" srcOrd="0" destOrd="0" presId="urn:microsoft.com/office/officeart/2005/8/layout/process1"/>
    <dgm:cxn modelId="{FD5A3A88-59B9-477E-8B9E-D8DE806B64DF}" type="presOf" srcId="{799CA287-926E-409E-BBB3-B5A6BF8E6A2C}" destId="{51F61CB8-39BD-4425-A218-20A6F9347FEB}" srcOrd="1" destOrd="0" presId="urn:microsoft.com/office/officeart/2005/8/layout/process1"/>
    <dgm:cxn modelId="{E9972BA7-9ED0-41EF-B7FA-62BC8FF18EBC}" srcId="{6A8A0B3A-7EA7-4C32-B9DD-F3F20D415BF3}" destId="{A87EECC1-648A-47E4-B141-F34021CE9290}" srcOrd="1" destOrd="0" parTransId="{4D37F179-FE66-436B-99E3-6AE3552C22DD}" sibTransId="{F2EB60B8-A35C-455B-8EDF-0D39A03A7ED5}"/>
    <dgm:cxn modelId="{552B79AC-D471-447C-A78C-FF5C25A95831}" type="presOf" srcId="{8057C04B-0144-4C0C-BD15-818A96E93B7B}" destId="{870BF8DD-BE28-4384-9FC4-75DC9C91ABB4}" srcOrd="0" destOrd="0" presId="urn:microsoft.com/office/officeart/2005/8/layout/process1"/>
    <dgm:cxn modelId="{8BA670B4-0962-433B-B7F6-3721A7DD0D9D}" type="presOf" srcId="{52EACEB2-73D5-4FA6-B030-918D49B563EF}" destId="{C357F7D6-963B-40FA-AA2F-3519823609C9}" srcOrd="1" destOrd="0" presId="urn:microsoft.com/office/officeart/2005/8/layout/process1"/>
    <dgm:cxn modelId="{E7533EBB-3D4A-409E-8152-F06BBB38408A}" type="presOf" srcId="{64BEFEEB-8DC2-4209-9EFA-A9E4773D3E8C}" destId="{07CFE966-8B7C-4AC8-9233-D7137B052D9C}" srcOrd="0" destOrd="0" presId="urn:microsoft.com/office/officeart/2005/8/layout/process1"/>
    <dgm:cxn modelId="{30CDB8BC-AAFF-4BF6-BD50-59D19CC98B94}" type="presOf" srcId="{559A82E5-A953-4817-A8F7-EC420B35D4FC}" destId="{27C64ED2-83C4-435E-8583-A63A88F22567}" srcOrd="1" destOrd="0" presId="urn:microsoft.com/office/officeart/2005/8/layout/process1"/>
    <dgm:cxn modelId="{AF0B70C5-AADB-4DED-9563-DBC0793AA870}" srcId="{6A8A0B3A-7EA7-4C32-B9DD-F3F20D415BF3}" destId="{64BEFEEB-8DC2-4209-9EFA-A9E4773D3E8C}" srcOrd="4" destOrd="0" parTransId="{ADAB4968-E9E5-4F5B-8733-6E835B45DA74}" sibTransId="{799CA287-926E-409E-BBB3-B5A6BF8E6A2C}"/>
    <dgm:cxn modelId="{08FEF3D2-75B1-492F-8B05-4E583CE4A6C6}" type="presOf" srcId="{6A8A0B3A-7EA7-4C32-B9DD-F3F20D415BF3}" destId="{6AB6350F-F488-4154-A27F-E86C2570822B}" srcOrd="0" destOrd="0" presId="urn:microsoft.com/office/officeart/2005/8/layout/process1"/>
    <dgm:cxn modelId="{FB37C0D4-FA67-49F6-8F22-D4C922EB39F8}" srcId="{6A8A0B3A-7EA7-4C32-B9DD-F3F20D415BF3}" destId="{55A81BC1-CDD0-4D6C-8E44-080C6F99390A}" srcOrd="5" destOrd="0" parTransId="{C47C364E-9DBF-409D-A42E-405BB87DA528}" sibTransId="{52E9B184-62D9-4F50-9383-9FDA736B66E2}"/>
    <dgm:cxn modelId="{08347DEB-6926-4A9A-829B-02E7AACCFA0B}" type="presOf" srcId="{B0E52927-9100-4111-85B9-E013158FA017}" destId="{FF2363C5-DD4E-405C-B55A-A61D30F5974E}" srcOrd="0" destOrd="0" presId="urn:microsoft.com/office/officeart/2005/8/layout/process1"/>
    <dgm:cxn modelId="{8B2B61F9-4A24-43DD-93F3-23D3BF02AE2F}" srcId="{6A8A0B3A-7EA7-4C32-B9DD-F3F20D415BF3}" destId="{4A4C6091-48D6-4DEB-99CA-8715C26CF2B9}" srcOrd="6" destOrd="0" parTransId="{A6AC9A58-21B0-4D10-AB04-66328980C6B1}" sibTransId="{E90C33B2-5F0E-4A8A-BE9D-577513041AA5}"/>
    <dgm:cxn modelId="{672D33FB-9FB0-4A88-9E19-5E430A9FC9E3}" type="presOf" srcId="{A64B3B18-3890-410F-AD67-C4D6516A49B1}" destId="{E042A8CB-6153-421C-8356-B0AD71ED8DA3}" srcOrd="0" destOrd="0" presId="urn:microsoft.com/office/officeart/2005/8/layout/process1"/>
    <dgm:cxn modelId="{AE6D1410-914D-42DF-8C9D-9DCD5BDC3836}" type="presParOf" srcId="{6AB6350F-F488-4154-A27F-E86C2570822B}" destId="{870BF8DD-BE28-4384-9FC4-75DC9C91ABB4}" srcOrd="0" destOrd="0" presId="urn:microsoft.com/office/officeart/2005/8/layout/process1"/>
    <dgm:cxn modelId="{5C11F26D-13F0-4D89-ACDF-656AB181736D}" type="presParOf" srcId="{6AB6350F-F488-4154-A27F-E86C2570822B}" destId="{C37DF7D2-DA1F-4E76-8066-C2228A8D30E6}" srcOrd="1" destOrd="0" presId="urn:microsoft.com/office/officeart/2005/8/layout/process1"/>
    <dgm:cxn modelId="{970AF713-E9FA-4793-83A0-2C239ACB1D97}" type="presParOf" srcId="{C37DF7D2-DA1F-4E76-8066-C2228A8D30E6}" destId="{C357F7D6-963B-40FA-AA2F-3519823609C9}" srcOrd="0" destOrd="0" presId="urn:microsoft.com/office/officeart/2005/8/layout/process1"/>
    <dgm:cxn modelId="{9FDFB2FC-B84D-437A-9CF8-3A1341263B05}" type="presParOf" srcId="{6AB6350F-F488-4154-A27F-E86C2570822B}" destId="{5308352E-5692-4C94-8194-BB2FC953EFDF}" srcOrd="2" destOrd="0" presId="urn:microsoft.com/office/officeart/2005/8/layout/process1"/>
    <dgm:cxn modelId="{DA38EFAB-1C59-4BC1-9B53-43733434F9EA}" type="presParOf" srcId="{6AB6350F-F488-4154-A27F-E86C2570822B}" destId="{1F488EE1-C8D4-4672-AE17-261A6B5D6616}" srcOrd="3" destOrd="0" presId="urn:microsoft.com/office/officeart/2005/8/layout/process1"/>
    <dgm:cxn modelId="{7CF3D907-3256-4C40-9D1A-FBF782CEBD6A}" type="presParOf" srcId="{1F488EE1-C8D4-4672-AE17-261A6B5D6616}" destId="{ABBEEB9E-3F3B-4DFF-975B-20891B78ACD9}" srcOrd="0" destOrd="0" presId="urn:microsoft.com/office/officeart/2005/8/layout/process1"/>
    <dgm:cxn modelId="{D9F6987A-1F0D-4A56-B8FD-3640A249CDB5}" type="presParOf" srcId="{6AB6350F-F488-4154-A27F-E86C2570822B}" destId="{BF6DD303-BD50-4101-B98A-C17DCFB70E0A}" srcOrd="4" destOrd="0" presId="urn:microsoft.com/office/officeart/2005/8/layout/process1"/>
    <dgm:cxn modelId="{05712C24-64C2-414C-BDAB-CB5D700B3053}" type="presParOf" srcId="{6AB6350F-F488-4154-A27F-E86C2570822B}" destId="{E042A8CB-6153-421C-8356-B0AD71ED8DA3}" srcOrd="5" destOrd="0" presId="urn:microsoft.com/office/officeart/2005/8/layout/process1"/>
    <dgm:cxn modelId="{591EB6B7-4F94-413E-A4CB-24CF7CA0BB87}" type="presParOf" srcId="{E042A8CB-6153-421C-8356-B0AD71ED8DA3}" destId="{C8E0702A-36EA-4C61-AD49-CD3F555AC698}" srcOrd="0" destOrd="0" presId="urn:microsoft.com/office/officeart/2005/8/layout/process1"/>
    <dgm:cxn modelId="{69601240-05D1-4DB4-BB75-15D187645AEC}" type="presParOf" srcId="{6AB6350F-F488-4154-A27F-E86C2570822B}" destId="{FF2363C5-DD4E-405C-B55A-A61D30F5974E}" srcOrd="6" destOrd="0" presId="urn:microsoft.com/office/officeart/2005/8/layout/process1"/>
    <dgm:cxn modelId="{7B0DE282-134D-41D4-A960-5CD378487A88}" type="presParOf" srcId="{6AB6350F-F488-4154-A27F-E86C2570822B}" destId="{C692E9D9-D513-48BA-965B-1757F8B6C445}" srcOrd="7" destOrd="0" presId="urn:microsoft.com/office/officeart/2005/8/layout/process1"/>
    <dgm:cxn modelId="{96F465F1-E7A1-4240-86F4-E995018B1751}" type="presParOf" srcId="{C692E9D9-D513-48BA-965B-1757F8B6C445}" destId="{27C64ED2-83C4-435E-8583-A63A88F22567}" srcOrd="0" destOrd="0" presId="urn:microsoft.com/office/officeart/2005/8/layout/process1"/>
    <dgm:cxn modelId="{4CAF9740-A527-4679-BBC1-3C1B9CA98938}" type="presParOf" srcId="{6AB6350F-F488-4154-A27F-E86C2570822B}" destId="{07CFE966-8B7C-4AC8-9233-D7137B052D9C}" srcOrd="8" destOrd="0" presId="urn:microsoft.com/office/officeart/2005/8/layout/process1"/>
    <dgm:cxn modelId="{F0F097F6-574A-4D65-A683-05E2ECFB7B2A}" type="presParOf" srcId="{6AB6350F-F488-4154-A27F-E86C2570822B}" destId="{1C9C5276-AF03-4E68-912F-1B0E1AEB08C6}" srcOrd="9" destOrd="0" presId="urn:microsoft.com/office/officeart/2005/8/layout/process1"/>
    <dgm:cxn modelId="{FAE39A58-B90F-4CA3-B1B5-C991F524944C}" type="presParOf" srcId="{1C9C5276-AF03-4E68-912F-1B0E1AEB08C6}" destId="{51F61CB8-39BD-4425-A218-20A6F9347FEB}" srcOrd="0" destOrd="0" presId="urn:microsoft.com/office/officeart/2005/8/layout/process1"/>
    <dgm:cxn modelId="{7B37B6D3-72F3-427E-8D7A-75DA4826CBCD}" type="presParOf" srcId="{6AB6350F-F488-4154-A27F-E86C2570822B}" destId="{F6B75B01-52E6-470F-A814-398F0D694E31}" srcOrd="10" destOrd="0" presId="urn:microsoft.com/office/officeart/2005/8/layout/process1"/>
    <dgm:cxn modelId="{44A2F99B-E148-4B5B-8BC7-117BAFC4D5F1}" type="presParOf" srcId="{6AB6350F-F488-4154-A27F-E86C2570822B}" destId="{8E5E28C9-421C-44F0-B2D8-1E7E3046B266}" srcOrd="11" destOrd="0" presId="urn:microsoft.com/office/officeart/2005/8/layout/process1"/>
    <dgm:cxn modelId="{A6D64499-1D3E-4C68-95A3-2318F28C0744}" type="presParOf" srcId="{8E5E28C9-421C-44F0-B2D8-1E7E3046B266}" destId="{49C5D76A-2C32-45BC-98C7-989DD0F8A20D}" srcOrd="0" destOrd="0" presId="urn:microsoft.com/office/officeart/2005/8/layout/process1"/>
    <dgm:cxn modelId="{59D407D0-078A-4908-951B-C9D0D0382D5A}" type="presParOf" srcId="{6AB6350F-F488-4154-A27F-E86C2570822B}" destId="{7B441D37-CE05-421C-BBB9-B274F8C4D72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F8DD-BE28-4384-9FC4-75DC9C91ABB4}">
      <dsp:nvSpPr>
        <dsp:cNvPr id="0" name=""/>
        <dsp:cNvSpPr/>
      </dsp:nvSpPr>
      <dsp:spPr>
        <a:xfrm>
          <a:off x="2824"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Install modules</a:t>
          </a:r>
        </a:p>
      </dsp:txBody>
      <dsp:txXfrm>
        <a:off x="31308" y="1553584"/>
        <a:ext cx="1012473" cy="915555"/>
      </dsp:txXfrm>
    </dsp:sp>
    <dsp:sp modelId="{C37DF7D2-DA1F-4E76-8066-C2228A8D30E6}">
      <dsp:nvSpPr>
        <dsp:cNvPr id="0" name=""/>
        <dsp:cNvSpPr/>
      </dsp:nvSpPr>
      <dsp:spPr>
        <a:xfrm>
          <a:off x="1179209"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79209" y="1931795"/>
        <a:ext cx="158705" cy="159133"/>
      </dsp:txXfrm>
    </dsp:sp>
    <dsp:sp modelId="{5308352E-5692-4C94-8194-BB2FC953EFDF}">
      <dsp:nvSpPr>
        <dsp:cNvPr id="0" name=""/>
        <dsp:cNvSpPr/>
      </dsp:nvSpPr>
      <dsp:spPr>
        <a:xfrm>
          <a:off x="1500042"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Fetch pre-trained transformer model</a:t>
          </a:r>
        </a:p>
      </dsp:txBody>
      <dsp:txXfrm>
        <a:off x="1528526" y="1553584"/>
        <a:ext cx="1012473" cy="915555"/>
      </dsp:txXfrm>
    </dsp:sp>
    <dsp:sp modelId="{1F488EE1-C8D4-4672-AE17-261A6B5D6616}">
      <dsp:nvSpPr>
        <dsp:cNvPr id="0" name=""/>
        <dsp:cNvSpPr/>
      </dsp:nvSpPr>
      <dsp:spPr>
        <a:xfrm>
          <a:off x="2676428"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676428" y="1931795"/>
        <a:ext cx="158705" cy="159133"/>
      </dsp:txXfrm>
    </dsp:sp>
    <dsp:sp modelId="{BF6DD303-BD50-4101-B98A-C17DCFB70E0A}">
      <dsp:nvSpPr>
        <dsp:cNvPr id="0" name=""/>
        <dsp:cNvSpPr/>
      </dsp:nvSpPr>
      <dsp:spPr>
        <a:xfrm>
          <a:off x="2997260"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Fetch context and reference files</a:t>
          </a:r>
        </a:p>
      </dsp:txBody>
      <dsp:txXfrm>
        <a:off x="3025744" y="1553584"/>
        <a:ext cx="1012473" cy="915555"/>
      </dsp:txXfrm>
    </dsp:sp>
    <dsp:sp modelId="{E042A8CB-6153-421C-8356-B0AD71ED8DA3}">
      <dsp:nvSpPr>
        <dsp:cNvPr id="0" name=""/>
        <dsp:cNvSpPr/>
      </dsp:nvSpPr>
      <dsp:spPr>
        <a:xfrm>
          <a:off x="4173646"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73646" y="1931795"/>
        <a:ext cx="158705" cy="159133"/>
      </dsp:txXfrm>
    </dsp:sp>
    <dsp:sp modelId="{FF2363C5-DD4E-405C-B55A-A61D30F5974E}">
      <dsp:nvSpPr>
        <dsp:cNvPr id="0" name=""/>
        <dsp:cNvSpPr/>
      </dsp:nvSpPr>
      <dsp:spPr>
        <a:xfrm>
          <a:off x="4494479"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Parse context file</a:t>
          </a:r>
        </a:p>
      </dsp:txBody>
      <dsp:txXfrm>
        <a:off x="4522963" y="1553584"/>
        <a:ext cx="1012473" cy="915555"/>
      </dsp:txXfrm>
    </dsp:sp>
    <dsp:sp modelId="{C692E9D9-D513-48BA-965B-1757F8B6C445}">
      <dsp:nvSpPr>
        <dsp:cNvPr id="0" name=""/>
        <dsp:cNvSpPr/>
      </dsp:nvSpPr>
      <dsp:spPr>
        <a:xfrm>
          <a:off x="5670865"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670865" y="1931795"/>
        <a:ext cx="158705" cy="159133"/>
      </dsp:txXfrm>
    </dsp:sp>
    <dsp:sp modelId="{07CFE966-8B7C-4AC8-9233-D7137B052D9C}">
      <dsp:nvSpPr>
        <dsp:cNvPr id="0" name=""/>
        <dsp:cNvSpPr/>
      </dsp:nvSpPr>
      <dsp:spPr>
        <a:xfrm>
          <a:off x="5991697"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questions using transformer</a:t>
          </a:r>
        </a:p>
      </dsp:txBody>
      <dsp:txXfrm>
        <a:off x="6020181" y="1553584"/>
        <a:ext cx="1012473" cy="915555"/>
      </dsp:txXfrm>
    </dsp:sp>
    <dsp:sp modelId="{1C9C5276-AF03-4E68-912F-1B0E1AEB08C6}">
      <dsp:nvSpPr>
        <dsp:cNvPr id="0" name=""/>
        <dsp:cNvSpPr/>
      </dsp:nvSpPr>
      <dsp:spPr>
        <a:xfrm>
          <a:off x="7168083"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68083" y="1931795"/>
        <a:ext cx="158705" cy="159133"/>
      </dsp:txXfrm>
    </dsp:sp>
    <dsp:sp modelId="{F6B75B01-52E6-470F-A814-398F0D694E31}">
      <dsp:nvSpPr>
        <dsp:cNvPr id="0" name=""/>
        <dsp:cNvSpPr/>
      </dsp:nvSpPr>
      <dsp:spPr>
        <a:xfrm>
          <a:off x="7488915"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Store questions in output file</a:t>
          </a:r>
        </a:p>
      </dsp:txBody>
      <dsp:txXfrm>
        <a:off x="7517399" y="1553584"/>
        <a:ext cx="1012473" cy="915555"/>
      </dsp:txXfrm>
    </dsp:sp>
    <dsp:sp modelId="{8E5E28C9-421C-44F0-B2D8-1E7E3046B266}">
      <dsp:nvSpPr>
        <dsp:cNvPr id="0" name=""/>
        <dsp:cNvSpPr/>
      </dsp:nvSpPr>
      <dsp:spPr>
        <a:xfrm>
          <a:off x="8665301"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665301" y="1931795"/>
        <a:ext cx="158705" cy="159133"/>
      </dsp:txXfrm>
    </dsp:sp>
    <dsp:sp modelId="{7B441D37-CE05-421C-BBB9-B274F8C4D726}">
      <dsp:nvSpPr>
        <dsp:cNvPr id="0" name=""/>
        <dsp:cNvSpPr/>
      </dsp:nvSpPr>
      <dsp:spPr>
        <a:xfrm>
          <a:off x="8986134"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Calculate BLEU and METEOR scores</a:t>
          </a:r>
        </a:p>
      </dsp:txBody>
      <dsp:txXfrm>
        <a:off x="9014618" y="1553584"/>
        <a:ext cx="1012473" cy="9155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727B8-498C-4150-800E-82C883EFC663}"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85F28-C9D0-402B-85D8-2D1A18501203}" type="slidenum">
              <a:rPr lang="en-US" smtClean="0"/>
              <a:t>‹#›</a:t>
            </a:fld>
            <a:endParaRPr lang="en-US"/>
          </a:p>
        </p:txBody>
      </p:sp>
    </p:spTree>
    <p:extLst>
      <p:ext uri="{BB962C8B-B14F-4D97-AF65-F5344CB8AC3E}">
        <p14:creationId xmlns:p14="http://schemas.microsoft.com/office/powerpoint/2010/main" val="58422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883C3-1AF6-45D2-8E31-CA441CF8F9BD}"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13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D5F69-4904-4A08-A2C0-B0507766EFFE}"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298507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83CBC-535A-49C9-A1B4-8DBA98B74DCE}"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273360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33909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57A0E-DCA6-4E6A-B194-2FEBC25CE5B6}"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9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90F022-020F-4E11-8687-0D0C9DA22BBC}" type="datetime1">
              <a:rPr lang="en-US" smtClean="0"/>
              <a:t>7/20/2022</a:t>
            </a:fld>
            <a:endParaRPr lang="en-US"/>
          </a:p>
        </p:txBody>
      </p:sp>
      <p:sp>
        <p:nvSpPr>
          <p:cNvPr id="6" name="Footer Placeholder 5"/>
          <p:cNvSpPr>
            <a:spLocks noGrp="1"/>
          </p:cNvSpPr>
          <p:nvPr>
            <p:ph type="ftr" sz="quarter" idx="11"/>
          </p:nvPr>
        </p:nvSpPr>
        <p:spPr/>
        <p:txBody>
          <a:bodyPr/>
          <a:lstStyle/>
          <a:p>
            <a:r>
              <a:rPr lang="en-US"/>
              <a:t>Surveying Current Methods for Question Generation using Transformers</a:t>
            </a:r>
          </a:p>
        </p:txBody>
      </p:sp>
      <p:sp>
        <p:nvSpPr>
          <p:cNvPr id="7" name="Slide Number Placeholder 6"/>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401030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6ECCE6-4882-415F-AFB8-00D0F3A3F38A}" type="datetime1">
              <a:rPr lang="en-US" smtClean="0"/>
              <a:t>7/20/2022</a:t>
            </a:fld>
            <a:endParaRPr lang="en-US"/>
          </a:p>
        </p:txBody>
      </p:sp>
      <p:sp>
        <p:nvSpPr>
          <p:cNvPr id="8" name="Footer Placeholder 7"/>
          <p:cNvSpPr>
            <a:spLocks noGrp="1"/>
          </p:cNvSpPr>
          <p:nvPr>
            <p:ph type="ftr" sz="quarter" idx="11"/>
          </p:nvPr>
        </p:nvSpPr>
        <p:spPr/>
        <p:txBody>
          <a:bodyPr/>
          <a:lstStyle/>
          <a:p>
            <a:r>
              <a:rPr lang="en-US"/>
              <a:t>Surveying Current Methods for Question Generation using Transformers</a:t>
            </a:r>
          </a:p>
        </p:txBody>
      </p:sp>
      <p:sp>
        <p:nvSpPr>
          <p:cNvPr id="9" name="Slide Number Placeholder 8"/>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226062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86058-B605-40F7-A85F-1187A61A1E58}" type="datetime1">
              <a:rPr lang="en-US" smtClean="0"/>
              <a:t>7/20/2022</a:t>
            </a:fld>
            <a:endParaRPr lang="en-US"/>
          </a:p>
        </p:txBody>
      </p:sp>
      <p:sp>
        <p:nvSpPr>
          <p:cNvPr id="4" name="Footer Placeholder 3"/>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424629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FC10FE-0F75-483E-8FDD-43F9F3B33C63}" type="datetime1">
              <a:rPr lang="en-US" smtClean="0"/>
              <a:t>7/20/2022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Surveying Current Methods for Question Generation using Transformers</a:t>
            </a:r>
          </a:p>
        </p:txBody>
      </p:sp>
      <p:sp>
        <p:nvSpPr>
          <p:cNvPr id="9" name="Slide Number Placeholder 8"/>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111236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6A94A2-0552-4232-B00C-A94711ECE8E5}" type="datetime1">
              <a:rPr lang="en-US" smtClean="0"/>
              <a:t>7/20/2022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Surveying Current Methods for Question Generation using Transformers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FBEECC-8BD7-48F9-BD92-99C5473199BF}" type="slidenum">
              <a:rPr lang="en-US" smtClean="0"/>
              <a:t>‹#›</a:t>
            </a:fld>
            <a:endParaRPr lang="en-US"/>
          </a:p>
        </p:txBody>
      </p:sp>
    </p:spTree>
    <p:extLst>
      <p:ext uri="{BB962C8B-B14F-4D97-AF65-F5344CB8AC3E}">
        <p14:creationId xmlns:p14="http://schemas.microsoft.com/office/powerpoint/2010/main" val="158037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C3692-C3E7-487A-B584-60ADDDB461EA}" type="datetime1">
              <a:rPr lang="en-US" smtClean="0"/>
              <a:t>7/20/2022</a:t>
            </a:fld>
            <a:endParaRPr lang="en-US"/>
          </a:p>
        </p:txBody>
      </p:sp>
      <p:sp>
        <p:nvSpPr>
          <p:cNvPr id="6" name="Footer Placeholder 5"/>
          <p:cNvSpPr>
            <a:spLocks noGrp="1"/>
          </p:cNvSpPr>
          <p:nvPr>
            <p:ph type="ftr" sz="quarter" idx="11"/>
          </p:nvPr>
        </p:nvSpPr>
        <p:spPr/>
        <p:txBody>
          <a:bodyPr/>
          <a:lstStyle/>
          <a:p>
            <a:r>
              <a:rPr lang="en-US"/>
              <a:t>Surveying Current Methods for Question Generation using Transformers</a:t>
            </a:r>
          </a:p>
        </p:txBody>
      </p:sp>
      <p:sp>
        <p:nvSpPr>
          <p:cNvPr id="7" name="Slide Number Placeholder 6"/>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381158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47FC6C-4208-4498-AE81-1A0A9DC8672F}" type="datetime1">
              <a:rPr lang="en-US" smtClean="0"/>
              <a:t>7/20/2022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Surveying Current Methods for Question Generation using Transformers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FBEECC-8BD7-48F9-BD92-99C5473199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59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ggingface.co/mrm8488/bert2bert-medium_shared-question-gener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pacy.io/" TargetMode="External"/><Relationship Id="rId3" Type="http://schemas.openxmlformats.org/officeDocument/2006/relationships/hyperlink" Target="https://huggingface.co/t5-base" TargetMode="External"/><Relationship Id="rId7" Type="http://schemas.openxmlformats.org/officeDocument/2006/relationships/hyperlink" Target="https://microsoft.github.io/msmarco/" TargetMode="External"/><Relationship Id="rId2" Type="http://schemas.openxmlformats.org/officeDocument/2006/relationships/hyperlink" Target="https://github.com/amontgomerie/question_generator/" TargetMode="External"/><Relationship Id="rId1" Type="http://schemas.openxmlformats.org/officeDocument/2006/relationships/slideLayout" Target="../slideLayouts/slideLayout2.xml"/><Relationship Id="rId6" Type="http://schemas.openxmlformats.org/officeDocument/2006/relationships/hyperlink" Target="https://stanfordnlp.github.io/coqa/" TargetMode="External"/><Relationship Id="rId11" Type="http://schemas.openxmlformats.org/officeDocument/2006/relationships/hyperlink" Target="https://github.com/google/sentencepiece" TargetMode="External"/><Relationship Id="rId5" Type="http://schemas.openxmlformats.org/officeDocument/2006/relationships/hyperlink" Target="http://www.cs.cmu.edu/~glai1/data/race/" TargetMode="External"/><Relationship Id="rId10" Type="http://schemas.openxmlformats.org/officeDocument/2006/relationships/hyperlink" Target="https://github.com/alvations/sacremoses" TargetMode="External"/><Relationship Id="rId4" Type="http://schemas.openxmlformats.org/officeDocument/2006/relationships/hyperlink" Target="https://rajpurkar.github.io/SQuAD-explorer/" TargetMode="External"/><Relationship Id="rId9" Type="http://schemas.openxmlformats.org/officeDocument/2006/relationships/hyperlink" Target="https://huggingface.co/bert-base-cas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203.13947"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huggingface.co/docs/transformers/inde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ypi.org/project/gdown/" TargetMode="External"/><Relationship Id="rId2" Type="http://schemas.openxmlformats.org/officeDocument/2006/relationships/hyperlink" Target="https://docs.python.org/3/library/o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arxiv.org/abs/2005.01107v1" TargetMode="External"/><Relationship Id="rId3" Type="http://schemas.openxmlformats.org/officeDocument/2006/relationships/hyperlink" Target="https://datarepository.wolframcloud.com/resources/SQuAD-v1.1" TargetMode="External"/><Relationship Id="rId7" Type="http://schemas.openxmlformats.org/officeDocument/2006/relationships/hyperlink" Target="https://www.aclweb.org/anthology/D19-5821/" TargetMode="External"/><Relationship Id="rId2" Type="http://schemas.openxmlformats.org/officeDocument/2006/relationships/hyperlink" Target="https://github.com/patil-suraj/question_generation" TargetMode="External"/><Relationship Id="rId1" Type="http://schemas.openxmlformats.org/officeDocument/2006/relationships/slideLayout" Target="../slideLayouts/slideLayout2.xml"/><Relationship Id="rId6" Type="http://schemas.openxmlformats.org/officeDocument/2006/relationships/hyperlink" Target="https://arxiv.org/abs/1906.05416" TargetMode="External"/><Relationship Id="rId5" Type="http://schemas.openxmlformats.org/officeDocument/2006/relationships/hyperlink" Target="https://huggingface.co/valhalla/t5-small-qa-qg-hl" TargetMode="External"/><Relationship Id="rId4" Type="http://schemas.openxmlformats.org/officeDocument/2006/relationships/hyperlink" Target="https://huggingface.co/t5-smal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C8C6-DEDF-6A98-B564-9231E46277E3}"/>
              </a:ext>
            </a:extLst>
          </p:cNvPr>
          <p:cNvSpPr>
            <a:spLocks noGrp="1"/>
          </p:cNvSpPr>
          <p:nvPr>
            <p:ph type="ctrTitle"/>
          </p:nvPr>
        </p:nvSpPr>
        <p:spPr>
          <a:xfrm>
            <a:off x="1097280" y="436336"/>
            <a:ext cx="10058400" cy="3566160"/>
          </a:xfrm>
        </p:spPr>
        <p:txBody>
          <a:bodyPr>
            <a:noAutofit/>
          </a:bodyPr>
          <a:lstStyle/>
          <a:p>
            <a:r>
              <a:rPr lang="en-US" sz="6600" dirty="0"/>
              <a:t>Surveying Current Methods for Question Generation using Transformers</a:t>
            </a:r>
          </a:p>
        </p:txBody>
      </p:sp>
      <p:sp>
        <p:nvSpPr>
          <p:cNvPr id="3" name="Subtitle 2">
            <a:extLst>
              <a:ext uri="{FF2B5EF4-FFF2-40B4-BE49-F238E27FC236}">
                <a16:creationId xmlns:a16="http://schemas.microsoft.com/office/drawing/2014/main" id="{2F2D4105-32FF-3300-83E5-65DD50CCE64A}"/>
              </a:ext>
            </a:extLst>
          </p:cNvPr>
          <p:cNvSpPr>
            <a:spLocks noGrp="1"/>
          </p:cNvSpPr>
          <p:nvPr>
            <p:ph type="subTitle" idx="1"/>
          </p:nvPr>
        </p:nvSpPr>
        <p:spPr>
          <a:xfrm>
            <a:off x="1097280" y="4791180"/>
            <a:ext cx="10058400" cy="1143000"/>
          </a:xfrm>
        </p:spPr>
        <p:txBody>
          <a:bodyPr>
            <a:normAutofit fontScale="85000" lnSpcReduction="20000"/>
          </a:bodyPr>
          <a:lstStyle/>
          <a:p>
            <a:r>
              <a:rPr lang="en-US" dirty="0"/>
              <a:t>Sarvaswa Mohata, 2020B1AA2358H </a:t>
            </a:r>
          </a:p>
          <a:p>
            <a:r>
              <a:rPr lang="en-US" dirty="0"/>
              <a:t>Rohan Srinivasan, 2020A7PS0081P </a:t>
            </a:r>
          </a:p>
          <a:p>
            <a:r>
              <a:rPr lang="en-US" dirty="0"/>
              <a:t>Sai Prasanna Panda, 2020A7PS0080H</a:t>
            </a:r>
          </a:p>
        </p:txBody>
      </p:sp>
      <p:sp>
        <p:nvSpPr>
          <p:cNvPr id="4" name="Footer Placeholder 3">
            <a:extLst>
              <a:ext uri="{FF2B5EF4-FFF2-40B4-BE49-F238E27FC236}">
                <a16:creationId xmlns:a16="http://schemas.microsoft.com/office/drawing/2014/main" id="{AE5F906D-683F-71FB-4701-5105A97A4B49}"/>
              </a:ext>
            </a:extLst>
          </p:cNvPr>
          <p:cNvSpPr>
            <a:spLocks noGrp="1"/>
          </p:cNvSpPr>
          <p:nvPr>
            <p:ph type="ftr" sz="quarter" idx="11"/>
          </p:nvPr>
        </p:nvSpPr>
        <p:spPr/>
        <p:txBody>
          <a:bodyPr/>
          <a:lstStyle/>
          <a:p>
            <a:r>
              <a:rPr lang="en-US" dirty="0"/>
              <a:t>Surveying Current Methods for Question Generation using Transformers</a:t>
            </a:r>
          </a:p>
        </p:txBody>
      </p:sp>
      <p:sp>
        <p:nvSpPr>
          <p:cNvPr id="5" name="Slide Number Placeholder 4">
            <a:extLst>
              <a:ext uri="{FF2B5EF4-FFF2-40B4-BE49-F238E27FC236}">
                <a16:creationId xmlns:a16="http://schemas.microsoft.com/office/drawing/2014/main" id="{D1EE3908-8FF7-7341-7002-3B5C9C223D9F}"/>
              </a:ext>
            </a:extLst>
          </p:cNvPr>
          <p:cNvSpPr>
            <a:spLocks noGrp="1"/>
          </p:cNvSpPr>
          <p:nvPr>
            <p:ph type="sldNum" sz="quarter" idx="12"/>
          </p:nvPr>
        </p:nvSpPr>
        <p:spPr/>
        <p:txBody>
          <a:bodyPr/>
          <a:lstStyle/>
          <a:p>
            <a:fld id="{99FBEECC-8BD7-48F9-BD92-99C5473199BF}" type="slidenum">
              <a:rPr lang="en-US" smtClean="0"/>
              <a:t>1</a:t>
            </a:fld>
            <a:endParaRPr lang="en-US"/>
          </a:p>
        </p:txBody>
      </p:sp>
      <p:sp>
        <p:nvSpPr>
          <p:cNvPr id="6" name="TextBox 5">
            <a:extLst>
              <a:ext uri="{FF2B5EF4-FFF2-40B4-BE49-F238E27FC236}">
                <a16:creationId xmlns:a16="http://schemas.microsoft.com/office/drawing/2014/main" id="{11F17003-EFD4-F4FC-A98F-DC613955DD42}"/>
              </a:ext>
            </a:extLst>
          </p:cNvPr>
          <p:cNvSpPr txBox="1"/>
          <p:nvPr/>
        </p:nvSpPr>
        <p:spPr>
          <a:xfrm>
            <a:off x="1097280" y="739154"/>
            <a:ext cx="9229568" cy="369332"/>
          </a:xfrm>
          <a:prstGeom prst="rect">
            <a:avLst/>
          </a:prstGeom>
          <a:noFill/>
        </p:spPr>
        <p:txBody>
          <a:bodyPr wrap="square" rtlCol="0">
            <a:spAutoFit/>
          </a:bodyPr>
          <a:lstStyle/>
          <a:p>
            <a:r>
              <a:rPr lang="en-US" i="1" dirty="0">
                <a:latin typeface="+mj-lt"/>
              </a:rPr>
              <a:t>PS-1 at Jio Platforms Ltd. on</a:t>
            </a:r>
          </a:p>
        </p:txBody>
      </p:sp>
      <p:sp>
        <p:nvSpPr>
          <p:cNvPr id="7" name="Date Placeholder 6">
            <a:extLst>
              <a:ext uri="{FF2B5EF4-FFF2-40B4-BE49-F238E27FC236}">
                <a16:creationId xmlns:a16="http://schemas.microsoft.com/office/drawing/2014/main" id="{D06447C3-BFCD-15B7-0D68-3000C641EE5D}"/>
              </a:ext>
            </a:extLst>
          </p:cNvPr>
          <p:cNvSpPr>
            <a:spLocks noGrp="1"/>
          </p:cNvSpPr>
          <p:nvPr>
            <p:ph type="dt" sz="half" idx="10"/>
          </p:nvPr>
        </p:nvSpPr>
        <p:spPr/>
        <p:txBody>
          <a:bodyPr/>
          <a:lstStyle/>
          <a:p>
            <a:fld id="{9392EDFD-D2FC-43FD-BA93-A2517D2C6105}" type="datetime1">
              <a:rPr lang="en-US" smtClean="0"/>
              <a:t>7/20/2022</a:t>
            </a:fld>
            <a:endParaRPr lang="en-US"/>
          </a:p>
        </p:txBody>
      </p:sp>
    </p:spTree>
    <p:extLst>
      <p:ext uri="{BB962C8B-B14F-4D97-AF65-F5344CB8AC3E}">
        <p14:creationId xmlns:p14="http://schemas.microsoft.com/office/powerpoint/2010/main" val="409511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10</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Next, we fetch the context and reference files, set the output file name and create an instance of the multitask-</a:t>
            </a:r>
            <a:r>
              <a:rPr lang="en-US" dirty="0" err="1"/>
              <a:t>qa</a:t>
            </a:r>
            <a:r>
              <a:rPr lang="en-US" dirty="0"/>
              <a:t>-</a:t>
            </a:r>
            <a:r>
              <a:rPr lang="en-US" dirty="0" err="1"/>
              <a:t>qg</a:t>
            </a:r>
            <a:r>
              <a:rPr lang="en-US" dirty="0"/>
              <a:t> pipeline (more information in the </a:t>
            </a:r>
            <a:r>
              <a:rPr lang="en-US" dirty="0" err="1"/>
              <a:t>github</a:t>
            </a:r>
            <a:r>
              <a:rPr lang="en-US" dirty="0"/>
              <a:t> repo on the previous slide)</a:t>
            </a:r>
          </a:p>
        </p:txBody>
      </p:sp>
      <p:pic>
        <p:nvPicPr>
          <p:cNvPr id="8" name="Picture 7">
            <a:extLst>
              <a:ext uri="{FF2B5EF4-FFF2-40B4-BE49-F238E27FC236}">
                <a16:creationId xmlns:a16="http://schemas.microsoft.com/office/drawing/2014/main" id="{7F490B97-3143-27FC-9CAD-7A02B19D53E3}"/>
              </a:ext>
            </a:extLst>
          </p:cNvPr>
          <p:cNvPicPr>
            <a:picLocks noChangeAspect="1"/>
          </p:cNvPicPr>
          <p:nvPr/>
        </p:nvPicPr>
        <p:blipFill>
          <a:blip r:embed="rId2"/>
          <a:stretch>
            <a:fillRect/>
          </a:stretch>
        </p:blipFill>
        <p:spPr>
          <a:xfrm>
            <a:off x="1163262" y="2786826"/>
            <a:ext cx="4963218" cy="2495898"/>
          </a:xfrm>
          <a:prstGeom prst="rect">
            <a:avLst/>
          </a:prstGeom>
        </p:spPr>
      </p:pic>
    </p:spTree>
    <p:extLst>
      <p:ext uri="{BB962C8B-B14F-4D97-AF65-F5344CB8AC3E}">
        <p14:creationId xmlns:p14="http://schemas.microsoft.com/office/powerpoint/2010/main" val="277142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11</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Here, we are generating questions from the context file using the instance of the pipeline and writing them to the output file</a:t>
            </a:r>
          </a:p>
        </p:txBody>
      </p:sp>
      <p:pic>
        <p:nvPicPr>
          <p:cNvPr id="7" name="Picture 6">
            <a:extLst>
              <a:ext uri="{FF2B5EF4-FFF2-40B4-BE49-F238E27FC236}">
                <a16:creationId xmlns:a16="http://schemas.microsoft.com/office/drawing/2014/main" id="{C94597C4-4E58-DF6A-853F-A97266B54F7F}"/>
              </a:ext>
            </a:extLst>
          </p:cNvPr>
          <p:cNvPicPr>
            <a:picLocks noChangeAspect="1"/>
          </p:cNvPicPr>
          <p:nvPr/>
        </p:nvPicPr>
        <p:blipFill rotWithShape="1">
          <a:blip r:embed="rId2"/>
          <a:srcRect t="52617"/>
          <a:stretch/>
        </p:blipFill>
        <p:spPr>
          <a:xfrm>
            <a:off x="5690587" y="2823226"/>
            <a:ext cx="4753753" cy="2991648"/>
          </a:xfrm>
          <a:prstGeom prst="rect">
            <a:avLst/>
          </a:prstGeom>
        </p:spPr>
      </p:pic>
      <p:pic>
        <p:nvPicPr>
          <p:cNvPr id="10" name="Picture 9">
            <a:extLst>
              <a:ext uri="{FF2B5EF4-FFF2-40B4-BE49-F238E27FC236}">
                <a16:creationId xmlns:a16="http://schemas.microsoft.com/office/drawing/2014/main" id="{4334B849-8036-888C-8DF7-8DE4AC57FF69}"/>
              </a:ext>
            </a:extLst>
          </p:cNvPr>
          <p:cNvPicPr>
            <a:picLocks noChangeAspect="1"/>
          </p:cNvPicPr>
          <p:nvPr/>
        </p:nvPicPr>
        <p:blipFill rotWithShape="1">
          <a:blip r:embed="rId2"/>
          <a:srcRect b="45426"/>
          <a:stretch/>
        </p:blipFill>
        <p:spPr>
          <a:xfrm>
            <a:off x="1097280" y="2831480"/>
            <a:ext cx="4116017" cy="2983394"/>
          </a:xfrm>
          <a:prstGeom prst="rect">
            <a:avLst/>
          </a:prstGeom>
        </p:spPr>
      </p:pic>
    </p:spTree>
    <p:extLst>
      <p:ext uri="{BB962C8B-B14F-4D97-AF65-F5344CB8AC3E}">
        <p14:creationId xmlns:p14="http://schemas.microsoft.com/office/powerpoint/2010/main" val="374443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12</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Finally, we are generating BLUE and METEOR scores for each question and calculating the median and averages</a:t>
            </a:r>
          </a:p>
        </p:txBody>
      </p:sp>
      <p:pic>
        <p:nvPicPr>
          <p:cNvPr id="8" name="Picture 7">
            <a:extLst>
              <a:ext uri="{FF2B5EF4-FFF2-40B4-BE49-F238E27FC236}">
                <a16:creationId xmlns:a16="http://schemas.microsoft.com/office/drawing/2014/main" id="{8F260B4F-3366-6D20-D32E-F7562F04AF13}"/>
              </a:ext>
            </a:extLst>
          </p:cNvPr>
          <p:cNvPicPr>
            <a:picLocks noChangeAspect="1"/>
          </p:cNvPicPr>
          <p:nvPr/>
        </p:nvPicPr>
        <p:blipFill rotWithShape="1">
          <a:blip r:embed="rId2"/>
          <a:srcRect t="1130" b="46582"/>
          <a:stretch/>
        </p:blipFill>
        <p:spPr>
          <a:xfrm>
            <a:off x="1066800" y="2743327"/>
            <a:ext cx="5507115" cy="2774355"/>
          </a:xfrm>
          <a:prstGeom prst="rect">
            <a:avLst/>
          </a:prstGeom>
        </p:spPr>
      </p:pic>
      <p:pic>
        <p:nvPicPr>
          <p:cNvPr id="11" name="Picture 10">
            <a:extLst>
              <a:ext uri="{FF2B5EF4-FFF2-40B4-BE49-F238E27FC236}">
                <a16:creationId xmlns:a16="http://schemas.microsoft.com/office/drawing/2014/main" id="{2D07C85A-58D3-0B41-FB23-7D431B0109BD}"/>
              </a:ext>
            </a:extLst>
          </p:cNvPr>
          <p:cNvPicPr>
            <a:picLocks noChangeAspect="1"/>
          </p:cNvPicPr>
          <p:nvPr/>
        </p:nvPicPr>
        <p:blipFill rotWithShape="1">
          <a:blip r:embed="rId2"/>
          <a:srcRect t="47713" b="1"/>
          <a:stretch/>
        </p:blipFill>
        <p:spPr>
          <a:xfrm>
            <a:off x="6684885" y="2743326"/>
            <a:ext cx="5507115" cy="2774355"/>
          </a:xfrm>
          <a:prstGeom prst="rect">
            <a:avLst/>
          </a:prstGeom>
        </p:spPr>
      </p:pic>
    </p:spTree>
    <p:extLst>
      <p:ext uri="{BB962C8B-B14F-4D97-AF65-F5344CB8AC3E}">
        <p14:creationId xmlns:p14="http://schemas.microsoft.com/office/powerpoint/2010/main" val="309278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11C6-EED0-2D89-00AE-B5D6F7C4121F}"/>
              </a:ext>
            </a:extLst>
          </p:cNvPr>
          <p:cNvSpPr>
            <a:spLocks noGrp="1"/>
          </p:cNvSpPr>
          <p:nvPr>
            <p:ph type="title"/>
          </p:nvPr>
        </p:nvSpPr>
        <p:spPr/>
        <p:txBody>
          <a:bodyPr/>
          <a:lstStyle/>
          <a:p>
            <a:r>
              <a:rPr lang="en-US" dirty="0"/>
              <a:t>Running inference on BERT</a:t>
            </a:r>
          </a:p>
        </p:txBody>
      </p:sp>
      <p:sp>
        <p:nvSpPr>
          <p:cNvPr id="3" name="Content Placeholder 2">
            <a:extLst>
              <a:ext uri="{FF2B5EF4-FFF2-40B4-BE49-F238E27FC236}">
                <a16:creationId xmlns:a16="http://schemas.microsoft.com/office/drawing/2014/main" id="{D1D21FD0-A763-0A39-FB98-D21BDD2BF4F1}"/>
              </a:ext>
            </a:extLst>
          </p:cNvPr>
          <p:cNvSpPr>
            <a:spLocks noGrp="1"/>
          </p:cNvSpPr>
          <p:nvPr>
            <p:ph idx="1"/>
          </p:nvPr>
        </p:nvSpPr>
        <p:spPr/>
        <p:txBody>
          <a:bodyPr>
            <a:normAutofit/>
          </a:bodyPr>
          <a:lstStyle/>
          <a:p>
            <a:r>
              <a:rPr lang="en-US" sz="2400" dirty="0"/>
              <a:t>Our BERT model code is similar to that of our T5 model code. The major difference is we fetched our model from Hugging Face directly instead of a </a:t>
            </a:r>
            <a:r>
              <a:rPr lang="en-US" sz="2400" dirty="0" err="1"/>
              <a:t>Github</a:t>
            </a:r>
            <a:r>
              <a:rPr lang="en-US" sz="2400" dirty="0"/>
              <a:t> repository. </a:t>
            </a:r>
          </a:p>
          <a:p>
            <a:r>
              <a:rPr lang="en-US" sz="2400" dirty="0"/>
              <a:t>Here is the link to the pre-trained BERT model that we used: </a:t>
            </a:r>
            <a:r>
              <a:rPr lang="en-US" sz="2400" dirty="0">
                <a:hlinkClick r:id="rId2"/>
              </a:rPr>
              <a:t>https://huggingface.co/mrm8488/bert2bert-medium_shared-question-generation</a:t>
            </a:r>
            <a:endParaRPr lang="en-US" sz="2400" dirty="0"/>
          </a:p>
          <a:p>
            <a:r>
              <a:rPr lang="en-US" sz="2400" dirty="0"/>
              <a:t>We have added descriptions of the code blocks above them in the notebook.</a:t>
            </a:r>
          </a:p>
          <a:p>
            <a:endParaRPr lang="en-US" sz="2400" dirty="0"/>
          </a:p>
        </p:txBody>
      </p:sp>
      <p:sp>
        <p:nvSpPr>
          <p:cNvPr id="4" name="Date Placeholder 3">
            <a:extLst>
              <a:ext uri="{FF2B5EF4-FFF2-40B4-BE49-F238E27FC236}">
                <a16:creationId xmlns:a16="http://schemas.microsoft.com/office/drawing/2014/main" id="{13EDF5C2-6C65-19C0-B43A-398C44A4805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37F828B0-5CC2-CC5D-7884-279CB8FF01B5}"/>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562BE023-27C3-77ED-4B6E-085C4EDE3397}"/>
              </a:ext>
            </a:extLst>
          </p:cNvPr>
          <p:cNvSpPr>
            <a:spLocks noGrp="1"/>
          </p:cNvSpPr>
          <p:nvPr>
            <p:ph type="sldNum" sz="quarter" idx="12"/>
          </p:nvPr>
        </p:nvSpPr>
        <p:spPr/>
        <p:txBody>
          <a:bodyPr/>
          <a:lstStyle/>
          <a:p>
            <a:fld id="{99FBEECC-8BD7-48F9-BD92-99C5473199BF}" type="slidenum">
              <a:rPr lang="en-US" smtClean="0"/>
              <a:t>13</a:t>
            </a:fld>
            <a:endParaRPr lang="en-US"/>
          </a:p>
        </p:txBody>
      </p:sp>
    </p:spTree>
    <p:extLst>
      <p:ext uri="{BB962C8B-B14F-4D97-AF65-F5344CB8AC3E}">
        <p14:creationId xmlns:p14="http://schemas.microsoft.com/office/powerpoint/2010/main" val="109556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11C6-EED0-2D89-00AE-B5D6F7C4121F}"/>
              </a:ext>
            </a:extLst>
          </p:cNvPr>
          <p:cNvSpPr>
            <a:spLocks noGrp="1"/>
          </p:cNvSpPr>
          <p:nvPr>
            <p:ph type="title"/>
          </p:nvPr>
        </p:nvSpPr>
        <p:spPr>
          <a:xfrm>
            <a:off x="1097279" y="286603"/>
            <a:ext cx="10434813" cy="1450757"/>
          </a:xfrm>
        </p:spPr>
        <p:txBody>
          <a:bodyPr/>
          <a:lstStyle/>
          <a:p>
            <a:r>
              <a:rPr lang="en-US" dirty="0"/>
              <a:t>Running inference on T5 QG with BERT QE</a:t>
            </a:r>
          </a:p>
        </p:txBody>
      </p:sp>
      <p:sp>
        <p:nvSpPr>
          <p:cNvPr id="3" name="Content Placeholder 2">
            <a:extLst>
              <a:ext uri="{FF2B5EF4-FFF2-40B4-BE49-F238E27FC236}">
                <a16:creationId xmlns:a16="http://schemas.microsoft.com/office/drawing/2014/main" id="{D1D21FD0-A763-0A39-FB98-D21BDD2BF4F1}"/>
              </a:ext>
            </a:extLst>
          </p:cNvPr>
          <p:cNvSpPr>
            <a:spLocks noGrp="1"/>
          </p:cNvSpPr>
          <p:nvPr>
            <p:ph idx="1"/>
          </p:nvPr>
        </p:nvSpPr>
        <p:spPr/>
        <p:txBody>
          <a:bodyPr>
            <a:normAutofit/>
          </a:bodyPr>
          <a:lstStyle/>
          <a:p>
            <a:r>
              <a:rPr lang="en-US" sz="2400" dirty="0" err="1"/>
              <a:t>Github</a:t>
            </a:r>
            <a:r>
              <a:rPr lang="en-US" sz="2400" dirty="0"/>
              <a:t> repository with pre-trained model: </a:t>
            </a:r>
            <a:r>
              <a:rPr lang="en-US" sz="2400" dirty="0">
                <a:hlinkClick r:id="rId2"/>
              </a:rPr>
              <a:t>https://github.com/amontgomerie/question_generator/</a:t>
            </a:r>
            <a:endParaRPr lang="en-US" sz="2400" dirty="0"/>
          </a:p>
          <a:p>
            <a:r>
              <a:rPr lang="en-US" sz="2400" dirty="0"/>
              <a:t>The question generator uses </a:t>
            </a:r>
            <a:r>
              <a:rPr lang="en-US" sz="2400" dirty="0">
                <a:hlinkClick r:id="rId3"/>
              </a:rPr>
              <a:t>t5-base</a:t>
            </a:r>
            <a:r>
              <a:rPr lang="en-US" sz="2400" dirty="0"/>
              <a:t> model trained on </a:t>
            </a:r>
            <a:r>
              <a:rPr lang="en-US" sz="2400" dirty="0" err="1">
                <a:hlinkClick r:id="rId4"/>
              </a:rPr>
              <a:t>SQuAD</a:t>
            </a:r>
            <a:r>
              <a:rPr lang="en-US" sz="2400" dirty="0"/>
              <a:t>, </a:t>
            </a:r>
            <a:r>
              <a:rPr lang="en-US" sz="2400" dirty="0">
                <a:hlinkClick r:id="rId5"/>
              </a:rPr>
              <a:t>RACE</a:t>
            </a:r>
            <a:r>
              <a:rPr lang="en-US" sz="2400" dirty="0"/>
              <a:t>, </a:t>
            </a:r>
            <a:r>
              <a:rPr lang="en-US" sz="2400" dirty="0" err="1">
                <a:hlinkClick r:id="rId6"/>
              </a:rPr>
              <a:t>CoQA</a:t>
            </a:r>
            <a:r>
              <a:rPr lang="en-US" sz="2400" dirty="0"/>
              <a:t>, and </a:t>
            </a:r>
            <a:r>
              <a:rPr lang="en-US" sz="2400" dirty="0">
                <a:hlinkClick r:id="rId7"/>
              </a:rPr>
              <a:t>MSMARCO</a:t>
            </a:r>
            <a:r>
              <a:rPr lang="en-US" sz="2400" dirty="0"/>
              <a:t> datasets. Phrases are extracted from the input text using </a:t>
            </a:r>
            <a:r>
              <a:rPr lang="en-US" sz="2400" dirty="0" err="1">
                <a:hlinkClick r:id="rId8"/>
              </a:rPr>
              <a:t>spaCy</a:t>
            </a:r>
            <a:r>
              <a:rPr lang="en-US" sz="2400" dirty="0"/>
              <a:t>.</a:t>
            </a:r>
          </a:p>
          <a:p>
            <a:r>
              <a:rPr lang="en-US" sz="2400" dirty="0"/>
              <a:t>The question answer evaluator uses </a:t>
            </a:r>
            <a:r>
              <a:rPr lang="en-US" sz="2400" dirty="0" err="1">
                <a:hlinkClick r:id="rId9"/>
              </a:rPr>
              <a:t>bert</a:t>
            </a:r>
            <a:r>
              <a:rPr lang="en-US" sz="2400" dirty="0">
                <a:hlinkClick r:id="rId9"/>
              </a:rPr>
              <a:t>-base-cased</a:t>
            </a:r>
            <a:r>
              <a:rPr lang="en-US" sz="2400" dirty="0"/>
              <a:t> model with a classification head. The pretrained model was finetuned on the same data as the question generator model.</a:t>
            </a:r>
          </a:p>
          <a:p>
            <a:r>
              <a:rPr lang="en-US" sz="2400" dirty="0"/>
              <a:t>The code for this model is similar to the T5 model as well. Additionally, we have used </a:t>
            </a:r>
            <a:r>
              <a:rPr lang="en-US" sz="2400" dirty="0" err="1">
                <a:hlinkClick r:id="rId10"/>
              </a:rPr>
              <a:t>sacremoses</a:t>
            </a:r>
            <a:r>
              <a:rPr lang="en-US" sz="2400" dirty="0"/>
              <a:t> and </a:t>
            </a:r>
            <a:r>
              <a:rPr lang="en-US" sz="2400" dirty="0" err="1">
                <a:hlinkClick r:id="rId11"/>
              </a:rPr>
              <a:t>sentencepiece</a:t>
            </a:r>
            <a:r>
              <a:rPr lang="en-US" sz="2400" dirty="0"/>
              <a:t> packages for tokenizing and detokenizing the text.</a:t>
            </a:r>
          </a:p>
          <a:p>
            <a:endParaRPr lang="en-US" sz="2400" dirty="0"/>
          </a:p>
        </p:txBody>
      </p:sp>
      <p:sp>
        <p:nvSpPr>
          <p:cNvPr id="4" name="Date Placeholder 3">
            <a:extLst>
              <a:ext uri="{FF2B5EF4-FFF2-40B4-BE49-F238E27FC236}">
                <a16:creationId xmlns:a16="http://schemas.microsoft.com/office/drawing/2014/main" id="{13EDF5C2-6C65-19C0-B43A-398C44A4805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37F828B0-5CC2-CC5D-7884-279CB8FF01B5}"/>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562BE023-27C3-77ED-4B6E-085C4EDE3397}"/>
              </a:ext>
            </a:extLst>
          </p:cNvPr>
          <p:cNvSpPr>
            <a:spLocks noGrp="1"/>
          </p:cNvSpPr>
          <p:nvPr>
            <p:ph type="sldNum" sz="quarter" idx="12"/>
          </p:nvPr>
        </p:nvSpPr>
        <p:spPr/>
        <p:txBody>
          <a:bodyPr/>
          <a:lstStyle/>
          <a:p>
            <a:fld id="{99FBEECC-8BD7-48F9-BD92-99C5473199BF}" type="slidenum">
              <a:rPr lang="en-US" smtClean="0"/>
              <a:t>14</a:t>
            </a:fld>
            <a:endParaRPr lang="en-US"/>
          </a:p>
        </p:txBody>
      </p:sp>
    </p:spTree>
    <p:extLst>
      <p:ext uri="{BB962C8B-B14F-4D97-AF65-F5344CB8AC3E}">
        <p14:creationId xmlns:p14="http://schemas.microsoft.com/office/powerpoint/2010/main" val="74989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184-F5B5-3A04-B7B1-544D3447005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35648A8-15CA-1715-30EA-B0D597ED3F18}"/>
              </a:ext>
            </a:extLst>
          </p:cNvPr>
          <p:cNvSpPr>
            <a:spLocks noGrp="1"/>
          </p:cNvSpPr>
          <p:nvPr>
            <p:ph idx="1"/>
          </p:nvPr>
        </p:nvSpPr>
        <p:spPr/>
        <p:txBody>
          <a:bodyPr>
            <a:normAutofit/>
          </a:bodyPr>
          <a:lstStyle/>
          <a:p>
            <a:pPr marL="457200" indent="-457200">
              <a:lnSpc>
                <a:spcPct val="150000"/>
              </a:lnSpc>
              <a:buFont typeface="+mj-lt"/>
              <a:buAutoNum type="arabicPeriod"/>
            </a:pPr>
            <a:r>
              <a:rPr lang="en-US" dirty="0"/>
              <a:t>Flow of Script</a:t>
            </a:r>
          </a:p>
          <a:p>
            <a:pPr marL="457200" indent="-457200">
              <a:lnSpc>
                <a:spcPct val="150000"/>
              </a:lnSpc>
              <a:buFont typeface="+mj-lt"/>
              <a:buAutoNum type="arabicPeriod"/>
            </a:pPr>
            <a:r>
              <a:rPr lang="en-US" dirty="0"/>
              <a:t>Context and Reference</a:t>
            </a:r>
          </a:p>
          <a:p>
            <a:pPr marL="457200" indent="-457200">
              <a:lnSpc>
                <a:spcPct val="150000"/>
              </a:lnSpc>
              <a:buFont typeface="+mj-lt"/>
              <a:buAutoNum type="arabicPeriod"/>
            </a:pPr>
            <a:r>
              <a:rPr lang="en-US" dirty="0"/>
              <a:t>Common Libraries and Modules across all three models</a:t>
            </a:r>
          </a:p>
          <a:p>
            <a:pPr marL="457200" indent="-457200">
              <a:lnSpc>
                <a:spcPct val="150000"/>
              </a:lnSpc>
              <a:buFont typeface="+mj-lt"/>
              <a:buAutoNum type="arabicPeriod"/>
            </a:pPr>
            <a:r>
              <a:rPr lang="en-US" dirty="0"/>
              <a:t>Running inference on T5</a:t>
            </a:r>
          </a:p>
          <a:p>
            <a:pPr marL="457200" indent="-457200">
              <a:lnSpc>
                <a:spcPct val="150000"/>
              </a:lnSpc>
              <a:buFont typeface="+mj-lt"/>
              <a:buAutoNum type="arabicPeriod"/>
            </a:pPr>
            <a:r>
              <a:rPr lang="en-US" dirty="0"/>
              <a:t>Running inference on BERT</a:t>
            </a:r>
          </a:p>
          <a:p>
            <a:pPr marL="457200" indent="-457200">
              <a:lnSpc>
                <a:spcPct val="150000"/>
              </a:lnSpc>
              <a:buFont typeface="+mj-lt"/>
              <a:buAutoNum type="arabicPeriod"/>
            </a:pPr>
            <a:r>
              <a:rPr lang="en-US" dirty="0"/>
              <a:t>Running inference on T5 QG with BERT QE</a:t>
            </a:r>
          </a:p>
        </p:txBody>
      </p:sp>
      <p:sp>
        <p:nvSpPr>
          <p:cNvPr id="4" name="Footer Placeholder 3">
            <a:extLst>
              <a:ext uri="{FF2B5EF4-FFF2-40B4-BE49-F238E27FC236}">
                <a16:creationId xmlns:a16="http://schemas.microsoft.com/office/drawing/2014/main" id="{7E69DC1F-10EF-2428-2118-00E93AE7B72C}"/>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5861E863-F25A-BDCE-697F-8DB75553A4E6}"/>
              </a:ext>
            </a:extLst>
          </p:cNvPr>
          <p:cNvSpPr>
            <a:spLocks noGrp="1"/>
          </p:cNvSpPr>
          <p:nvPr>
            <p:ph type="sldNum" sz="quarter" idx="12"/>
          </p:nvPr>
        </p:nvSpPr>
        <p:spPr/>
        <p:txBody>
          <a:bodyPr/>
          <a:lstStyle/>
          <a:p>
            <a:fld id="{99FBEECC-8BD7-48F9-BD92-99C5473199BF}" type="slidenum">
              <a:rPr lang="en-US" smtClean="0"/>
              <a:t>2</a:t>
            </a:fld>
            <a:endParaRPr lang="en-US"/>
          </a:p>
        </p:txBody>
      </p:sp>
      <p:sp>
        <p:nvSpPr>
          <p:cNvPr id="6" name="Date Placeholder 5">
            <a:extLst>
              <a:ext uri="{FF2B5EF4-FFF2-40B4-BE49-F238E27FC236}">
                <a16:creationId xmlns:a16="http://schemas.microsoft.com/office/drawing/2014/main" id="{AECBD511-7666-69C9-3530-26026BE2AA8A}"/>
              </a:ext>
            </a:extLst>
          </p:cNvPr>
          <p:cNvSpPr>
            <a:spLocks noGrp="1"/>
          </p:cNvSpPr>
          <p:nvPr>
            <p:ph type="dt" sz="half" idx="10"/>
          </p:nvPr>
        </p:nvSpPr>
        <p:spPr/>
        <p:txBody>
          <a:bodyPr/>
          <a:lstStyle/>
          <a:p>
            <a:fld id="{2A15FD30-D1CA-4C13-AE7E-4B91C865A193}" type="datetime1">
              <a:rPr lang="en-US" smtClean="0"/>
              <a:t>7/20/2022</a:t>
            </a:fld>
            <a:endParaRPr lang="en-US"/>
          </a:p>
        </p:txBody>
      </p:sp>
    </p:spTree>
    <p:extLst>
      <p:ext uri="{BB962C8B-B14F-4D97-AF65-F5344CB8AC3E}">
        <p14:creationId xmlns:p14="http://schemas.microsoft.com/office/powerpoint/2010/main" val="377583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F48B-A11B-2906-A671-9804B991BE37}"/>
              </a:ext>
            </a:extLst>
          </p:cNvPr>
          <p:cNvSpPr>
            <a:spLocks noGrp="1"/>
          </p:cNvSpPr>
          <p:nvPr>
            <p:ph type="title"/>
          </p:nvPr>
        </p:nvSpPr>
        <p:spPr/>
        <p:txBody>
          <a:bodyPr/>
          <a:lstStyle/>
          <a:p>
            <a:r>
              <a:rPr lang="en-US" dirty="0"/>
              <a:t>Flow of Script</a:t>
            </a:r>
          </a:p>
        </p:txBody>
      </p:sp>
      <p:graphicFrame>
        <p:nvGraphicFramePr>
          <p:cNvPr id="7" name="Content Placeholder 6">
            <a:extLst>
              <a:ext uri="{FF2B5EF4-FFF2-40B4-BE49-F238E27FC236}">
                <a16:creationId xmlns:a16="http://schemas.microsoft.com/office/drawing/2014/main" id="{784284C3-9162-52D6-F600-6F9A361CB734}"/>
              </a:ext>
            </a:extLst>
          </p:cNvPr>
          <p:cNvGraphicFramePr>
            <a:graphicFrameLocks noGrp="1"/>
          </p:cNvGraphicFramePr>
          <p:nvPr>
            <p:ph idx="1"/>
            <p:extLst>
              <p:ext uri="{D42A27DB-BD31-4B8C-83A1-F6EECF244321}">
                <p14:modId xmlns:p14="http://schemas.microsoft.com/office/powerpoint/2010/main" val="197017717"/>
              </p:ext>
            </p:extLst>
          </p:nvPr>
        </p:nvGraphicFramePr>
        <p:xfrm>
          <a:off x="1096963" y="2141661"/>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D332344-72A9-F8DB-CEDB-969D8401ECC5}"/>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01926096-04DF-56AC-BE3C-BCEAF7531EA6}"/>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B8B9738C-4D3C-6878-745C-41B5FE610AA1}"/>
              </a:ext>
            </a:extLst>
          </p:cNvPr>
          <p:cNvSpPr>
            <a:spLocks noGrp="1"/>
          </p:cNvSpPr>
          <p:nvPr>
            <p:ph type="sldNum" sz="quarter" idx="12"/>
          </p:nvPr>
        </p:nvSpPr>
        <p:spPr/>
        <p:txBody>
          <a:bodyPr/>
          <a:lstStyle/>
          <a:p>
            <a:fld id="{99FBEECC-8BD7-48F9-BD92-99C5473199BF}" type="slidenum">
              <a:rPr lang="en-US" smtClean="0"/>
              <a:t>3</a:t>
            </a:fld>
            <a:endParaRPr lang="en-US"/>
          </a:p>
        </p:txBody>
      </p:sp>
      <p:sp>
        <p:nvSpPr>
          <p:cNvPr id="8" name="TextBox 7">
            <a:extLst>
              <a:ext uri="{FF2B5EF4-FFF2-40B4-BE49-F238E27FC236}">
                <a16:creationId xmlns:a16="http://schemas.microsoft.com/office/drawing/2014/main" id="{44ED3A22-8D6F-F358-4026-1BC5DEAD9161}"/>
              </a:ext>
            </a:extLst>
          </p:cNvPr>
          <p:cNvSpPr txBox="1"/>
          <p:nvPr/>
        </p:nvSpPr>
        <p:spPr>
          <a:xfrm>
            <a:off x="1127126" y="2032466"/>
            <a:ext cx="9998074" cy="1200329"/>
          </a:xfrm>
          <a:prstGeom prst="rect">
            <a:avLst/>
          </a:prstGeom>
          <a:noFill/>
        </p:spPr>
        <p:txBody>
          <a:bodyPr wrap="square" rtlCol="0">
            <a:spAutoFit/>
          </a:bodyPr>
          <a:lstStyle/>
          <a:p>
            <a:r>
              <a:rPr lang="en-US" dirty="0"/>
              <a:t>We generated questions using three models(namely T5, BERT, and T5 GG with BERT QE), their codes are stored in their respective </a:t>
            </a:r>
            <a:r>
              <a:rPr lang="en-US" dirty="0" err="1"/>
              <a:t>Colab</a:t>
            </a:r>
            <a:r>
              <a:rPr lang="en-US" dirty="0"/>
              <a:t> notebooks present in this repository. Each notebook can be used independently to generate questions using its model and their flow is linear. Here is a generalized flow for all 3 models:</a:t>
            </a:r>
          </a:p>
        </p:txBody>
      </p:sp>
    </p:spTree>
    <p:extLst>
      <p:ext uri="{BB962C8B-B14F-4D97-AF65-F5344CB8AC3E}">
        <p14:creationId xmlns:p14="http://schemas.microsoft.com/office/powerpoint/2010/main" val="365184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88CF-CB19-1D7B-7594-3E074C711C3F}"/>
              </a:ext>
            </a:extLst>
          </p:cNvPr>
          <p:cNvSpPr>
            <a:spLocks noGrp="1"/>
          </p:cNvSpPr>
          <p:nvPr>
            <p:ph type="title"/>
          </p:nvPr>
        </p:nvSpPr>
        <p:spPr/>
        <p:txBody>
          <a:bodyPr/>
          <a:lstStyle/>
          <a:p>
            <a:r>
              <a:rPr lang="en-US" dirty="0"/>
              <a:t>Context and Reference</a:t>
            </a:r>
          </a:p>
        </p:txBody>
      </p:sp>
      <p:pic>
        <p:nvPicPr>
          <p:cNvPr id="8" name="Content Placeholder 7">
            <a:extLst>
              <a:ext uri="{FF2B5EF4-FFF2-40B4-BE49-F238E27FC236}">
                <a16:creationId xmlns:a16="http://schemas.microsoft.com/office/drawing/2014/main" id="{62193658-C654-6880-6D8F-71A59FA56E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3414" y="1984160"/>
            <a:ext cx="6772266" cy="3625984"/>
          </a:xfrm>
        </p:spPr>
      </p:pic>
      <p:sp>
        <p:nvSpPr>
          <p:cNvPr id="4" name="Date Placeholder 3">
            <a:extLst>
              <a:ext uri="{FF2B5EF4-FFF2-40B4-BE49-F238E27FC236}">
                <a16:creationId xmlns:a16="http://schemas.microsoft.com/office/drawing/2014/main" id="{30003A83-707D-2CC6-B69A-C0ADDFCF181A}"/>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2A740B1A-AD86-56C2-C250-F4EB8A304A4A}"/>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A6CF06EF-0CB8-AE53-DE05-D532B704FE84}"/>
              </a:ext>
            </a:extLst>
          </p:cNvPr>
          <p:cNvSpPr>
            <a:spLocks noGrp="1"/>
          </p:cNvSpPr>
          <p:nvPr>
            <p:ph type="sldNum" sz="quarter" idx="12"/>
          </p:nvPr>
        </p:nvSpPr>
        <p:spPr/>
        <p:txBody>
          <a:bodyPr/>
          <a:lstStyle/>
          <a:p>
            <a:fld id="{99FBEECC-8BD7-48F9-BD92-99C5473199BF}" type="slidenum">
              <a:rPr lang="en-US" smtClean="0"/>
              <a:t>4</a:t>
            </a:fld>
            <a:endParaRPr lang="en-US"/>
          </a:p>
        </p:txBody>
      </p:sp>
      <p:sp>
        <p:nvSpPr>
          <p:cNvPr id="17" name="TextBox 16">
            <a:extLst>
              <a:ext uri="{FF2B5EF4-FFF2-40B4-BE49-F238E27FC236}">
                <a16:creationId xmlns:a16="http://schemas.microsoft.com/office/drawing/2014/main" id="{5FD9F015-E608-6C90-A660-CF6E8296B397}"/>
              </a:ext>
            </a:extLst>
          </p:cNvPr>
          <p:cNvSpPr txBox="1"/>
          <p:nvPr/>
        </p:nvSpPr>
        <p:spPr>
          <a:xfrm flipH="1">
            <a:off x="6720483" y="5811021"/>
            <a:ext cx="2589651" cy="276999"/>
          </a:xfrm>
          <a:prstGeom prst="rect">
            <a:avLst/>
          </a:prstGeom>
          <a:noFill/>
        </p:spPr>
        <p:txBody>
          <a:bodyPr wrap="square" rtlCol="0">
            <a:spAutoFit/>
          </a:bodyPr>
          <a:lstStyle/>
          <a:p>
            <a:r>
              <a:rPr lang="en-US" sz="600" dirty="0">
                <a:solidFill>
                  <a:schemeClr val="bg1"/>
                </a:solidFill>
              </a:rPr>
              <a:t>Xu, Ying, et al. "Fantastic Questions and Where to Find Them: </a:t>
            </a:r>
            <a:r>
              <a:rPr lang="en-US" sz="600" dirty="0" err="1">
                <a:solidFill>
                  <a:schemeClr val="bg1"/>
                </a:solidFill>
              </a:rPr>
              <a:t>FairytaleQA</a:t>
            </a:r>
            <a:r>
              <a:rPr lang="en-US" sz="600" dirty="0">
                <a:solidFill>
                  <a:schemeClr val="bg1"/>
                </a:solidFill>
              </a:rPr>
              <a:t>--An Authentic Dataset for Narrative Comprehension."</a:t>
            </a:r>
            <a:endParaRPr lang="en-IN" sz="600" dirty="0">
              <a:solidFill>
                <a:schemeClr val="bg1"/>
              </a:solidFill>
            </a:endParaRPr>
          </a:p>
        </p:txBody>
      </p:sp>
      <p:sp>
        <p:nvSpPr>
          <p:cNvPr id="3" name="TextBox 2">
            <a:extLst>
              <a:ext uri="{FF2B5EF4-FFF2-40B4-BE49-F238E27FC236}">
                <a16:creationId xmlns:a16="http://schemas.microsoft.com/office/drawing/2014/main" id="{27C57BA6-68B4-5462-92C6-5010504B02FE}"/>
              </a:ext>
            </a:extLst>
          </p:cNvPr>
          <p:cNvSpPr txBox="1"/>
          <p:nvPr/>
        </p:nvSpPr>
        <p:spPr>
          <a:xfrm>
            <a:off x="1097279" y="1997838"/>
            <a:ext cx="3181757" cy="3693319"/>
          </a:xfrm>
          <a:prstGeom prst="rect">
            <a:avLst/>
          </a:prstGeom>
          <a:noFill/>
        </p:spPr>
        <p:txBody>
          <a:bodyPr wrap="square" rtlCol="0">
            <a:spAutoFit/>
          </a:bodyPr>
          <a:lstStyle/>
          <a:p>
            <a:r>
              <a:rPr lang="en-US" dirty="0"/>
              <a:t>We used </a:t>
            </a:r>
            <a:r>
              <a:rPr lang="en-US" dirty="0" err="1"/>
              <a:t>FairytaleQA</a:t>
            </a:r>
            <a:r>
              <a:rPr lang="en-US" dirty="0"/>
              <a:t> Dataset (</a:t>
            </a:r>
            <a:r>
              <a:rPr lang="en-US" dirty="0">
                <a:hlinkClick r:id="rId3"/>
              </a:rPr>
              <a:t>https://arxiv.org/abs/2203.13947</a:t>
            </a:r>
            <a:r>
              <a:rPr lang="en-US" dirty="0"/>
              <a:t>) as context for our models and reference for generating BLEU and METEOR scores. Google drive links to the exact files used are present in the </a:t>
            </a:r>
            <a:r>
              <a:rPr lang="en-US" dirty="0" err="1"/>
              <a:t>Colab</a:t>
            </a:r>
            <a:r>
              <a:rPr lang="en-US" dirty="0"/>
              <a:t> notebooks.</a:t>
            </a:r>
          </a:p>
          <a:p>
            <a:endParaRPr lang="en-US" dirty="0"/>
          </a:p>
          <a:p>
            <a:r>
              <a:rPr lang="en-US" dirty="0"/>
              <a:t>Different files can be used if required, instructions to replace the files are present in the </a:t>
            </a:r>
            <a:r>
              <a:rPr lang="en-US" dirty="0" err="1"/>
              <a:t>Colab</a:t>
            </a:r>
            <a:r>
              <a:rPr lang="en-US" dirty="0"/>
              <a:t> notebooks as well.</a:t>
            </a:r>
          </a:p>
        </p:txBody>
      </p:sp>
    </p:spTree>
    <p:extLst>
      <p:ext uri="{BB962C8B-B14F-4D97-AF65-F5344CB8AC3E}">
        <p14:creationId xmlns:p14="http://schemas.microsoft.com/office/powerpoint/2010/main" val="284765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EDFA-BC58-422D-51C2-28E39AB83414}"/>
              </a:ext>
            </a:extLst>
          </p:cNvPr>
          <p:cNvSpPr>
            <a:spLocks noGrp="1"/>
          </p:cNvSpPr>
          <p:nvPr>
            <p:ph type="title"/>
          </p:nvPr>
        </p:nvSpPr>
        <p:spPr/>
        <p:txBody>
          <a:bodyPr/>
          <a:lstStyle/>
          <a:p>
            <a:r>
              <a:rPr lang="en-US" dirty="0"/>
              <a:t>Models and Libraries</a:t>
            </a:r>
          </a:p>
        </p:txBody>
      </p:sp>
      <p:sp>
        <p:nvSpPr>
          <p:cNvPr id="3" name="Text Placeholder 2">
            <a:extLst>
              <a:ext uri="{FF2B5EF4-FFF2-40B4-BE49-F238E27FC236}">
                <a16:creationId xmlns:a16="http://schemas.microsoft.com/office/drawing/2014/main" id="{7A147B39-A570-3B2D-6FE6-E3FFD7FDF75B}"/>
              </a:ext>
            </a:extLst>
          </p:cNvPr>
          <p:cNvSpPr>
            <a:spLocks noGrp="1"/>
          </p:cNvSpPr>
          <p:nvPr>
            <p:ph type="body" idx="1"/>
          </p:nvPr>
        </p:nvSpPr>
        <p:spPr/>
        <p:txBody>
          <a:bodyPr/>
          <a:lstStyle/>
          <a:p>
            <a:r>
              <a:rPr lang="en-US" dirty="0"/>
              <a:t>T5, bert2BERt, T5 G with </a:t>
            </a:r>
            <a:r>
              <a:rPr lang="en-US" dirty="0" err="1"/>
              <a:t>bert</a:t>
            </a:r>
            <a:r>
              <a:rPr lang="en-US" dirty="0"/>
              <a:t> </a:t>
            </a:r>
            <a:r>
              <a:rPr lang="en-US" dirty="0" err="1"/>
              <a:t>qe</a:t>
            </a:r>
            <a:endParaRPr lang="en-US" dirty="0"/>
          </a:p>
        </p:txBody>
      </p:sp>
      <p:sp>
        <p:nvSpPr>
          <p:cNvPr id="4" name="Footer Placeholder 3">
            <a:extLst>
              <a:ext uri="{FF2B5EF4-FFF2-40B4-BE49-F238E27FC236}">
                <a16:creationId xmlns:a16="http://schemas.microsoft.com/office/drawing/2014/main" id="{743D665D-170E-76F5-C221-9F55AA233BE7}"/>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E3927010-B545-91C0-BA55-19AB257B2FDD}"/>
              </a:ext>
            </a:extLst>
          </p:cNvPr>
          <p:cNvSpPr>
            <a:spLocks noGrp="1"/>
          </p:cNvSpPr>
          <p:nvPr>
            <p:ph type="sldNum" sz="quarter" idx="12"/>
          </p:nvPr>
        </p:nvSpPr>
        <p:spPr/>
        <p:txBody>
          <a:bodyPr/>
          <a:lstStyle/>
          <a:p>
            <a:fld id="{99FBEECC-8BD7-48F9-BD92-99C5473199BF}" type="slidenum">
              <a:rPr lang="en-US" smtClean="0"/>
              <a:t>5</a:t>
            </a:fld>
            <a:endParaRPr lang="en-US"/>
          </a:p>
        </p:txBody>
      </p:sp>
      <p:sp>
        <p:nvSpPr>
          <p:cNvPr id="6" name="Date Placeholder 5">
            <a:extLst>
              <a:ext uri="{FF2B5EF4-FFF2-40B4-BE49-F238E27FC236}">
                <a16:creationId xmlns:a16="http://schemas.microsoft.com/office/drawing/2014/main" id="{394BFA27-E73F-27DD-4987-E98022E25DF9}"/>
              </a:ext>
            </a:extLst>
          </p:cNvPr>
          <p:cNvSpPr>
            <a:spLocks noGrp="1"/>
          </p:cNvSpPr>
          <p:nvPr>
            <p:ph type="dt" sz="half" idx="10"/>
          </p:nvPr>
        </p:nvSpPr>
        <p:spPr/>
        <p:txBody>
          <a:bodyPr/>
          <a:lstStyle/>
          <a:p>
            <a:fld id="{208DBEE8-7189-49DF-8A1B-267C03AED9D9}" type="datetime1">
              <a:rPr lang="en-US" smtClean="0"/>
              <a:t>7/20/2022</a:t>
            </a:fld>
            <a:endParaRPr lang="en-US"/>
          </a:p>
        </p:txBody>
      </p:sp>
    </p:spTree>
    <p:extLst>
      <p:ext uri="{BB962C8B-B14F-4D97-AF65-F5344CB8AC3E}">
        <p14:creationId xmlns:p14="http://schemas.microsoft.com/office/powerpoint/2010/main" val="299745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6871-BF79-A714-6F71-EEC0913B89AA}"/>
              </a:ext>
            </a:extLst>
          </p:cNvPr>
          <p:cNvSpPr>
            <a:spLocks noGrp="1"/>
          </p:cNvSpPr>
          <p:nvPr>
            <p:ph type="title"/>
          </p:nvPr>
        </p:nvSpPr>
        <p:spPr/>
        <p:txBody>
          <a:bodyPr/>
          <a:lstStyle/>
          <a:p>
            <a:r>
              <a:rPr lang="en-US" dirty="0"/>
              <a:t>Common Libraries and Modules across all three models</a:t>
            </a:r>
          </a:p>
        </p:txBody>
      </p:sp>
      <p:sp>
        <p:nvSpPr>
          <p:cNvPr id="3" name="Content Placeholder 2">
            <a:extLst>
              <a:ext uri="{FF2B5EF4-FFF2-40B4-BE49-F238E27FC236}">
                <a16:creationId xmlns:a16="http://schemas.microsoft.com/office/drawing/2014/main" id="{79B2E09B-CB83-DC79-31F4-FA8FA97072D8}"/>
              </a:ext>
            </a:extLst>
          </p:cNvPr>
          <p:cNvSpPr>
            <a:spLocks noGrp="1"/>
          </p:cNvSpPr>
          <p:nvPr>
            <p:ph idx="1"/>
          </p:nvPr>
        </p:nvSpPr>
        <p:spPr/>
        <p:txBody>
          <a:bodyPr/>
          <a:lstStyle/>
          <a:p>
            <a:pPr marL="0" indent="0">
              <a:buNone/>
            </a:pPr>
            <a:r>
              <a:rPr lang="en-US" b="1" dirty="0"/>
              <a:t>LIBRARIES:</a:t>
            </a:r>
          </a:p>
          <a:p>
            <a:r>
              <a:rPr lang="en-US" b="1" dirty="0"/>
              <a:t>🤗 Transformers: </a:t>
            </a:r>
            <a:r>
              <a:rPr lang="en-US" dirty="0">
                <a:effectLst/>
              </a:rPr>
              <a:t>The Hugging Face transformers package is an immensely popular Python library providing pretrained models that are extraordinarily useful for a variety of natural language processing (NLP) tasks. We use some of the APIs provided by the package to easily download our models and use them to generate questions.</a:t>
            </a:r>
          </a:p>
          <a:p>
            <a:r>
              <a:rPr lang="en-US" dirty="0"/>
              <a:t>Documentation: </a:t>
            </a:r>
            <a:r>
              <a:rPr lang="en-US" dirty="0">
                <a:hlinkClick r:id="rId2"/>
              </a:rPr>
              <a:t>https://huggingface.co/docs/transformers/index</a:t>
            </a:r>
            <a:endParaRPr lang="en-US" dirty="0"/>
          </a:p>
          <a:p>
            <a:r>
              <a:rPr lang="en-US" b="1" dirty="0">
                <a:effectLst/>
              </a:rPr>
              <a:t>Natural Language Toolkit(NTLK): </a:t>
            </a:r>
            <a:r>
              <a:rPr lang="en-US" dirty="0"/>
              <a:t>The Natural Language Toolkit, or more commonly NLTK, is a suite of libraries and programs for symbolic and statistical natural language processing for English written in the Python programming language. We use NLTK to generate BLEU and METEOR scores for all our models.</a:t>
            </a:r>
          </a:p>
          <a:p>
            <a:r>
              <a:rPr lang="en-US" dirty="0"/>
              <a:t>Documentation: </a:t>
            </a:r>
            <a:r>
              <a:rPr lang="en-US" dirty="0">
                <a:hlinkClick r:id="rId3"/>
              </a:rPr>
              <a:t>https://www.nltk.org/</a:t>
            </a:r>
            <a:endParaRPr lang="en-US" dirty="0"/>
          </a:p>
          <a:p>
            <a:endParaRPr lang="en-US" dirty="0"/>
          </a:p>
        </p:txBody>
      </p:sp>
      <p:sp>
        <p:nvSpPr>
          <p:cNvPr id="4" name="Date Placeholder 3">
            <a:extLst>
              <a:ext uri="{FF2B5EF4-FFF2-40B4-BE49-F238E27FC236}">
                <a16:creationId xmlns:a16="http://schemas.microsoft.com/office/drawing/2014/main" id="{306D8E66-E9DE-4755-7759-9E4821F15C2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293C00A5-84B2-642B-DC18-FA0A28AB9D1B}"/>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DD0B27A7-965A-11A5-7ADE-A6E431D732D9}"/>
              </a:ext>
            </a:extLst>
          </p:cNvPr>
          <p:cNvSpPr>
            <a:spLocks noGrp="1"/>
          </p:cNvSpPr>
          <p:nvPr>
            <p:ph type="sldNum" sz="quarter" idx="12"/>
          </p:nvPr>
        </p:nvSpPr>
        <p:spPr/>
        <p:txBody>
          <a:bodyPr/>
          <a:lstStyle/>
          <a:p>
            <a:fld id="{99FBEECC-8BD7-48F9-BD92-99C5473199BF}" type="slidenum">
              <a:rPr lang="en-US" smtClean="0"/>
              <a:t>6</a:t>
            </a:fld>
            <a:endParaRPr lang="en-US"/>
          </a:p>
        </p:txBody>
      </p:sp>
    </p:spTree>
    <p:extLst>
      <p:ext uri="{BB962C8B-B14F-4D97-AF65-F5344CB8AC3E}">
        <p14:creationId xmlns:p14="http://schemas.microsoft.com/office/powerpoint/2010/main" val="407504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6871-BF79-A714-6F71-EEC0913B89AA}"/>
              </a:ext>
            </a:extLst>
          </p:cNvPr>
          <p:cNvSpPr>
            <a:spLocks noGrp="1"/>
          </p:cNvSpPr>
          <p:nvPr>
            <p:ph type="title"/>
          </p:nvPr>
        </p:nvSpPr>
        <p:spPr/>
        <p:txBody>
          <a:bodyPr/>
          <a:lstStyle/>
          <a:p>
            <a:r>
              <a:rPr lang="en-US" dirty="0"/>
              <a:t>Common Libraries and Modules across all three models</a:t>
            </a:r>
          </a:p>
        </p:txBody>
      </p:sp>
      <p:sp>
        <p:nvSpPr>
          <p:cNvPr id="3" name="Content Placeholder 2">
            <a:extLst>
              <a:ext uri="{FF2B5EF4-FFF2-40B4-BE49-F238E27FC236}">
                <a16:creationId xmlns:a16="http://schemas.microsoft.com/office/drawing/2014/main" id="{79B2E09B-CB83-DC79-31F4-FA8FA97072D8}"/>
              </a:ext>
            </a:extLst>
          </p:cNvPr>
          <p:cNvSpPr>
            <a:spLocks noGrp="1"/>
          </p:cNvSpPr>
          <p:nvPr>
            <p:ph idx="1"/>
          </p:nvPr>
        </p:nvSpPr>
        <p:spPr/>
        <p:txBody>
          <a:bodyPr>
            <a:normAutofit/>
          </a:bodyPr>
          <a:lstStyle/>
          <a:p>
            <a:pPr marL="0" indent="0">
              <a:buNone/>
            </a:pPr>
            <a:r>
              <a:rPr lang="en-US" b="1" dirty="0"/>
              <a:t>MODULES:</a:t>
            </a:r>
          </a:p>
          <a:p>
            <a:r>
              <a:rPr lang="en-US" b="1" dirty="0" err="1"/>
              <a:t>os</a:t>
            </a:r>
            <a:r>
              <a:rPr lang="en-US" b="1" dirty="0"/>
              <a:t>: </a:t>
            </a:r>
            <a:r>
              <a:rPr lang="en-US" dirty="0"/>
              <a:t>The OS module in Python </a:t>
            </a:r>
            <a:r>
              <a:rPr lang="en-US" b="1" dirty="0"/>
              <a:t>provides functions for interacting with the operating system</a:t>
            </a:r>
            <a:r>
              <a:rPr lang="en-US" dirty="0"/>
              <a:t>. OS comes under Python's standard utility modules. </a:t>
            </a:r>
            <a:r>
              <a:rPr lang="en-US" dirty="0">
                <a:effectLst/>
              </a:rPr>
              <a:t>We used it to interact with the file systems (to read context, reference and to write the generated questions to an output file).</a:t>
            </a:r>
          </a:p>
          <a:p>
            <a:r>
              <a:rPr lang="en-US" dirty="0"/>
              <a:t>Documentation: </a:t>
            </a:r>
            <a:r>
              <a:rPr lang="en-US" dirty="0">
                <a:hlinkClick r:id="rId2"/>
              </a:rPr>
              <a:t>https://docs.python.org/3/library/os.html</a:t>
            </a:r>
            <a:endParaRPr lang="en-US" dirty="0"/>
          </a:p>
          <a:p>
            <a:r>
              <a:rPr lang="en-US" b="1" dirty="0" err="1">
                <a:effectLst/>
              </a:rPr>
              <a:t>gdown</a:t>
            </a:r>
            <a:r>
              <a:rPr lang="en-US" b="1" dirty="0">
                <a:effectLst/>
              </a:rPr>
              <a:t>: </a:t>
            </a:r>
            <a:r>
              <a:rPr lang="en-US" dirty="0" err="1">
                <a:effectLst/>
              </a:rPr>
              <a:t>gdown</a:t>
            </a:r>
            <a:r>
              <a:rPr lang="en-US" dirty="0">
                <a:effectLst/>
              </a:rPr>
              <a:t> is a Python package that allows us to </a:t>
            </a:r>
            <a:r>
              <a:rPr lang="en-US" dirty="0"/>
              <a:t>download a large file from Google Drive. We use it to fetch our context and reference files.</a:t>
            </a:r>
          </a:p>
          <a:p>
            <a:r>
              <a:rPr lang="en-US" dirty="0"/>
              <a:t>Documentation: </a:t>
            </a:r>
            <a:r>
              <a:rPr lang="en-US" dirty="0">
                <a:hlinkClick r:id="rId3"/>
              </a:rPr>
              <a:t>https://pypi.org/project/gdown/</a:t>
            </a:r>
            <a:endParaRPr lang="en-US" dirty="0"/>
          </a:p>
          <a:p>
            <a:pPr marL="0" indent="0">
              <a:buNone/>
            </a:pPr>
            <a:endParaRPr lang="en-US" dirty="0"/>
          </a:p>
        </p:txBody>
      </p:sp>
      <p:sp>
        <p:nvSpPr>
          <p:cNvPr id="4" name="Date Placeholder 3">
            <a:extLst>
              <a:ext uri="{FF2B5EF4-FFF2-40B4-BE49-F238E27FC236}">
                <a16:creationId xmlns:a16="http://schemas.microsoft.com/office/drawing/2014/main" id="{306D8E66-E9DE-4755-7759-9E4821F15C2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293C00A5-84B2-642B-DC18-FA0A28AB9D1B}"/>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DD0B27A7-965A-11A5-7ADE-A6E431D732D9}"/>
              </a:ext>
            </a:extLst>
          </p:cNvPr>
          <p:cNvSpPr>
            <a:spLocks noGrp="1"/>
          </p:cNvSpPr>
          <p:nvPr>
            <p:ph type="sldNum" sz="quarter" idx="12"/>
          </p:nvPr>
        </p:nvSpPr>
        <p:spPr/>
        <p:txBody>
          <a:bodyPr/>
          <a:lstStyle/>
          <a:p>
            <a:fld id="{99FBEECC-8BD7-48F9-BD92-99C5473199BF}" type="slidenum">
              <a:rPr lang="en-US" smtClean="0"/>
              <a:t>7</a:t>
            </a:fld>
            <a:endParaRPr lang="en-US"/>
          </a:p>
        </p:txBody>
      </p:sp>
    </p:spTree>
    <p:extLst>
      <p:ext uri="{BB962C8B-B14F-4D97-AF65-F5344CB8AC3E}">
        <p14:creationId xmlns:p14="http://schemas.microsoft.com/office/powerpoint/2010/main" val="24003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8</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4023360"/>
          </a:xfrm>
        </p:spPr>
        <p:txBody>
          <a:bodyPr>
            <a:normAutofit/>
          </a:bodyPr>
          <a:lstStyle/>
          <a:p>
            <a:r>
              <a:rPr lang="en-US" sz="2400" dirty="0" err="1"/>
              <a:t>Github</a:t>
            </a:r>
            <a:r>
              <a:rPr lang="en-US" sz="2400" dirty="0"/>
              <a:t> repository with pre-trained model: </a:t>
            </a:r>
            <a:r>
              <a:rPr lang="en-US" sz="2400" dirty="0">
                <a:hlinkClick r:id="rId2"/>
              </a:rPr>
              <a:t>https://github.com/patil-suraj/question_generation</a:t>
            </a:r>
            <a:endParaRPr lang="en-US" sz="2400" dirty="0"/>
          </a:p>
          <a:p>
            <a:r>
              <a:rPr lang="en-US" sz="2400" dirty="0"/>
              <a:t>It uses T5 model trained on </a:t>
            </a:r>
            <a:r>
              <a:rPr lang="en-US" sz="2400" dirty="0" err="1">
                <a:hlinkClick r:id="rId3"/>
              </a:rPr>
              <a:t>SQuAD</a:t>
            </a:r>
            <a:r>
              <a:rPr lang="en-US" sz="2400" dirty="0">
                <a:hlinkClick r:id="rId3"/>
              </a:rPr>
              <a:t> v1 </a:t>
            </a:r>
            <a:r>
              <a:rPr lang="en-US" sz="2400" dirty="0"/>
              <a:t>dataset. We used the </a:t>
            </a:r>
            <a:r>
              <a:rPr lang="en-US" sz="2400" dirty="0">
                <a:hlinkClick r:id="rId4"/>
              </a:rPr>
              <a:t>t5-small</a:t>
            </a:r>
            <a:r>
              <a:rPr lang="en-US" sz="2400" dirty="0"/>
              <a:t> version of the model which can be found here: </a:t>
            </a:r>
            <a:r>
              <a:rPr lang="en-US" sz="2400" dirty="0">
                <a:hlinkClick r:id="rId5"/>
              </a:rPr>
              <a:t>https://huggingface.co/valhalla/t5-small-qa-qg-hl</a:t>
            </a:r>
            <a:endParaRPr lang="en-US" sz="2400" dirty="0"/>
          </a:p>
          <a:p>
            <a:r>
              <a:rPr lang="en-US" sz="2400" dirty="0"/>
              <a:t>Here are the relevant papers used to train this model: </a:t>
            </a:r>
          </a:p>
          <a:p>
            <a:pPr>
              <a:buFont typeface="Arial" panose="020B0604020202020204" pitchFamily="34" charset="0"/>
              <a:buChar char="•"/>
            </a:pPr>
            <a:r>
              <a:rPr lang="en-US" sz="2400" dirty="0">
                <a:hlinkClick r:id="rId6"/>
              </a:rPr>
              <a:t>https://arxiv.org/abs/1906.05416</a:t>
            </a:r>
            <a:endParaRPr lang="en-US" sz="2400" dirty="0"/>
          </a:p>
          <a:p>
            <a:pPr>
              <a:buFont typeface="Arial" panose="020B0604020202020204" pitchFamily="34" charset="0"/>
              <a:buChar char="•"/>
            </a:pPr>
            <a:r>
              <a:rPr lang="en-US" sz="2400" dirty="0">
                <a:hlinkClick r:id="rId7"/>
              </a:rPr>
              <a:t>https://www.aclweb.org/anthology/D19-5821/</a:t>
            </a:r>
            <a:endParaRPr lang="en-US" sz="2400" dirty="0"/>
          </a:p>
          <a:p>
            <a:pPr>
              <a:buFont typeface="Arial" panose="020B0604020202020204" pitchFamily="34" charset="0"/>
              <a:buChar char="•"/>
            </a:pPr>
            <a:r>
              <a:rPr lang="en-US" sz="2400" dirty="0">
                <a:hlinkClick r:id="rId8"/>
              </a:rPr>
              <a:t>https://arxiv.org/abs/2005.01107v1</a:t>
            </a:r>
            <a:endParaRPr lang="en-US" sz="2400" dirty="0"/>
          </a:p>
          <a:p>
            <a:endParaRPr lang="en-US" sz="2400" dirty="0"/>
          </a:p>
          <a:p>
            <a:endParaRPr lang="en-US" sz="2400" dirty="0"/>
          </a:p>
        </p:txBody>
      </p:sp>
    </p:spTree>
    <p:extLst>
      <p:ext uri="{BB962C8B-B14F-4D97-AF65-F5344CB8AC3E}">
        <p14:creationId xmlns:p14="http://schemas.microsoft.com/office/powerpoint/2010/main" val="192895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9</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First, we install </a:t>
            </a:r>
            <a:r>
              <a:rPr lang="en-US" b="1" dirty="0"/>
              <a:t>🤗 </a:t>
            </a:r>
            <a:r>
              <a:rPr lang="en-US" dirty="0"/>
              <a:t>transformer library and </a:t>
            </a:r>
            <a:r>
              <a:rPr lang="en-US" dirty="0" err="1"/>
              <a:t>ntlk</a:t>
            </a:r>
            <a:r>
              <a:rPr lang="en-US" dirty="0"/>
              <a:t>, then we clone the </a:t>
            </a:r>
            <a:r>
              <a:rPr lang="en-US" dirty="0" err="1"/>
              <a:t>github</a:t>
            </a:r>
            <a:r>
              <a:rPr lang="en-US" dirty="0"/>
              <a:t> repository:</a:t>
            </a:r>
          </a:p>
        </p:txBody>
      </p:sp>
      <p:pic>
        <p:nvPicPr>
          <p:cNvPr id="7" name="Picture 6">
            <a:extLst>
              <a:ext uri="{FF2B5EF4-FFF2-40B4-BE49-F238E27FC236}">
                <a16:creationId xmlns:a16="http://schemas.microsoft.com/office/drawing/2014/main" id="{3AF60A52-06F8-D570-88FD-E4099468AD9F}"/>
              </a:ext>
            </a:extLst>
          </p:cNvPr>
          <p:cNvPicPr>
            <a:picLocks noChangeAspect="1"/>
          </p:cNvPicPr>
          <p:nvPr/>
        </p:nvPicPr>
        <p:blipFill>
          <a:blip r:embed="rId2"/>
          <a:stretch>
            <a:fillRect/>
          </a:stretch>
        </p:blipFill>
        <p:spPr>
          <a:xfrm>
            <a:off x="1066800" y="2539141"/>
            <a:ext cx="5744377" cy="1495634"/>
          </a:xfrm>
          <a:prstGeom prst="rect">
            <a:avLst/>
          </a:prstGeom>
        </p:spPr>
      </p:pic>
    </p:spTree>
    <p:extLst>
      <p:ext uri="{BB962C8B-B14F-4D97-AF65-F5344CB8AC3E}">
        <p14:creationId xmlns:p14="http://schemas.microsoft.com/office/powerpoint/2010/main" val="7119784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658</TotalTime>
  <Words>1046</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Surveying Current Methods for Question Generation using Transformers</vt:lpstr>
      <vt:lpstr>Contents</vt:lpstr>
      <vt:lpstr>Flow of Script</vt:lpstr>
      <vt:lpstr>Context and Reference</vt:lpstr>
      <vt:lpstr>Models and Libraries</vt:lpstr>
      <vt:lpstr>Common Libraries and Modules across all three models</vt:lpstr>
      <vt:lpstr>Common Libraries and Modules across all three models</vt:lpstr>
      <vt:lpstr>Running inference on T5</vt:lpstr>
      <vt:lpstr>Running inference on T5</vt:lpstr>
      <vt:lpstr>Running inference on T5</vt:lpstr>
      <vt:lpstr>Running inference on T5</vt:lpstr>
      <vt:lpstr>Running inference on T5</vt:lpstr>
      <vt:lpstr>Running inference on BERT</vt:lpstr>
      <vt:lpstr>Running inference on T5 QG with BERT QE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Surveying Current Methods for Question Generation using Transformers</dc:title>
  <dc:creator>Sai Panda</dc:creator>
  <cp:lastModifiedBy>Sai Panda</cp:lastModifiedBy>
  <cp:revision>9</cp:revision>
  <dcterms:created xsi:type="dcterms:W3CDTF">2022-07-18T19:47:03Z</dcterms:created>
  <dcterms:modified xsi:type="dcterms:W3CDTF">2022-07-20T17:54:35Z</dcterms:modified>
</cp:coreProperties>
</file>