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5" r:id="rId6"/>
    <p:sldId id="274" r:id="rId7"/>
    <p:sldId id="275" r:id="rId8"/>
    <p:sldId id="286" r:id="rId9"/>
    <p:sldId id="273" r:id="rId10"/>
    <p:sldId id="287" r:id="rId11"/>
    <p:sldId id="288" r:id="rId12"/>
    <p:sldId id="289" r:id="rId13"/>
    <p:sldId id="270" r:id="rId14"/>
    <p:sldId id="271" r:id="rId15"/>
    <p:sldId id="283" r:id="rId16"/>
    <p:sldId id="284" r:id="rId17"/>
    <p:sldId id="290" r:id="rId18"/>
    <p:sldId id="291" r:id="rId19"/>
    <p:sldId id="272" r:id="rId20"/>
    <p:sldId id="292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" userId="b529bd1d4aac18d9" providerId="LiveId" clId="{547D4BAB-CBDD-41C1-8400-4A13B6DACD5A}"/>
    <pc:docChg chg="modSld sldOrd">
      <pc:chgData name="Ivan" userId="b529bd1d4aac18d9" providerId="LiveId" clId="{547D4BAB-CBDD-41C1-8400-4A13B6DACD5A}" dt="2023-05-25T09:32:23.081" v="34" actId="20577"/>
      <pc:docMkLst>
        <pc:docMk/>
      </pc:docMkLst>
      <pc:sldChg chg="modSp mod">
        <pc:chgData name="Ivan" userId="b529bd1d4aac18d9" providerId="LiveId" clId="{547D4BAB-CBDD-41C1-8400-4A13B6DACD5A}" dt="2023-05-25T09:32:23.081" v="34" actId="20577"/>
        <pc:sldMkLst>
          <pc:docMk/>
          <pc:sldMk cId="3281365174" sldId="261"/>
        </pc:sldMkLst>
        <pc:spChg chg="mod">
          <ac:chgData name="Ivan" userId="b529bd1d4aac18d9" providerId="LiveId" clId="{547D4BAB-CBDD-41C1-8400-4A13B6DACD5A}" dt="2023-05-25T09:32:23.081" v="34" actId="20577"/>
          <ac:spMkLst>
            <pc:docMk/>
            <pc:sldMk cId="3281365174" sldId="261"/>
            <ac:spMk id="5" creationId="{00000000-0000-0000-0000-000000000000}"/>
          </ac:spMkLst>
        </pc:spChg>
      </pc:sldChg>
      <pc:sldChg chg="ord">
        <pc:chgData name="Ivan" userId="b529bd1d4aac18d9" providerId="LiveId" clId="{547D4BAB-CBDD-41C1-8400-4A13B6DACD5A}" dt="2023-05-25T09:15:30.019" v="3"/>
        <pc:sldMkLst>
          <pc:docMk/>
          <pc:sldMk cId="3447752070" sldId="272"/>
        </pc:sldMkLst>
      </pc:sldChg>
      <pc:sldChg chg="ord">
        <pc:chgData name="Ivan" userId="b529bd1d4aac18d9" providerId="LiveId" clId="{547D4BAB-CBDD-41C1-8400-4A13B6DACD5A}" dt="2023-05-25T09:11:42.716" v="1"/>
        <pc:sldMkLst>
          <pc:docMk/>
          <pc:sldMk cId="419946377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8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5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4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78B5-7517-467F-8B7C-3DE6C805AD4D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AE94-A7C6-4B18-9BC7-3D8E126FE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149" y="1122363"/>
            <a:ext cx="10489474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компьютерной сети информационного агентства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0241"/>
            <a:ext cx="9144000" cy="1655762"/>
          </a:xfrm>
        </p:spPr>
        <p:txBody>
          <a:bodyPr/>
          <a:lstStyle/>
          <a:p>
            <a:r>
              <a:rPr lang="ru-RU" dirty="0"/>
              <a:t>                                                                       Выполнил:  Бойко Иван</a:t>
            </a:r>
          </a:p>
          <a:p>
            <a:pPr algn="r"/>
            <a:r>
              <a:rPr lang="ru-RU" dirty="0"/>
              <a:t>Студент гр. СА-395/б </a:t>
            </a:r>
          </a:p>
        </p:txBody>
      </p:sp>
    </p:spTree>
    <p:extLst>
      <p:ext uri="{BB962C8B-B14F-4D97-AF65-F5344CB8AC3E}">
        <p14:creationId xmlns:p14="http://schemas.microsoft.com/office/powerpoint/2010/main" val="412165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топологии, среды передачи, метода доступа и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компьютерной сети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была выбрана топология «расширенная звезда», технология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Gigabit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среда передачи – витая пара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архитектура трехуровневая иерархическая модель.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«Расширенная звезда» была выбрана из-за её масштабируемости, надежности и дешевизны.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Gigabit Ethernet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выбрана по критерию скорости передачи данных по сети (1 Гбит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Среда передачи витая пара была выбрана на основании максимальной защиты от внешних электромагнитных воздействий, высокой пропускной способности и с её помощью можно подключить почти любое устройство.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Трехуровневая иерархическая модель была выбрана из-за размера конструируемой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782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137" y="97449"/>
            <a:ext cx="10515600" cy="1325563"/>
          </a:xfrm>
        </p:spPr>
        <p:txBody>
          <a:bodyPr/>
          <a:lstStyle/>
          <a:p>
            <a:r>
              <a:rPr lang="ru-RU" dirty="0"/>
              <a:t>Перечень активного оборудования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865068"/>
              </p:ext>
            </p:extLst>
          </p:nvPr>
        </p:nvGraphicFramePr>
        <p:xfrm>
          <a:off x="825137" y="1011893"/>
          <a:ext cx="105156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733142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350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Оборудование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Характеристики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7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D-Link DGS-1210-10/ME/B1A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L2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ru-RU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Базовая скорость передачи данных:100 Мбит/с,1000 Мбит/с</a:t>
                      </a: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ru-RU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Общее кол-во портов коммутатора: 8</a:t>
                      </a: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FastEthernet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- 8 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шт</a:t>
                      </a:r>
                      <a:endParaRPr lang="ru-RU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GigabitEthernet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- 10 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шт</a:t>
                      </a:r>
                      <a:endParaRPr lang="ru-RU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Кол-во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SFP-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портов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: 2</a:t>
                      </a:r>
                      <a:endParaRPr lang="ru-RU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Размер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таблицы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MAC 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адресов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: 16000</a:t>
                      </a:r>
                      <a:endParaRPr lang="ru-RU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Поддержка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протоколов:IGMP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 IPv4, IPv6, DHCP, STP, RSTP, MSTP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59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Ip-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шлюз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для телефонов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Yeastar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 TA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3200</a:t>
                      </a: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Поддержка протоколов 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SIP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IAX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VOIP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кодек: 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.726,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723,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729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AB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ADPCM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</a:t>
                      </a:r>
                    </a:p>
                    <a:p>
                      <a:pPr marL="0" lvl="0" indent="0"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Интерфейсы:32 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FXS</a:t>
                      </a: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8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Wi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Fi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 роутер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TP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LINK Archer C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80 </a:t>
                      </a: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Макс. Скорость по частоте 2.4 ГГц 600Мбит/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Макс скорость по частоте 5 ГГц 1300Мбит/с</a:t>
                      </a:r>
                    </a:p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Кол-во портов: 4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Поддержка:DHCP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статик,Dynamic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DNS,NAT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3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2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800945"/>
          </a:xfrm>
        </p:spPr>
        <p:txBody>
          <a:bodyPr/>
          <a:lstStyle/>
          <a:p>
            <a:r>
              <a:rPr lang="ru-RU" dirty="0"/>
              <a:t>Перечень активного оборудования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129991"/>
              </p:ext>
            </p:extLst>
          </p:nvPr>
        </p:nvGraphicFramePr>
        <p:xfrm>
          <a:off x="807868" y="931178"/>
          <a:ext cx="10545932" cy="63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132">
                  <a:extLst>
                    <a:ext uri="{9D8B030D-6E8A-4147-A177-3AD203B41FA5}">
                      <a16:colId xmlns:a16="http://schemas.microsoft.com/office/drawing/2014/main" val="20837361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6296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9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TP-Link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JetStream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elvetica" panose="020B0604020202020204" pitchFamily="34" charset="0"/>
                        </a:rPr>
                        <a:t> TL-SG2218 L2</a:t>
                      </a: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Базовая скорость передачи данных:1000 Мбит/с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Мбит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/с,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Общее кол-во портов коммутатора: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FastEthernet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GigabitEthernet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Кол-во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SFP-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портов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4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Размер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таблицы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MAC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адресов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8000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протоколов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IPv4/Ipv6, HTTP, IGMP, Snooping V1/V2/V3,DHCP Client, VLAN, Loopback,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Количество портов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Маршрутизатор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Mikrotik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RB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2011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UiAS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RM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Базовая скорость передачи данных:1000 Мбит/с,100 Мбит/с</a:t>
                      </a:r>
                    </a:p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Общее кол-во портов маршрутизатора: 10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Fast Ethernet – 5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шт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Gigabit Ethernet – 5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шт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Кол-во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SFP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портов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PoE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протоколов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DHCP,NAT,STATIC,OSFP,RIP,BGP.Dynamic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DNS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Функции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VPN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1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3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0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Серверное оборудование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3B8DE97-C920-3DCF-A047-B10E27E28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37499"/>
              </p:ext>
            </p:extLst>
          </p:nvPr>
        </p:nvGraphicFramePr>
        <p:xfrm>
          <a:off x="594804" y="1397786"/>
          <a:ext cx="11458628" cy="177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531">
                  <a:extLst>
                    <a:ext uri="{9D8B030D-6E8A-4147-A177-3AD203B41FA5}">
                      <a16:colId xmlns:a16="http://schemas.microsoft.com/office/drawing/2014/main" val="2841402859"/>
                    </a:ext>
                  </a:extLst>
                </a:gridCol>
                <a:gridCol w="5726097">
                  <a:extLst>
                    <a:ext uri="{9D8B030D-6E8A-4147-A177-3AD203B41FA5}">
                      <a16:colId xmlns:a16="http://schemas.microsoft.com/office/drawing/2014/main" val="776010659"/>
                    </a:ext>
                  </a:extLst>
                </a:gridCol>
              </a:tblGrid>
              <a:tr h="156745">
                <a:tc>
                  <a:txBody>
                    <a:bodyPr/>
                    <a:lstStyle/>
                    <a:p>
                      <a:r>
                        <a:rPr lang="ru-RU" dirty="0"/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07"/>
                  </a:ext>
                </a:extLst>
              </a:tr>
              <a:tr h="140678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Dell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PowerEdge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R240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Helvetica" panose="020B0604020202020204" pitchFamily="34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Процессор</a:t>
                      </a: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Intel Xeon E-2234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RAM:64Gb 2666Mghz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HDD: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Toshiba P300 2 Тб * 2</a:t>
                      </a:r>
                      <a:endParaRPr lang="ru-RU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94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72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станции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018D6E3-F311-CC63-1EA3-F7A11EDE6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11247"/>
              </p:ext>
            </p:extLst>
          </p:nvPr>
        </p:nvGraphicFramePr>
        <p:xfrm>
          <a:off x="838200" y="1322286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161">
                  <a:extLst>
                    <a:ext uri="{9D8B030D-6E8A-4147-A177-3AD203B41FA5}">
                      <a16:colId xmlns:a16="http://schemas.microsoft.com/office/drawing/2014/main" val="4015134641"/>
                    </a:ext>
                  </a:extLst>
                </a:gridCol>
                <a:gridCol w="7243439">
                  <a:extLst>
                    <a:ext uri="{9D8B030D-6E8A-4147-A177-3AD203B41FA5}">
                      <a16:colId xmlns:a16="http://schemas.microsoft.com/office/drawing/2014/main" val="1952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Рабочии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станции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отделов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Охраны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Кабинет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заместителя главного редактора, Кабинет Главного редактора, Технический отдел, Кабинет Глав бухгалтера.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Процессор:AMD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3 3200G OEM,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Материнская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плата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ASRockB450M Pro4 R2.0,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Корпус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GIGABYTE GeForce GTX1050ti,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Кулер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AeroCool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Verkho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A-3P,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Оперативная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память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Crucial [CT8G4DFS832A] 8ГБ,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Жесткий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диск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Tohiba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DT01 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Тб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Блок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питания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MONTECH BETA 550 550вт.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Монитор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* 2: AOC M2470SWD23.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Клавиатура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K-201BU.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Мышь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проводная:Aceline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CM-407BU).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6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станции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018D6E3-F311-CC63-1EA3-F7A11EDE6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92773"/>
              </p:ext>
            </p:extLst>
          </p:nvPr>
        </p:nvGraphicFramePr>
        <p:xfrm>
          <a:off x="838200" y="1322286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161">
                  <a:extLst>
                    <a:ext uri="{9D8B030D-6E8A-4147-A177-3AD203B41FA5}">
                      <a16:colId xmlns:a16="http://schemas.microsoft.com/office/drawing/2014/main" val="4015134641"/>
                    </a:ext>
                  </a:extLst>
                </a:gridCol>
                <a:gridCol w="7243439">
                  <a:extLst>
                    <a:ext uri="{9D8B030D-6E8A-4147-A177-3AD203B41FA5}">
                      <a16:colId xmlns:a16="http://schemas.microsoft.com/office/drawing/2014/main" val="1952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Рабочии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станции для отделов: Отдел кадров, Юридический отдел, Кабинет секретаря, Отдел журналистов, Допечатный отдел, Бухгалтерия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Процессор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Intel Core i3 10105 OEM</a:t>
                      </a: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Материнская плата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ASUS PRIME H510M-K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Устройство охлаждения(кулер)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Intel E97379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Модуль памяти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Kingston VALUERAM KVR26N19S8/8 DDR4 — 8ГБ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SSD накопитель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KINGSPEC NX-256 256ГБ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Корпус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mATX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Digma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DC-MATX102-U2, черный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Блок питания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Aerocool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VX PLUS, 350Вт, черный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Монитор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AOC M2470SWD23.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Клавиатура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K-201BU.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Мышь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проводная:Aceline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CM-407BU).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1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станции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018D6E3-F311-CC63-1EA3-F7A11EDE6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685312"/>
              </p:ext>
            </p:extLst>
          </p:nvPr>
        </p:nvGraphicFramePr>
        <p:xfrm>
          <a:off x="838200" y="1409351"/>
          <a:ext cx="10515600" cy="349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161">
                  <a:extLst>
                    <a:ext uri="{9D8B030D-6E8A-4147-A177-3AD203B41FA5}">
                      <a16:colId xmlns:a16="http://schemas.microsoft.com/office/drawing/2014/main" val="4015134641"/>
                    </a:ext>
                  </a:extLst>
                </a:gridCol>
                <a:gridCol w="7243439">
                  <a:extLst>
                    <a:ext uri="{9D8B030D-6E8A-4147-A177-3AD203B41FA5}">
                      <a16:colId xmlns:a16="http://schemas.microsoft.com/office/drawing/2014/main" val="195215408"/>
                    </a:ext>
                  </a:extLst>
                </a:gridCol>
              </a:tblGrid>
              <a:tr h="384443">
                <a:tc>
                  <a:txBody>
                    <a:bodyPr/>
                    <a:lstStyle/>
                    <a:p>
                      <a:r>
                        <a:rPr lang="ru-RU" dirty="0"/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Рабочии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станции для отделов: Дизайнеров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AMD Ryzen 5 4500OEM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Материнская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MSI A520M-A PRO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Корпус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5813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Видеокарта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EVGA RTX 2060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Кулер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DEEPCOOL GAMMAXX 300В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Оперативная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память:Crucial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CT16G4DFRA32A 16гб * 2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Монитор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AOC 24B2XDM * 2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Клавиатура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K-201BU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Мышь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проводная:Aceline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CM-407BU)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4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роль сервера для сети был выбран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2019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Мониторинг сети: </a:t>
            </a:r>
            <a:r>
              <a:rPr lang="en-US" dirty="0">
                <a:latin typeface="Times New Roman" panose="02020603050405020304" pitchFamily="18" charset="0"/>
              </a:rPr>
              <a:t>Wireshark</a:t>
            </a:r>
            <a:r>
              <a:rPr lang="en-US" dirty="0"/>
              <a:t> </a:t>
            </a:r>
            <a:r>
              <a:rPr lang="ru-RU" dirty="0">
                <a:latin typeface="Times New Roman" panose="02020603050405020304" pitchFamily="18" charset="0"/>
              </a:rPr>
              <a:t>и </a:t>
            </a:r>
            <a:r>
              <a:rPr lang="ru-RU" dirty="0"/>
              <a:t>Network Olympus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</a:endParaRP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Для всех рабочих станций взят Пакет </a:t>
            </a:r>
            <a:r>
              <a:rPr lang="en-US" dirty="0">
                <a:latin typeface="Times New Roman" panose="02020603050405020304" pitchFamily="18" charset="0"/>
              </a:rPr>
              <a:t>Microsoft Office;</a:t>
            </a:r>
            <a:endParaRPr lang="ru-RU" dirty="0">
              <a:latin typeface="Times New Roman" panose="02020603050405020304" pitchFamily="18" charset="0"/>
            </a:endParaRP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1С Бухгалтерия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</a:endParaRP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Для просмотра видеонаблюдения была взята программа </a:t>
            </a:r>
            <a:r>
              <a:rPr lang="ru-RU" dirty="0" err="1"/>
              <a:t>iSpy</a:t>
            </a:r>
            <a:r>
              <a:rPr lang="en-US" dirty="0"/>
              <a:t>;</a:t>
            </a:r>
            <a:endParaRPr lang="ru-RU" dirty="0">
              <a:latin typeface="Times New Roman" panose="02020603050405020304" pitchFamily="18" charset="0"/>
            </a:endParaRP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На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каждую рабочую станцию была взята </a:t>
            </a:r>
            <a:r>
              <a:rPr lang="en-US" dirty="0">
                <a:latin typeface="Times New Roman" panose="02020603050405020304" pitchFamily="18" charset="0"/>
              </a:rPr>
              <a:t>Windows 10 Pro;</a:t>
            </a:r>
          </a:p>
          <a:p>
            <a:pPr marL="571500" indent="-571500"/>
            <a:r>
              <a:rPr lang="ru-RU" dirty="0">
                <a:latin typeface="Times New Roman" panose="02020603050405020304" pitchFamily="18" charset="0"/>
              </a:rPr>
              <a:t>Для создания и вёрстки газет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 err="1"/>
              <a:t>Quark</a:t>
            </a:r>
            <a:r>
              <a:rPr lang="ru-RU" dirty="0"/>
              <a:t> </a:t>
            </a:r>
            <a:r>
              <a:rPr lang="ru-RU" dirty="0" err="1"/>
              <a:t>Xpress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Gimp</a:t>
            </a:r>
            <a:r>
              <a:rPr lang="en-US" dirty="0"/>
              <a:t>.</a:t>
            </a:r>
            <a:endParaRPr lang="ru-RU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</a:rPr>
              <a:t>Каждое ПО нужно для удовлетворения рабочих нужд и комфортной работы для каждого отдела.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7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кабеля и прокладка. Требования к серверной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Длина кабеля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рассчитывалась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формуле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суммирования </a:t>
            </a:r>
            <a:r>
              <a:rPr lang="x-none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общ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L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L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L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+...+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Кабели для рабочих станций вышло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478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метров с учетом запаса и необходимого минимума, для телефонов 388 метров.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Кабели были проложены с помощью средний коробов в помещениях, в коридоре была использована кабельная магистраль от которой идут средние коробы в помещения.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серверной  соблюдены все требования, такие как: высота серверного помещения не мене 2,44 метра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минимально рекомендуемый размер серверной 14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располагается не ниже уровня поверхности земли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соблюдают основные стандарты к ЦОД. Так же серверное помещение может быть расширено за счет площади смежного помещения (кабинета системного администратора).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4142" y="1930128"/>
            <a:ext cx="10515600" cy="154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стоимость проекта составила: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2 567 362 рубля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005" y="584652"/>
            <a:ext cx="11049000" cy="562020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3200" b="1" dirty="0"/>
              <a:t>Цель данного курсового проекта </a:t>
            </a:r>
            <a:r>
              <a:rPr lang="ru-RU" sz="3200" dirty="0"/>
              <a:t>–</a:t>
            </a:r>
            <a:r>
              <a:rPr lang="ru-RU" dirty="0"/>
              <a:t>является создания прототипа безопасной компьютерной сети информационного агентства.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200" b="1" dirty="0"/>
              <a:t>Объектом исследования </a:t>
            </a:r>
            <a:r>
              <a:rPr lang="ru-RU" sz="3200" dirty="0"/>
              <a:t>является </a:t>
            </a:r>
            <a:r>
              <a:rPr lang="ru-RU" dirty="0"/>
              <a:t>проектирование компьютерной сети информационного агентства.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1" dirty="0"/>
              <a:t>Предмет исследования </a:t>
            </a:r>
            <a:r>
              <a:rPr lang="ru-RU" sz="3200" dirty="0"/>
              <a:t>–</a:t>
            </a:r>
            <a:r>
              <a:rPr lang="ru-RU" dirty="0"/>
              <a:t> </a:t>
            </a:r>
            <a:r>
              <a:rPr lang="en-US" dirty="0"/>
              <a:t>IT</a:t>
            </a:r>
            <a:r>
              <a:rPr lang="ru-RU" dirty="0"/>
              <a:t>-инфраструктура информационного агентства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34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План расположения оборудования КС в помещениях кроссовой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58" y="1947109"/>
            <a:ext cx="4259012" cy="454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93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2" y="1538242"/>
            <a:ext cx="10515600" cy="52021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300" dirty="0"/>
              <a:t>В результате выполнения данного курсового проекта была спроектирована компьютерная сеть информационного агентства</a:t>
            </a:r>
            <a:r>
              <a:rPr lang="en-US" sz="4300"/>
              <a:t>.</a:t>
            </a:r>
            <a:endParaRPr lang="ru-RU" sz="4300" dirty="0"/>
          </a:p>
          <a:p>
            <a:pPr marL="0" indent="0">
              <a:buNone/>
            </a:pPr>
            <a:r>
              <a:rPr lang="ru-RU" sz="4300" dirty="0"/>
              <a:t>В ходе курсового проектирования были решены следующие задачи: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Описаны исходные данные для проектирования.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Выполнен анализ организации.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Разработана инфологическая модель организации.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Разработана схема информационных потоков с учетом серверов.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Выбраны топология сети, среда передачи, метод доступа, архитектура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Подобрано сетевое оборудование и соответствующее программное обеспечение.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Разработан план расположения оборудования и прокладки кабеля.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Рассчитано необходимое количество оборудования и стоимость спроектированной КС.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Выполнено построение логической модели сети.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Описана спроектированная КС и выполнено тестирование.</a:t>
            </a:r>
          </a:p>
          <a:p>
            <a:pPr marL="825750" lvl="0" indent="-514350">
              <a:buFont typeface="+mj-lt"/>
              <a:buAutoNum type="arabicParenR"/>
            </a:pPr>
            <a:r>
              <a:rPr lang="ru-RU" sz="4300" dirty="0"/>
              <a:t>Описаны меры обеспечения информационной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9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786" y="2196"/>
            <a:ext cx="10515600" cy="1325563"/>
          </a:xfrm>
        </p:spPr>
        <p:txBody>
          <a:bodyPr/>
          <a:lstStyle/>
          <a:p>
            <a:r>
              <a:rPr lang="ru-RU" dirty="0"/>
              <a:t>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2595"/>
            <a:ext cx="12054214" cy="569540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достижения цели были поставлены следующие задачи: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Описать исходные данные для проектирования.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Выполнить анализ организации.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Разработать инфологическую модель организации.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Разработать схемы информационных потоков с учетом серверов.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Выбрать топологию сети, среду передачи, метод доступа и архитектуры.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Подобрать сетевое оборудование и соответствующее программное обеспечение.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Разработать план расположения оборудования и прокладки кабеля.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Рассчитать необходимое количество оборудования и стоимость спроектированной КС.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Выполнить построение логической модели сети.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Описать спроектированную КС и выполнить тестирование.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Описать меры обеспечения информационной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79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091" y="113872"/>
            <a:ext cx="10515600" cy="82569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компьютерной сети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7367" y="1556881"/>
            <a:ext cx="11240827" cy="618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r>
              <a:rPr lang="ru-RU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Исходными данными для разработки являются: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2000" dirty="0"/>
              <a:t>архитектурные планы здания и помещений – 13 помещений общей площадью 380 м</a:t>
            </a:r>
            <a:r>
              <a:rPr lang="ru-RU" sz="2000" baseline="30000" dirty="0"/>
              <a:t>2</a:t>
            </a:r>
            <a:r>
              <a:rPr lang="ru-RU" sz="2000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2000" dirty="0"/>
              <a:t>количество и места размещения рабочих станций – 20 ПК.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2000" dirty="0"/>
              <a:t>наличие или необходимость в серверах – 2 сервера (</a:t>
            </a:r>
            <a:r>
              <a:rPr lang="en-US" sz="2000" dirty="0"/>
              <a:t>DNS</a:t>
            </a:r>
            <a:r>
              <a:rPr lang="ru-RU" sz="2000" dirty="0"/>
              <a:t>, </a:t>
            </a:r>
            <a:r>
              <a:rPr lang="en-US" sz="2000" dirty="0"/>
              <a:t>HTTP</a:t>
            </a:r>
            <a:r>
              <a:rPr lang="ru-RU" sz="2000" dirty="0"/>
              <a:t>, </a:t>
            </a:r>
            <a:r>
              <a:rPr lang="en-US" sz="2000" dirty="0"/>
              <a:t>FTP</a:t>
            </a:r>
            <a:r>
              <a:rPr lang="ru-RU" sz="2000" dirty="0"/>
              <a:t>, </a:t>
            </a:r>
            <a:r>
              <a:rPr lang="en-US" sz="2000" dirty="0"/>
              <a:t>NTP</a:t>
            </a:r>
            <a:r>
              <a:rPr lang="ru-RU" sz="2000" dirty="0"/>
              <a:t>, </a:t>
            </a:r>
            <a:r>
              <a:rPr lang="en-US" sz="2000" dirty="0"/>
              <a:t>SYSLOG</a:t>
            </a:r>
            <a:r>
              <a:rPr lang="ru-RU" sz="2000" dirty="0"/>
              <a:t>, </a:t>
            </a:r>
            <a:r>
              <a:rPr lang="en-US" sz="2000" dirty="0"/>
              <a:t>EMAIL</a:t>
            </a:r>
            <a:r>
              <a:rPr lang="ru-RU" sz="2000" dirty="0"/>
              <a:t>)</a:t>
            </a:r>
            <a:r>
              <a:rPr lang="en-US" sz="2000" dirty="0"/>
              <a:t>,</a:t>
            </a:r>
            <a:r>
              <a:rPr lang="ru-RU" sz="2000"/>
              <a:t>Видео сервер.</a:t>
            </a:r>
            <a:endParaRPr lang="ru-RU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en-US" sz="2000" dirty="0"/>
              <a:t>IP</a:t>
            </a:r>
            <a:r>
              <a:rPr lang="ru-RU" sz="2000" dirty="0"/>
              <a:t>–адрес и маска компьютерной сети: внутренний локальный адрес – 172.16.3.0/24; внешний глобальный адрес – 10.10.3.0/30.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2000" dirty="0"/>
              <a:t>тип, направление и характеристики информационного потока в системе – телефония, видеосвязь и видео с камер наблюдения, базы данных, передача файлов и прочее.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endParaRPr lang="ru-RU" dirty="0"/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endParaRPr lang="ru-RU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endParaRPr lang="ru-RU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endParaRPr lang="ru-RU" sz="2200" dirty="0"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367" y="939567"/>
            <a:ext cx="1116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исходных данных для проектирования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813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организации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9396"/>
            <a:ext cx="10515600" cy="4893957"/>
          </a:xfrm>
        </p:spPr>
        <p:txBody>
          <a:bodyPr/>
          <a:lstStyle/>
          <a:p>
            <a:r>
              <a:rPr lang="ru-RU" dirty="0"/>
              <a:t>Информационное агентство – организация, специализирующаяся на сборе и обработке новостей и аналитической информации для последующей передачи в СМИ. Информагентства обслуживают печатные издания, телерадиокомпании, государственные и коммерческие новостные структуры.</a:t>
            </a:r>
          </a:p>
          <a:p>
            <a:pPr marL="0" indent="0">
              <a:buNone/>
            </a:pPr>
            <a:r>
              <a:rPr lang="ru-RU" dirty="0"/>
              <a:t>Основные задачи информационного агентства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sz="2400" dirty="0"/>
              <a:t>— </a:t>
            </a:r>
            <a:r>
              <a:rPr lang="ru-RU" dirty="0"/>
              <a:t>снабжать оперативной политической, экономической, социальной, редакции газет, журналов, телевидения, радиовещания, а также другие учреждения, организации, частных лиц, являющихся подписчиками на его продукцию.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этажа информационного агентства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 descr="https://sun9-66.userapi.com/impg/MQlP0P9QJd9-6PSPzKjHNO9xLDIkYfwtoOvKvA/q9VMQ1ZGEAU.jpg?size=1214x806&amp;quality=96&amp;sign=363014c69d2884fb5137316b2526afe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6" y="1835831"/>
            <a:ext cx="9485239" cy="50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расположения оборудования и прокладки кабеля</a:t>
            </a:r>
          </a:p>
        </p:txBody>
      </p:sp>
      <p:pic>
        <p:nvPicPr>
          <p:cNvPr id="2050" name="Picture 2" descr="https://sun9-23.userapi.com/impg/B5IZCLOGc3KG26CPNsXlTiWYu3nuMzLEPksF9A/Qj7Tzm64mxM.jpg?size=1143x798&amp;quality=96&amp;sign=f11f53883c223f7af30b23dec04b4d8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72" y="1690688"/>
            <a:ext cx="7459678" cy="52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Инфологическая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96" y="1777524"/>
            <a:ext cx="10939449" cy="486111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7" y="1690688"/>
            <a:ext cx="5812827" cy="305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05" y="1777524"/>
            <a:ext cx="6002088" cy="31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77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Схема информационных потоков с учетом серверов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540" y="1251622"/>
            <a:ext cx="8592919" cy="52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1320</Words>
  <Application>Microsoft Office PowerPoint</Application>
  <PresentationFormat>Широкоэкранный</PresentationFormat>
  <Paragraphs>181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Проектирование компьютерной сети информационного агентства</vt:lpstr>
      <vt:lpstr>Презентация PowerPoint</vt:lpstr>
      <vt:lpstr>Задачи исследования</vt:lpstr>
      <vt:lpstr>Проектирование компьютерной сети</vt:lpstr>
      <vt:lpstr>Анализ организации</vt:lpstr>
      <vt:lpstr>План этажа информационного агентства</vt:lpstr>
      <vt:lpstr>План расположения оборудования и прокладки кабеля</vt:lpstr>
      <vt:lpstr>Инфологическая модель</vt:lpstr>
      <vt:lpstr>Схема информационных потоков с учетом серверов</vt:lpstr>
      <vt:lpstr>Выбор топологии, среды передачи, метода доступа и архитектуры</vt:lpstr>
      <vt:lpstr>Перечень активного оборудования</vt:lpstr>
      <vt:lpstr>Перечень активного оборудования</vt:lpstr>
      <vt:lpstr>Серверное оборудование</vt:lpstr>
      <vt:lpstr>Рабочие станции</vt:lpstr>
      <vt:lpstr>Рабочие станции</vt:lpstr>
      <vt:lpstr>Рабочие станции</vt:lpstr>
      <vt:lpstr>Выбор Программного обеспечения</vt:lpstr>
      <vt:lpstr>Расчет кабеля и прокладка. Требования к серверной</vt:lpstr>
      <vt:lpstr>Презентация PowerPoint</vt:lpstr>
      <vt:lpstr>План расположения оборудования КС в помещениях кроссовой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компьютерной сети …</dc:title>
  <dc:creator>Валентина Кобзева</dc:creator>
  <cp:lastModifiedBy>Ivan</cp:lastModifiedBy>
  <cp:revision>41</cp:revision>
  <dcterms:created xsi:type="dcterms:W3CDTF">2020-05-22T13:35:10Z</dcterms:created>
  <dcterms:modified xsi:type="dcterms:W3CDTF">2023-05-25T11:32:45Z</dcterms:modified>
</cp:coreProperties>
</file>