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74BF-A62C-6246-8CF7-0BACE6B7F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2FCD21-58A3-B54B-9D24-CCE49765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65976-6F6C-A947-802C-54D868E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DE983-DCC7-6E46-A712-14DD1B2C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41A8A-E928-C545-B389-A5EF427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A9DC0-A947-7048-9DD0-5CE98047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A4547B-09CB-4743-A962-F4385F53A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A4A82-D11E-C940-BAF0-EDD9F48D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86A5D-1BD9-8D4E-A415-F80FA4A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0B607-41D8-6740-97F3-06D9BFB4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BB20D7-6106-5C4B-AD12-AAF213B71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E96506-5BAF-9040-B8DC-D26D18589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517D3-0975-964B-AE60-A93CE9D6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5FD0B-FEF8-9E44-8A3A-59BD84F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8ACE5-FE8C-3F47-AF91-06393E16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EA9D-7325-E549-9787-6D772CE7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AE9EC-35DD-9742-A845-A42262B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509E5-E2C2-944E-841D-A6FBA288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B8E66-AEE7-3B45-9BA3-CDAA464F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E71DF-6003-7E43-A7D0-3404E0F4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7A6F3-2F6B-934A-9C5F-155A611E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BC839-0714-2545-947D-F0A2CEF1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48866-3B67-2A42-A859-6D17472F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95540-EE3F-7A42-A0EC-3BCB2505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26C58-C657-6F4A-B7F4-4CD7F48F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54589-933E-1A44-A612-642023F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A6513-4519-1043-9D63-A8F72923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1260C-4091-F141-91E6-D0A5A310D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2750B-6FF0-4B42-A21D-DF3DD949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6C31E-F738-BA49-860D-09665D1F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4977A-68F7-FB49-9B6F-D701EAB1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B0872-877D-D14A-B1CA-4ADBECA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A6E08-FBA8-DE44-BE21-E7FA2B90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C35CC0-108D-7048-9C96-11659A17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FB2B06-700F-604B-BAB1-B250DE5BD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B9126B-FF9A-394B-9C01-E552E64A8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14918-3851-7544-87A9-554B840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6072B7-F9CB-F749-984E-F22C9D3D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F4ADE5-78CD-1741-B145-238C3B78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8A1C-A9D2-3948-AF44-AE5F546F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0F18A-4474-C74E-81D0-5FAE3158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35B58-52D3-164C-80FB-730C72F0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6C1F48-22B8-694E-B78B-279D842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2B04BE-C9CF-7C44-BDDC-AB2ADD4D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B6EFC4-DFBE-1F46-BD54-D500939A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8179F9-0D1D-5E4C-B92B-BC401A9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40012-C0E1-824C-81EB-61E09378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FDC49-EFA9-CD4D-AFEB-0214CFCE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2020CC-9EE1-6346-942F-EA33291A4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8DDB2-E235-514D-9198-099320B7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7F9A4-0595-0A41-92C0-9D9F6DD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4F8B2-08FD-3D48-8337-C68217FD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16243-AAE7-3D44-A4D8-8B27CC7D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8B965A-1491-164F-A640-A5548E609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F26C5D-CE49-F04B-B6A4-93374EE9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BFDCEC-12D8-524E-9FE8-08B91682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5040F5-E921-C940-AD80-70109C97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6DB62-ED0F-8945-A310-394375AD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3DB55E-35BA-0B49-9031-45691F2B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419A2-EEF6-D949-8C24-CEA4BFF9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DF63E-FE4F-8C4D-806E-50E326A1A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1793-1D60-6A41-B161-1055AC3FCB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A254B-1DD7-7845-BB24-7B3284B82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0CDC3-3DE1-6A41-85EF-5F49B0D9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B2B5-031A-A148-9650-3165A9300A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3D5093F-302E-6D4A-B8C3-5415CA09E22F}"/>
              </a:ext>
            </a:extLst>
          </p:cNvPr>
          <p:cNvGrpSpPr/>
          <p:nvPr/>
        </p:nvGrpSpPr>
        <p:grpSpPr>
          <a:xfrm>
            <a:off x="4126719" y="2440636"/>
            <a:ext cx="6343413" cy="833687"/>
            <a:chOff x="4126719" y="2440636"/>
            <a:chExt cx="6343413" cy="833687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93E60D30-310B-F643-BACC-CE40B293CD5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719" y="2858099"/>
              <a:ext cx="6343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51FF63B8-AAD1-BE40-908D-39CA1FB095F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719" y="2440636"/>
              <a:ext cx="0" cy="832449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D81A920-75DF-5A4F-9CE2-B9512D676151}"/>
                </a:ext>
              </a:extLst>
            </p:cNvPr>
            <p:cNvCxnSpPr>
              <a:cxnSpLocks/>
            </p:cNvCxnSpPr>
            <p:nvPr/>
          </p:nvCxnSpPr>
          <p:spPr>
            <a:xfrm>
              <a:off x="7245887" y="2441874"/>
              <a:ext cx="0" cy="832449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EA70201-1512-DD47-ABE4-5A6C4D96E798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132" y="2441874"/>
              <a:ext cx="0" cy="832449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83AE2CB0-A2EC-4A45-AEC3-88247594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6" y="924356"/>
            <a:ext cx="11036300" cy="10414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3ED58F9-5583-1648-98B4-A73B27CE16F4}"/>
              </a:ext>
            </a:extLst>
          </p:cNvPr>
          <p:cNvGrpSpPr/>
          <p:nvPr/>
        </p:nvGrpSpPr>
        <p:grpSpPr>
          <a:xfrm>
            <a:off x="2529573" y="3998477"/>
            <a:ext cx="9352596" cy="923330"/>
            <a:chOff x="2529573" y="3998477"/>
            <a:chExt cx="9352596" cy="923330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336AE02-182F-0D4C-A977-EF99849E9A53}"/>
                </a:ext>
              </a:extLst>
            </p:cNvPr>
            <p:cNvSpPr txBox="1"/>
            <p:nvPr/>
          </p:nvSpPr>
          <p:spPr>
            <a:xfrm>
              <a:off x="9058095" y="3998477"/>
              <a:ext cx="282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permanent C6 liquidity swap lines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01D4880-0972-B54A-BE38-4C9CF9635B92}"/>
                </a:ext>
              </a:extLst>
            </p:cNvPr>
            <p:cNvSpPr txBox="1"/>
            <p:nvPr/>
          </p:nvSpPr>
          <p:spPr>
            <a:xfrm>
              <a:off x="5910171" y="3998477"/>
              <a:ext cx="2824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design by bricolage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6793962-6483-7C4C-8070-AA29A9A234D0}"/>
                </a:ext>
              </a:extLst>
            </p:cNvPr>
            <p:cNvSpPr txBox="1"/>
            <p:nvPr/>
          </p:nvSpPr>
          <p:spPr>
            <a:xfrm>
              <a:off x="2529573" y="3998477"/>
              <a:ext cx="3218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structure of financial markets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agency of financial agents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ontological claims?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2E1C7DE-52AD-BB40-A4B6-F4F5B773CCC0}"/>
              </a:ext>
            </a:extLst>
          </p:cNvPr>
          <p:cNvSpPr/>
          <p:nvPr/>
        </p:nvSpPr>
        <p:spPr>
          <a:xfrm>
            <a:off x="272829" y="6330434"/>
            <a:ext cx="11258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latin typeface="Adobe Caslon Pro" panose="0205050205050A020403" pitchFamily="18" charset="77"/>
              </a:rPr>
              <a:t>adapted</a:t>
            </a:r>
            <a:r>
              <a:rPr lang="de-DE" sz="1200" dirty="0">
                <a:latin typeface="Adobe Caslon Pro" panose="0205050205050A020403" pitchFamily="18" charset="77"/>
              </a:rPr>
              <a:t> </a:t>
            </a:r>
            <a:r>
              <a:rPr lang="de-DE" sz="1200" dirty="0" err="1">
                <a:latin typeface="Adobe Caslon Pro" panose="0205050205050A020403" pitchFamily="18" charset="77"/>
              </a:rPr>
              <a:t>from</a:t>
            </a:r>
            <a:r>
              <a:rPr lang="de-DE" sz="1200" dirty="0">
                <a:latin typeface="Adobe Caslon Pro" panose="0205050205050A020403" pitchFamily="18" charset="77"/>
              </a:rPr>
              <a:t>: Kay </a:t>
            </a:r>
            <a:r>
              <a:rPr lang="de-DE" sz="1200" dirty="0" err="1">
                <a:latin typeface="Adobe Caslon Pro" panose="0205050205050A020403" pitchFamily="18" charset="77"/>
              </a:rPr>
              <a:t>and</a:t>
            </a:r>
            <a:r>
              <a:rPr lang="de-DE" sz="1200" dirty="0">
                <a:latin typeface="Adobe Caslon Pro" panose="0205050205050A020403" pitchFamily="18" charset="77"/>
              </a:rPr>
              <a:t> Baker (2015) “</a:t>
            </a:r>
            <a:r>
              <a:rPr lang="de-DE" sz="1200" dirty="0" err="1">
                <a:latin typeface="Adobe Caslon Pro" panose="0205050205050A020403" pitchFamily="18" charset="77"/>
              </a:rPr>
              <a:t>What</a:t>
            </a:r>
            <a:r>
              <a:rPr lang="de-DE" sz="1200" dirty="0">
                <a:latin typeface="Adobe Caslon Pro" panose="0205050205050A020403" pitchFamily="18" charset="77"/>
              </a:rPr>
              <a:t> Can </a:t>
            </a:r>
            <a:r>
              <a:rPr lang="de-DE" sz="1200" dirty="0" err="1">
                <a:latin typeface="Adobe Caslon Pro" panose="0205050205050A020403" pitchFamily="18" charset="77"/>
              </a:rPr>
              <a:t>Causal</a:t>
            </a:r>
            <a:r>
              <a:rPr lang="de-DE" sz="1200" dirty="0">
                <a:latin typeface="Adobe Caslon Pro" panose="0205050205050A020403" pitchFamily="18" charset="77"/>
              </a:rPr>
              <a:t> </a:t>
            </a:r>
            <a:r>
              <a:rPr lang="de-DE" sz="1200" dirty="0" err="1">
                <a:latin typeface="Adobe Caslon Pro" panose="0205050205050A020403" pitchFamily="18" charset="77"/>
              </a:rPr>
              <a:t>Process</a:t>
            </a:r>
            <a:r>
              <a:rPr lang="de-DE" sz="1200" dirty="0">
                <a:latin typeface="Adobe Caslon Pro" panose="0205050205050A020403" pitchFamily="18" charset="77"/>
              </a:rPr>
              <a:t> </a:t>
            </a:r>
            <a:r>
              <a:rPr lang="de-DE" sz="1200" dirty="0" err="1">
                <a:latin typeface="Adobe Caslon Pro" panose="0205050205050A020403" pitchFamily="18" charset="77"/>
              </a:rPr>
              <a:t>Tracing</a:t>
            </a:r>
            <a:r>
              <a:rPr lang="de-DE" sz="1200" dirty="0">
                <a:latin typeface="Adobe Caslon Pro" panose="0205050205050A020403" pitchFamily="18" charset="77"/>
              </a:rPr>
              <a:t> </a:t>
            </a:r>
            <a:r>
              <a:rPr lang="de-DE" sz="1200" dirty="0" err="1">
                <a:latin typeface="Adobe Caslon Pro" panose="0205050205050A020403" pitchFamily="18" charset="77"/>
              </a:rPr>
              <a:t>Offer</a:t>
            </a:r>
            <a:r>
              <a:rPr lang="de-DE" sz="1200" dirty="0">
                <a:latin typeface="Adobe Caslon Pro" panose="0205050205050A020403" pitchFamily="18" charset="77"/>
              </a:rPr>
              <a:t> </a:t>
            </a:r>
            <a:r>
              <a:rPr lang="de-DE" sz="1200" dirty="0" err="1">
                <a:latin typeface="Adobe Caslon Pro" panose="0205050205050A020403" pitchFamily="18" charset="77"/>
              </a:rPr>
              <a:t>to</a:t>
            </a:r>
            <a:r>
              <a:rPr lang="de-DE" sz="1200" dirty="0">
                <a:latin typeface="Adobe Caslon Pro" panose="0205050205050A020403" pitchFamily="18" charset="77"/>
              </a:rPr>
              <a:t> </a:t>
            </a:r>
            <a:r>
              <a:rPr lang="de-DE" sz="1200" dirty="0" err="1">
                <a:latin typeface="Adobe Caslon Pro" panose="0205050205050A020403" pitchFamily="18" charset="77"/>
              </a:rPr>
              <a:t>Policy</a:t>
            </a:r>
            <a:r>
              <a:rPr lang="de-DE" sz="1200" dirty="0">
                <a:latin typeface="Adobe Caslon Pro" panose="0205050205050A020403" pitchFamily="18" charset="77"/>
              </a:rPr>
              <a:t> Studies.” The </a:t>
            </a:r>
            <a:r>
              <a:rPr lang="de-DE" sz="1200" dirty="0" err="1">
                <a:latin typeface="Adobe Caslon Pro" panose="0205050205050A020403" pitchFamily="18" charset="77"/>
              </a:rPr>
              <a:t>Policy</a:t>
            </a:r>
            <a:r>
              <a:rPr lang="de-DE" sz="1200" dirty="0">
                <a:latin typeface="Adobe Caslon Pro" panose="0205050205050A020403" pitchFamily="18" charset="77"/>
              </a:rPr>
              <a:t> Studies Journal 43 (1)</a:t>
            </a:r>
          </a:p>
        </p:txBody>
      </p:sp>
    </p:spTree>
    <p:extLst>
      <p:ext uri="{BB962C8B-B14F-4D97-AF65-F5344CB8AC3E}">
        <p14:creationId xmlns:p14="http://schemas.microsoft.com/office/powerpoint/2010/main" val="24622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Richtmann,M (pgt)</dc:creator>
  <cp:lastModifiedBy>Richtmann,M (pgt)</cp:lastModifiedBy>
  <cp:revision>2</cp:revision>
  <dcterms:created xsi:type="dcterms:W3CDTF">2019-10-23T11:46:42Z</dcterms:created>
  <dcterms:modified xsi:type="dcterms:W3CDTF">2019-10-23T11:51:35Z</dcterms:modified>
</cp:coreProperties>
</file>