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/>
    <p:restoredTop sz="94690"/>
  </p:normalViewPr>
  <p:slideViewPr>
    <p:cSldViewPr snapToGrid="0" snapToObjects="1">
      <p:cViewPr>
        <p:scale>
          <a:sx n="63" d="100"/>
          <a:sy n="63" d="100"/>
        </p:scale>
        <p:origin x="8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A143A-32DD-E84C-9E8F-A31C150C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EE78B4-6646-3347-AB62-989CC8F5B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7625-30D2-5A40-9E34-F0986318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6F98F-D71D-8443-996B-7D7EB7B9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6ADC2-8015-5C45-BE24-808F4884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B79EA-8706-6344-96D3-EF8432E7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1499BA-98AD-3A4F-BF7F-FF31E127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D9E9A-5320-B14A-AD3D-0C7A5F0B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292C5-E8F8-9741-B3CA-08620FEB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50C7BE-980D-4048-89E8-0EE1C0B4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A77462-02CE-B645-ABC1-7CF0EFFC0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6B276-A076-0A49-9711-C0084C7F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334CB-1629-5B4B-B71F-88614581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D3813-EC4B-AE44-9E13-5770A2C7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BB502-D801-984C-A24E-D4AD0146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D269C-2481-3544-B219-311EE330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80406-32C4-1645-BBE6-C2768D42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13C2-CD04-CF41-90D8-92F2CA78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CB50D-B39D-134C-A19B-DE86CF8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85AB8-69E1-1142-8DE0-DC0E9225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BC2B2-06A7-ED4A-9163-AE986168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E24E0-EA08-CC49-8566-DB162BB2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AB1A0-B5D4-0742-B1C9-F2B8BD67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3BD905-EFD0-7546-BC66-F6A7661C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F52F2-DFF0-C14C-B4E9-F4952189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938A-D148-EB4D-A52E-93556CCC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E0ADF-EC9E-3E4D-9473-3F1EF5C6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8CCC03-4CD5-5A47-AC49-CDB2F373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FECD94-703A-F648-9C2B-0D376096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C45368-3FF3-E84B-9749-360B9284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BF1FB-FA64-1047-AC09-47E21BC5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6885E-A848-214C-9CE2-2F83B998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2541C-6BA3-904E-A640-3CA33155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82293-530F-9B41-8982-AFA8AC20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62278D-CCD7-864A-B649-021DCB1A0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830A9B-2A22-3144-8BE5-36ABA048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3D36AE-5587-6C44-946A-DF6E08C2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8DD22-5385-9C4B-9C76-22601FAE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C0E203-00E9-4748-A69E-0F0B49F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FBDF9-82B7-224D-BCF4-F68AB73A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EB40CE-9540-2642-A52F-50F4AB25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8B08AD-F273-DF4E-9280-FCAC0E37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9BF021-5BED-7945-AA15-A2616A5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02218E-2014-C340-B7EB-F687DC11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4AB01C-76CB-0B47-B045-F4A31588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07CC63-333D-E941-9556-2AA3040B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9563C-AFE2-E645-B3B3-1EF79BC3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E0F6-CC55-0742-A74B-D40CD5D8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9B8601-461D-A04D-B64B-BB5C3CC1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943B-358B-DB4C-8F49-74C6CF4F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64E4AC-1631-9B4E-B17B-0B6445F1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11BB1-D226-D041-A148-6D3F64B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E56EC-DD8C-8444-A020-3E1387CD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A572C-98DB-584F-883F-140C34E96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C5EF8-0111-2940-9A98-C575073E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222FC-56C8-F241-9793-71F05402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B663D-3DCB-084A-AD8B-7F8F8FE0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2BA78-45B2-0D46-8F71-12CB42E9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4B6084-7FB1-C24F-819F-92FE297A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26D23-BE2E-5F45-9C7A-AD10C708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667C5-8C4C-6142-BAA2-698DD6ED3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A9A4-FB7B-5A45-9274-73E66656050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6AB8B-E875-3C44-BBA8-38327517A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99229-54C0-A940-B776-0D9A05BD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9864-4A71-0249-AE0F-FFE93598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BEF2DB-6A3B-704F-9D18-47F2861C970E}"/>
              </a:ext>
            </a:extLst>
          </p:cNvPr>
          <p:cNvSpPr txBox="1"/>
          <p:nvPr/>
        </p:nvSpPr>
        <p:spPr>
          <a:xfrm>
            <a:off x="511758" y="46798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77F723-ED39-2D4B-B06E-E8F81CECF9D8}"/>
              </a:ext>
            </a:extLst>
          </p:cNvPr>
          <p:cNvSpPr txBox="1"/>
          <p:nvPr/>
        </p:nvSpPr>
        <p:spPr>
          <a:xfrm>
            <a:off x="4513581" y="523471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0A4E5D-73BB-3E47-BA7A-E55EB21F7B34}"/>
              </a:ext>
            </a:extLst>
          </p:cNvPr>
          <p:cNvSpPr txBox="1"/>
          <p:nvPr/>
        </p:nvSpPr>
        <p:spPr>
          <a:xfrm>
            <a:off x="8613650" y="543977"/>
            <a:ext cx="33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EA Bank (Eurodollar)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8F0B960-3421-624A-B15B-C3063D2EE483}"/>
              </a:ext>
            </a:extLst>
          </p:cNvPr>
          <p:cNvGrpSpPr/>
          <p:nvPr/>
        </p:nvGrpSpPr>
        <p:grpSpPr>
          <a:xfrm>
            <a:off x="1448951" y="1252960"/>
            <a:ext cx="4553713" cy="1593273"/>
            <a:chOff x="1448951" y="1252960"/>
            <a:chExt cx="4553713" cy="159327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C15761-C1B7-3047-8208-1BEFC45F7CD8}"/>
                </a:ext>
              </a:extLst>
            </p:cNvPr>
            <p:cNvSpPr txBox="1"/>
            <p:nvPr/>
          </p:nvSpPr>
          <p:spPr>
            <a:xfrm>
              <a:off x="2092781" y="1252960"/>
              <a:ext cx="31669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central bank currency swap line</a:t>
              </a:r>
            </a:p>
            <a:p>
              <a:pPr algn="ctr"/>
              <a:r>
                <a:rPr lang="en-US" sz="1600" dirty="0">
                  <a:latin typeface="Adobe Caslon Pro" panose="0205050205050A020403" pitchFamily="18" charset="77"/>
                </a:rPr>
                <a:t>(unlimited, fixed rate)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02E857-6C83-5B43-955E-789C28CFB4A7}"/>
                </a:ext>
              </a:extLst>
            </p:cNvPr>
            <p:cNvSpPr txBox="1"/>
            <p:nvPr/>
          </p:nvSpPr>
          <p:spPr>
            <a:xfrm>
              <a:off x="3620075" y="1805972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euros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7C8608B-70FC-4D46-8C69-796D4BD8798D}"/>
                </a:ext>
              </a:extLst>
            </p:cNvPr>
            <p:cNvSpPr txBox="1"/>
            <p:nvPr/>
          </p:nvSpPr>
          <p:spPr>
            <a:xfrm>
              <a:off x="1448951" y="2476901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dollars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8EC52C8-FCC1-B34D-8EF4-F234F2460849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00" y="2813967"/>
              <a:ext cx="2742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F0EFD8-F469-884C-8750-48A62C50C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384" y="2163481"/>
              <a:ext cx="2718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57AFA96-F453-E347-87F5-B21CC958BF61}"/>
              </a:ext>
            </a:extLst>
          </p:cNvPr>
          <p:cNvGrpSpPr/>
          <p:nvPr/>
        </p:nvGrpSpPr>
        <p:grpSpPr>
          <a:xfrm>
            <a:off x="6140907" y="1284657"/>
            <a:ext cx="4553713" cy="1532513"/>
            <a:chOff x="6140907" y="1284657"/>
            <a:chExt cx="4553713" cy="153251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DEF543-CC54-E647-BA7A-24741E85A9D7}"/>
                </a:ext>
              </a:extLst>
            </p:cNvPr>
            <p:cNvSpPr txBox="1"/>
            <p:nvPr/>
          </p:nvSpPr>
          <p:spPr>
            <a:xfrm>
              <a:off x="7144511" y="1284657"/>
              <a:ext cx="23825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discount window </a:t>
              </a:r>
              <a:br>
                <a:rPr lang="en-US" dirty="0">
                  <a:latin typeface="Adobe Caslon Pro" panose="0205050205050A020403" pitchFamily="18" charset="77"/>
                </a:rPr>
              </a:br>
              <a:r>
                <a:rPr lang="en-US" sz="1600" dirty="0">
                  <a:latin typeface="Adobe Caslon Pro" panose="0205050205050A020403" pitchFamily="18" charset="77"/>
                </a:rPr>
                <a:t>(full allotment)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B587F5A-5BEC-7F46-95E8-4E5F4017CB04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30" y="2808395"/>
              <a:ext cx="2742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2810142-F765-2445-B736-39092AC0E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5114" y="2157909"/>
              <a:ext cx="2718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F56021B-D6E2-E545-A5AF-606CDBFDB598}"/>
                </a:ext>
              </a:extLst>
            </p:cNvPr>
            <p:cNvSpPr txBox="1"/>
            <p:nvPr/>
          </p:nvSpPr>
          <p:spPr>
            <a:xfrm>
              <a:off x="8312031" y="1776909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collateral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03D5CBF-3C15-6149-8EE2-90B2E1C88679}"/>
                </a:ext>
              </a:extLst>
            </p:cNvPr>
            <p:cNvSpPr txBox="1"/>
            <p:nvPr/>
          </p:nvSpPr>
          <p:spPr>
            <a:xfrm>
              <a:off x="6140907" y="2447838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dollars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82923A9-0660-E044-87A3-D313D7748D85}"/>
              </a:ext>
            </a:extLst>
          </p:cNvPr>
          <p:cNvGrpSpPr/>
          <p:nvPr/>
        </p:nvGrpSpPr>
        <p:grpSpPr>
          <a:xfrm>
            <a:off x="-222694" y="3938860"/>
            <a:ext cx="7895457" cy="390038"/>
            <a:chOff x="-222694" y="3938860"/>
            <a:chExt cx="7895457" cy="390038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1F58F0-9981-0740-8B02-E3A680A748F4}"/>
                </a:ext>
              </a:extLst>
            </p:cNvPr>
            <p:cNvSpPr txBox="1"/>
            <p:nvPr/>
          </p:nvSpPr>
          <p:spPr>
            <a:xfrm>
              <a:off x="1061074" y="3944957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dollars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97E892E-3BB0-2548-8DB6-9D90DDF19C40}"/>
                </a:ext>
              </a:extLst>
            </p:cNvPr>
            <p:cNvSpPr txBox="1"/>
            <p:nvPr/>
          </p:nvSpPr>
          <p:spPr>
            <a:xfrm>
              <a:off x="3907671" y="3944957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dollars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3116840-BD23-DE49-A99C-E4CD8AB56355}"/>
                </a:ext>
              </a:extLst>
            </p:cNvPr>
            <p:cNvSpPr txBox="1"/>
            <p:nvPr/>
          </p:nvSpPr>
          <p:spPr>
            <a:xfrm>
              <a:off x="5290174" y="3959566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euros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0506FBC-5D60-D24D-BC9B-486EA1990DAA}"/>
                </a:ext>
              </a:extLst>
            </p:cNvPr>
            <p:cNvSpPr txBox="1"/>
            <p:nvPr/>
          </p:nvSpPr>
          <p:spPr>
            <a:xfrm>
              <a:off x="-222694" y="3938860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euros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6366CBA-C763-284A-BB78-790D78B9F1DE}"/>
              </a:ext>
            </a:extLst>
          </p:cNvPr>
          <p:cNvGrpSpPr/>
          <p:nvPr/>
        </p:nvGrpSpPr>
        <p:grpSpPr>
          <a:xfrm>
            <a:off x="3769647" y="4678114"/>
            <a:ext cx="6883861" cy="736555"/>
            <a:chOff x="3769647" y="4678114"/>
            <a:chExt cx="6883861" cy="736555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EE32526-9B4F-F14E-B8B3-0CF9D66698B2}"/>
                </a:ext>
              </a:extLst>
            </p:cNvPr>
            <p:cNvSpPr txBox="1"/>
            <p:nvPr/>
          </p:nvSpPr>
          <p:spPr>
            <a:xfrm>
              <a:off x="3769647" y="5045337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collateral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D6D2EEE-3580-E845-A3D1-712CDE41DE27}"/>
                </a:ext>
              </a:extLst>
            </p:cNvPr>
            <p:cNvSpPr txBox="1"/>
            <p:nvPr/>
          </p:nvSpPr>
          <p:spPr>
            <a:xfrm>
              <a:off x="8270919" y="5001216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+ dollars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EE59F55-7420-5A40-B24A-DB107CF80D99}"/>
                </a:ext>
              </a:extLst>
            </p:cNvPr>
            <p:cNvSpPr txBox="1"/>
            <p:nvPr/>
          </p:nvSpPr>
          <p:spPr>
            <a:xfrm>
              <a:off x="3856194" y="4690614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- dollars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686F001-B629-B940-A216-3B80B4D873B7}"/>
                </a:ext>
              </a:extLst>
            </p:cNvPr>
            <p:cNvSpPr txBox="1"/>
            <p:nvPr/>
          </p:nvSpPr>
          <p:spPr>
            <a:xfrm>
              <a:off x="8147546" y="4678114"/>
              <a:ext cx="238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- collateral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FDC70CA-CCA7-6A42-AA4A-39730745BAC7}"/>
              </a:ext>
            </a:extLst>
          </p:cNvPr>
          <p:cNvGrpSpPr/>
          <p:nvPr/>
        </p:nvGrpSpPr>
        <p:grpSpPr>
          <a:xfrm>
            <a:off x="-65344" y="3332571"/>
            <a:ext cx="12005422" cy="2641600"/>
            <a:chOff x="-65344" y="3332571"/>
            <a:chExt cx="12005422" cy="26416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A67A266-4571-E941-9860-6E3701206383}"/>
                </a:ext>
              </a:extLst>
            </p:cNvPr>
            <p:cNvGrpSpPr/>
            <p:nvPr/>
          </p:nvGrpSpPr>
          <p:grpSpPr>
            <a:xfrm>
              <a:off x="487783" y="3332571"/>
              <a:ext cx="2595270" cy="2641600"/>
              <a:chOff x="487783" y="3332571"/>
              <a:chExt cx="2595270" cy="2641600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55DDF09-CEBC-7F47-8962-677B9DFDFDD8}"/>
                  </a:ext>
                </a:extLst>
              </p:cNvPr>
              <p:cNvCxnSpPr/>
              <p:nvPr/>
            </p:nvCxnSpPr>
            <p:spPr>
              <a:xfrm>
                <a:off x="1748130" y="3332571"/>
                <a:ext cx="0" cy="264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5CE80861-844D-7047-BBE3-A149617E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783" y="3789771"/>
                <a:ext cx="2595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E5C13C2C-81CA-3749-980B-8B3C54CF40F7}"/>
                </a:ext>
              </a:extLst>
            </p:cNvPr>
            <p:cNvGrpSpPr/>
            <p:nvPr/>
          </p:nvGrpSpPr>
          <p:grpSpPr>
            <a:xfrm>
              <a:off x="4627983" y="3332571"/>
              <a:ext cx="2595270" cy="2641600"/>
              <a:chOff x="4627983" y="3332571"/>
              <a:chExt cx="2595270" cy="2641600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FC02FA0C-EA6C-E546-9B70-D2A37F11E98C}"/>
                  </a:ext>
                </a:extLst>
              </p:cNvPr>
              <p:cNvCxnSpPr/>
              <p:nvPr/>
            </p:nvCxnSpPr>
            <p:spPr>
              <a:xfrm>
                <a:off x="5888330" y="3332571"/>
                <a:ext cx="0" cy="264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50169EB9-A230-6B45-878E-44C81E535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7983" y="3789771"/>
                <a:ext cx="2595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3F33AB64-1C1B-6540-9BA7-76B11E4DF7C0}"/>
                </a:ext>
              </a:extLst>
            </p:cNvPr>
            <p:cNvGrpSpPr/>
            <p:nvPr/>
          </p:nvGrpSpPr>
          <p:grpSpPr>
            <a:xfrm>
              <a:off x="8907883" y="3332571"/>
              <a:ext cx="2595270" cy="2641600"/>
              <a:chOff x="8907883" y="3332571"/>
              <a:chExt cx="2595270" cy="2641600"/>
            </a:xfrm>
          </p:grpSpPr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59AF5795-502E-8147-A6AB-F5EDEA95622A}"/>
                  </a:ext>
                </a:extLst>
              </p:cNvPr>
              <p:cNvCxnSpPr/>
              <p:nvPr/>
            </p:nvCxnSpPr>
            <p:spPr>
              <a:xfrm>
                <a:off x="10168230" y="3332571"/>
                <a:ext cx="0" cy="264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63A3BE2C-C509-CB47-BBA5-79904C96F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883" y="3789771"/>
                <a:ext cx="2595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A593FE2-1C59-5946-8C97-009693DF3816}"/>
                </a:ext>
              </a:extLst>
            </p:cNvPr>
            <p:cNvGrpSpPr/>
            <p:nvPr/>
          </p:nvGrpSpPr>
          <p:grpSpPr>
            <a:xfrm>
              <a:off x="-65344" y="3369234"/>
              <a:ext cx="3564649" cy="385554"/>
              <a:chOff x="-65344" y="3369234"/>
              <a:chExt cx="3564649" cy="385554"/>
            </a:xfrm>
          </p:grpSpPr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F067F2F-6261-7D4D-B4E1-82694D14ADFB}"/>
                  </a:ext>
                </a:extLst>
              </p:cNvPr>
              <p:cNvSpPr txBox="1"/>
              <p:nvPr/>
            </p:nvSpPr>
            <p:spPr>
              <a:xfrm>
                <a:off x="-65344" y="3369234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A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479AA30-F2FD-7747-9C41-5BAB94B79034}"/>
                  </a:ext>
                </a:extLst>
              </p:cNvPr>
              <p:cNvSpPr txBox="1"/>
              <p:nvPr/>
            </p:nvSpPr>
            <p:spPr>
              <a:xfrm>
                <a:off x="1116716" y="3385456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L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8871055F-F5CD-CA49-B50E-F17253587AC0}"/>
                </a:ext>
              </a:extLst>
            </p:cNvPr>
            <p:cNvGrpSpPr/>
            <p:nvPr/>
          </p:nvGrpSpPr>
          <p:grpSpPr>
            <a:xfrm>
              <a:off x="4046730" y="3398285"/>
              <a:ext cx="3564649" cy="385554"/>
              <a:chOff x="-65344" y="3369234"/>
              <a:chExt cx="3564649" cy="385554"/>
            </a:xfrm>
          </p:grpSpPr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CC7D76E-5052-8D45-88F9-0CC30C74855B}"/>
                  </a:ext>
                </a:extLst>
              </p:cNvPr>
              <p:cNvSpPr txBox="1"/>
              <p:nvPr/>
            </p:nvSpPr>
            <p:spPr>
              <a:xfrm>
                <a:off x="-65344" y="3369234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A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18E5D9BC-E24E-524C-9953-E84128781ECC}"/>
                  </a:ext>
                </a:extLst>
              </p:cNvPr>
              <p:cNvSpPr txBox="1"/>
              <p:nvPr/>
            </p:nvSpPr>
            <p:spPr>
              <a:xfrm>
                <a:off x="1116716" y="3385456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L</a:t>
                </a: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F88AD72E-CE70-B541-9AC2-4A96F1F7D5CC}"/>
                </a:ext>
              </a:extLst>
            </p:cNvPr>
            <p:cNvGrpSpPr/>
            <p:nvPr/>
          </p:nvGrpSpPr>
          <p:grpSpPr>
            <a:xfrm>
              <a:off x="8375429" y="3377345"/>
              <a:ext cx="3564649" cy="385554"/>
              <a:chOff x="-65344" y="3369234"/>
              <a:chExt cx="3564649" cy="385554"/>
            </a:xfrm>
          </p:grpSpPr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9B07CBA6-0E0C-6943-A15C-4688903AFFAE}"/>
                  </a:ext>
                </a:extLst>
              </p:cNvPr>
              <p:cNvSpPr txBox="1"/>
              <p:nvPr/>
            </p:nvSpPr>
            <p:spPr>
              <a:xfrm>
                <a:off x="-65344" y="3369234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A</a:t>
                </a: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4DD2E-D933-E241-83B6-3D05F190C5E6}"/>
                  </a:ext>
                </a:extLst>
              </p:cNvPr>
              <p:cNvSpPr txBox="1"/>
              <p:nvPr/>
            </p:nvSpPr>
            <p:spPr>
              <a:xfrm>
                <a:off x="1116716" y="3385456"/>
                <a:ext cx="238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dobe Caslon Pro" panose="0205050205050A020403" pitchFamily="18" charset="77"/>
                  </a:rPr>
                  <a:t>L</a:t>
                </a:r>
              </a:p>
            </p:txBody>
          </p:sp>
        </p:grp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3A3849E-8B0A-AE44-AFE4-2D95BC607C8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337655" y="708137"/>
            <a:ext cx="1619234" cy="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BD05295-BB3F-584D-A2DD-4A43A82E0FEF}"/>
              </a:ext>
            </a:extLst>
          </p:cNvPr>
          <p:cNvCxnSpPr>
            <a:cxnSpLocks/>
          </p:cNvCxnSpPr>
          <p:nvPr/>
        </p:nvCxnSpPr>
        <p:spPr>
          <a:xfrm flipH="1" flipV="1">
            <a:off x="2894347" y="652653"/>
            <a:ext cx="1619234" cy="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3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2C67C7A6-7283-ED46-A461-0C953234E049}"/>
              </a:ext>
            </a:extLst>
          </p:cNvPr>
          <p:cNvGrpSpPr/>
          <p:nvPr/>
        </p:nvGrpSpPr>
        <p:grpSpPr>
          <a:xfrm>
            <a:off x="869169" y="1731353"/>
            <a:ext cx="10486768" cy="1573886"/>
            <a:chOff x="869169" y="1731353"/>
            <a:chExt cx="10486768" cy="1573886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51FF63B8-AAD1-BE40-908D-39CA1FB095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169" y="1991931"/>
              <a:ext cx="0" cy="1313308"/>
            </a:xfrm>
            <a:prstGeom prst="straightConnector1">
              <a:avLst/>
            </a:prstGeom>
            <a:ln w="19050">
              <a:round/>
              <a:headEnd type="none"/>
              <a:tailEnd type="oval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D81A920-75DF-5A4F-9CE2-B9512D67615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3049438" y="1731353"/>
              <a:ext cx="12745" cy="1093027"/>
            </a:xfrm>
            <a:prstGeom prst="straightConnector1">
              <a:avLst/>
            </a:prstGeom>
            <a:ln w="19050">
              <a:round/>
              <a:headEnd type="oval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0195FF2-A3CB-3446-A23E-4DA1A0A7257C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75" y="1991931"/>
              <a:ext cx="0" cy="1313308"/>
            </a:xfrm>
            <a:prstGeom prst="straightConnector1">
              <a:avLst/>
            </a:prstGeom>
            <a:ln w="19050">
              <a:round/>
              <a:headEnd type="none"/>
              <a:tailEnd type="oval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B7AFBCA6-5487-5A4C-9EE8-14DDC448F77D}"/>
                </a:ext>
              </a:extLst>
            </p:cNvPr>
            <p:cNvCxnSpPr>
              <a:cxnSpLocks/>
            </p:cNvCxnSpPr>
            <p:nvPr/>
          </p:nvCxnSpPr>
          <p:spPr>
            <a:xfrm>
              <a:off x="5311190" y="1731353"/>
              <a:ext cx="0" cy="1093027"/>
            </a:xfrm>
            <a:prstGeom prst="straightConnector1">
              <a:avLst/>
            </a:prstGeom>
            <a:ln w="19050">
              <a:round/>
              <a:headEnd type="oval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130B4D29-6CD9-CF4B-8B3F-581A68D2929B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6764875" y="1991931"/>
              <a:ext cx="0" cy="1313308"/>
            </a:xfrm>
            <a:prstGeom prst="straightConnector1">
              <a:avLst/>
            </a:prstGeom>
            <a:ln w="19050">
              <a:round/>
              <a:headEnd type="none"/>
              <a:tailEnd type="oval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3BFAB4FB-B211-C54D-91AE-B46AA24A2A8A}"/>
                </a:ext>
              </a:extLst>
            </p:cNvPr>
            <p:cNvCxnSpPr>
              <a:cxnSpLocks/>
            </p:cNvCxnSpPr>
            <p:nvPr/>
          </p:nvCxnSpPr>
          <p:spPr>
            <a:xfrm>
              <a:off x="7384367" y="1731353"/>
              <a:ext cx="0" cy="1093027"/>
            </a:xfrm>
            <a:prstGeom prst="straightConnector1">
              <a:avLst/>
            </a:prstGeom>
            <a:ln w="19050">
              <a:round/>
              <a:headEnd type="oval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BA89D32-1764-8048-A4B7-0A338184C052}"/>
                </a:ext>
              </a:extLst>
            </p:cNvPr>
            <p:cNvCxnSpPr>
              <a:cxnSpLocks/>
            </p:cNvCxnSpPr>
            <p:nvPr/>
          </p:nvCxnSpPr>
          <p:spPr>
            <a:xfrm>
              <a:off x="8626301" y="1991931"/>
              <a:ext cx="0" cy="1313308"/>
            </a:xfrm>
            <a:prstGeom prst="straightConnector1">
              <a:avLst/>
            </a:prstGeom>
            <a:ln w="19050">
              <a:round/>
              <a:headEnd type="none"/>
              <a:tailEnd type="oval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EA70201-1512-DD47-ABE4-5A6C4D96E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1355937" y="1731353"/>
              <a:ext cx="0" cy="1093027"/>
            </a:xfrm>
            <a:prstGeom prst="straightConnector1">
              <a:avLst/>
            </a:prstGeom>
            <a:ln w="19050">
              <a:round/>
              <a:headEnd type="oval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A3C61F3-FAEB-DC42-BDED-6D97A625417C}"/>
              </a:ext>
            </a:extLst>
          </p:cNvPr>
          <p:cNvCxnSpPr>
            <a:cxnSpLocks/>
          </p:cNvCxnSpPr>
          <p:nvPr/>
        </p:nvCxnSpPr>
        <p:spPr>
          <a:xfrm>
            <a:off x="400050" y="2408156"/>
            <a:ext cx="11482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EB06459-28A5-0D45-B3E6-EEC3DC904AA5}"/>
              </a:ext>
            </a:extLst>
          </p:cNvPr>
          <p:cNvGrpSpPr/>
          <p:nvPr/>
        </p:nvGrpSpPr>
        <p:grpSpPr>
          <a:xfrm>
            <a:off x="-562036" y="808023"/>
            <a:ext cx="13330010" cy="3974545"/>
            <a:chOff x="-562036" y="808023"/>
            <a:chExt cx="13330010" cy="3974545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593DD6B-4DBF-DA45-903E-084D1C3818FF}"/>
                </a:ext>
              </a:extLst>
            </p:cNvPr>
            <p:cNvSpPr txBox="1"/>
            <p:nvPr/>
          </p:nvSpPr>
          <p:spPr>
            <a:xfrm>
              <a:off x="9943900" y="1085022"/>
              <a:ext cx="282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standing facility**</a:t>
              </a:r>
            </a:p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Oct 2013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A8185D-C6AF-344E-87E8-7DD174AFA5E7}"/>
                </a:ext>
              </a:extLst>
            </p:cNvPr>
            <p:cNvSpPr txBox="1"/>
            <p:nvPr/>
          </p:nvSpPr>
          <p:spPr>
            <a:xfrm>
              <a:off x="3073886" y="3305240"/>
              <a:ext cx="2824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Dec 2007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ad-hoc FED-ECB, 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FED-SNB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fixed amount</a:t>
              </a:r>
            </a:p>
            <a:p>
              <a:pPr algn="ctr"/>
              <a:endParaRPr lang="en-US" b="1" dirty="0">
                <a:latin typeface="Adobe Caslon Pro" panose="0205050205050A020403" pitchFamily="18" charset="77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1D6FD7-4E30-114E-AA55-058E5EB20395}"/>
                </a:ext>
              </a:extLst>
            </p:cNvPr>
            <p:cNvSpPr txBox="1"/>
            <p:nvPr/>
          </p:nvSpPr>
          <p:spPr>
            <a:xfrm>
              <a:off x="-562036" y="3305240"/>
              <a:ext cx="282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1962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gold pool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F48D7C5-73CB-4E42-B3F1-B5D260966A37}"/>
                </a:ext>
              </a:extLst>
            </p:cNvPr>
            <p:cNvSpPr txBox="1"/>
            <p:nvPr/>
          </p:nvSpPr>
          <p:spPr>
            <a:xfrm>
              <a:off x="3951462" y="808023"/>
              <a:ext cx="2824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ad-hoc,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 unlimited*</a:t>
              </a:r>
            </a:p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Oct 2008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33BD822-60B3-3C45-8040-7DF557323F8F}"/>
                </a:ext>
              </a:extLst>
            </p:cNvPr>
            <p:cNvSpPr txBox="1"/>
            <p:nvPr/>
          </p:nvSpPr>
          <p:spPr>
            <a:xfrm>
              <a:off x="6058403" y="1085022"/>
              <a:ext cx="282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resumed*</a:t>
              </a:r>
            </a:p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Feb 2010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BBCE9E5-B1E0-924F-8EE8-7FEDFA80ECE6}"/>
                </a:ext>
              </a:extLst>
            </p:cNvPr>
            <p:cNvSpPr txBox="1"/>
            <p:nvPr/>
          </p:nvSpPr>
          <p:spPr>
            <a:xfrm>
              <a:off x="5352838" y="3305239"/>
              <a:ext cx="282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Feb 2010</a:t>
              </a:r>
              <a:endParaRPr lang="en-US" dirty="0">
                <a:latin typeface="Adobe Caslon Pro" panose="0205050205050A020403" pitchFamily="18" charset="77"/>
              </a:endParaRP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discontinued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76C6B13-7368-C141-B9BC-1446A3C5DEB8}"/>
                </a:ext>
              </a:extLst>
            </p:cNvPr>
            <p:cNvSpPr txBox="1"/>
            <p:nvPr/>
          </p:nvSpPr>
          <p:spPr>
            <a:xfrm>
              <a:off x="7384367" y="3305240"/>
              <a:ext cx="2824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Nov 2011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OIS+50,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reciprocal*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8F8151E3-1BE7-8A46-BA21-45EEF86EE5C4}"/>
                </a:ext>
              </a:extLst>
            </p:cNvPr>
            <p:cNvSpPr txBox="1"/>
            <p:nvPr/>
          </p:nvSpPr>
          <p:spPr>
            <a:xfrm>
              <a:off x="1637401" y="808023"/>
              <a:ext cx="2824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30-day FED-ECB,</a:t>
              </a:r>
            </a:p>
            <a:p>
              <a:pPr algn="ctr"/>
              <a:r>
                <a:rPr lang="en-US" dirty="0">
                  <a:latin typeface="Adobe Caslon Pro" panose="0205050205050A020403" pitchFamily="18" charset="77"/>
                </a:rPr>
                <a:t>fixed amount</a:t>
              </a:r>
            </a:p>
            <a:p>
              <a:pPr algn="ctr"/>
              <a:r>
                <a:rPr lang="en-US" b="1" dirty="0">
                  <a:latin typeface="Adobe Caslon Pro" panose="0205050205050A020403" pitchFamily="18" charset="77"/>
                </a:rPr>
                <a:t>2001</a:t>
              </a: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0633304C-63C7-1F4B-96D9-A8CFC86A99C9}"/>
              </a:ext>
            </a:extLst>
          </p:cNvPr>
          <p:cNvSpPr txBox="1"/>
          <p:nvPr/>
        </p:nvSpPr>
        <p:spPr>
          <a:xfrm>
            <a:off x="572294" y="6211669"/>
            <a:ext cx="637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dobe Caslon Pro" panose="0205050205050A020403" pitchFamily="18" charset="77"/>
              </a:rPr>
              <a:t>*  FED, ECB, BoE, SNB, </a:t>
            </a:r>
            <a:r>
              <a:rPr lang="en-US" sz="1200" dirty="0" err="1">
                <a:latin typeface="Adobe Caslon Pro" panose="0205050205050A020403" pitchFamily="18" charset="77"/>
              </a:rPr>
              <a:t>BoJ</a:t>
            </a:r>
            <a:r>
              <a:rPr lang="en-US" sz="1200" dirty="0">
                <a:latin typeface="Adobe Caslon Pro" panose="0205050205050A020403" pitchFamily="18" charset="77"/>
              </a:rPr>
              <a:t>, </a:t>
            </a:r>
            <a:r>
              <a:rPr lang="en-US" sz="1200" dirty="0" err="1">
                <a:latin typeface="Adobe Caslon Pro" panose="0205050205050A020403" pitchFamily="18" charset="77"/>
              </a:rPr>
              <a:t>BoC</a:t>
            </a:r>
            <a:r>
              <a:rPr lang="en-US" sz="1200" dirty="0">
                <a:latin typeface="Adobe Caslon Pro" panose="0205050205050A020403" pitchFamily="18" charset="77"/>
              </a:rPr>
              <a:t> (limited amount)</a:t>
            </a:r>
            <a:br>
              <a:rPr lang="en-US" sz="1200" dirty="0">
                <a:latin typeface="Adobe Caslon Pro" panose="0205050205050A020403" pitchFamily="18" charset="77"/>
              </a:rPr>
            </a:br>
            <a:r>
              <a:rPr lang="en-US" sz="1200" dirty="0">
                <a:latin typeface="Adobe Caslon Pro" panose="0205050205050A020403" pitchFamily="18" charset="77"/>
              </a:rPr>
              <a:t>** FED, ECB, BoE, SNB, </a:t>
            </a:r>
            <a:r>
              <a:rPr lang="en-US" sz="1200" dirty="0" err="1">
                <a:latin typeface="Adobe Caslon Pro" panose="0205050205050A020403" pitchFamily="18" charset="77"/>
              </a:rPr>
              <a:t>BoJ</a:t>
            </a:r>
            <a:r>
              <a:rPr lang="en-US" sz="1200" dirty="0">
                <a:latin typeface="Adobe Caslon Pro" panose="0205050205050A020403" pitchFamily="18" charset="77"/>
              </a:rPr>
              <a:t>, </a:t>
            </a:r>
            <a:r>
              <a:rPr lang="en-US" sz="1200" dirty="0" err="1">
                <a:latin typeface="Adobe Caslon Pro" panose="0205050205050A020403" pitchFamily="18" charset="77"/>
              </a:rPr>
              <a:t>BoC</a:t>
            </a:r>
            <a:endParaRPr lang="en-US" sz="1200" dirty="0">
              <a:latin typeface="Adobe Caslon Pro" panose="0205050205050A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dobe Caslon Pro" panose="0205050205050A020403" pitchFamily="18" charset="77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632560D-A537-9F48-B880-C7C234757373}"/>
              </a:ext>
            </a:extLst>
          </p:cNvPr>
          <p:cNvGrpSpPr/>
          <p:nvPr/>
        </p:nvGrpSpPr>
        <p:grpSpPr>
          <a:xfrm>
            <a:off x="-960240" y="4749745"/>
            <a:ext cx="13059030" cy="1142337"/>
            <a:chOff x="-960240" y="4749745"/>
            <a:chExt cx="13059030" cy="1142337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27BE4BED-1B5A-C146-B861-E07A4CB33601}"/>
                </a:ext>
              </a:extLst>
            </p:cNvPr>
            <p:cNvGrpSpPr/>
            <p:nvPr/>
          </p:nvGrpSpPr>
          <p:grpSpPr>
            <a:xfrm>
              <a:off x="-960240" y="4749745"/>
              <a:ext cx="12328924" cy="307777"/>
              <a:chOff x="-960240" y="4749745"/>
              <a:chExt cx="12328924" cy="307777"/>
            </a:xfrm>
          </p:grpSpPr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DDAF5976-6D06-9145-84F5-F80D0E4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257" y="4911870"/>
                <a:ext cx="2898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A1D3CC05-9490-7841-80F1-E49B100FE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851" y="4914283"/>
                <a:ext cx="8473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5FA579C5-7416-1D44-8EB5-CDA9D0796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4367" y="4911870"/>
                <a:ext cx="39843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C1E55DD7-D0A6-6543-994B-8DA5F5FBBE91}"/>
                  </a:ext>
                </a:extLst>
              </p:cNvPr>
              <p:cNvSpPr txBox="1"/>
              <p:nvPr/>
            </p:nvSpPr>
            <p:spPr>
              <a:xfrm>
                <a:off x="-960240" y="4749745"/>
                <a:ext cx="2824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latin typeface="Adobe Caslon Pro" panose="0205050205050A020403" pitchFamily="18" charset="77"/>
                  </a:rPr>
                  <a:t>ad-hoc, limited</a:t>
                </a:r>
              </a:p>
            </p:txBody>
          </p: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9BAC7B9C-41EC-D84E-B80B-61E2CF9309BA}"/>
                </a:ext>
              </a:extLst>
            </p:cNvPr>
            <p:cNvGrpSpPr/>
            <p:nvPr/>
          </p:nvGrpSpPr>
          <p:grpSpPr>
            <a:xfrm>
              <a:off x="-960240" y="5188061"/>
              <a:ext cx="12328924" cy="307777"/>
              <a:chOff x="-960240" y="5188061"/>
              <a:chExt cx="12328924" cy="307777"/>
            </a:xfrm>
          </p:grpSpPr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43972786-F047-194E-9B98-67B1064B1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499" y="5323103"/>
                <a:ext cx="141203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4F33783A-3B2B-6645-9458-618A32ECE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4367" y="5320690"/>
                <a:ext cx="39843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03C58F5-5CDC-964D-8E3F-3243C4E54AF0}"/>
                  </a:ext>
                </a:extLst>
              </p:cNvPr>
              <p:cNvSpPr txBox="1"/>
              <p:nvPr/>
            </p:nvSpPr>
            <p:spPr>
              <a:xfrm>
                <a:off x="-960240" y="5188061"/>
                <a:ext cx="2824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latin typeface="Adobe Caslon Pro" panose="0205050205050A020403" pitchFamily="18" charset="77"/>
                  </a:rPr>
                  <a:t>ad-hoc, unlimited</a:t>
                </a:r>
              </a:p>
            </p:txBody>
          </p: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31D902C0-00F7-7148-B7EB-59553CCEA363}"/>
                </a:ext>
              </a:extLst>
            </p:cNvPr>
            <p:cNvGrpSpPr/>
            <p:nvPr/>
          </p:nvGrpSpPr>
          <p:grpSpPr>
            <a:xfrm>
              <a:off x="-956292" y="5584305"/>
              <a:ext cx="13055082" cy="307777"/>
              <a:chOff x="-956292" y="5584305"/>
              <a:chExt cx="13055082" cy="307777"/>
            </a:xfrm>
          </p:grpSpPr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A26069CC-F547-1542-A522-319BAEA21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5937" y="5716934"/>
                <a:ext cx="7428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91383AF7-A03E-E54F-B79E-974B69F0B280}"/>
                  </a:ext>
                </a:extLst>
              </p:cNvPr>
              <p:cNvSpPr txBox="1"/>
              <p:nvPr/>
            </p:nvSpPr>
            <p:spPr>
              <a:xfrm>
                <a:off x="-956292" y="5584305"/>
                <a:ext cx="2824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latin typeface="Adobe Caslon Pro" panose="0205050205050A020403" pitchFamily="18" charset="77"/>
                  </a:rPr>
                  <a:t>permanent, unlimited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35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3751941-5CC2-AA4A-A2FE-74730D771C9E}"/>
              </a:ext>
            </a:extLst>
          </p:cNvPr>
          <p:cNvSpPr txBox="1"/>
          <p:nvPr/>
        </p:nvSpPr>
        <p:spPr>
          <a:xfrm>
            <a:off x="4625311" y="1025438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What I do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3E60D30-310B-F643-BACC-CE40B293CD5C}"/>
              </a:ext>
            </a:extLst>
          </p:cNvPr>
          <p:cNvCxnSpPr>
            <a:cxnSpLocks/>
          </p:cNvCxnSpPr>
          <p:nvPr/>
        </p:nvCxnSpPr>
        <p:spPr>
          <a:xfrm>
            <a:off x="4126719" y="3747099"/>
            <a:ext cx="634341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1FF63B8-AAD1-BE40-908D-39CA1FB095F9}"/>
              </a:ext>
            </a:extLst>
          </p:cNvPr>
          <p:cNvCxnSpPr>
            <a:cxnSpLocks/>
          </p:cNvCxnSpPr>
          <p:nvPr/>
        </p:nvCxnSpPr>
        <p:spPr>
          <a:xfrm>
            <a:off x="4126719" y="3329636"/>
            <a:ext cx="0" cy="832449"/>
          </a:xfrm>
          <a:prstGeom prst="straightConnector1">
            <a:avLst/>
          </a:prstGeom>
          <a:ln w="19050">
            <a:round/>
            <a:headEnd type="none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D81A920-75DF-5A4F-9CE2-B9512D676151}"/>
              </a:ext>
            </a:extLst>
          </p:cNvPr>
          <p:cNvCxnSpPr>
            <a:cxnSpLocks/>
          </p:cNvCxnSpPr>
          <p:nvPr/>
        </p:nvCxnSpPr>
        <p:spPr>
          <a:xfrm>
            <a:off x="7245887" y="3330874"/>
            <a:ext cx="0" cy="832449"/>
          </a:xfrm>
          <a:prstGeom prst="straightConnector1">
            <a:avLst/>
          </a:prstGeom>
          <a:ln w="19050">
            <a:round/>
            <a:headEnd type="none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EA70201-1512-DD47-ABE4-5A6C4D96E798}"/>
              </a:ext>
            </a:extLst>
          </p:cNvPr>
          <p:cNvCxnSpPr>
            <a:cxnSpLocks/>
          </p:cNvCxnSpPr>
          <p:nvPr/>
        </p:nvCxnSpPr>
        <p:spPr>
          <a:xfrm>
            <a:off x="10470132" y="3330874"/>
            <a:ext cx="0" cy="832449"/>
          </a:xfrm>
          <a:prstGeom prst="straightConnector1">
            <a:avLst/>
          </a:prstGeom>
          <a:ln w="19050">
            <a:round/>
            <a:headEnd type="none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3AE2CB0-A2EC-4A45-AEC3-88247594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6" y="1813356"/>
            <a:ext cx="11036300" cy="1041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336AE02-182F-0D4C-A977-EF99849E9A53}"/>
              </a:ext>
            </a:extLst>
          </p:cNvPr>
          <p:cNvSpPr txBox="1"/>
          <p:nvPr/>
        </p:nvSpPr>
        <p:spPr>
          <a:xfrm>
            <a:off x="9058095" y="4887477"/>
            <a:ext cx="282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permanent C6 liquidity swap lines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1D4880-0972-B54A-BE38-4C9CF9635B92}"/>
              </a:ext>
            </a:extLst>
          </p:cNvPr>
          <p:cNvSpPr txBox="1"/>
          <p:nvPr/>
        </p:nvSpPr>
        <p:spPr>
          <a:xfrm>
            <a:off x="5910171" y="48874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design by bricolage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6793962-6483-7C4C-8070-AA29A9A234D0}"/>
              </a:ext>
            </a:extLst>
          </p:cNvPr>
          <p:cNvSpPr txBox="1"/>
          <p:nvPr/>
        </p:nvSpPr>
        <p:spPr>
          <a:xfrm>
            <a:off x="2529573" y="4887477"/>
            <a:ext cx="321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structure of financial markets</a:t>
            </a:r>
          </a:p>
          <a:p>
            <a:pPr algn="ctr"/>
            <a:r>
              <a:rPr lang="en-US" dirty="0">
                <a:latin typeface="Adobe Caslon Pro" panose="0205050205050A020403" pitchFamily="18" charset="77"/>
              </a:rPr>
              <a:t>agency of financial agents</a:t>
            </a:r>
          </a:p>
          <a:p>
            <a:pPr algn="ctr"/>
            <a:r>
              <a:rPr lang="en-US" dirty="0">
                <a:latin typeface="Adobe Caslon Pro" panose="0205050205050A020403" pitchFamily="18" charset="77"/>
              </a:rPr>
              <a:t>ontological claims?</a:t>
            </a:r>
          </a:p>
        </p:txBody>
      </p:sp>
    </p:spTree>
    <p:extLst>
      <p:ext uri="{BB962C8B-B14F-4D97-AF65-F5344CB8AC3E}">
        <p14:creationId xmlns:p14="http://schemas.microsoft.com/office/powerpoint/2010/main" val="219971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241A42D-70EB-034D-AFEA-63030371E5AE}"/>
              </a:ext>
            </a:extLst>
          </p:cNvPr>
          <p:cNvCxnSpPr/>
          <p:nvPr/>
        </p:nvCxnSpPr>
        <p:spPr>
          <a:xfrm>
            <a:off x="1975757" y="2873829"/>
            <a:ext cx="7233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9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Breitbild</PresentationFormat>
  <Paragraphs>55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Adobe Caslon Pro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Richtmann,M (pgt)</dc:creator>
  <cp:lastModifiedBy>Richtmann,M (pgt)</cp:lastModifiedBy>
  <cp:revision>18</cp:revision>
  <dcterms:created xsi:type="dcterms:W3CDTF">2019-10-22T13:00:34Z</dcterms:created>
  <dcterms:modified xsi:type="dcterms:W3CDTF">2019-10-23T11:44:26Z</dcterms:modified>
</cp:coreProperties>
</file>