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56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64"/>
  </p:normalViewPr>
  <p:slideViewPr>
    <p:cSldViewPr snapToGrid="0" snapToObjects="1">
      <p:cViewPr varScale="1">
        <p:scale>
          <a:sx n="101" d="100"/>
          <a:sy n="101" d="100"/>
        </p:scale>
        <p:origin x="3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FFD24C-931B-104B-BFB9-9A1173DE3E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15CD7CF-481C-F949-9902-2D9B002D6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5C539C-3EC1-1B43-BDF4-5A8A6C86B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D17C7-AE40-ED4E-A4AF-A6DC19D563C4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0119D7-7DD2-224D-9F30-E4F2C009E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06DC6E-546F-114F-860A-DA158A70B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5993-384D-F647-908B-FB8F9C8D9FA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21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AF0827-5537-3043-B8AF-5283A30F3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6E0B31F-C434-FF44-A91B-1B52E4E73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965C28-0ADE-FE40-8480-05CB50B27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D17C7-AE40-ED4E-A4AF-A6DC19D563C4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46270E-EECA-2348-8C9D-07CC74E7A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2993E6-BE08-E24A-AAC4-A583D8F9A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5993-384D-F647-908B-FB8F9C8D9FA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54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36ADDB3-5D34-984C-B14F-6DC6023282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A294886-87FC-1341-B361-8BD4F18648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055C63-B581-C845-AF2F-C4250A42A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D17C7-AE40-ED4E-A4AF-A6DC19D563C4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9E1096-D4FE-C347-8F34-0DC24EC6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BDC49D-A46A-AD42-9A59-F99D432B1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5993-384D-F647-908B-FB8F9C8D9FA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57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12DC23-FBFC-294A-B2CF-093FBF6C4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BC6963-733B-E548-A0CC-8DE060569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1C549D-E0C6-AA48-8B0F-E5C4D3B6B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D17C7-AE40-ED4E-A4AF-A6DC19D563C4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474B75-B056-2549-8E91-F4312AC34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D355FF-759A-9C49-80B5-397599F69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5993-384D-F647-908B-FB8F9C8D9FA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6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B50B66-CAA5-8140-8D5D-8E8E88240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60F6D4-5005-A749-B0D9-A9599DAC4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134206-3503-A044-976F-7086B8399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D17C7-AE40-ED4E-A4AF-A6DC19D563C4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D75585-6753-364E-AA75-70CB315BF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12EC18-C418-674D-9E07-F1AE26765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5993-384D-F647-908B-FB8F9C8D9FA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800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F39B1F-1B78-1747-B974-4D8154025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40C3CE-CD05-A34D-A030-0FC744937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3406979-649B-1C4D-BCF2-EA5AFD333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D7F83D8-88FF-624D-8FBC-089C278E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D17C7-AE40-ED4E-A4AF-A6DC19D563C4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2D006E5-8628-694A-A312-11797E80D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1B59CA3-1B5D-3942-9C68-F0DC52B05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5993-384D-F647-908B-FB8F9C8D9FA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23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2C9D29-EE3F-154C-99A6-ED0000614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F7AA365-ADF5-8140-B3A1-C818DDFBA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6A24DB5-32B2-0045-8E13-8C1A165AC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812FDD2-D96A-4048-87F5-50706FCFC8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2999BA6-3BB6-8A48-A90E-CBD753F257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9603663-5A03-3542-B5C3-EB408B973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D17C7-AE40-ED4E-A4AF-A6DC19D563C4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ED5F870-1488-6743-8A99-3B8C7DDA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CA34E57-731B-6A42-9220-AE0028AD3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5993-384D-F647-908B-FB8F9C8D9FA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72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BB9129-DB58-6247-B4DE-E3E3FCEE1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B4DEFC9-01C3-EC4E-99B3-72BBF9A89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D17C7-AE40-ED4E-A4AF-A6DC19D563C4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AB439AE-D045-9C4A-B88C-CB059174B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9E829F5-8202-A649-82A4-04EF4849C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5993-384D-F647-908B-FB8F9C8D9FA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21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952052B-7F36-9B48-9623-CF78525EA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D17C7-AE40-ED4E-A4AF-A6DC19D563C4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91A46E0-4C58-E84C-9A02-32A49E807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EF00403-3E87-8C4D-BD81-34D79E780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5993-384D-F647-908B-FB8F9C8D9FA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047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AB67BA-A4A4-E24A-AD4D-4866FF405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1F6B91-8D23-BD40-9ED6-81B29B3B5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CAA1DBC-7787-684D-92A4-717441437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92FE434-D6FE-D64F-8330-F79BC8603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D17C7-AE40-ED4E-A4AF-A6DC19D563C4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EDC4837-04C4-5F49-9333-5E40AB68A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7FB06E-C5B2-A14B-B341-6EF0AE444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5993-384D-F647-908B-FB8F9C8D9FA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035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3AB9EF-06B2-8641-9DF3-713EF5A0C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D5DFBA1-A446-AA49-9068-5AD5617ECD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07538BE-7DAB-0646-85F5-A3A96FE8A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BD991F6-E616-3A48-ADA3-A136E3AD8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D17C7-AE40-ED4E-A4AF-A6DC19D563C4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476C83-DD34-9641-BCDC-F7BF6482E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A020382-402B-C945-907A-7E59B17BA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5993-384D-F647-908B-FB8F9C8D9FA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75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1121B23-CA0B-1041-A80F-ECCCCAC7A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F9EB5F-15C7-0847-BBD6-BF61CC62E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1E6E5F-5046-604A-A266-B25012A24A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D17C7-AE40-ED4E-A4AF-A6DC19D563C4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704F4C-C3E2-294A-9968-73BABA412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23D643-7E4D-6149-BE92-2062FE8F8C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75993-384D-F647-908B-FB8F9C8D9FA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01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>
            <a:extLst>
              <a:ext uri="{FF2B5EF4-FFF2-40B4-BE49-F238E27FC236}">
                <a16:creationId xmlns:a16="http://schemas.microsoft.com/office/drawing/2014/main" id="{19074D1D-2F1A-0E4A-8602-6A80CB858C3D}"/>
              </a:ext>
            </a:extLst>
          </p:cNvPr>
          <p:cNvSpPr txBox="1"/>
          <p:nvPr/>
        </p:nvSpPr>
        <p:spPr>
          <a:xfrm>
            <a:off x="508541" y="543977"/>
            <a:ext cx="238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dobe Caslon Pro" panose="0205050205050A020403" pitchFamily="18" charset="77"/>
              </a:rPr>
              <a:t>US Federal Reserve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E460FBF-F21D-654B-92C2-DE336F06F01B}"/>
              </a:ext>
            </a:extLst>
          </p:cNvPr>
          <p:cNvSpPr txBox="1"/>
          <p:nvPr/>
        </p:nvSpPr>
        <p:spPr>
          <a:xfrm>
            <a:off x="4340353" y="543977"/>
            <a:ext cx="282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dobe Caslon Pro" panose="0205050205050A020403" pitchFamily="18" charset="77"/>
              </a:rPr>
              <a:t>European Central Bank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1AF78D9-FA83-6F48-8B1B-905F4A300D26}"/>
              </a:ext>
            </a:extLst>
          </p:cNvPr>
          <p:cNvSpPr txBox="1"/>
          <p:nvPr/>
        </p:nvSpPr>
        <p:spPr>
          <a:xfrm>
            <a:off x="8613650" y="543977"/>
            <a:ext cx="282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dobe Caslon Pro" panose="0205050205050A020403" pitchFamily="18" charset="77"/>
              </a:rPr>
              <a:t>Eurodollar Bank</a:t>
            </a:r>
          </a:p>
        </p:txBody>
      </p:sp>
    </p:spTree>
    <p:extLst>
      <p:ext uri="{BB962C8B-B14F-4D97-AF65-F5344CB8AC3E}">
        <p14:creationId xmlns:p14="http://schemas.microsoft.com/office/powerpoint/2010/main" val="21681654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>
            <a:extLst>
              <a:ext uri="{FF2B5EF4-FFF2-40B4-BE49-F238E27FC236}">
                <a16:creationId xmlns:a16="http://schemas.microsoft.com/office/drawing/2014/main" id="{19074D1D-2F1A-0E4A-8602-6A80CB858C3D}"/>
              </a:ext>
            </a:extLst>
          </p:cNvPr>
          <p:cNvSpPr txBox="1"/>
          <p:nvPr/>
        </p:nvSpPr>
        <p:spPr>
          <a:xfrm>
            <a:off x="508541" y="543977"/>
            <a:ext cx="238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dobe Caslon Pro" panose="0205050205050A020403" pitchFamily="18" charset="77"/>
              </a:rPr>
              <a:t>US Federal Reserve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E460FBF-F21D-654B-92C2-DE336F06F01B}"/>
              </a:ext>
            </a:extLst>
          </p:cNvPr>
          <p:cNvSpPr txBox="1"/>
          <p:nvPr/>
        </p:nvSpPr>
        <p:spPr>
          <a:xfrm>
            <a:off x="4340353" y="543977"/>
            <a:ext cx="282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dobe Caslon Pro" panose="0205050205050A020403" pitchFamily="18" charset="77"/>
              </a:rPr>
              <a:t>European Central Bank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1AF78D9-FA83-6F48-8B1B-905F4A300D26}"/>
              </a:ext>
            </a:extLst>
          </p:cNvPr>
          <p:cNvSpPr txBox="1"/>
          <p:nvPr/>
        </p:nvSpPr>
        <p:spPr>
          <a:xfrm>
            <a:off x="8613650" y="543977"/>
            <a:ext cx="282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dobe Caslon Pro" panose="0205050205050A020403" pitchFamily="18" charset="77"/>
              </a:rPr>
              <a:t>Eurodollar Bank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4A42B10D-5E30-1F42-8718-A3A361045D26}"/>
              </a:ext>
            </a:extLst>
          </p:cNvPr>
          <p:cNvSpPr txBox="1"/>
          <p:nvPr/>
        </p:nvSpPr>
        <p:spPr>
          <a:xfrm>
            <a:off x="2305001" y="1290229"/>
            <a:ext cx="282407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dobe Caslon Pro" panose="0205050205050A020403" pitchFamily="18" charset="77"/>
              </a:rPr>
              <a:t>central bank currency swap</a:t>
            </a:r>
          </a:p>
          <a:p>
            <a:pPr algn="ctr"/>
            <a:r>
              <a:rPr lang="en-US" sz="1600" dirty="0">
                <a:latin typeface="Adobe Caslon Pro" panose="0205050205050A020403" pitchFamily="18" charset="77"/>
              </a:rPr>
              <a:t>(unlimited, fixed rate)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FD3AC4C-BDB0-0546-A6CB-DF9F707A590E}"/>
              </a:ext>
            </a:extLst>
          </p:cNvPr>
          <p:cNvSpPr txBox="1"/>
          <p:nvPr/>
        </p:nvSpPr>
        <p:spPr>
          <a:xfrm>
            <a:off x="3620075" y="1805972"/>
            <a:ext cx="238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dobe Caslon Pro" panose="0205050205050A020403" pitchFamily="18" charset="77"/>
              </a:rPr>
              <a:t>euros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C30B63F4-015A-A646-A314-4007A424C4C6}"/>
              </a:ext>
            </a:extLst>
          </p:cNvPr>
          <p:cNvSpPr txBox="1"/>
          <p:nvPr/>
        </p:nvSpPr>
        <p:spPr>
          <a:xfrm>
            <a:off x="1448951" y="2476901"/>
            <a:ext cx="238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dobe Caslon Pro" panose="0205050205050A020403" pitchFamily="18" charset="77"/>
              </a:rPr>
              <a:t>dollars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A9AA3971-3C63-8E4F-824E-A77874A527E4}"/>
              </a:ext>
            </a:extLst>
          </p:cNvPr>
          <p:cNvCxnSpPr>
            <a:cxnSpLocks/>
          </p:cNvCxnSpPr>
          <p:nvPr/>
        </p:nvCxnSpPr>
        <p:spPr>
          <a:xfrm>
            <a:off x="2305000" y="2813967"/>
            <a:ext cx="2742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C2E78E6E-DDDF-074A-ADA4-CD131355081D}"/>
              </a:ext>
            </a:extLst>
          </p:cNvPr>
          <p:cNvCxnSpPr>
            <a:cxnSpLocks/>
          </p:cNvCxnSpPr>
          <p:nvPr/>
        </p:nvCxnSpPr>
        <p:spPr>
          <a:xfrm flipH="1">
            <a:off x="2329384" y="2163481"/>
            <a:ext cx="27181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1750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>
            <a:extLst>
              <a:ext uri="{FF2B5EF4-FFF2-40B4-BE49-F238E27FC236}">
                <a16:creationId xmlns:a16="http://schemas.microsoft.com/office/drawing/2014/main" id="{19074D1D-2F1A-0E4A-8602-6A80CB858C3D}"/>
              </a:ext>
            </a:extLst>
          </p:cNvPr>
          <p:cNvSpPr txBox="1"/>
          <p:nvPr/>
        </p:nvSpPr>
        <p:spPr>
          <a:xfrm>
            <a:off x="508541" y="543977"/>
            <a:ext cx="238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dobe Caslon Pro" panose="0205050205050A020403" pitchFamily="18" charset="77"/>
              </a:rPr>
              <a:t>US Federal Reserve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E460FBF-F21D-654B-92C2-DE336F06F01B}"/>
              </a:ext>
            </a:extLst>
          </p:cNvPr>
          <p:cNvSpPr txBox="1"/>
          <p:nvPr/>
        </p:nvSpPr>
        <p:spPr>
          <a:xfrm>
            <a:off x="4340353" y="543977"/>
            <a:ext cx="282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dobe Caslon Pro" panose="0205050205050A020403" pitchFamily="18" charset="77"/>
              </a:rPr>
              <a:t>European Central Bank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1AF78D9-FA83-6F48-8B1B-905F4A300D26}"/>
              </a:ext>
            </a:extLst>
          </p:cNvPr>
          <p:cNvSpPr txBox="1"/>
          <p:nvPr/>
        </p:nvSpPr>
        <p:spPr>
          <a:xfrm>
            <a:off x="8613650" y="543977"/>
            <a:ext cx="282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dobe Caslon Pro" panose="0205050205050A020403" pitchFamily="18" charset="77"/>
              </a:rPr>
              <a:t>Eurodollar Bank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4A42B10D-5E30-1F42-8718-A3A361045D26}"/>
              </a:ext>
            </a:extLst>
          </p:cNvPr>
          <p:cNvSpPr txBox="1"/>
          <p:nvPr/>
        </p:nvSpPr>
        <p:spPr>
          <a:xfrm>
            <a:off x="2305001" y="1290229"/>
            <a:ext cx="282407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dobe Caslon Pro" panose="0205050205050A020403" pitchFamily="18" charset="77"/>
              </a:rPr>
              <a:t>central bank currency swap</a:t>
            </a:r>
          </a:p>
          <a:p>
            <a:pPr algn="ctr"/>
            <a:r>
              <a:rPr lang="en-US" sz="1600" dirty="0">
                <a:latin typeface="Adobe Caslon Pro" panose="0205050205050A020403" pitchFamily="18" charset="77"/>
              </a:rPr>
              <a:t>(unlimited, fixed rate)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FD3AC4C-BDB0-0546-A6CB-DF9F707A590E}"/>
              </a:ext>
            </a:extLst>
          </p:cNvPr>
          <p:cNvSpPr txBox="1"/>
          <p:nvPr/>
        </p:nvSpPr>
        <p:spPr>
          <a:xfrm>
            <a:off x="3620075" y="1805972"/>
            <a:ext cx="238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dobe Caslon Pro" panose="0205050205050A020403" pitchFamily="18" charset="77"/>
              </a:rPr>
              <a:t>euros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C30B63F4-015A-A646-A314-4007A424C4C6}"/>
              </a:ext>
            </a:extLst>
          </p:cNvPr>
          <p:cNvSpPr txBox="1"/>
          <p:nvPr/>
        </p:nvSpPr>
        <p:spPr>
          <a:xfrm>
            <a:off x="1448951" y="2476901"/>
            <a:ext cx="238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dobe Caslon Pro" panose="0205050205050A020403" pitchFamily="18" charset="77"/>
              </a:rPr>
              <a:t>dollars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A9AA3971-3C63-8E4F-824E-A77874A527E4}"/>
              </a:ext>
            </a:extLst>
          </p:cNvPr>
          <p:cNvCxnSpPr>
            <a:cxnSpLocks/>
          </p:cNvCxnSpPr>
          <p:nvPr/>
        </p:nvCxnSpPr>
        <p:spPr>
          <a:xfrm>
            <a:off x="2305000" y="2813967"/>
            <a:ext cx="2742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C2E78E6E-DDDF-074A-ADA4-CD131355081D}"/>
              </a:ext>
            </a:extLst>
          </p:cNvPr>
          <p:cNvCxnSpPr>
            <a:cxnSpLocks/>
          </p:cNvCxnSpPr>
          <p:nvPr/>
        </p:nvCxnSpPr>
        <p:spPr>
          <a:xfrm flipH="1">
            <a:off x="2329384" y="2163481"/>
            <a:ext cx="27181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3BB3696F-EC39-BF49-AABC-584FD9DFBA43}"/>
              </a:ext>
            </a:extLst>
          </p:cNvPr>
          <p:cNvSpPr txBox="1"/>
          <p:nvPr/>
        </p:nvSpPr>
        <p:spPr>
          <a:xfrm>
            <a:off x="7144511" y="1284657"/>
            <a:ext cx="238258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dobe Caslon Pro" panose="0205050205050A020403" pitchFamily="18" charset="77"/>
              </a:rPr>
              <a:t>discount window </a:t>
            </a:r>
            <a:br>
              <a:rPr lang="en-US" dirty="0">
                <a:latin typeface="Adobe Caslon Pro" panose="0205050205050A020403" pitchFamily="18" charset="77"/>
              </a:rPr>
            </a:br>
            <a:r>
              <a:rPr lang="en-US" sz="1600" dirty="0">
                <a:latin typeface="Adobe Caslon Pro" panose="0205050205050A020403" pitchFamily="18" charset="77"/>
              </a:rPr>
              <a:t>(full allotment)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BBB1AA9A-8016-9C4D-A277-8AEDF50BFDEC}"/>
              </a:ext>
            </a:extLst>
          </p:cNvPr>
          <p:cNvCxnSpPr>
            <a:cxnSpLocks/>
          </p:cNvCxnSpPr>
          <p:nvPr/>
        </p:nvCxnSpPr>
        <p:spPr>
          <a:xfrm>
            <a:off x="7020730" y="2808395"/>
            <a:ext cx="2742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D4D48B1F-58EB-5046-ABF5-EBBEE4B9B743}"/>
              </a:ext>
            </a:extLst>
          </p:cNvPr>
          <p:cNvCxnSpPr>
            <a:cxnSpLocks/>
          </p:cNvCxnSpPr>
          <p:nvPr/>
        </p:nvCxnSpPr>
        <p:spPr>
          <a:xfrm flipH="1">
            <a:off x="7045114" y="2157909"/>
            <a:ext cx="27181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0DC24570-F437-EE4D-BE3F-A31B6BAC3ED1}"/>
              </a:ext>
            </a:extLst>
          </p:cNvPr>
          <p:cNvSpPr txBox="1"/>
          <p:nvPr/>
        </p:nvSpPr>
        <p:spPr>
          <a:xfrm>
            <a:off x="8312031" y="1776909"/>
            <a:ext cx="238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dobe Caslon Pro" panose="0205050205050A020403" pitchFamily="18" charset="77"/>
              </a:rPr>
              <a:t>collateral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26700EF8-8362-4F4C-B36C-93C802DA53F8}"/>
              </a:ext>
            </a:extLst>
          </p:cNvPr>
          <p:cNvSpPr txBox="1"/>
          <p:nvPr/>
        </p:nvSpPr>
        <p:spPr>
          <a:xfrm>
            <a:off x="6140907" y="2447838"/>
            <a:ext cx="238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dobe Caslon Pro" panose="0205050205050A020403" pitchFamily="18" charset="77"/>
              </a:rPr>
              <a:t>dollars</a:t>
            </a:r>
          </a:p>
        </p:txBody>
      </p:sp>
    </p:spTree>
    <p:extLst>
      <p:ext uri="{BB962C8B-B14F-4D97-AF65-F5344CB8AC3E}">
        <p14:creationId xmlns:p14="http://schemas.microsoft.com/office/powerpoint/2010/main" val="34142358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>
            <a:extLst>
              <a:ext uri="{FF2B5EF4-FFF2-40B4-BE49-F238E27FC236}">
                <a16:creationId xmlns:a16="http://schemas.microsoft.com/office/drawing/2014/main" id="{19074D1D-2F1A-0E4A-8602-6A80CB858C3D}"/>
              </a:ext>
            </a:extLst>
          </p:cNvPr>
          <p:cNvSpPr txBox="1"/>
          <p:nvPr/>
        </p:nvSpPr>
        <p:spPr>
          <a:xfrm>
            <a:off x="508541" y="543977"/>
            <a:ext cx="238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dobe Caslon Pro" panose="0205050205050A020403" pitchFamily="18" charset="77"/>
              </a:rPr>
              <a:t>US Federal Reserve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E460FBF-F21D-654B-92C2-DE336F06F01B}"/>
              </a:ext>
            </a:extLst>
          </p:cNvPr>
          <p:cNvSpPr txBox="1"/>
          <p:nvPr/>
        </p:nvSpPr>
        <p:spPr>
          <a:xfrm>
            <a:off x="4340353" y="543977"/>
            <a:ext cx="282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dobe Caslon Pro" panose="0205050205050A020403" pitchFamily="18" charset="77"/>
              </a:rPr>
              <a:t>European Central Bank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1AF78D9-FA83-6F48-8B1B-905F4A300D26}"/>
              </a:ext>
            </a:extLst>
          </p:cNvPr>
          <p:cNvSpPr txBox="1"/>
          <p:nvPr/>
        </p:nvSpPr>
        <p:spPr>
          <a:xfrm>
            <a:off x="8613650" y="543977"/>
            <a:ext cx="282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dobe Caslon Pro" panose="0205050205050A020403" pitchFamily="18" charset="77"/>
              </a:rPr>
              <a:t>Eurodollar Bank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4A42B10D-5E30-1F42-8718-A3A361045D26}"/>
              </a:ext>
            </a:extLst>
          </p:cNvPr>
          <p:cNvSpPr txBox="1"/>
          <p:nvPr/>
        </p:nvSpPr>
        <p:spPr>
          <a:xfrm>
            <a:off x="2305001" y="1290229"/>
            <a:ext cx="282407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dobe Caslon Pro" panose="0205050205050A020403" pitchFamily="18" charset="77"/>
              </a:rPr>
              <a:t>central bank currency swap</a:t>
            </a:r>
          </a:p>
          <a:p>
            <a:pPr algn="ctr"/>
            <a:r>
              <a:rPr lang="en-US" sz="1600" dirty="0">
                <a:latin typeface="Adobe Caslon Pro" panose="0205050205050A020403" pitchFamily="18" charset="77"/>
              </a:rPr>
              <a:t>(unlimited, fixed rate)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FD3AC4C-BDB0-0546-A6CB-DF9F707A590E}"/>
              </a:ext>
            </a:extLst>
          </p:cNvPr>
          <p:cNvSpPr txBox="1"/>
          <p:nvPr/>
        </p:nvSpPr>
        <p:spPr>
          <a:xfrm>
            <a:off x="3620075" y="1805972"/>
            <a:ext cx="238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dobe Caslon Pro" panose="0205050205050A020403" pitchFamily="18" charset="77"/>
              </a:rPr>
              <a:t>euros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C30B63F4-015A-A646-A314-4007A424C4C6}"/>
              </a:ext>
            </a:extLst>
          </p:cNvPr>
          <p:cNvSpPr txBox="1"/>
          <p:nvPr/>
        </p:nvSpPr>
        <p:spPr>
          <a:xfrm>
            <a:off x="1448951" y="2476901"/>
            <a:ext cx="238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dobe Caslon Pro" panose="0205050205050A020403" pitchFamily="18" charset="77"/>
              </a:rPr>
              <a:t>dollars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A9AA3971-3C63-8E4F-824E-A77874A527E4}"/>
              </a:ext>
            </a:extLst>
          </p:cNvPr>
          <p:cNvCxnSpPr>
            <a:cxnSpLocks/>
          </p:cNvCxnSpPr>
          <p:nvPr/>
        </p:nvCxnSpPr>
        <p:spPr>
          <a:xfrm>
            <a:off x="2305000" y="2813967"/>
            <a:ext cx="2742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C2E78E6E-DDDF-074A-ADA4-CD131355081D}"/>
              </a:ext>
            </a:extLst>
          </p:cNvPr>
          <p:cNvCxnSpPr>
            <a:cxnSpLocks/>
          </p:cNvCxnSpPr>
          <p:nvPr/>
        </p:nvCxnSpPr>
        <p:spPr>
          <a:xfrm flipH="1">
            <a:off x="2329384" y="2163481"/>
            <a:ext cx="27181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B93BC043-DD6A-C449-96D6-82749B7A8A80}"/>
              </a:ext>
            </a:extLst>
          </p:cNvPr>
          <p:cNvCxnSpPr/>
          <p:nvPr/>
        </p:nvCxnSpPr>
        <p:spPr>
          <a:xfrm>
            <a:off x="1748130" y="3332571"/>
            <a:ext cx="0" cy="264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28">
            <a:extLst>
              <a:ext uri="{FF2B5EF4-FFF2-40B4-BE49-F238E27FC236}">
                <a16:creationId xmlns:a16="http://schemas.microsoft.com/office/drawing/2014/main" id="{30FE7585-D27F-1E49-AA1B-2AB5EBBC36A0}"/>
              </a:ext>
            </a:extLst>
          </p:cNvPr>
          <p:cNvCxnSpPr>
            <a:cxnSpLocks/>
          </p:cNvCxnSpPr>
          <p:nvPr/>
        </p:nvCxnSpPr>
        <p:spPr>
          <a:xfrm>
            <a:off x="487783" y="3789771"/>
            <a:ext cx="25952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30">
            <a:extLst>
              <a:ext uri="{FF2B5EF4-FFF2-40B4-BE49-F238E27FC236}">
                <a16:creationId xmlns:a16="http://schemas.microsoft.com/office/drawing/2014/main" id="{6D336F0B-D401-1346-99B5-11A2AEBB12BA}"/>
              </a:ext>
            </a:extLst>
          </p:cNvPr>
          <p:cNvCxnSpPr/>
          <p:nvPr/>
        </p:nvCxnSpPr>
        <p:spPr>
          <a:xfrm>
            <a:off x="5888330" y="3332571"/>
            <a:ext cx="0" cy="264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31">
            <a:extLst>
              <a:ext uri="{FF2B5EF4-FFF2-40B4-BE49-F238E27FC236}">
                <a16:creationId xmlns:a16="http://schemas.microsoft.com/office/drawing/2014/main" id="{DFF73C52-5AD4-434B-8D6E-51B1688A6785}"/>
              </a:ext>
            </a:extLst>
          </p:cNvPr>
          <p:cNvCxnSpPr>
            <a:cxnSpLocks/>
          </p:cNvCxnSpPr>
          <p:nvPr/>
        </p:nvCxnSpPr>
        <p:spPr>
          <a:xfrm>
            <a:off x="4627983" y="3789771"/>
            <a:ext cx="25952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Gerade Verbindung 32">
            <a:extLst>
              <a:ext uri="{FF2B5EF4-FFF2-40B4-BE49-F238E27FC236}">
                <a16:creationId xmlns:a16="http://schemas.microsoft.com/office/drawing/2014/main" id="{BB56A3B4-B4F0-4143-ABA5-47399050D4E0}"/>
              </a:ext>
            </a:extLst>
          </p:cNvPr>
          <p:cNvCxnSpPr/>
          <p:nvPr/>
        </p:nvCxnSpPr>
        <p:spPr>
          <a:xfrm>
            <a:off x="10168230" y="3332571"/>
            <a:ext cx="0" cy="264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Gerade Verbindung 33">
            <a:extLst>
              <a:ext uri="{FF2B5EF4-FFF2-40B4-BE49-F238E27FC236}">
                <a16:creationId xmlns:a16="http://schemas.microsoft.com/office/drawing/2014/main" id="{CA5C869D-7725-954C-8135-A0CF14E92BB7}"/>
              </a:ext>
            </a:extLst>
          </p:cNvPr>
          <p:cNvCxnSpPr>
            <a:cxnSpLocks/>
          </p:cNvCxnSpPr>
          <p:nvPr/>
        </p:nvCxnSpPr>
        <p:spPr>
          <a:xfrm>
            <a:off x="8907883" y="3789771"/>
            <a:ext cx="25952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3BB3696F-EC39-BF49-AABC-584FD9DFBA43}"/>
              </a:ext>
            </a:extLst>
          </p:cNvPr>
          <p:cNvSpPr txBox="1"/>
          <p:nvPr/>
        </p:nvSpPr>
        <p:spPr>
          <a:xfrm>
            <a:off x="7144511" y="1284657"/>
            <a:ext cx="238258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dobe Caslon Pro" panose="0205050205050A020403" pitchFamily="18" charset="77"/>
              </a:rPr>
              <a:t>discount window </a:t>
            </a:r>
            <a:br>
              <a:rPr lang="en-US" dirty="0">
                <a:latin typeface="Adobe Caslon Pro" panose="0205050205050A020403" pitchFamily="18" charset="77"/>
              </a:rPr>
            </a:br>
            <a:r>
              <a:rPr lang="en-US" sz="1600" dirty="0">
                <a:latin typeface="Adobe Caslon Pro" panose="0205050205050A020403" pitchFamily="18" charset="77"/>
              </a:rPr>
              <a:t>(full allotment)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BBB1AA9A-8016-9C4D-A277-8AEDF50BFDEC}"/>
              </a:ext>
            </a:extLst>
          </p:cNvPr>
          <p:cNvCxnSpPr>
            <a:cxnSpLocks/>
          </p:cNvCxnSpPr>
          <p:nvPr/>
        </p:nvCxnSpPr>
        <p:spPr>
          <a:xfrm>
            <a:off x="7020730" y="2808395"/>
            <a:ext cx="2742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D4D48B1F-58EB-5046-ABF5-EBBEE4B9B743}"/>
              </a:ext>
            </a:extLst>
          </p:cNvPr>
          <p:cNvCxnSpPr>
            <a:cxnSpLocks/>
          </p:cNvCxnSpPr>
          <p:nvPr/>
        </p:nvCxnSpPr>
        <p:spPr>
          <a:xfrm flipH="1">
            <a:off x="7045114" y="2157909"/>
            <a:ext cx="27181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0DC24570-F437-EE4D-BE3F-A31B6BAC3ED1}"/>
              </a:ext>
            </a:extLst>
          </p:cNvPr>
          <p:cNvSpPr txBox="1"/>
          <p:nvPr/>
        </p:nvSpPr>
        <p:spPr>
          <a:xfrm>
            <a:off x="8312031" y="1776909"/>
            <a:ext cx="238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dobe Caslon Pro" panose="0205050205050A020403" pitchFamily="18" charset="77"/>
              </a:rPr>
              <a:t>collateral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26700EF8-8362-4F4C-B36C-93C802DA53F8}"/>
              </a:ext>
            </a:extLst>
          </p:cNvPr>
          <p:cNvSpPr txBox="1"/>
          <p:nvPr/>
        </p:nvSpPr>
        <p:spPr>
          <a:xfrm>
            <a:off x="6140907" y="2447838"/>
            <a:ext cx="238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dobe Caslon Pro" panose="0205050205050A020403" pitchFamily="18" charset="77"/>
              </a:rPr>
              <a:t>dollars</a:t>
            </a:r>
          </a:p>
        </p:txBody>
      </p:sp>
    </p:spTree>
    <p:extLst>
      <p:ext uri="{BB962C8B-B14F-4D97-AF65-F5344CB8AC3E}">
        <p14:creationId xmlns:p14="http://schemas.microsoft.com/office/powerpoint/2010/main" val="30284732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>
            <a:extLst>
              <a:ext uri="{FF2B5EF4-FFF2-40B4-BE49-F238E27FC236}">
                <a16:creationId xmlns:a16="http://schemas.microsoft.com/office/drawing/2014/main" id="{19074D1D-2F1A-0E4A-8602-6A80CB858C3D}"/>
              </a:ext>
            </a:extLst>
          </p:cNvPr>
          <p:cNvSpPr txBox="1"/>
          <p:nvPr/>
        </p:nvSpPr>
        <p:spPr>
          <a:xfrm>
            <a:off x="508541" y="543977"/>
            <a:ext cx="238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dobe Caslon Pro" panose="0205050205050A020403" pitchFamily="18" charset="77"/>
              </a:rPr>
              <a:t>US Federal Reserve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E460FBF-F21D-654B-92C2-DE336F06F01B}"/>
              </a:ext>
            </a:extLst>
          </p:cNvPr>
          <p:cNvSpPr txBox="1"/>
          <p:nvPr/>
        </p:nvSpPr>
        <p:spPr>
          <a:xfrm>
            <a:off x="4340353" y="543977"/>
            <a:ext cx="282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dobe Caslon Pro" panose="0205050205050A020403" pitchFamily="18" charset="77"/>
              </a:rPr>
              <a:t>European Central Bank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1AF78D9-FA83-6F48-8B1B-905F4A300D26}"/>
              </a:ext>
            </a:extLst>
          </p:cNvPr>
          <p:cNvSpPr txBox="1"/>
          <p:nvPr/>
        </p:nvSpPr>
        <p:spPr>
          <a:xfrm>
            <a:off x="8613650" y="543977"/>
            <a:ext cx="282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dobe Caslon Pro" panose="0205050205050A020403" pitchFamily="18" charset="77"/>
              </a:rPr>
              <a:t>Eurodollar Bank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4A42B10D-5E30-1F42-8718-A3A361045D26}"/>
              </a:ext>
            </a:extLst>
          </p:cNvPr>
          <p:cNvSpPr txBox="1"/>
          <p:nvPr/>
        </p:nvSpPr>
        <p:spPr>
          <a:xfrm>
            <a:off x="2305001" y="1290229"/>
            <a:ext cx="282407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dobe Caslon Pro" panose="0205050205050A020403" pitchFamily="18" charset="77"/>
              </a:rPr>
              <a:t>central bank currency swap</a:t>
            </a:r>
          </a:p>
          <a:p>
            <a:pPr algn="ctr"/>
            <a:r>
              <a:rPr lang="en-US" sz="1600" dirty="0">
                <a:latin typeface="Adobe Caslon Pro" panose="0205050205050A020403" pitchFamily="18" charset="77"/>
              </a:rPr>
              <a:t>(unlimited, fixed rate)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FD3AC4C-BDB0-0546-A6CB-DF9F707A590E}"/>
              </a:ext>
            </a:extLst>
          </p:cNvPr>
          <p:cNvSpPr txBox="1"/>
          <p:nvPr/>
        </p:nvSpPr>
        <p:spPr>
          <a:xfrm>
            <a:off x="3620075" y="1805972"/>
            <a:ext cx="238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dobe Caslon Pro" panose="0205050205050A020403" pitchFamily="18" charset="77"/>
              </a:rPr>
              <a:t>euros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C30B63F4-015A-A646-A314-4007A424C4C6}"/>
              </a:ext>
            </a:extLst>
          </p:cNvPr>
          <p:cNvSpPr txBox="1"/>
          <p:nvPr/>
        </p:nvSpPr>
        <p:spPr>
          <a:xfrm>
            <a:off x="1448951" y="2476901"/>
            <a:ext cx="238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dobe Caslon Pro" panose="0205050205050A020403" pitchFamily="18" charset="77"/>
              </a:rPr>
              <a:t>dollars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A9AA3971-3C63-8E4F-824E-A77874A527E4}"/>
              </a:ext>
            </a:extLst>
          </p:cNvPr>
          <p:cNvCxnSpPr>
            <a:cxnSpLocks/>
          </p:cNvCxnSpPr>
          <p:nvPr/>
        </p:nvCxnSpPr>
        <p:spPr>
          <a:xfrm>
            <a:off x="2305000" y="2813967"/>
            <a:ext cx="2742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C2E78E6E-DDDF-074A-ADA4-CD131355081D}"/>
              </a:ext>
            </a:extLst>
          </p:cNvPr>
          <p:cNvCxnSpPr>
            <a:cxnSpLocks/>
          </p:cNvCxnSpPr>
          <p:nvPr/>
        </p:nvCxnSpPr>
        <p:spPr>
          <a:xfrm flipH="1">
            <a:off x="2329384" y="2163481"/>
            <a:ext cx="27181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B93BC043-DD6A-C449-96D6-82749B7A8A80}"/>
              </a:ext>
            </a:extLst>
          </p:cNvPr>
          <p:cNvCxnSpPr/>
          <p:nvPr/>
        </p:nvCxnSpPr>
        <p:spPr>
          <a:xfrm>
            <a:off x="1748130" y="3332571"/>
            <a:ext cx="0" cy="264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28">
            <a:extLst>
              <a:ext uri="{FF2B5EF4-FFF2-40B4-BE49-F238E27FC236}">
                <a16:creationId xmlns:a16="http://schemas.microsoft.com/office/drawing/2014/main" id="{30FE7585-D27F-1E49-AA1B-2AB5EBBC36A0}"/>
              </a:ext>
            </a:extLst>
          </p:cNvPr>
          <p:cNvCxnSpPr>
            <a:cxnSpLocks/>
          </p:cNvCxnSpPr>
          <p:nvPr/>
        </p:nvCxnSpPr>
        <p:spPr>
          <a:xfrm>
            <a:off x="487783" y="3789771"/>
            <a:ext cx="25952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30">
            <a:extLst>
              <a:ext uri="{FF2B5EF4-FFF2-40B4-BE49-F238E27FC236}">
                <a16:creationId xmlns:a16="http://schemas.microsoft.com/office/drawing/2014/main" id="{6D336F0B-D401-1346-99B5-11A2AEBB12BA}"/>
              </a:ext>
            </a:extLst>
          </p:cNvPr>
          <p:cNvCxnSpPr/>
          <p:nvPr/>
        </p:nvCxnSpPr>
        <p:spPr>
          <a:xfrm>
            <a:off x="5888330" y="3332571"/>
            <a:ext cx="0" cy="264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31">
            <a:extLst>
              <a:ext uri="{FF2B5EF4-FFF2-40B4-BE49-F238E27FC236}">
                <a16:creationId xmlns:a16="http://schemas.microsoft.com/office/drawing/2014/main" id="{DFF73C52-5AD4-434B-8D6E-51B1688A6785}"/>
              </a:ext>
            </a:extLst>
          </p:cNvPr>
          <p:cNvCxnSpPr>
            <a:cxnSpLocks/>
          </p:cNvCxnSpPr>
          <p:nvPr/>
        </p:nvCxnSpPr>
        <p:spPr>
          <a:xfrm>
            <a:off x="4627983" y="3789771"/>
            <a:ext cx="25952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Gerade Verbindung 32">
            <a:extLst>
              <a:ext uri="{FF2B5EF4-FFF2-40B4-BE49-F238E27FC236}">
                <a16:creationId xmlns:a16="http://schemas.microsoft.com/office/drawing/2014/main" id="{BB56A3B4-B4F0-4143-ABA5-47399050D4E0}"/>
              </a:ext>
            </a:extLst>
          </p:cNvPr>
          <p:cNvCxnSpPr/>
          <p:nvPr/>
        </p:nvCxnSpPr>
        <p:spPr>
          <a:xfrm>
            <a:off x="10168230" y="3332571"/>
            <a:ext cx="0" cy="264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Gerade Verbindung 33">
            <a:extLst>
              <a:ext uri="{FF2B5EF4-FFF2-40B4-BE49-F238E27FC236}">
                <a16:creationId xmlns:a16="http://schemas.microsoft.com/office/drawing/2014/main" id="{CA5C869D-7725-954C-8135-A0CF14E92BB7}"/>
              </a:ext>
            </a:extLst>
          </p:cNvPr>
          <p:cNvCxnSpPr>
            <a:cxnSpLocks/>
          </p:cNvCxnSpPr>
          <p:nvPr/>
        </p:nvCxnSpPr>
        <p:spPr>
          <a:xfrm>
            <a:off x="8907883" y="3789771"/>
            <a:ext cx="25952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3BB3696F-EC39-BF49-AABC-584FD9DFBA43}"/>
              </a:ext>
            </a:extLst>
          </p:cNvPr>
          <p:cNvSpPr txBox="1"/>
          <p:nvPr/>
        </p:nvSpPr>
        <p:spPr>
          <a:xfrm>
            <a:off x="7144511" y="1284657"/>
            <a:ext cx="238258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dobe Caslon Pro" panose="0205050205050A020403" pitchFamily="18" charset="77"/>
              </a:rPr>
              <a:t>discount window </a:t>
            </a:r>
            <a:br>
              <a:rPr lang="en-US" dirty="0">
                <a:latin typeface="Adobe Caslon Pro" panose="0205050205050A020403" pitchFamily="18" charset="77"/>
              </a:rPr>
            </a:br>
            <a:r>
              <a:rPr lang="en-US" sz="1600" dirty="0">
                <a:latin typeface="Adobe Caslon Pro" panose="0205050205050A020403" pitchFamily="18" charset="77"/>
              </a:rPr>
              <a:t>(full allotment)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BBB1AA9A-8016-9C4D-A277-8AEDF50BFDEC}"/>
              </a:ext>
            </a:extLst>
          </p:cNvPr>
          <p:cNvCxnSpPr>
            <a:cxnSpLocks/>
          </p:cNvCxnSpPr>
          <p:nvPr/>
        </p:nvCxnSpPr>
        <p:spPr>
          <a:xfrm>
            <a:off x="7020730" y="2808395"/>
            <a:ext cx="2742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D4D48B1F-58EB-5046-ABF5-EBBEE4B9B743}"/>
              </a:ext>
            </a:extLst>
          </p:cNvPr>
          <p:cNvCxnSpPr>
            <a:cxnSpLocks/>
          </p:cNvCxnSpPr>
          <p:nvPr/>
        </p:nvCxnSpPr>
        <p:spPr>
          <a:xfrm flipH="1">
            <a:off x="7045114" y="2157909"/>
            <a:ext cx="27181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0DC24570-F437-EE4D-BE3F-A31B6BAC3ED1}"/>
              </a:ext>
            </a:extLst>
          </p:cNvPr>
          <p:cNvSpPr txBox="1"/>
          <p:nvPr/>
        </p:nvSpPr>
        <p:spPr>
          <a:xfrm>
            <a:off x="8312031" y="1776909"/>
            <a:ext cx="238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dobe Caslon Pro" panose="0205050205050A020403" pitchFamily="18" charset="77"/>
              </a:rPr>
              <a:t>collateral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26700EF8-8362-4F4C-B36C-93C802DA53F8}"/>
              </a:ext>
            </a:extLst>
          </p:cNvPr>
          <p:cNvSpPr txBox="1"/>
          <p:nvPr/>
        </p:nvSpPr>
        <p:spPr>
          <a:xfrm>
            <a:off x="6140907" y="2447838"/>
            <a:ext cx="238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dobe Caslon Pro" panose="0205050205050A020403" pitchFamily="18" charset="77"/>
              </a:rPr>
              <a:t>dollars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B07BE68B-A5FE-B947-BAED-64756C37D5B7}"/>
              </a:ext>
            </a:extLst>
          </p:cNvPr>
          <p:cNvSpPr txBox="1"/>
          <p:nvPr/>
        </p:nvSpPr>
        <p:spPr>
          <a:xfrm>
            <a:off x="1061074" y="3944957"/>
            <a:ext cx="238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dobe Caslon Pro" panose="0205050205050A020403" pitchFamily="18" charset="77"/>
              </a:rPr>
              <a:t> + dollars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E2486EE2-88C4-404A-9D54-5E079FF522FD}"/>
              </a:ext>
            </a:extLst>
          </p:cNvPr>
          <p:cNvSpPr txBox="1"/>
          <p:nvPr/>
        </p:nvSpPr>
        <p:spPr>
          <a:xfrm>
            <a:off x="3907671" y="3944957"/>
            <a:ext cx="238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dobe Caslon Pro" panose="0205050205050A020403" pitchFamily="18" charset="77"/>
              </a:rPr>
              <a:t> + dollars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BEA1335A-22CF-8E4D-BB7C-941F8E2236BE}"/>
              </a:ext>
            </a:extLst>
          </p:cNvPr>
          <p:cNvSpPr txBox="1"/>
          <p:nvPr/>
        </p:nvSpPr>
        <p:spPr>
          <a:xfrm>
            <a:off x="5290174" y="3959566"/>
            <a:ext cx="238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dobe Caslon Pro" panose="0205050205050A020403" pitchFamily="18" charset="77"/>
              </a:rPr>
              <a:t> + euros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BE5B5B38-7BF5-2849-A6D2-0BF8649FC9C0}"/>
              </a:ext>
            </a:extLst>
          </p:cNvPr>
          <p:cNvSpPr txBox="1"/>
          <p:nvPr/>
        </p:nvSpPr>
        <p:spPr>
          <a:xfrm>
            <a:off x="-222694" y="3938860"/>
            <a:ext cx="238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dobe Caslon Pro" panose="0205050205050A020403" pitchFamily="18" charset="77"/>
              </a:rPr>
              <a:t> + euros</a:t>
            </a:r>
          </a:p>
        </p:txBody>
      </p:sp>
    </p:spTree>
    <p:extLst>
      <p:ext uri="{BB962C8B-B14F-4D97-AF65-F5344CB8AC3E}">
        <p14:creationId xmlns:p14="http://schemas.microsoft.com/office/powerpoint/2010/main" val="33132245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>
            <a:extLst>
              <a:ext uri="{FF2B5EF4-FFF2-40B4-BE49-F238E27FC236}">
                <a16:creationId xmlns:a16="http://schemas.microsoft.com/office/drawing/2014/main" id="{19074D1D-2F1A-0E4A-8602-6A80CB858C3D}"/>
              </a:ext>
            </a:extLst>
          </p:cNvPr>
          <p:cNvSpPr txBox="1"/>
          <p:nvPr/>
        </p:nvSpPr>
        <p:spPr>
          <a:xfrm>
            <a:off x="508541" y="543977"/>
            <a:ext cx="238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dobe Caslon Pro" panose="0205050205050A020403" pitchFamily="18" charset="77"/>
              </a:rPr>
              <a:t>US Federal Reserve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E460FBF-F21D-654B-92C2-DE336F06F01B}"/>
              </a:ext>
            </a:extLst>
          </p:cNvPr>
          <p:cNvSpPr txBox="1"/>
          <p:nvPr/>
        </p:nvSpPr>
        <p:spPr>
          <a:xfrm>
            <a:off x="4340353" y="543977"/>
            <a:ext cx="282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dobe Caslon Pro" panose="0205050205050A020403" pitchFamily="18" charset="77"/>
              </a:rPr>
              <a:t>European Central Bank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1AF78D9-FA83-6F48-8B1B-905F4A300D26}"/>
              </a:ext>
            </a:extLst>
          </p:cNvPr>
          <p:cNvSpPr txBox="1"/>
          <p:nvPr/>
        </p:nvSpPr>
        <p:spPr>
          <a:xfrm>
            <a:off x="8613650" y="543977"/>
            <a:ext cx="282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dobe Caslon Pro" panose="0205050205050A020403" pitchFamily="18" charset="77"/>
              </a:rPr>
              <a:t>Eurodollar Bank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4A42B10D-5E30-1F42-8718-A3A361045D26}"/>
              </a:ext>
            </a:extLst>
          </p:cNvPr>
          <p:cNvSpPr txBox="1"/>
          <p:nvPr/>
        </p:nvSpPr>
        <p:spPr>
          <a:xfrm>
            <a:off x="2305001" y="1290229"/>
            <a:ext cx="282407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dobe Caslon Pro" panose="0205050205050A020403" pitchFamily="18" charset="77"/>
              </a:rPr>
              <a:t>central bank currency swap</a:t>
            </a:r>
          </a:p>
          <a:p>
            <a:pPr algn="ctr"/>
            <a:r>
              <a:rPr lang="en-US" sz="1600" dirty="0">
                <a:latin typeface="Adobe Caslon Pro" panose="0205050205050A020403" pitchFamily="18" charset="77"/>
              </a:rPr>
              <a:t>(unlimited, fixed rate)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FD3AC4C-BDB0-0546-A6CB-DF9F707A590E}"/>
              </a:ext>
            </a:extLst>
          </p:cNvPr>
          <p:cNvSpPr txBox="1"/>
          <p:nvPr/>
        </p:nvSpPr>
        <p:spPr>
          <a:xfrm>
            <a:off x="3620075" y="1805972"/>
            <a:ext cx="238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dobe Caslon Pro" panose="0205050205050A020403" pitchFamily="18" charset="77"/>
              </a:rPr>
              <a:t>euros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C30B63F4-015A-A646-A314-4007A424C4C6}"/>
              </a:ext>
            </a:extLst>
          </p:cNvPr>
          <p:cNvSpPr txBox="1"/>
          <p:nvPr/>
        </p:nvSpPr>
        <p:spPr>
          <a:xfrm>
            <a:off x="1448951" y="2476901"/>
            <a:ext cx="238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dobe Caslon Pro" panose="0205050205050A020403" pitchFamily="18" charset="77"/>
              </a:rPr>
              <a:t>dollars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A9AA3971-3C63-8E4F-824E-A77874A527E4}"/>
              </a:ext>
            </a:extLst>
          </p:cNvPr>
          <p:cNvCxnSpPr>
            <a:cxnSpLocks/>
          </p:cNvCxnSpPr>
          <p:nvPr/>
        </p:nvCxnSpPr>
        <p:spPr>
          <a:xfrm>
            <a:off x="2305000" y="2813967"/>
            <a:ext cx="2742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C2E78E6E-DDDF-074A-ADA4-CD131355081D}"/>
              </a:ext>
            </a:extLst>
          </p:cNvPr>
          <p:cNvCxnSpPr>
            <a:cxnSpLocks/>
          </p:cNvCxnSpPr>
          <p:nvPr/>
        </p:nvCxnSpPr>
        <p:spPr>
          <a:xfrm flipH="1">
            <a:off x="2329384" y="2163481"/>
            <a:ext cx="27181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B93BC043-DD6A-C449-96D6-82749B7A8A80}"/>
              </a:ext>
            </a:extLst>
          </p:cNvPr>
          <p:cNvCxnSpPr/>
          <p:nvPr/>
        </p:nvCxnSpPr>
        <p:spPr>
          <a:xfrm>
            <a:off x="1748130" y="3332571"/>
            <a:ext cx="0" cy="264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28">
            <a:extLst>
              <a:ext uri="{FF2B5EF4-FFF2-40B4-BE49-F238E27FC236}">
                <a16:creationId xmlns:a16="http://schemas.microsoft.com/office/drawing/2014/main" id="{30FE7585-D27F-1E49-AA1B-2AB5EBBC36A0}"/>
              </a:ext>
            </a:extLst>
          </p:cNvPr>
          <p:cNvCxnSpPr>
            <a:cxnSpLocks/>
          </p:cNvCxnSpPr>
          <p:nvPr/>
        </p:nvCxnSpPr>
        <p:spPr>
          <a:xfrm>
            <a:off x="487783" y="3789771"/>
            <a:ext cx="25952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30">
            <a:extLst>
              <a:ext uri="{FF2B5EF4-FFF2-40B4-BE49-F238E27FC236}">
                <a16:creationId xmlns:a16="http://schemas.microsoft.com/office/drawing/2014/main" id="{6D336F0B-D401-1346-99B5-11A2AEBB12BA}"/>
              </a:ext>
            </a:extLst>
          </p:cNvPr>
          <p:cNvCxnSpPr/>
          <p:nvPr/>
        </p:nvCxnSpPr>
        <p:spPr>
          <a:xfrm>
            <a:off x="5888330" y="3332571"/>
            <a:ext cx="0" cy="264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31">
            <a:extLst>
              <a:ext uri="{FF2B5EF4-FFF2-40B4-BE49-F238E27FC236}">
                <a16:creationId xmlns:a16="http://schemas.microsoft.com/office/drawing/2014/main" id="{DFF73C52-5AD4-434B-8D6E-51B1688A6785}"/>
              </a:ext>
            </a:extLst>
          </p:cNvPr>
          <p:cNvCxnSpPr>
            <a:cxnSpLocks/>
          </p:cNvCxnSpPr>
          <p:nvPr/>
        </p:nvCxnSpPr>
        <p:spPr>
          <a:xfrm>
            <a:off x="4627983" y="3789771"/>
            <a:ext cx="25952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Gerade Verbindung 32">
            <a:extLst>
              <a:ext uri="{FF2B5EF4-FFF2-40B4-BE49-F238E27FC236}">
                <a16:creationId xmlns:a16="http://schemas.microsoft.com/office/drawing/2014/main" id="{BB56A3B4-B4F0-4143-ABA5-47399050D4E0}"/>
              </a:ext>
            </a:extLst>
          </p:cNvPr>
          <p:cNvCxnSpPr/>
          <p:nvPr/>
        </p:nvCxnSpPr>
        <p:spPr>
          <a:xfrm>
            <a:off x="10168230" y="3332571"/>
            <a:ext cx="0" cy="264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Gerade Verbindung 33">
            <a:extLst>
              <a:ext uri="{FF2B5EF4-FFF2-40B4-BE49-F238E27FC236}">
                <a16:creationId xmlns:a16="http://schemas.microsoft.com/office/drawing/2014/main" id="{CA5C869D-7725-954C-8135-A0CF14E92BB7}"/>
              </a:ext>
            </a:extLst>
          </p:cNvPr>
          <p:cNvCxnSpPr>
            <a:cxnSpLocks/>
          </p:cNvCxnSpPr>
          <p:nvPr/>
        </p:nvCxnSpPr>
        <p:spPr>
          <a:xfrm>
            <a:off x="8907883" y="3789771"/>
            <a:ext cx="25952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3BB3696F-EC39-BF49-AABC-584FD9DFBA43}"/>
              </a:ext>
            </a:extLst>
          </p:cNvPr>
          <p:cNvSpPr txBox="1"/>
          <p:nvPr/>
        </p:nvSpPr>
        <p:spPr>
          <a:xfrm>
            <a:off x="7144511" y="1284657"/>
            <a:ext cx="238258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dobe Caslon Pro" panose="0205050205050A020403" pitchFamily="18" charset="77"/>
              </a:rPr>
              <a:t>discount window </a:t>
            </a:r>
            <a:br>
              <a:rPr lang="en-US" dirty="0">
                <a:latin typeface="Adobe Caslon Pro" panose="0205050205050A020403" pitchFamily="18" charset="77"/>
              </a:rPr>
            </a:br>
            <a:r>
              <a:rPr lang="en-US" sz="1600" dirty="0">
                <a:latin typeface="Adobe Caslon Pro" panose="0205050205050A020403" pitchFamily="18" charset="77"/>
              </a:rPr>
              <a:t>(full allotment)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BBB1AA9A-8016-9C4D-A277-8AEDF50BFDEC}"/>
              </a:ext>
            </a:extLst>
          </p:cNvPr>
          <p:cNvCxnSpPr>
            <a:cxnSpLocks/>
          </p:cNvCxnSpPr>
          <p:nvPr/>
        </p:nvCxnSpPr>
        <p:spPr>
          <a:xfrm>
            <a:off x="7020730" y="2808395"/>
            <a:ext cx="2742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D4D48B1F-58EB-5046-ABF5-EBBEE4B9B743}"/>
              </a:ext>
            </a:extLst>
          </p:cNvPr>
          <p:cNvCxnSpPr>
            <a:cxnSpLocks/>
          </p:cNvCxnSpPr>
          <p:nvPr/>
        </p:nvCxnSpPr>
        <p:spPr>
          <a:xfrm flipH="1">
            <a:off x="7045114" y="2157909"/>
            <a:ext cx="27181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0DC24570-F437-EE4D-BE3F-A31B6BAC3ED1}"/>
              </a:ext>
            </a:extLst>
          </p:cNvPr>
          <p:cNvSpPr txBox="1"/>
          <p:nvPr/>
        </p:nvSpPr>
        <p:spPr>
          <a:xfrm>
            <a:off x="8312031" y="1776909"/>
            <a:ext cx="238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dobe Caslon Pro" panose="0205050205050A020403" pitchFamily="18" charset="77"/>
              </a:rPr>
              <a:t>collateral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26700EF8-8362-4F4C-B36C-93C802DA53F8}"/>
              </a:ext>
            </a:extLst>
          </p:cNvPr>
          <p:cNvSpPr txBox="1"/>
          <p:nvPr/>
        </p:nvSpPr>
        <p:spPr>
          <a:xfrm>
            <a:off x="6140907" y="2447838"/>
            <a:ext cx="238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dobe Caslon Pro" panose="0205050205050A020403" pitchFamily="18" charset="77"/>
              </a:rPr>
              <a:t>dollars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B07BE68B-A5FE-B947-BAED-64756C37D5B7}"/>
              </a:ext>
            </a:extLst>
          </p:cNvPr>
          <p:cNvSpPr txBox="1"/>
          <p:nvPr/>
        </p:nvSpPr>
        <p:spPr>
          <a:xfrm>
            <a:off x="1061074" y="3944957"/>
            <a:ext cx="238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dobe Caslon Pro" panose="0205050205050A020403" pitchFamily="18" charset="77"/>
              </a:rPr>
              <a:t> + dollars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E2486EE2-88C4-404A-9D54-5E079FF522FD}"/>
              </a:ext>
            </a:extLst>
          </p:cNvPr>
          <p:cNvSpPr txBox="1"/>
          <p:nvPr/>
        </p:nvSpPr>
        <p:spPr>
          <a:xfrm>
            <a:off x="3907671" y="3944957"/>
            <a:ext cx="238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dobe Caslon Pro" panose="0205050205050A020403" pitchFamily="18" charset="77"/>
              </a:rPr>
              <a:t> + dollars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BEA1335A-22CF-8E4D-BB7C-941F8E2236BE}"/>
              </a:ext>
            </a:extLst>
          </p:cNvPr>
          <p:cNvSpPr txBox="1"/>
          <p:nvPr/>
        </p:nvSpPr>
        <p:spPr>
          <a:xfrm>
            <a:off x="5290174" y="3959566"/>
            <a:ext cx="238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dobe Caslon Pro" panose="0205050205050A020403" pitchFamily="18" charset="77"/>
              </a:rPr>
              <a:t> + euros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BE5B5B38-7BF5-2849-A6D2-0BF8649FC9C0}"/>
              </a:ext>
            </a:extLst>
          </p:cNvPr>
          <p:cNvSpPr txBox="1"/>
          <p:nvPr/>
        </p:nvSpPr>
        <p:spPr>
          <a:xfrm>
            <a:off x="-222694" y="3938860"/>
            <a:ext cx="238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dobe Caslon Pro" panose="0205050205050A020403" pitchFamily="18" charset="77"/>
              </a:rPr>
              <a:t> + euros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6B1EA93A-453F-E845-AC96-288DDB119420}"/>
              </a:ext>
            </a:extLst>
          </p:cNvPr>
          <p:cNvSpPr txBox="1"/>
          <p:nvPr/>
        </p:nvSpPr>
        <p:spPr>
          <a:xfrm>
            <a:off x="3907671" y="4631265"/>
            <a:ext cx="238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dobe Caslon Pro" panose="0205050205050A020403" pitchFamily="18" charset="77"/>
              </a:rPr>
              <a:t> + collateral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B4797F17-3300-9A4A-820C-1695300C8EB3}"/>
              </a:ext>
            </a:extLst>
          </p:cNvPr>
          <p:cNvSpPr txBox="1"/>
          <p:nvPr/>
        </p:nvSpPr>
        <p:spPr>
          <a:xfrm>
            <a:off x="9641400" y="4587144"/>
            <a:ext cx="238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dobe Caslon Pro" panose="0205050205050A020403" pitchFamily="18" charset="77"/>
              </a:rPr>
              <a:t> + collateral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339D1CB-971C-824E-A4D9-4CEDE2F16B20}"/>
              </a:ext>
            </a:extLst>
          </p:cNvPr>
          <p:cNvSpPr txBox="1"/>
          <p:nvPr/>
        </p:nvSpPr>
        <p:spPr>
          <a:xfrm>
            <a:off x="8270919" y="4587144"/>
            <a:ext cx="238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dobe Caslon Pro" panose="0205050205050A020403" pitchFamily="18" charset="77"/>
              </a:rPr>
              <a:t> + dollars</a:t>
            </a:r>
          </a:p>
        </p:txBody>
      </p:sp>
      <p:cxnSp>
        <p:nvCxnSpPr>
          <p:cNvPr id="48" name="Gerade Verbindung 47">
            <a:extLst>
              <a:ext uri="{FF2B5EF4-FFF2-40B4-BE49-F238E27FC236}">
                <a16:creationId xmlns:a16="http://schemas.microsoft.com/office/drawing/2014/main" id="{CF29F2DC-98A8-E943-B097-2DF4D4788F9D}"/>
              </a:ext>
            </a:extLst>
          </p:cNvPr>
          <p:cNvCxnSpPr>
            <a:cxnSpLocks/>
          </p:cNvCxnSpPr>
          <p:nvPr/>
        </p:nvCxnSpPr>
        <p:spPr>
          <a:xfrm flipV="1">
            <a:off x="4852889" y="3956364"/>
            <a:ext cx="725631" cy="35182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2407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</Words>
  <Application>Microsoft Macintosh PowerPoint</Application>
  <PresentationFormat>Breitbild</PresentationFormat>
  <Paragraphs>61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Adobe Caslon Pro</vt:lpstr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Richtmann,M (pgt)</dc:creator>
  <cp:lastModifiedBy>Richtmann,M (pgt)</cp:lastModifiedBy>
  <cp:revision>3</cp:revision>
  <dcterms:created xsi:type="dcterms:W3CDTF">2019-10-22T12:14:55Z</dcterms:created>
  <dcterms:modified xsi:type="dcterms:W3CDTF">2019-10-22T12:44:21Z</dcterms:modified>
</cp:coreProperties>
</file>