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1"/>
  </p:notesMasterIdLst>
  <p:sldIdLst>
    <p:sldId id="256" r:id="rId2"/>
    <p:sldId id="272" r:id="rId3"/>
    <p:sldId id="273" r:id="rId4"/>
    <p:sldId id="274" r:id="rId5"/>
    <p:sldId id="275" r:id="rId6"/>
    <p:sldId id="276" r:id="rId7"/>
    <p:sldId id="277" r:id="rId8"/>
    <p:sldId id="257" r:id="rId9"/>
    <p:sldId id="258" r:id="rId10"/>
    <p:sldId id="259" r:id="rId11"/>
    <p:sldId id="262" r:id="rId12"/>
    <p:sldId id="260" r:id="rId13"/>
    <p:sldId id="265" r:id="rId14"/>
    <p:sldId id="261" r:id="rId15"/>
    <p:sldId id="263" r:id="rId16"/>
    <p:sldId id="271" r:id="rId17"/>
    <p:sldId id="266" r:id="rId18"/>
    <p:sldId id="268" r:id="rId19"/>
    <p:sldId id="270"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58" autoAdjust="0"/>
    <p:restoredTop sz="94660"/>
  </p:normalViewPr>
  <p:slideViewPr>
    <p:cSldViewPr snapToGrid="0">
      <p:cViewPr varScale="1">
        <p:scale>
          <a:sx n="111" d="100"/>
          <a:sy n="111" d="100"/>
        </p:scale>
        <p:origin x="8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5D1D88-2267-461F-A0C6-9348F520BF12}" type="datetimeFigureOut">
              <a:rPr lang="ko-KR" altLang="en-US" smtClean="0"/>
              <a:t>2023-11-13</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19528B-7BD1-404A-8983-3B42509A29D3}" type="slidenum">
              <a:rPr lang="ko-KR" altLang="en-US" smtClean="0"/>
              <a:t>‹#›</a:t>
            </a:fld>
            <a:endParaRPr lang="ko-KR" altLang="en-US"/>
          </a:p>
        </p:txBody>
      </p:sp>
    </p:spTree>
    <p:extLst>
      <p:ext uri="{BB962C8B-B14F-4D97-AF65-F5344CB8AC3E}">
        <p14:creationId xmlns:p14="http://schemas.microsoft.com/office/powerpoint/2010/main" val="221027105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ko-KR" altLang="en-US"/>
              <a:t>마스터 제목 스타일 편집</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A7C11C68-41E4-4C86-8B22-C182FBCFE233}" type="datetime1">
              <a:rPr lang="en-US" altLang="ko-KR" smtClean="0"/>
              <a:t>11/13/2023</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0CBCD4C5-718B-4D40-83EC-660F7BD3B511}" type="slidenum">
              <a:rPr lang="en-US" smtClean="0"/>
              <a:t>‹#›</a:t>
            </a:fld>
            <a:endParaRPr lang="en-US"/>
          </a:p>
        </p:txBody>
      </p:sp>
    </p:spTree>
    <p:extLst>
      <p:ext uri="{BB962C8B-B14F-4D97-AF65-F5344CB8AC3E}">
        <p14:creationId xmlns:p14="http://schemas.microsoft.com/office/powerpoint/2010/main" val="964431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캡션 있는 파노라마 그림">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C0AB7C7B-63C4-4345-A8A8-89A313395B5A}" type="datetime1">
              <a:rPr lang="en-US" altLang="ko-KR" smtClean="0"/>
              <a:t>11/13/2023</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0CBCD4C5-718B-4D40-83EC-660F7BD3B511}" type="slidenum">
              <a:rPr lang="en-US" smtClean="0"/>
              <a:t>‹#›</a:t>
            </a:fld>
            <a:endParaRPr lang="en-US"/>
          </a:p>
        </p:txBody>
      </p:sp>
    </p:spTree>
    <p:extLst>
      <p:ext uri="{BB962C8B-B14F-4D97-AF65-F5344CB8AC3E}">
        <p14:creationId xmlns:p14="http://schemas.microsoft.com/office/powerpoint/2010/main" val="1741291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제목 및 캡션">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ko-KR" altLang="en-US"/>
              <a:t>마스터 제목 스타일 편집</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6E45C57F-2867-4944-A3BE-B3726475F348}" type="datetime1">
              <a:rPr lang="en-US" altLang="ko-KR"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0CBCD4C5-718B-4D40-83EC-660F7BD3B511}" type="slidenum">
              <a:rPr lang="en-US" smtClean="0"/>
              <a:t>‹#›</a:t>
            </a:fld>
            <a:endParaRPr lang="en-US"/>
          </a:p>
        </p:txBody>
      </p:sp>
    </p:spTree>
    <p:extLst>
      <p:ext uri="{BB962C8B-B14F-4D97-AF65-F5344CB8AC3E}">
        <p14:creationId xmlns:p14="http://schemas.microsoft.com/office/powerpoint/2010/main" val="2178318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캡션 있는 인용문">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ko-KR" altLang="en-US"/>
              <a:t>마스터 제목 스타일 편집</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2F5E8A85-6122-4D96-BA9E-80067262998B}" type="datetime1">
              <a:rPr lang="en-US" altLang="ko-KR"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0CBCD4C5-718B-4D40-83EC-660F7BD3B511}" type="slidenum">
              <a:rPr lang="en-US" smtClean="0"/>
              <a:t>‹#›</a:t>
            </a:fld>
            <a:endParaRPr lang="en-US"/>
          </a:p>
        </p:txBody>
      </p:sp>
    </p:spTree>
    <p:extLst>
      <p:ext uri="{BB962C8B-B14F-4D97-AF65-F5344CB8AC3E}">
        <p14:creationId xmlns:p14="http://schemas.microsoft.com/office/powerpoint/2010/main" val="771102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명함">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6642553F-6EED-4718-AD68-82850A872757}" type="datetime1">
              <a:rPr lang="en-US" altLang="ko-KR"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0CBCD4C5-718B-4D40-83EC-660F7BD3B511}" type="slidenum">
              <a:rPr lang="en-US" smtClean="0"/>
              <a:t>‹#›</a:t>
            </a:fld>
            <a:endParaRPr lang="en-US"/>
          </a:p>
        </p:txBody>
      </p:sp>
    </p:spTree>
    <p:extLst>
      <p:ext uri="{BB962C8B-B14F-4D97-AF65-F5344CB8AC3E}">
        <p14:creationId xmlns:p14="http://schemas.microsoft.com/office/powerpoint/2010/main" val="4025263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열">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ko-KR" altLang="en-US"/>
              <a:t>마스터 제목 스타일 편집</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182B36C-5DFA-424B-9D80-E079C1114A3F}" type="datetime1">
              <a:rPr lang="en-US" altLang="ko-KR" smtClean="0"/>
              <a:t>11/13/2023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0CBCD4C5-718B-4D40-83EC-660F7BD3B511}" type="slidenum">
              <a:rPr lang="en-US" smtClean="0"/>
              <a:t>‹#›</a:t>
            </a:fld>
            <a:endParaRPr lang="en-US"/>
          </a:p>
        </p:txBody>
      </p:sp>
    </p:spTree>
    <p:extLst>
      <p:ext uri="{BB962C8B-B14F-4D97-AF65-F5344CB8AC3E}">
        <p14:creationId xmlns:p14="http://schemas.microsoft.com/office/powerpoint/2010/main" val="3512830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그림 열 3개">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ko-KR" altLang="en-US"/>
              <a:t>마스터 제목 스타일 편집</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0F1785-218B-40D2-ABDA-955CE4699EA1}" type="datetime1">
              <a:rPr lang="en-US" altLang="ko-KR" smtClean="0"/>
              <a:t>11/13/2023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0CBCD4C5-718B-4D40-83EC-660F7BD3B511}" type="slidenum">
              <a:rPr lang="en-US" smtClean="0"/>
              <a:t>‹#›</a:t>
            </a:fld>
            <a:endParaRPr lang="en-US"/>
          </a:p>
        </p:txBody>
      </p:sp>
    </p:spTree>
    <p:extLst>
      <p:ext uri="{BB962C8B-B14F-4D97-AF65-F5344CB8AC3E}">
        <p14:creationId xmlns:p14="http://schemas.microsoft.com/office/powerpoint/2010/main" val="3620203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nchor="t" anchorCtr="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a:xfrm>
            <a:off x="7621301" y="6387910"/>
            <a:ext cx="990599" cy="228659"/>
          </a:xfrm>
        </p:spPr>
        <p:txBody>
          <a:bodyPr/>
          <a:lstStyle/>
          <a:p>
            <a:fld id="{7C23C4AF-8EB1-4D3C-AC87-6299BDE68006}" type="datetime1">
              <a:rPr lang="en-US" altLang="ko-KR" smtClean="0"/>
              <a:t>11/13/2023</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0CBCD4C5-718B-4D40-83EC-660F7BD3B511}" type="slidenum">
              <a:rPr lang="en-US" smtClean="0"/>
              <a:t>‹#›</a:t>
            </a:fld>
            <a:endParaRPr lang="en-US"/>
          </a:p>
        </p:txBody>
      </p:sp>
    </p:spTree>
    <p:extLst>
      <p:ext uri="{BB962C8B-B14F-4D97-AF65-F5344CB8AC3E}">
        <p14:creationId xmlns:p14="http://schemas.microsoft.com/office/powerpoint/2010/main" val="252498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BE14C137-96AB-408B-BD23-496C085032B6}" type="datetime1">
              <a:rPr lang="en-US" altLang="ko-KR" smtClean="0"/>
              <a:t>11/13/2023</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0CBCD4C5-718B-4D40-83EC-660F7BD3B511}" type="slidenum">
              <a:rPr lang="en-US" smtClean="0"/>
              <a:t>‹#›</a:t>
            </a:fld>
            <a:endParaRPr lang="en-US"/>
          </a:p>
        </p:txBody>
      </p:sp>
    </p:spTree>
    <p:extLst>
      <p:ext uri="{BB962C8B-B14F-4D97-AF65-F5344CB8AC3E}">
        <p14:creationId xmlns:p14="http://schemas.microsoft.com/office/powerpoint/2010/main" val="2531587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E99FCF48-CBD8-4C4A-85E6-73F71E2843DC}" type="datetime1">
              <a:rPr lang="en-US" altLang="ko-KR"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0CBCD4C5-718B-4D40-83EC-660F7BD3B511}" type="slidenum">
              <a:rPr lang="en-US" smtClean="0"/>
              <a:t>‹#›</a:t>
            </a:fld>
            <a:endParaRPr lang="en-US"/>
          </a:p>
        </p:txBody>
      </p:sp>
    </p:spTree>
    <p:extLst>
      <p:ext uri="{BB962C8B-B14F-4D97-AF65-F5344CB8AC3E}">
        <p14:creationId xmlns:p14="http://schemas.microsoft.com/office/powerpoint/2010/main" val="4003313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C78A86EF-2789-4BC1-ACE2-2E7CCB921750}" type="datetime1">
              <a:rPr lang="en-US" altLang="ko-KR"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0CBCD4C5-718B-4D40-83EC-660F7BD3B511}" type="slidenum">
              <a:rPr lang="en-US" smtClean="0"/>
              <a:t>‹#›</a:t>
            </a:fld>
            <a:endParaRPr lang="en-US"/>
          </a:p>
        </p:txBody>
      </p:sp>
    </p:spTree>
    <p:extLst>
      <p:ext uri="{BB962C8B-B14F-4D97-AF65-F5344CB8AC3E}">
        <p14:creationId xmlns:p14="http://schemas.microsoft.com/office/powerpoint/2010/main" val="3299669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ko-KR" altLang="en-US"/>
              <a:t>마스터 제목 스타일 편집</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575A34ED-F375-4BF7-BF7A-E498E40DCBAE}" type="datetime1">
              <a:rPr lang="en-US" altLang="ko-KR" smtClean="0"/>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0CBCD4C5-718B-4D40-83EC-660F7BD3B511}" type="slidenum">
              <a:rPr lang="en-US" smtClean="0"/>
              <a:t>‹#›</a:t>
            </a:fld>
            <a:endParaRPr lang="en-US"/>
          </a:p>
        </p:txBody>
      </p:sp>
    </p:spTree>
    <p:extLst>
      <p:ext uri="{BB962C8B-B14F-4D97-AF65-F5344CB8AC3E}">
        <p14:creationId xmlns:p14="http://schemas.microsoft.com/office/powerpoint/2010/main" val="376641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6897A780-12A5-4523-8097-3926840F0B13}" type="datetime1">
              <a:rPr lang="en-US" altLang="ko-KR" smtClean="0"/>
              <a:t>11/13/2023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0CBCD4C5-718B-4D40-83EC-660F7BD3B511}" type="slidenum">
              <a:rPr lang="en-US" smtClean="0"/>
              <a:t>‹#›</a:t>
            </a:fld>
            <a:endParaRPr lang="en-US"/>
          </a:p>
        </p:txBody>
      </p:sp>
    </p:spTree>
    <p:extLst>
      <p:ext uri="{BB962C8B-B14F-4D97-AF65-F5344CB8AC3E}">
        <p14:creationId xmlns:p14="http://schemas.microsoft.com/office/powerpoint/2010/main" val="2963716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25CD3FDD-F331-47F3-BFE7-D9A79B94C145}" type="datetime1">
              <a:rPr lang="en-US" altLang="ko-KR" smtClean="0"/>
              <a:t>11/13/2023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0CBCD4C5-718B-4D40-83EC-660F7BD3B511}" type="slidenum">
              <a:rPr lang="en-US" smtClean="0"/>
              <a:t>‹#›</a:t>
            </a:fld>
            <a:endParaRPr lang="en-US"/>
          </a:p>
        </p:txBody>
      </p:sp>
    </p:spTree>
    <p:extLst>
      <p:ext uri="{BB962C8B-B14F-4D97-AF65-F5344CB8AC3E}">
        <p14:creationId xmlns:p14="http://schemas.microsoft.com/office/powerpoint/2010/main" val="20889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025A7A01-B5DD-47FB-ADBC-E567F6E50C64}" type="datetime1">
              <a:rPr lang="en-US" altLang="ko-KR" smtClean="0"/>
              <a:t>11/13/2023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0CBCD4C5-718B-4D40-83EC-660F7BD3B511}" type="slidenum">
              <a:rPr lang="en-US" smtClean="0"/>
              <a:t>‹#›</a:t>
            </a:fld>
            <a:endParaRPr lang="en-US"/>
          </a:p>
        </p:txBody>
      </p:sp>
    </p:spTree>
    <p:extLst>
      <p:ext uri="{BB962C8B-B14F-4D97-AF65-F5344CB8AC3E}">
        <p14:creationId xmlns:p14="http://schemas.microsoft.com/office/powerpoint/2010/main" val="2837406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ko-KR" altLang="en-US"/>
              <a:t>마스터 제목 스타일 편집</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B0E75B8C-CAED-40DF-AF4E-B06EFCBC5E29}" type="datetime1">
              <a:rPr lang="en-US" altLang="ko-KR" smtClean="0"/>
              <a:t>11/13/2023</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0CBCD4C5-718B-4D40-83EC-660F7BD3B511}" type="slidenum">
              <a:rPr lang="en-US" smtClean="0"/>
              <a:t>‹#›</a:t>
            </a:fld>
            <a:endParaRPr lang="en-US"/>
          </a:p>
        </p:txBody>
      </p:sp>
    </p:spTree>
    <p:extLst>
      <p:ext uri="{BB962C8B-B14F-4D97-AF65-F5344CB8AC3E}">
        <p14:creationId xmlns:p14="http://schemas.microsoft.com/office/powerpoint/2010/main" val="562472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538B10FC-3D12-4381-B65D-0AB541E0A730}" type="datetime1">
              <a:rPr lang="en-US" altLang="ko-KR" smtClean="0"/>
              <a:t>11/13/2023</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0CBCD4C5-718B-4D40-83EC-660F7BD3B511}" type="slidenum">
              <a:rPr lang="en-US" smtClean="0"/>
              <a:t>‹#›</a:t>
            </a:fld>
            <a:endParaRPr lang="en-US"/>
          </a:p>
        </p:txBody>
      </p:sp>
    </p:spTree>
    <p:extLst>
      <p:ext uri="{BB962C8B-B14F-4D97-AF65-F5344CB8AC3E}">
        <p14:creationId xmlns:p14="http://schemas.microsoft.com/office/powerpoint/2010/main" val="1310678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ko-KR" altLang="en-US"/>
              <a:t>마스터 제목 스타일 편집</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64A0F20C-39C2-4B0D-A21D-7F57A06C0442}" type="datetime1">
              <a:rPr lang="en-US" altLang="ko-KR" smtClean="0"/>
              <a:t>11/13/2023</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0CBCD4C5-718B-4D40-83EC-660F7BD3B511}" type="slidenum">
              <a:rPr lang="en-US" smtClean="0"/>
              <a:t>‹#›</a:t>
            </a:fld>
            <a:endParaRPr lang="en-US"/>
          </a:p>
        </p:txBody>
      </p:sp>
    </p:spTree>
    <p:extLst>
      <p:ext uri="{BB962C8B-B14F-4D97-AF65-F5344CB8AC3E}">
        <p14:creationId xmlns:p14="http://schemas.microsoft.com/office/powerpoint/2010/main" val="125106471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hdr="0" ftr="0" dt="0"/>
  <p:txStyles>
    <p:titleStyle>
      <a:lvl1pPr algn="l" defTabSz="457200" rtl="0" eaLnBrk="1" latinLnBrk="1" hangingPunct="1">
        <a:spcBef>
          <a:spcPct val="0"/>
        </a:spcBef>
        <a:buNone/>
        <a:defRPr sz="3200" b="0" i="0" kern="1200">
          <a:solidFill>
            <a:schemeClr val="bg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457200" rtl="0" eaLnBrk="1" latinLnBrk="1"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1"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1"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1"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1"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1"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1"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1"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1"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atadryad.org/stash/dataset/doi:10.7272/Q6RJ4GP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atacite.org/"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s://asistdl.onlinelibrary.wiley.com/doi/pdf/10.1002/asi.24049"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ocw.mit.edu/courses/most-visited-cours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ddialliance.org/" TargetMode="External"/><Relationship Id="rId2" Type="http://schemas.openxmlformats.org/officeDocument/2006/relationships/hyperlink" Target="http://dublincore.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F1B12-F013-4C49-9110-33859D19D841}"/>
              </a:ext>
            </a:extLst>
          </p:cNvPr>
          <p:cNvSpPr>
            <a:spLocks noGrp="1"/>
          </p:cNvSpPr>
          <p:nvPr>
            <p:ph type="ctrTitle"/>
          </p:nvPr>
        </p:nvSpPr>
        <p:spPr/>
        <p:txBody>
          <a:bodyPr/>
          <a:lstStyle/>
          <a:p>
            <a:r>
              <a:rPr lang="en-US" dirty="0"/>
              <a:t>Open Data Reuse </a:t>
            </a:r>
            <a:br>
              <a:rPr lang="en-US" dirty="0"/>
            </a:br>
            <a:r>
              <a:rPr lang="en-US" dirty="0"/>
              <a:t>and Attribution</a:t>
            </a:r>
          </a:p>
        </p:txBody>
      </p:sp>
      <p:sp>
        <p:nvSpPr>
          <p:cNvPr id="3" name="부제목 2">
            <a:extLst>
              <a:ext uri="{FF2B5EF4-FFF2-40B4-BE49-F238E27FC236}">
                <a16:creationId xmlns:a16="http://schemas.microsoft.com/office/drawing/2014/main" id="{1264689B-ECEB-4840-8BD2-FF4D7A5B0054}"/>
              </a:ext>
            </a:extLst>
          </p:cNvPr>
          <p:cNvSpPr>
            <a:spLocks noGrp="1"/>
          </p:cNvSpPr>
          <p:nvPr>
            <p:ph type="subTitle" idx="1"/>
          </p:nvPr>
        </p:nvSpPr>
        <p:spPr/>
        <p:txBody>
          <a:bodyPr/>
          <a:lstStyle/>
          <a:p>
            <a:endParaRPr lang="ko-KR" altLang="en-US"/>
          </a:p>
        </p:txBody>
      </p:sp>
      <p:sp>
        <p:nvSpPr>
          <p:cNvPr id="6" name="슬라이드 번호 개체 틀 5">
            <a:extLst>
              <a:ext uri="{FF2B5EF4-FFF2-40B4-BE49-F238E27FC236}">
                <a16:creationId xmlns:a16="http://schemas.microsoft.com/office/drawing/2014/main" id="{29AC05E1-B888-ECCD-4B50-027039B35653}"/>
              </a:ext>
            </a:extLst>
          </p:cNvPr>
          <p:cNvSpPr>
            <a:spLocks noGrp="1"/>
          </p:cNvSpPr>
          <p:nvPr>
            <p:ph type="sldNum" sz="quarter" idx="12"/>
          </p:nvPr>
        </p:nvSpPr>
        <p:spPr/>
        <p:txBody>
          <a:bodyPr/>
          <a:lstStyle/>
          <a:p>
            <a:fld id="{0CBCD4C5-718B-4D40-83EC-660F7BD3B511}" type="slidenum">
              <a:rPr lang="en-US" smtClean="0"/>
              <a:t>1</a:t>
            </a:fld>
            <a:endParaRPr lang="en-US"/>
          </a:p>
        </p:txBody>
      </p:sp>
    </p:spTree>
    <p:extLst>
      <p:ext uri="{BB962C8B-B14F-4D97-AF65-F5344CB8AC3E}">
        <p14:creationId xmlns:p14="http://schemas.microsoft.com/office/powerpoint/2010/main" val="38052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92E77-26AA-4FDA-B82C-D937BBA13EF2}"/>
              </a:ext>
            </a:extLst>
          </p:cNvPr>
          <p:cNvSpPr>
            <a:spLocks noGrp="1"/>
          </p:cNvSpPr>
          <p:nvPr>
            <p:ph type="title"/>
          </p:nvPr>
        </p:nvSpPr>
        <p:spPr>
          <a:xfrm>
            <a:off x="865969" y="927098"/>
            <a:ext cx="6647193" cy="709865"/>
          </a:xfrm>
        </p:spPr>
        <p:txBody>
          <a:bodyPr/>
          <a:lstStyle/>
          <a:p>
            <a:r>
              <a:rPr lang="en-US" dirty="0"/>
              <a:t>Authorship &amp; Acknowledgment</a:t>
            </a:r>
          </a:p>
        </p:txBody>
      </p:sp>
      <p:sp>
        <p:nvSpPr>
          <p:cNvPr id="3" name="Content Placeholder 2">
            <a:extLst>
              <a:ext uri="{FF2B5EF4-FFF2-40B4-BE49-F238E27FC236}">
                <a16:creationId xmlns:a16="http://schemas.microsoft.com/office/drawing/2014/main" id="{71BB6074-8742-4987-9FB5-345C4A1DBC2F}"/>
              </a:ext>
            </a:extLst>
          </p:cNvPr>
          <p:cNvSpPr>
            <a:spLocks noGrp="1"/>
          </p:cNvSpPr>
          <p:nvPr>
            <p:ph idx="1"/>
          </p:nvPr>
        </p:nvSpPr>
        <p:spPr>
          <a:xfrm>
            <a:off x="865970" y="2517481"/>
            <a:ext cx="7412352" cy="3530600"/>
          </a:xfrm>
        </p:spPr>
        <p:txBody>
          <a:bodyPr/>
          <a:lstStyle/>
          <a:p>
            <a:pPr latinLnBrk="0"/>
            <a:r>
              <a:rPr lang="en-US" dirty="0"/>
              <a:t>Concept of authorship or authority can apply to any intellectual work: article, book, database, computer program, techniques or methods</a:t>
            </a:r>
          </a:p>
          <a:p>
            <a:pPr latinLnBrk="0"/>
            <a:r>
              <a:rPr lang="en-US" dirty="0"/>
              <a:t>Authors traditionally receive recognition or credit for their contributions</a:t>
            </a:r>
          </a:p>
          <a:p>
            <a:pPr lvl="1" latinLnBrk="0"/>
            <a:r>
              <a:rPr lang="en-US" dirty="0"/>
              <a:t>Awards</a:t>
            </a:r>
          </a:p>
          <a:p>
            <a:pPr lvl="1" latinLnBrk="0"/>
            <a:r>
              <a:rPr lang="en-US" dirty="0"/>
              <a:t>Citations</a:t>
            </a:r>
          </a:p>
          <a:p>
            <a:pPr lvl="1" latinLnBrk="0"/>
            <a:r>
              <a:rPr lang="en-US" dirty="0"/>
              <a:t>Formal acknowledgments</a:t>
            </a:r>
          </a:p>
          <a:p>
            <a:pPr lvl="1" latinLnBrk="0"/>
            <a:endParaRPr lang="en-US" dirty="0"/>
          </a:p>
          <a:p>
            <a:pPr marL="342900" lvl="1" indent="0" latinLnBrk="0">
              <a:buNone/>
            </a:pPr>
            <a:endParaRPr lang="en-US" dirty="0"/>
          </a:p>
          <a:p>
            <a:pPr marL="0" indent="0" latinLnBrk="0">
              <a:buNone/>
            </a:pPr>
            <a:endParaRPr lang="en-US" dirty="0"/>
          </a:p>
        </p:txBody>
      </p:sp>
      <p:sp>
        <p:nvSpPr>
          <p:cNvPr id="4" name="슬라이드 번호 개체 틀 3">
            <a:extLst>
              <a:ext uri="{FF2B5EF4-FFF2-40B4-BE49-F238E27FC236}">
                <a16:creationId xmlns:a16="http://schemas.microsoft.com/office/drawing/2014/main" id="{93363CED-C4E2-7C8B-1605-2B749B2F9891}"/>
              </a:ext>
            </a:extLst>
          </p:cNvPr>
          <p:cNvSpPr>
            <a:spLocks noGrp="1"/>
          </p:cNvSpPr>
          <p:nvPr>
            <p:ph type="sldNum" sz="quarter" idx="12"/>
          </p:nvPr>
        </p:nvSpPr>
        <p:spPr/>
        <p:txBody>
          <a:bodyPr/>
          <a:lstStyle/>
          <a:p>
            <a:fld id="{0CBCD4C5-718B-4D40-83EC-660F7BD3B511}" type="slidenum">
              <a:rPr lang="en-US" smtClean="0"/>
              <a:t>10</a:t>
            </a:fld>
            <a:endParaRPr lang="en-US"/>
          </a:p>
        </p:txBody>
      </p:sp>
    </p:spTree>
    <p:extLst>
      <p:ext uri="{BB962C8B-B14F-4D97-AF65-F5344CB8AC3E}">
        <p14:creationId xmlns:p14="http://schemas.microsoft.com/office/powerpoint/2010/main" val="3796006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E748-ED25-4B55-AC4D-E1B57A8C5069}"/>
              </a:ext>
            </a:extLst>
          </p:cNvPr>
          <p:cNvSpPr>
            <a:spLocks noGrp="1"/>
          </p:cNvSpPr>
          <p:nvPr>
            <p:ph type="title"/>
          </p:nvPr>
        </p:nvSpPr>
        <p:spPr>
          <a:xfrm>
            <a:off x="865970" y="927098"/>
            <a:ext cx="7033692" cy="709865"/>
          </a:xfrm>
        </p:spPr>
        <p:txBody>
          <a:bodyPr/>
          <a:lstStyle/>
          <a:p>
            <a:pPr latinLnBrk="0"/>
            <a:r>
              <a:rPr lang="en-US" dirty="0"/>
              <a:t>Why is Formal Author Recognition Important?</a:t>
            </a:r>
          </a:p>
        </p:txBody>
      </p:sp>
      <p:sp>
        <p:nvSpPr>
          <p:cNvPr id="3" name="Content Placeholder 2">
            <a:extLst>
              <a:ext uri="{FF2B5EF4-FFF2-40B4-BE49-F238E27FC236}">
                <a16:creationId xmlns:a16="http://schemas.microsoft.com/office/drawing/2014/main" id="{D1F8C8B6-A292-4FBB-9127-15CA11D9627C}"/>
              </a:ext>
            </a:extLst>
          </p:cNvPr>
          <p:cNvSpPr>
            <a:spLocks noGrp="1"/>
          </p:cNvSpPr>
          <p:nvPr>
            <p:ph idx="1"/>
          </p:nvPr>
        </p:nvSpPr>
        <p:spPr>
          <a:xfrm>
            <a:off x="864382" y="2489200"/>
            <a:ext cx="7525474" cy="3530600"/>
          </a:xfrm>
        </p:spPr>
        <p:txBody>
          <a:bodyPr/>
          <a:lstStyle/>
          <a:p>
            <a:pPr latinLnBrk="0"/>
            <a:r>
              <a:rPr lang="en-US" dirty="0"/>
              <a:t>Data &amp; software authors may be evaluated on their contributions to scholarship or their organizations</a:t>
            </a:r>
            <a:br>
              <a:rPr lang="en-US" dirty="0"/>
            </a:br>
            <a:endParaRPr lang="en-US" dirty="0"/>
          </a:p>
          <a:p>
            <a:pPr latinLnBrk="0"/>
            <a:r>
              <a:rPr lang="en-US" dirty="0"/>
              <a:t>Recognizing the reuse of authors’ works provides an indication of their value to the community they serve</a:t>
            </a:r>
          </a:p>
          <a:p>
            <a:pPr lvl="1" latinLnBrk="0"/>
            <a:r>
              <a:rPr lang="en-US" dirty="0"/>
              <a:t>More citations       	 Greater impact</a:t>
            </a:r>
            <a:br>
              <a:rPr lang="en-US" dirty="0"/>
            </a:br>
            <a:endParaRPr lang="en-US" dirty="0"/>
          </a:p>
          <a:p>
            <a:pPr latinLnBrk="0"/>
            <a:r>
              <a:rPr lang="en-US" dirty="0"/>
              <a:t>Provides authors an incentive to continue sharing their products, which benefits everyone</a:t>
            </a:r>
          </a:p>
        </p:txBody>
      </p:sp>
      <p:sp>
        <p:nvSpPr>
          <p:cNvPr id="4" name="Arrow: Right 3">
            <a:extLst>
              <a:ext uri="{FF2B5EF4-FFF2-40B4-BE49-F238E27FC236}">
                <a16:creationId xmlns:a16="http://schemas.microsoft.com/office/drawing/2014/main" id="{620D573A-220C-4462-A50B-80D842B03FD0}"/>
              </a:ext>
            </a:extLst>
          </p:cNvPr>
          <p:cNvSpPr/>
          <p:nvPr/>
        </p:nvSpPr>
        <p:spPr>
          <a:xfrm>
            <a:off x="3162515" y="4254500"/>
            <a:ext cx="521208" cy="142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슬라이드 번호 개체 틀 4">
            <a:extLst>
              <a:ext uri="{FF2B5EF4-FFF2-40B4-BE49-F238E27FC236}">
                <a16:creationId xmlns:a16="http://schemas.microsoft.com/office/drawing/2014/main" id="{0093085D-BEFC-67F6-7191-A869328F0ADC}"/>
              </a:ext>
            </a:extLst>
          </p:cNvPr>
          <p:cNvSpPr>
            <a:spLocks noGrp="1"/>
          </p:cNvSpPr>
          <p:nvPr>
            <p:ph type="sldNum" sz="quarter" idx="12"/>
          </p:nvPr>
        </p:nvSpPr>
        <p:spPr/>
        <p:txBody>
          <a:bodyPr/>
          <a:lstStyle/>
          <a:p>
            <a:fld id="{0CBCD4C5-718B-4D40-83EC-660F7BD3B511}" type="slidenum">
              <a:rPr lang="en-US" smtClean="0"/>
              <a:t>11</a:t>
            </a:fld>
            <a:endParaRPr lang="en-US"/>
          </a:p>
        </p:txBody>
      </p:sp>
    </p:spTree>
    <p:extLst>
      <p:ext uri="{BB962C8B-B14F-4D97-AF65-F5344CB8AC3E}">
        <p14:creationId xmlns:p14="http://schemas.microsoft.com/office/powerpoint/2010/main" val="1544089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373D9-C67D-41A9-9FAE-1EA00536260F}"/>
              </a:ext>
            </a:extLst>
          </p:cNvPr>
          <p:cNvSpPr>
            <a:spLocks noGrp="1"/>
          </p:cNvSpPr>
          <p:nvPr>
            <p:ph type="title"/>
          </p:nvPr>
        </p:nvSpPr>
        <p:spPr/>
        <p:txBody>
          <a:bodyPr/>
          <a:lstStyle/>
          <a:p>
            <a:r>
              <a:rPr lang="en-US" dirty="0"/>
              <a:t>Code Reuse Attribution</a:t>
            </a:r>
          </a:p>
        </p:txBody>
      </p:sp>
      <p:sp>
        <p:nvSpPr>
          <p:cNvPr id="3" name="Content Placeholder 2">
            <a:extLst>
              <a:ext uri="{FF2B5EF4-FFF2-40B4-BE49-F238E27FC236}">
                <a16:creationId xmlns:a16="http://schemas.microsoft.com/office/drawing/2014/main" id="{9BEBF1CF-4404-40F0-897B-B6B1A09BB033}"/>
              </a:ext>
            </a:extLst>
          </p:cNvPr>
          <p:cNvSpPr>
            <a:spLocks noGrp="1"/>
          </p:cNvSpPr>
          <p:nvPr>
            <p:ph idx="1"/>
          </p:nvPr>
        </p:nvSpPr>
        <p:spPr>
          <a:xfrm>
            <a:off x="864382" y="2489200"/>
            <a:ext cx="7195536" cy="3530600"/>
          </a:xfrm>
        </p:spPr>
        <p:txBody>
          <a:bodyPr/>
          <a:lstStyle/>
          <a:p>
            <a:pPr latinLnBrk="0"/>
            <a:r>
              <a:rPr lang="en-US" dirty="0"/>
              <a:t>Depending on license, if code is reused &amp; repurposed, the </a:t>
            </a:r>
            <a:r>
              <a:rPr lang="en-US" dirty="0" err="1"/>
              <a:t>reuser</a:t>
            </a:r>
            <a:r>
              <a:rPr lang="en-US" dirty="0"/>
              <a:t> can become another author while recognizing existing authors</a:t>
            </a:r>
          </a:p>
          <a:p>
            <a:pPr latinLnBrk="0"/>
            <a:r>
              <a:rPr lang="en-US" dirty="0"/>
              <a:t>Original developer &amp; source should be acknowledged</a:t>
            </a:r>
          </a:p>
          <a:p>
            <a:pPr latinLnBrk="0"/>
            <a:r>
              <a:rPr lang="en-US" dirty="0"/>
              <a:t>Like citing copied text, when is it necessary to acknowledge sources?</a:t>
            </a:r>
          </a:p>
          <a:p>
            <a:pPr latinLnBrk="0"/>
            <a:r>
              <a:rPr lang="en-US" dirty="0"/>
              <a:t>What if </a:t>
            </a:r>
            <a:r>
              <a:rPr lang="en-US" altLang="ko-KR" dirty="0"/>
              <a:t>(software) </a:t>
            </a:r>
            <a:r>
              <a:rPr lang="en-US" dirty="0"/>
              <a:t>code is translated to a new programming language … who gets credit?</a:t>
            </a:r>
          </a:p>
        </p:txBody>
      </p:sp>
      <p:sp>
        <p:nvSpPr>
          <p:cNvPr id="4" name="슬라이드 번호 개체 틀 3">
            <a:extLst>
              <a:ext uri="{FF2B5EF4-FFF2-40B4-BE49-F238E27FC236}">
                <a16:creationId xmlns:a16="http://schemas.microsoft.com/office/drawing/2014/main" id="{CFDBFD26-F7A3-6A7B-20C4-A30401B78732}"/>
              </a:ext>
            </a:extLst>
          </p:cNvPr>
          <p:cNvSpPr>
            <a:spLocks noGrp="1"/>
          </p:cNvSpPr>
          <p:nvPr>
            <p:ph type="sldNum" sz="quarter" idx="12"/>
          </p:nvPr>
        </p:nvSpPr>
        <p:spPr/>
        <p:txBody>
          <a:bodyPr/>
          <a:lstStyle/>
          <a:p>
            <a:fld id="{0CBCD4C5-718B-4D40-83EC-660F7BD3B511}" type="slidenum">
              <a:rPr lang="en-US" smtClean="0"/>
              <a:t>12</a:t>
            </a:fld>
            <a:endParaRPr lang="en-US"/>
          </a:p>
        </p:txBody>
      </p:sp>
    </p:spTree>
    <p:extLst>
      <p:ext uri="{BB962C8B-B14F-4D97-AF65-F5344CB8AC3E}">
        <p14:creationId xmlns:p14="http://schemas.microsoft.com/office/powerpoint/2010/main" val="2989332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BCD4A-B28C-48B4-B934-AD4B116D1DD0}"/>
              </a:ext>
            </a:extLst>
          </p:cNvPr>
          <p:cNvSpPr>
            <a:spLocks noGrp="1"/>
          </p:cNvSpPr>
          <p:nvPr>
            <p:ph type="title"/>
          </p:nvPr>
        </p:nvSpPr>
        <p:spPr/>
        <p:txBody>
          <a:bodyPr/>
          <a:lstStyle/>
          <a:p>
            <a:r>
              <a:rPr lang="en-US" dirty="0"/>
              <a:t>How is Reuse Measured?</a:t>
            </a:r>
          </a:p>
        </p:txBody>
      </p:sp>
      <p:sp>
        <p:nvSpPr>
          <p:cNvPr id="3" name="Content Placeholder 2">
            <a:extLst>
              <a:ext uri="{FF2B5EF4-FFF2-40B4-BE49-F238E27FC236}">
                <a16:creationId xmlns:a16="http://schemas.microsoft.com/office/drawing/2014/main" id="{3BEFB2A0-5732-4104-BFA1-819942E433D5}"/>
              </a:ext>
            </a:extLst>
          </p:cNvPr>
          <p:cNvSpPr>
            <a:spLocks noGrp="1"/>
          </p:cNvSpPr>
          <p:nvPr>
            <p:ph idx="1"/>
          </p:nvPr>
        </p:nvSpPr>
        <p:spPr/>
        <p:txBody>
          <a:bodyPr>
            <a:normAutofit fontScale="85000" lnSpcReduction="10000"/>
          </a:bodyPr>
          <a:lstStyle/>
          <a:p>
            <a:pPr latinLnBrk="0"/>
            <a:r>
              <a:rPr lang="en-US" dirty="0"/>
              <a:t>Direct and indirect measures may be used </a:t>
            </a:r>
          </a:p>
          <a:p>
            <a:pPr lvl="1" latinLnBrk="0"/>
            <a:r>
              <a:rPr lang="en-US" dirty="0">
                <a:hlinkClick r:id="rId2"/>
              </a:rPr>
              <a:t>https://datadryad.org/stash/dataset/doi:10.7272%2FQ6RJ4GPP</a:t>
            </a:r>
            <a:r>
              <a:rPr lang="en-US" dirty="0"/>
              <a:t>  </a:t>
            </a:r>
          </a:p>
          <a:p>
            <a:pPr latinLnBrk="0"/>
            <a:r>
              <a:rPr lang="en-US" dirty="0"/>
              <a:t>Indirect</a:t>
            </a:r>
          </a:p>
          <a:p>
            <a:pPr lvl="1" latinLnBrk="0"/>
            <a:r>
              <a:rPr lang="en-US" dirty="0"/>
              <a:t>Downloads – may indicate popularity, but not evidence of direct use</a:t>
            </a:r>
          </a:p>
          <a:p>
            <a:pPr lvl="1" latinLnBrk="0"/>
            <a:r>
              <a:rPr lang="en-US" dirty="0" err="1"/>
              <a:t>Altmetrics</a:t>
            </a:r>
            <a:r>
              <a:rPr lang="en-US" dirty="0"/>
              <a:t> – e.g., social media mentions; also, a measure of popularity</a:t>
            </a:r>
          </a:p>
          <a:p>
            <a:pPr lvl="1" latinLnBrk="0"/>
            <a:endParaRPr lang="en-US" dirty="0"/>
          </a:p>
          <a:p>
            <a:pPr latinLnBrk="0"/>
            <a:r>
              <a:rPr lang="en-US" dirty="0"/>
              <a:t>Direct</a:t>
            </a:r>
          </a:p>
          <a:p>
            <a:pPr lvl="1" latinLnBrk="0"/>
            <a:r>
              <a:rPr lang="en-US" dirty="0"/>
              <a:t>Citations – data may be formally cited like any other document</a:t>
            </a:r>
          </a:p>
          <a:p>
            <a:pPr lvl="1" latinLnBrk="0"/>
            <a:r>
              <a:rPr lang="en-US" dirty="0"/>
              <a:t>Integration into other sources – e.g., software or scripts that are integrated into larger programs</a:t>
            </a:r>
          </a:p>
        </p:txBody>
      </p:sp>
      <p:pic>
        <p:nvPicPr>
          <p:cNvPr id="4" name="그림 3">
            <a:hlinkClick r:id="rId2"/>
          </p:cNvPr>
          <p:cNvPicPr>
            <a:picLocks noChangeAspect="1"/>
          </p:cNvPicPr>
          <p:nvPr/>
        </p:nvPicPr>
        <p:blipFill>
          <a:blip r:embed="rId3"/>
          <a:stretch>
            <a:fillRect/>
          </a:stretch>
        </p:blipFill>
        <p:spPr>
          <a:xfrm>
            <a:off x="7283779" y="2453073"/>
            <a:ext cx="1811224" cy="1487331"/>
          </a:xfrm>
          <a:prstGeom prst="rect">
            <a:avLst/>
          </a:prstGeom>
          <a:ln>
            <a:solidFill>
              <a:schemeClr val="tx1"/>
            </a:solidFill>
          </a:ln>
        </p:spPr>
      </p:pic>
      <p:sp>
        <p:nvSpPr>
          <p:cNvPr id="5" name="슬라이드 번호 개체 틀 4">
            <a:extLst>
              <a:ext uri="{FF2B5EF4-FFF2-40B4-BE49-F238E27FC236}">
                <a16:creationId xmlns:a16="http://schemas.microsoft.com/office/drawing/2014/main" id="{E44E1E3E-B4CA-C707-FC1D-557D09445B92}"/>
              </a:ext>
            </a:extLst>
          </p:cNvPr>
          <p:cNvSpPr>
            <a:spLocks noGrp="1"/>
          </p:cNvSpPr>
          <p:nvPr>
            <p:ph type="sldNum" sz="quarter" idx="12"/>
          </p:nvPr>
        </p:nvSpPr>
        <p:spPr/>
        <p:txBody>
          <a:bodyPr/>
          <a:lstStyle/>
          <a:p>
            <a:fld id="{0CBCD4C5-718B-4D40-83EC-660F7BD3B511}" type="slidenum">
              <a:rPr lang="en-US" smtClean="0"/>
              <a:t>13</a:t>
            </a:fld>
            <a:endParaRPr lang="en-US"/>
          </a:p>
        </p:txBody>
      </p:sp>
    </p:spTree>
    <p:extLst>
      <p:ext uri="{BB962C8B-B14F-4D97-AF65-F5344CB8AC3E}">
        <p14:creationId xmlns:p14="http://schemas.microsoft.com/office/powerpoint/2010/main" val="3313785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CF6B0-62CF-4D1E-86FE-D234208F83CC}"/>
              </a:ext>
            </a:extLst>
          </p:cNvPr>
          <p:cNvSpPr>
            <a:spLocks noGrp="1"/>
          </p:cNvSpPr>
          <p:nvPr>
            <p:ph type="title"/>
          </p:nvPr>
        </p:nvSpPr>
        <p:spPr/>
        <p:txBody>
          <a:bodyPr/>
          <a:lstStyle/>
          <a:p>
            <a:r>
              <a:rPr lang="en-US" dirty="0"/>
              <a:t>Tracking Data Citations</a:t>
            </a:r>
          </a:p>
        </p:txBody>
      </p:sp>
      <p:sp>
        <p:nvSpPr>
          <p:cNvPr id="3" name="Content Placeholder 2">
            <a:extLst>
              <a:ext uri="{FF2B5EF4-FFF2-40B4-BE49-F238E27FC236}">
                <a16:creationId xmlns:a16="http://schemas.microsoft.com/office/drawing/2014/main" id="{18684724-222F-4D0A-A3FA-B3467FB7296A}"/>
              </a:ext>
            </a:extLst>
          </p:cNvPr>
          <p:cNvSpPr>
            <a:spLocks noGrp="1"/>
          </p:cNvSpPr>
          <p:nvPr>
            <p:ph idx="1"/>
          </p:nvPr>
        </p:nvSpPr>
        <p:spPr/>
        <p:txBody>
          <a:bodyPr/>
          <a:lstStyle/>
          <a:p>
            <a:r>
              <a:rPr lang="en-US" dirty="0"/>
              <a:t>A few indexes track data citations</a:t>
            </a:r>
          </a:p>
          <a:p>
            <a:endParaRPr lang="en-US" dirty="0"/>
          </a:p>
          <a:p>
            <a:r>
              <a:rPr lang="en-US" dirty="0"/>
              <a:t>Clarivate Analytics’ Data Citation Index</a:t>
            </a:r>
          </a:p>
          <a:p>
            <a:pPr lvl="1"/>
            <a:r>
              <a:rPr lang="en-US" dirty="0"/>
              <a:t>Began in 2012</a:t>
            </a:r>
          </a:p>
          <a:p>
            <a:pPr lvl="1"/>
            <a:r>
              <a:rPr lang="en-US" dirty="0"/>
              <a:t>Similar to its other citation databases (Web of Science)</a:t>
            </a:r>
          </a:p>
          <a:p>
            <a:pPr lvl="1"/>
            <a:r>
              <a:rPr lang="en-US" dirty="0"/>
              <a:t>Indexes hundreds of data repositories</a:t>
            </a:r>
          </a:p>
          <a:p>
            <a:pPr lvl="1"/>
            <a:endParaRPr lang="en-US" dirty="0"/>
          </a:p>
          <a:p>
            <a:r>
              <a:rPr lang="en-US" dirty="0"/>
              <a:t>DataCite.org </a:t>
            </a:r>
            <a:r>
              <a:rPr lang="en-US" altLang="ko-KR" dirty="0"/>
              <a:t>(</a:t>
            </a:r>
            <a:r>
              <a:rPr lang="en-US" altLang="ko-KR" dirty="0">
                <a:hlinkClick r:id="rId2"/>
              </a:rPr>
              <a:t>https://datacite.org/</a:t>
            </a:r>
            <a:r>
              <a:rPr lang="en-US" altLang="ko-KR" dirty="0"/>
              <a:t>) </a:t>
            </a:r>
            <a:endParaRPr lang="en-US" dirty="0"/>
          </a:p>
          <a:p>
            <a:pPr lvl="1"/>
            <a:endParaRPr lang="en-US" dirty="0"/>
          </a:p>
          <a:p>
            <a:endParaRPr lang="en-US" dirty="0"/>
          </a:p>
        </p:txBody>
      </p:sp>
      <p:pic>
        <p:nvPicPr>
          <p:cNvPr id="4" name="그림 3"/>
          <p:cNvPicPr>
            <a:picLocks noChangeAspect="1"/>
          </p:cNvPicPr>
          <p:nvPr/>
        </p:nvPicPr>
        <p:blipFill rotWithShape="1">
          <a:blip r:embed="rId3"/>
          <a:srcRect l="8527" t="4183" r="1111" b="7409"/>
          <a:stretch/>
        </p:blipFill>
        <p:spPr>
          <a:xfrm>
            <a:off x="6353665" y="2107134"/>
            <a:ext cx="2617219" cy="1875203"/>
          </a:xfrm>
          <a:prstGeom prst="rect">
            <a:avLst/>
          </a:prstGeom>
          <a:ln>
            <a:solidFill>
              <a:schemeClr val="tx1"/>
            </a:solidFill>
          </a:ln>
        </p:spPr>
      </p:pic>
      <p:pic>
        <p:nvPicPr>
          <p:cNvPr id="5" name="그림 4"/>
          <p:cNvPicPr>
            <a:picLocks noChangeAspect="1"/>
          </p:cNvPicPr>
          <p:nvPr/>
        </p:nvPicPr>
        <p:blipFill>
          <a:blip r:embed="rId4"/>
          <a:stretch>
            <a:fillRect/>
          </a:stretch>
        </p:blipFill>
        <p:spPr>
          <a:xfrm>
            <a:off x="5763727" y="4507325"/>
            <a:ext cx="3207158" cy="2179814"/>
          </a:xfrm>
          <a:prstGeom prst="rect">
            <a:avLst/>
          </a:prstGeom>
          <a:ln>
            <a:solidFill>
              <a:schemeClr val="tx1"/>
            </a:solidFill>
          </a:ln>
        </p:spPr>
      </p:pic>
      <p:sp>
        <p:nvSpPr>
          <p:cNvPr id="6" name="슬라이드 번호 개체 틀 5">
            <a:extLst>
              <a:ext uri="{FF2B5EF4-FFF2-40B4-BE49-F238E27FC236}">
                <a16:creationId xmlns:a16="http://schemas.microsoft.com/office/drawing/2014/main" id="{4CFAA903-B989-69AF-FD6D-818B7EA99FBB}"/>
              </a:ext>
            </a:extLst>
          </p:cNvPr>
          <p:cNvSpPr>
            <a:spLocks noGrp="1"/>
          </p:cNvSpPr>
          <p:nvPr>
            <p:ph type="sldNum" sz="quarter" idx="12"/>
          </p:nvPr>
        </p:nvSpPr>
        <p:spPr/>
        <p:txBody>
          <a:bodyPr/>
          <a:lstStyle/>
          <a:p>
            <a:fld id="{0CBCD4C5-718B-4D40-83EC-660F7BD3B511}" type="slidenum">
              <a:rPr lang="en-US" smtClean="0"/>
              <a:t>14</a:t>
            </a:fld>
            <a:endParaRPr lang="en-US"/>
          </a:p>
        </p:txBody>
      </p:sp>
    </p:spTree>
    <p:extLst>
      <p:ext uri="{BB962C8B-B14F-4D97-AF65-F5344CB8AC3E}">
        <p14:creationId xmlns:p14="http://schemas.microsoft.com/office/powerpoint/2010/main" val="2216303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E33AF-F59A-4B1E-BDC1-F9725745575A}"/>
              </a:ext>
            </a:extLst>
          </p:cNvPr>
          <p:cNvSpPr>
            <a:spLocks noGrp="1"/>
          </p:cNvSpPr>
          <p:nvPr>
            <p:ph type="title"/>
          </p:nvPr>
        </p:nvSpPr>
        <p:spPr/>
        <p:txBody>
          <a:bodyPr/>
          <a:lstStyle/>
          <a:p>
            <a:pPr latinLnBrk="0"/>
            <a:r>
              <a:rPr lang="en-US" dirty="0"/>
              <a:t>Current State of Citation Tracking</a:t>
            </a:r>
          </a:p>
        </p:txBody>
      </p:sp>
      <p:sp>
        <p:nvSpPr>
          <p:cNvPr id="3" name="Content Placeholder 2">
            <a:extLst>
              <a:ext uri="{FF2B5EF4-FFF2-40B4-BE49-F238E27FC236}">
                <a16:creationId xmlns:a16="http://schemas.microsoft.com/office/drawing/2014/main" id="{25314796-FFF9-449E-BB87-726B4DA7E196}"/>
              </a:ext>
            </a:extLst>
          </p:cNvPr>
          <p:cNvSpPr>
            <a:spLocks noGrp="1"/>
          </p:cNvSpPr>
          <p:nvPr>
            <p:ph idx="1"/>
          </p:nvPr>
        </p:nvSpPr>
        <p:spPr>
          <a:xfrm>
            <a:off x="435895" y="2492623"/>
            <a:ext cx="4471238" cy="3993018"/>
          </a:xfrm>
        </p:spPr>
        <p:txBody>
          <a:bodyPr>
            <a:normAutofit fontScale="92500" lnSpcReduction="10000"/>
          </a:bodyPr>
          <a:lstStyle/>
          <a:p>
            <a:pPr latinLnBrk="0"/>
            <a:r>
              <a:rPr lang="en-US" dirty="0"/>
              <a:t>Can be hit or miss</a:t>
            </a:r>
          </a:p>
          <a:p>
            <a:pPr latinLnBrk="0"/>
            <a:r>
              <a:rPr lang="en-US" dirty="0"/>
              <a:t>Citation database sources only capture citations from the repositories they index</a:t>
            </a:r>
          </a:p>
          <a:p>
            <a:pPr latinLnBrk="0"/>
            <a:r>
              <a:rPr lang="en-US" dirty="0"/>
              <a:t>Citations usually only captured if formally cited in references or other areas of papers</a:t>
            </a:r>
          </a:p>
          <a:p>
            <a:pPr lvl="1" latinLnBrk="0"/>
            <a:r>
              <a:rPr lang="en-US" dirty="0"/>
              <a:t>Informal citations buried in a paper are not captured, so data authors do not receive due credit</a:t>
            </a:r>
          </a:p>
          <a:p>
            <a:pPr latinLnBrk="0"/>
            <a:r>
              <a:rPr lang="en-US" dirty="0"/>
              <a:t>Currently, there isn’t a strong tradition for data </a:t>
            </a:r>
            <a:r>
              <a:rPr lang="en-US" dirty="0" err="1"/>
              <a:t>reusers</a:t>
            </a:r>
            <a:r>
              <a:rPr lang="en-US" dirty="0"/>
              <a:t> to cite data sources in the same way bibliographic sources are cited. </a:t>
            </a:r>
          </a:p>
        </p:txBody>
      </p:sp>
      <p:pic>
        <p:nvPicPr>
          <p:cNvPr id="5" name="그림 4"/>
          <p:cNvPicPr>
            <a:picLocks noChangeAspect="1"/>
          </p:cNvPicPr>
          <p:nvPr/>
        </p:nvPicPr>
        <p:blipFill rotWithShape="1">
          <a:blip r:embed="rId2"/>
          <a:srcRect l="5346" t="8136" r="8171" b="6189"/>
          <a:stretch/>
        </p:blipFill>
        <p:spPr>
          <a:xfrm>
            <a:off x="4943752" y="2766004"/>
            <a:ext cx="3941686" cy="2644040"/>
          </a:xfrm>
          <a:prstGeom prst="rect">
            <a:avLst/>
          </a:prstGeom>
        </p:spPr>
      </p:pic>
      <p:sp>
        <p:nvSpPr>
          <p:cNvPr id="6" name="TextBox 5"/>
          <p:cNvSpPr txBox="1"/>
          <p:nvPr/>
        </p:nvSpPr>
        <p:spPr>
          <a:xfrm>
            <a:off x="4572000" y="6265704"/>
            <a:ext cx="4313439" cy="400110"/>
          </a:xfrm>
          <a:prstGeom prst="rect">
            <a:avLst/>
          </a:prstGeom>
          <a:noFill/>
        </p:spPr>
        <p:txBody>
          <a:bodyPr wrap="square" rtlCol="0">
            <a:spAutoFit/>
          </a:bodyPr>
          <a:lstStyle/>
          <a:p>
            <a:r>
              <a:rPr lang="en-US" sz="1000" dirty="0"/>
              <a:t>Source from: (Park, &amp; Wolfram, 2018) </a:t>
            </a:r>
            <a:r>
              <a:rPr lang="en-US" sz="1000" dirty="0">
                <a:hlinkClick r:id="rId3"/>
              </a:rPr>
              <a:t>https://asistdl.onlinelibrary.wiley.com/doi/pdf/10.1002/asi.24049</a:t>
            </a:r>
            <a:r>
              <a:rPr lang="en-US" sz="1000" dirty="0"/>
              <a:t> </a:t>
            </a:r>
          </a:p>
        </p:txBody>
      </p:sp>
      <p:sp>
        <p:nvSpPr>
          <p:cNvPr id="4" name="슬라이드 번호 개체 틀 3">
            <a:extLst>
              <a:ext uri="{FF2B5EF4-FFF2-40B4-BE49-F238E27FC236}">
                <a16:creationId xmlns:a16="http://schemas.microsoft.com/office/drawing/2014/main" id="{B14743E0-729A-B00A-A2AA-DA20FB956BEC}"/>
              </a:ext>
            </a:extLst>
          </p:cNvPr>
          <p:cNvSpPr>
            <a:spLocks noGrp="1"/>
          </p:cNvSpPr>
          <p:nvPr>
            <p:ph type="sldNum" sz="quarter" idx="12"/>
          </p:nvPr>
        </p:nvSpPr>
        <p:spPr/>
        <p:txBody>
          <a:bodyPr/>
          <a:lstStyle/>
          <a:p>
            <a:fld id="{0CBCD4C5-718B-4D40-83EC-660F7BD3B511}" type="slidenum">
              <a:rPr lang="en-US" smtClean="0"/>
              <a:t>15</a:t>
            </a:fld>
            <a:endParaRPr lang="en-US"/>
          </a:p>
        </p:txBody>
      </p:sp>
    </p:spTree>
    <p:extLst>
      <p:ext uri="{BB962C8B-B14F-4D97-AF65-F5344CB8AC3E}">
        <p14:creationId xmlns:p14="http://schemas.microsoft.com/office/powerpoint/2010/main" val="2775107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39E504-17A1-447D-AEB8-CC1015CB71D1}"/>
              </a:ext>
            </a:extLst>
          </p:cNvPr>
          <p:cNvSpPr>
            <a:spLocks noGrp="1"/>
          </p:cNvSpPr>
          <p:nvPr>
            <p:ph type="title"/>
          </p:nvPr>
        </p:nvSpPr>
        <p:spPr/>
        <p:txBody>
          <a:bodyPr/>
          <a:lstStyle/>
          <a:p>
            <a:r>
              <a:rPr lang="en-US" altLang="ko-KR" dirty="0"/>
              <a:t>Examples of Data Citation</a:t>
            </a:r>
            <a:endParaRPr lang="ko-KR" altLang="en-US" dirty="0"/>
          </a:p>
        </p:txBody>
      </p:sp>
      <p:sp>
        <p:nvSpPr>
          <p:cNvPr id="3" name="내용 개체 틀 2">
            <a:extLst>
              <a:ext uri="{FF2B5EF4-FFF2-40B4-BE49-F238E27FC236}">
                <a16:creationId xmlns:a16="http://schemas.microsoft.com/office/drawing/2014/main" id="{53081ADF-02C6-4FE0-8296-C6236C974D2C}"/>
              </a:ext>
            </a:extLst>
          </p:cNvPr>
          <p:cNvSpPr>
            <a:spLocks noGrp="1"/>
          </p:cNvSpPr>
          <p:nvPr>
            <p:ph idx="1"/>
          </p:nvPr>
        </p:nvSpPr>
        <p:spPr>
          <a:xfrm>
            <a:off x="837543" y="3429000"/>
            <a:ext cx="7468913" cy="2729845"/>
          </a:xfrm>
        </p:spPr>
        <p:txBody>
          <a:bodyPr>
            <a:normAutofit fontScale="55000" lnSpcReduction="20000"/>
          </a:bodyPr>
          <a:lstStyle/>
          <a:p>
            <a:pPr algn="l">
              <a:buFont typeface="Arial" panose="020B0604020202020204" pitchFamily="34" charset="0"/>
              <a:buChar char="•"/>
            </a:pPr>
            <a:r>
              <a:rPr lang="en-US" altLang="ko-KR" b="0" i="0" dirty="0">
                <a:solidFill>
                  <a:srgbClr val="333333"/>
                </a:solidFill>
                <a:effectLst/>
              </a:rPr>
              <a:t>Kumar, </a:t>
            </a:r>
            <a:r>
              <a:rPr lang="en-US" altLang="ko-KR" b="0" i="0" dirty="0" err="1">
                <a:solidFill>
                  <a:srgbClr val="333333"/>
                </a:solidFill>
                <a:effectLst/>
              </a:rPr>
              <a:t>Sujai</a:t>
            </a:r>
            <a:r>
              <a:rPr lang="en-US" altLang="ko-KR" b="0" i="0" dirty="0">
                <a:solidFill>
                  <a:srgbClr val="333333"/>
                </a:solidFill>
                <a:effectLst/>
              </a:rPr>
              <a:t> (2012): 20 Nematode Proteomes. </a:t>
            </a:r>
            <a:r>
              <a:rPr lang="en-US" altLang="ko-KR" b="0" i="0" dirty="0" err="1">
                <a:solidFill>
                  <a:srgbClr val="333333"/>
                </a:solidFill>
                <a:effectLst/>
              </a:rPr>
              <a:t>figshare</a:t>
            </a:r>
            <a:r>
              <a:rPr lang="en-US" altLang="ko-KR" b="0" i="0" dirty="0">
                <a:solidFill>
                  <a:srgbClr val="333333"/>
                </a:solidFill>
                <a:effectLst/>
              </a:rPr>
              <a:t>. https://doi.org/10.6084/m9.figshare.96035.v2 (Accessed 2016-09-06).</a:t>
            </a:r>
          </a:p>
          <a:p>
            <a:pPr algn="l">
              <a:buFont typeface="Arial" panose="020B0604020202020204" pitchFamily="34" charset="0"/>
              <a:buChar char="•"/>
            </a:pPr>
            <a:r>
              <a:rPr lang="en-US" altLang="ko-KR" b="0" i="0" dirty="0" err="1">
                <a:solidFill>
                  <a:srgbClr val="333333"/>
                </a:solidFill>
                <a:effectLst/>
              </a:rPr>
              <a:t>Morran</a:t>
            </a:r>
            <a:r>
              <a:rPr lang="en-US" altLang="ko-KR" b="0" i="0" dirty="0">
                <a:solidFill>
                  <a:srgbClr val="333333"/>
                </a:solidFill>
                <a:effectLst/>
              </a:rPr>
              <a:t> LT, Parrish II RC, </a:t>
            </a:r>
            <a:r>
              <a:rPr lang="en-US" altLang="ko-KR" b="0" i="0" dirty="0" err="1">
                <a:solidFill>
                  <a:srgbClr val="333333"/>
                </a:solidFill>
                <a:effectLst/>
              </a:rPr>
              <a:t>Gelarden</a:t>
            </a:r>
            <a:r>
              <a:rPr lang="en-US" altLang="ko-KR" b="0" i="0" dirty="0">
                <a:solidFill>
                  <a:srgbClr val="333333"/>
                </a:solidFill>
                <a:effectLst/>
              </a:rPr>
              <a:t> IA, Lively CM (2012) Data from: Temporal dynamics of outcrossing and host mortality rates in host-pathogen experimental coevolution. Dryad Digital Repository. https://doi.org/10.5061/dryad.c3gh6</a:t>
            </a:r>
          </a:p>
          <a:p>
            <a:pPr algn="l">
              <a:buFont typeface="Arial" panose="020B0604020202020204" pitchFamily="34" charset="0"/>
              <a:buChar char="•"/>
            </a:pPr>
            <a:r>
              <a:rPr lang="en-US" altLang="ko-KR" b="0" i="0" dirty="0">
                <a:solidFill>
                  <a:srgbClr val="333333"/>
                </a:solidFill>
                <a:effectLst/>
              </a:rPr>
              <a:t>Donna Strahan. "08-B-1 from Jordan/Petra Great Temple/Upper Temenos/Trench 94/Locus 41". (2009) In Petra Great Temple Excavations. Martha Sharp </a:t>
            </a:r>
            <a:r>
              <a:rPr lang="en-US" altLang="ko-KR" b="0" i="0" dirty="0" err="1">
                <a:solidFill>
                  <a:srgbClr val="333333"/>
                </a:solidFill>
                <a:effectLst/>
              </a:rPr>
              <a:t>Joukowsky</a:t>
            </a:r>
            <a:r>
              <a:rPr lang="en-US" altLang="ko-KR" b="0" i="0" dirty="0">
                <a:solidFill>
                  <a:srgbClr val="333333"/>
                </a:solidFill>
                <a:effectLst/>
              </a:rPr>
              <a:t> (Ed.) Releases: 2009-10-26. Open Context. https://opencontext.org/subjects/30C3F340-5D14-497A-B9D0-7A0DA2C019F1 ARK (Archive): http://n2t.net/ark:/28722/k2125xk7p</a:t>
            </a:r>
          </a:p>
          <a:p>
            <a:pPr algn="l">
              <a:buFont typeface="Arial" panose="020B0604020202020204" pitchFamily="34" charset="0"/>
              <a:buChar char="•"/>
            </a:pPr>
            <a:r>
              <a:rPr lang="en-US" altLang="ko-KR" b="0" i="0" dirty="0">
                <a:solidFill>
                  <a:srgbClr val="333333"/>
                </a:solidFill>
                <a:effectLst/>
              </a:rPr>
              <a:t>OECD (2008), Social Expenditures aggregates, OECD Social Expenditure Statistics (database). https://doi.org/10.1787/000530172303 (Accessed on 2008-12-02).</a:t>
            </a:r>
          </a:p>
          <a:p>
            <a:pPr algn="l">
              <a:buFont typeface="Arial" panose="020B0604020202020204" pitchFamily="34" charset="0"/>
              <a:buChar char="•"/>
            </a:pPr>
            <a:r>
              <a:rPr lang="en-US" altLang="ko-KR" b="0" i="0" dirty="0" err="1">
                <a:solidFill>
                  <a:srgbClr val="333333"/>
                </a:solidFill>
                <a:effectLst/>
              </a:rPr>
              <a:t>Denhard</a:t>
            </a:r>
            <a:r>
              <a:rPr lang="en-US" altLang="ko-KR" b="0" i="0" dirty="0">
                <a:solidFill>
                  <a:srgbClr val="333333"/>
                </a:solidFill>
                <a:effectLst/>
              </a:rPr>
              <a:t>, Michael (2009): </a:t>
            </a:r>
            <a:r>
              <a:rPr lang="en-US" altLang="ko-KR" b="0" i="0" dirty="0" err="1">
                <a:solidFill>
                  <a:srgbClr val="333333"/>
                </a:solidFill>
                <a:effectLst/>
              </a:rPr>
              <a:t>dphase_mpeps</a:t>
            </a:r>
            <a:r>
              <a:rPr lang="en-US" altLang="ko-KR" b="0" i="0" dirty="0">
                <a:solidFill>
                  <a:srgbClr val="333333"/>
                </a:solidFill>
                <a:effectLst/>
              </a:rPr>
              <a:t>: </a:t>
            </a:r>
            <a:r>
              <a:rPr lang="en-US" altLang="ko-KR" b="0" i="0" dirty="0" err="1">
                <a:solidFill>
                  <a:srgbClr val="333333"/>
                </a:solidFill>
                <a:effectLst/>
              </a:rPr>
              <a:t>MicroPEPS</a:t>
            </a:r>
            <a:r>
              <a:rPr lang="en-US" altLang="ko-KR" b="0" i="0" dirty="0">
                <a:solidFill>
                  <a:srgbClr val="333333"/>
                </a:solidFill>
                <a:effectLst/>
              </a:rPr>
              <a:t> LAF-Ensemble run by DWD for the MAP D-PHASE project. World Data Center for Climate. https://doi.org/10.1594/WDCC/dphase_mpeps</a:t>
            </a:r>
          </a:p>
          <a:p>
            <a:pPr algn="l">
              <a:buFont typeface="Arial" panose="020B0604020202020204" pitchFamily="34" charset="0"/>
              <a:buChar char="•"/>
            </a:pPr>
            <a:r>
              <a:rPr lang="en-US" altLang="ko-KR" b="0" i="0" dirty="0" err="1">
                <a:solidFill>
                  <a:srgbClr val="333333"/>
                </a:solidFill>
                <a:effectLst/>
              </a:rPr>
              <a:t>Manoug</a:t>
            </a:r>
            <a:r>
              <a:rPr lang="en-US" altLang="ko-KR" b="0" i="0" dirty="0">
                <a:solidFill>
                  <a:srgbClr val="333333"/>
                </a:solidFill>
                <a:effectLst/>
              </a:rPr>
              <a:t>, J L (1882): Useful data on the rise of the Nile. Alexandria : Printing-Office V </a:t>
            </a:r>
            <a:r>
              <a:rPr lang="en-US" altLang="ko-KR" b="0" i="0" dirty="0" err="1">
                <a:solidFill>
                  <a:srgbClr val="333333"/>
                </a:solidFill>
                <a:effectLst/>
              </a:rPr>
              <a:t>Penasson</a:t>
            </a:r>
            <a:r>
              <a:rPr lang="en-US" altLang="ko-KR" b="0" i="0" dirty="0">
                <a:solidFill>
                  <a:srgbClr val="333333"/>
                </a:solidFill>
                <a:effectLst/>
              </a:rPr>
              <a:t>. http://n2t.net/ark:/13960/t44q88124</a:t>
            </a:r>
          </a:p>
          <a:p>
            <a:endParaRPr lang="ko-KR" altLang="en-US" dirty="0"/>
          </a:p>
        </p:txBody>
      </p:sp>
      <p:sp>
        <p:nvSpPr>
          <p:cNvPr id="5" name="TextBox 4">
            <a:extLst>
              <a:ext uri="{FF2B5EF4-FFF2-40B4-BE49-F238E27FC236}">
                <a16:creationId xmlns:a16="http://schemas.microsoft.com/office/drawing/2014/main" id="{D063C493-B0F9-47A3-820F-205D4E36699E}"/>
              </a:ext>
            </a:extLst>
          </p:cNvPr>
          <p:cNvSpPr txBox="1"/>
          <p:nvPr/>
        </p:nvSpPr>
        <p:spPr>
          <a:xfrm>
            <a:off x="3044469" y="6412229"/>
            <a:ext cx="5692806" cy="300082"/>
          </a:xfrm>
          <a:prstGeom prst="rect">
            <a:avLst/>
          </a:prstGeom>
          <a:noFill/>
        </p:spPr>
        <p:txBody>
          <a:bodyPr wrap="square" rtlCol="0">
            <a:spAutoFit/>
          </a:bodyPr>
          <a:lstStyle/>
          <a:p>
            <a:r>
              <a:rPr lang="en-US" altLang="ko-KR" sz="1350" dirty="0"/>
              <a:t>&lt;Source: The Regents of the University of California&gt;</a:t>
            </a:r>
            <a:endParaRPr lang="ko-KR" altLang="en-US" sz="1350" dirty="0"/>
          </a:p>
        </p:txBody>
      </p:sp>
      <p:sp>
        <p:nvSpPr>
          <p:cNvPr id="4" name="슬라이드 번호 개체 틀 3">
            <a:extLst>
              <a:ext uri="{FF2B5EF4-FFF2-40B4-BE49-F238E27FC236}">
                <a16:creationId xmlns:a16="http://schemas.microsoft.com/office/drawing/2014/main" id="{19BB0E3B-5719-6ADB-2C51-A4A87F92AA8A}"/>
              </a:ext>
            </a:extLst>
          </p:cNvPr>
          <p:cNvSpPr>
            <a:spLocks noGrp="1"/>
          </p:cNvSpPr>
          <p:nvPr>
            <p:ph type="sldNum" sz="quarter" idx="12"/>
          </p:nvPr>
        </p:nvSpPr>
        <p:spPr/>
        <p:txBody>
          <a:bodyPr/>
          <a:lstStyle/>
          <a:p>
            <a:fld id="{0CBCD4C5-718B-4D40-83EC-660F7BD3B511}" type="slidenum">
              <a:rPr lang="en-US" smtClean="0"/>
              <a:t>16</a:t>
            </a:fld>
            <a:endParaRPr lang="en-US"/>
          </a:p>
        </p:txBody>
      </p:sp>
      <p:pic>
        <p:nvPicPr>
          <p:cNvPr id="7" name="그림 6">
            <a:extLst>
              <a:ext uri="{FF2B5EF4-FFF2-40B4-BE49-F238E27FC236}">
                <a16:creationId xmlns:a16="http://schemas.microsoft.com/office/drawing/2014/main" id="{CCAF3045-50DC-3852-91E0-55565F761243}"/>
              </a:ext>
            </a:extLst>
          </p:cNvPr>
          <p:cNvPicPr>
            <a:picLocks noChangeAspect="1"/>
          </p:cNvPicPr>
          <p:nvPr/>
        </p:nvPicPr>
        <p:blipFill>
          <a:blip r:embed="rId2"/>
          <a:stretch>
            <a:fillRect/>
          </a:stretch>
        </p:blipFill>
        <p:spPr>
          <a:xfrm>
            <a:off x="1263368" y="2205872"/>
            <a:ext cx="6086475" cy="969744"/>
          </a:xfrm>
          <a:prstGeom prst="rect">
            <a:avLst/>
          </a:prstGeom>
        </p:spPr>
      </p:pic>
    </p:spTree>
    <p:extLst>
      <p:ext uri="{BB962C8B-B14F-4D97-AF65-F5344CB8AC3E}">
        <p14:creationId xmlns:p14="http://schemas.microsoft.com/office/powerpoint/2010/main" val="3927621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D182-7287-4722-BED7-B5768E07F0B5}"/>
              </a:ext>
            </a:extLst>
          </p:cNvPr>
          <p:cNvSpPr>
            <a:spLocks noGrp="1"/>
          </p:cNvSpPr>
          <p:nvPr>
            <p:ph type="title"/>
          </p:nvPr>
        </p:nvSpPr>
        <p:spPr>
          <a:xfrm>
            <a:off x="865969" y="927098"/>
            <a:ext cx="7278789" cy="709865"/>
          </a:xfrm>
        </p:spPr>
        <p:txBody>
          <a:bodyPr/>
          <a:lstStyle/>
          <a:p>
            <a:pPr latinLnBrk="0"/>
            <a:r>
              <a:rPr lang="en-US" dirty="0"/>
              <a:t>A Role for Information Professionals</a:t>
            </a:r>
          </a:p>
        </p:txBody>
      </p:sp>
      <p:sp>
        <p:nvSpPr>
          <p:cNvPr id="3" name="Content Placeholder 2">
            <a:extLst>
              <a:ext uri="{FF2B5EF4-FFF2-40B4-BE49-F238E27FC236}">
                <a16:creationId xmlns:a16="http://schemas.microsoft.com/office/drawing/2014/main" id="{32814DEF-CE82-4C55-93ED-184822D02B13}"/>
              </a:ext>
            </a:extLst>
          </p:cNvPr>
          <p:cNvSpPr>
            <a:spLocks noGrp="1"/>
          </p:cNvSpPr>
          <p:nvPr>
            <p:ph idx="1"/>
          </p:nvPr>
        </p:nvSpPr>
        <p:spPr>
          <a:xfrm>
            <a:off x="864382" y="2489200"/>
            <a:ext cx="7605542" cy="3530600"/>
          </a:xfrm>
        </p:spPr>
        <p:txBody>
          <a:bodyPr>
            <a:normAutofit/>
          </a:bodyPr>
          <a:lstStyle/>
          <a:p>
            <a:pPr latinLnBrk="0"/>
            <a:r>
              <a:rPr lang="en-US" dirty="0"/>
              <a:t>As developers of shared data</a:t>
            </a:r>
          </a:p>
          <a:p>
            <a:pPr lvl="1" latinLnBrk="0"/>
            <a:r>
              <a:rPr lang="en-US" dirty="0"/>
              <a:t>Provide a formal citation format for your data</a:t>
            </a:r>
          </a:p>
          <a:p>
            <a:pPr lvl="1" latinLnBrk="0"/>
            <a:r>
              <a:rPr lang="en-US" dirty="0"/>
              <a:t>Ensure it is appropriately indexed for discovery by others</a:t>
            </a:r>
          </a:p>
          <a:p>
            <a:pPr lvl="1" latinLnBrk="0"/>
            <a:endParaRPr lang="en-US" dirty="0"/>
          </a:p>
          <a:p>
            <a:pPr latinLnBrk="0"/>
            <a:r>
              <a:rPr lang="en-US" dirty="0"/>
              <a:t>As data managers/librarians</a:t>
            </a:r>
          </a:p>
          <a:p>
            <a:pPr lvl="1" latinLnBrk="0"/>
            <a:r>
              <a:rPr lang="en-US" dirty="0"/>
              <a:t>Ensure developers of data sources are aware of acknowledgement practices within the community and by data publishing sources (repositories, journals)</a:t>
            </a:r>
          </a:p>
          <a:p>
            <a:pPr lvl="1" latinLnBrk="0"/>
            <a:r>
              <a:rPr lang="en-US" dirty="0"/>
              <a:t>Encourage formal citation to provide data authors due credit</a:t>
            </a:r>
          </a:p>
        </p:txBody>
      </p:sp>
      <p:sp>
        <p:nvSpPr>
          <p:cNvPr id="4" name="슬라이드 번호 개체 틀 3">
            <a:extLst>
              <a:ext uri="{FF2B5EF4-FFF2-40B4-BE49-F238E27FC236}">
                <a16:creationId xmlns:a16="http://schemas.microsoft.com/office/drawing/2014/main" id="{47C0A8EB-90EC-6770-8419-7698C13A8ACC}"/>
              </a:ext>
            </a:extLst>
          </p:cNvPr>
          <p:cNvSpPr>
            <a:spLocks noGrp="1"/>
          </p:cNvSpPr>
          <p:nvPr>
            <p:ph type="sldNum" sz="quarter" idx="12"/>
          </p:nvPr>
        </p:nvSpPr>
        <p:spPr/>
        <p:txBody>
          <a:bodyPr/>
          <a:lstStyle/>
          <a:p>
            <a:fld id="{0CBCD4C5-718B-4D40-83EC-660F7BD3B511}" type="slidenum">
              <a:rPr lang="en-US" smtClean="0"/>
              <a:t>17</a:t>
            </a:fld>
            <a:endParaRPr lang="en-US"/>
          </a:p>
        </p:txBody>
      </p:sp>
    </p:spTree>
    <p:extLst>
      <p:ext uri="{BB962C8B-B14F-4D97-AF65-F5344CB8AC3E}">
        <p14:creationId xmlns:p14="http://schemas.microsoft.com/office/powerpoint/2010/main" val="2910564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E743-5575-4B31-BFF1-E7C7277808E8}"/>
              </a:ext>
            </a:extLst>
          </p:cNvPr>
          <p:cNvSpPr>
            <a:spLocks noGrp="1"/>
          </p:cNvSpPr>
          <p:nvPr>
            <p:ph type="title"/>
          </p:nvPr>
        </p:nvSpPr>
        <p:spPr/>
        <p:txBody>
          <a:bodyPr/>
          <a:lstStyle/>
          <a:p>
            <a:r>
              <a:rPr lang="en-US" dirty="0"/>
              <a:t>Types of Open Data Resources</a:t>
            </a:r>
          </a:p>
        </p:txBody>
      </p:sp>
      <p:sp>
        <p:nvSpPr>
          <p:cNvPr id="3" name="Content Placeholder 2">
            <a:extLst>
              <a:ext uri="{FF2B5EF4-FFF2-40B4-BE49-F238E27FC236}">
                <a16:creationId xmlns:a16="http://schemas.microsoft.com/office/drawing/2014/main" id="{41249230-1924-436E-95E5-66651A86C9B4}"/>
              </a:ext>
            </a:extLst>
          </p:cNvPr>
          <p:cNvSpPr>
            <a:spLocks noGrp="1"/>
          </p:cNvSpPr>
          <p:nvPr>
            <p:ph idx="1"/>
          </p:nvPr>
        </p:nvSpPr>
        <p:spPr>
          <a:xfrm>
            <a:off x="864382" y="2489200"/>
            <a:ext cx="7605542" cy="3530600"/>
          </a:xfrm>
        </p:spPr>
        <p:txBody>
          <a:bodyPr/>
          <a:lstStyle/>
          <a:p>
            <a:pPr latinLnBrk="0"/>
            <a:r>
              <a:rPr lang="en-US" dirty="0"/>
              <a:t>Open Education Resources (OER) includes digital learning materials such as</a:t>
            </a:r>
          </a:p>
          <a:p>
            <a:pPr lvl="1" latinLnBrk="0"/>
            <a:r>
              <a:rPr lang="en-US" dirty="0"/>
              <a:t>Open textbooks, full courses, syllabi, lectures, homework assignments, quizzes, lab activities</a:t>
            </a:r>
          </a:p>
          <a:p>
            <a:pPr lvl="1" latinLnBrk="0"/>
            <a:r>
              <a:rPr lang="en-US" dirty="0"/>
              <a:t>e.g.) MIT’s open courseware </a:t>
            </a:r>
            <a:r>
              <a:rPr lang="en-US" dirty="0">
                <a:hlinkClick r:id="rId2"/>
              </a:rPr>
              <a:t>https://ocw.mit.edu/courses/most-visited-courses/</a:t>
            </a:r>
            <a:r>
              <a:rPr lang="en-US" dirty="0"/>
              <a:t> </a:t>
            </a:r>
          </a:p>
          <a:p>
            <a:pPr lvl="1" latinLnBrk="0"/>
            <a:endParaRPr lang="en-US" dirty="0"/>
          </a:p>
          <a:p>
            <a:pPr marL="314213" indent="-214313" latinLnBrk="0"/>
            <a:r>
              <a:rPr lang="en-US" dirty="0"/>
              <a:t>Government Data</a:t>
            </a:r>
          </a:p>
          <a:p>
            <a:pPr marL="314213" indent="-214313" latinLnBrk="0"/>
            <a:endParaRPr lang="en-US" dirty="0"/>
          </a:p>
          <a:p>
            <a:pPr marL="314213" indent="-214313" latinLnBrk="0"/>
            <a:r>
              <a:rPr lang="en-US" dirty="0"/>
              <a:t>Research Data</a:t>
            </a:r>
          </a:p>
        </p:txBody>
      </p:sp>
      <p:sp>
        <p:nvSpPr>
          <p:cNvPr id="4" name="슬라이드 번호 개체 틀 3">
            <a:extLst>
              <a:ext uri="{FF2B5EF4-FFF2-40B4-BE49-F238E27FC236}">
                <a16:creationId xmlns:a16="http://schemas.microsoft.com/office/drawing/2014/main" id="{4AFD9D3D-E65C-7109-59B2-C3BB125388CA}"/>
              </a:ext>
            </a:extLst>
          </p:cNvPr>
          <p:cNvSpPr>
            <a:spLocks noGrp="1"/>
          </p:cNvSpPr>
          <p:nvPr>
            <p:ph type="sldNum" sz="quarter" idx="12"/>
          </p:nvPr>
        </p:nvSpPr>
        <p:spPr/>
        <p:txBody>
          <a:bodyPr/>
          <a:lstStyle/>
          <a:p>
            <a:fld id="{0CBCD4C5-718B-4D40-83EC-660F7BD3B511}" type="slidenum">
              <a:rPr lang="en-US" smtClean="0"/>
              <a:t>18</a:t>
            </a:fld>
            <a:endParaRPr lang="en-US"/>
          </a:p>
        </p:txBody>
      </p:sp>
    </p:spTree>
    <p:extLst>
      <p:ext uri="{BB962C8B-B14F-4D97-AF65-F5344CB8AC3E}">
        <p14:creationId xmlns:p14="http://schemas.microsoft.com/office/powerpoint/2010/main" val="3957009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15151-659B-48FF-87EB-D9D545F7CE33}"/>
              </a:ext>
            </a:extLst>
          </p:cNvPr>
          <p:cNvSpPr>
            <a:spLocks noGrp="1"/>
          </p:cNvSpPr>
          <p:nvPr>
            <p:ph type="title"/>
          </p:nvPr>
        </p:nvSpPr>
        <p:spPr/>
        <p:txBody>
          <a:bodyPr/>
          <a:lstStyle/>
          <a:p>
            <a:r>
              <a:rPr lang="en-US" dirty="0"/>
              <a:t>Characteristic of Open Data</a:t>
            </a:r>
          </a:p>
        </p:txBody>
      </p:sp>
      <p:sp>
        <p:nvSpPr>
          <p:cNvPr id="3" name="Content Placeholder 2">
            <a:extLst>
              <a:ext uri="{FF2B5EF4-FFF2-40B4-BE49-F238E27FC236}">
                <a16:creationId xmlns:a16="http://schemas.microsoft.com/office/drawing/2014/main" id="{8D04C6DC-FB6D-4D9F-A802-A5C5EDA19C8B}"/>
              </a:ext>
            </a:extLst>
          </p:cNvPr>
          <p:cNvSpPr>
            <a:spLocks noGrp="1"/>
          </p:cNvSpPr>
          <p:nvPr>
            <p:ph idx="1"/>
          </p:nvPr>
        </p:nvSpPr>
        <p:spPr/>
        <p:txBody>
          <a:bodyPr/>
          <a:lstStyle/>
          <a:p>
            <a:r>
              <a:rPr lang="en-US" dirty="0"/>
              <a:t>Used</a:t>
            </a:r>
          </a:p>
          <a:p>
            <a:r>
              <a:rPr lang="en-US" dirty="0"/>
              <a:t>Reused</a:t>
            </a:r>
          </a:p>
          <a:p>
            <a:r>
              <a:rPr lang="en-US" dirty="0"/>
              <a:t>Distributed</a:t>
            </a:r>
          </a:p>
          <a:p>
            <a:r>
              <a:rPr lang="en-US" dirty="0"/>
              <a:t>Easy to find</a:t>
            </a:r>
          </a:p>
          <a:p>
            <a:r>
              <a:rPr lang="en-US" dirty="0"/>
              <a:t>Easy to understand </a:t>
            </a:r>
          </a:p>
          <a:p>
            <a:r>
              <a:rPr lang="en-US" dirty="0"/>
              <a:t>Easy to access</a:t>
            </a:r>
          </a:p>
          <a:p>
            <a:r>
              <a:rPr lang="en-US" dirty="0"/>
              <a:t>Safe to use </a:t>
            </a:r>
          </a:p>
        </p:txBody>
      </p:sp>
      <p:sp>
        <p:nvSpPr>
          <p:cNvPr id="4" name="슬라이드 번호 개체 틀 3">
            <a:extLst>
              <a:ext uri="{FF2B5EF4-FFF2-40B4-BE49-F238E27FC236}">
                <a16:creationId xmlns:a16="http://schemas.microsoft.com/office/drawing/2014/main" id="{C5052580-960C-E9F2-3149-8EA7B09556AE}"/>
              </a:ext>
            </a:extLst>
          </p:cNvPr>
          <p:cNvSpPr>
            <a:spLocks noGrp="1"/>
          </p:cNvSpPr>
          <p:nvPr>
            <p:ph type="sldNum" sz="quarter" idx="12"/>
          </p:nvPr>
        </p:nvSpPr>
        <p:spPr/>
        <p:txBody>
          <a:bodyPr/>
          <a:lstStyle/>
          <a:p>
            <a:fld id="{0CBCD4C5-718B-4D40-83EC-660F7BD3B511}" type="slidenum">
              <a:rPr lang="en-US" smtClean="0"/>
              <a:t>19</a:t>
            </a:fld>
            <a:endParaRPr lang="en-US"/>
          </a:p>
        </p:txBody>
      </p:sp>
    </p:spTree>
    <p:extLst>
      <p:ext uri="{BB962C8B-B14F-4D97-AF65-F5344CB8AC3E}">
        <p14:creationId xmlns:p14="http://schemas.microsoft.com/office/powerpoint/2010/main" val="2189872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D56F-312B-4B65-BC68-983660164FF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A02762F-ADE2-475A-8BB4-B49733D1F9BD}"/>
              </a:ext>
            </a:extLst>
          </p:cNvPr>
          <p:cNvSpPr>
            <a:spLocks noGrp="1"/>
          </p:cNvSpPr>
          <p:nvPr>
            <p:ph idx="1"/>
          </p:nvPr>
        </p:nvSpPr>
        <p:spPr/>
        <p:txBody>
          <a:bodyPr/>
          <a:lstStyle/>
          <a:p>
            <a:r>
              <a:rPr lang="en-US" dirty="0"/>
              <a:t>Introduction to key ideas in data management and curation</a:t>
            </a:r>
          </a:p>
          <a:p>
            <a:r>
              <a:rPr lang="en-US" dirty="0"/>
              <a:t>Who, What, Why?</a:t>
            </a:r>
          </a:p>
          <a:p>
            <a:endParaRPr lang="en-US" dirty="0"/>
          </a:p>
        </p:txBody>
      </p:sp>
      <p:sp>
        <p:nvSpPr>
          <p:cNvPr id="4" name="슬라이드 번호 개체 틀 3">
            <a:extLst>
              <a:ext uri="{FF2B5EF4-FFF2-40B4-BE49-F238E27FC236}">
                <a16:creationId xmlns:a16="http://schemas.microsoft.com/office/drawing/2014/main" id="{9BCA3076-DB4C-EDC2-52C3-6A3F2E1AB51F}"/>
              </a:ext>
            </a:extLst>
          </p:cNvPr>
          <p:cNvSpPr>
            <a:spLocks noGrp="1"/>
          </p:cNvSpPr>
          <p:nvPr>
            <p:ph type="sldNum" sz="quarter" idx="12"/>
          </p:nvPr>
        </p:nvSpPr>
        <p:spPr/>
        <p:txBody>
          <a:bodyPr/>
          <a:lstStyle/>
          <a:p>
            <a:fld id="{E745D62A-2284-496F-A42D-81EEFD820DB1}" type="slidenum">
              <a:rPr lang="en-US" smtClean="0"/>
              <a:t>2</a:t>
            </a:fld>
            <a:endParaRPr lang="en-US"/>
          </a:p>
        </p:txBody>
      </p:sp>
    </p:spTree>
    <p:extLst>
      <p:ext uri="{BB962C8B-B14F-4D97-AF65-F5344CB8AC3E}">
        <p14:creationId xmlns:p14="http://schemas.microsoft.com/office/powerpoint/2010/main" val="2779654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5918B-C8FD-4A90-9B30-39A9296762BF}"/>
              </a:ext>
            </a:extLst>
          </p:cNvPr>
          <p:cNvSpPr>
            <a:spLocks noGrp="1"/>
          </p:cNvSpPr>
          <p:nvPr>
            <p:ph type="title"/>
          </p:nvPr>
        </p:nvSpPr>
        <p:spPr/>
        <p:txBody>
          <a:bodyPr/>
          <a:lstStyle/>
          <a:p>
            <a:r>
              <a:rPr lang="en-US" dirty="0"/>
              <a:t>What is Data Management?</a:t>
            </a:r>
          </a:p>
        </p:txBody>
      </p:sp>
      <p:sp>
        <p:nvSpPr>
          <p:cNvPr id="3" name="Content Placeholder 2">
            <a:extLst>
              <a:ext uri="{FF2B5EF4-FFF2-40B4-BE49-F238E27FC236}">
                <a16:creationId xmlns:a16="http://schemas.microsoft.com/office/drawing/2014/main" id="{C5A7AFC2-FD30-49CA-92D5-62A4A9B4A442}"/>
              </a:ext>
            </a:extLst>
          </p:cNvPr>
          <p:cNvSpPr>
            <a:spLocks noGrp="1"/>
          </p:cNvSpPr>
          <p:nvPr>
            <p:ph idx="1"/>
          </p:nvPr>
        </p:nvSpPr>
        <p:spPr>
          <a:xfrm>
            <a:off x="864381" y="2489200"/>
            <a:ext cx="6695915" cy="3530600"/>
          </a:xfrm>
        </p:spPr>
        <p:txBody>
          <a:bodyPr/>
          <a:lstStyle/>
          <a:p>
            <a:pPr latinLnBrk="0"/>
            <a:r>
              <a:rPr lang="en-US" dirty="0"/>
              <a:t>Involves acquiring, validating, storing, protecting, and processing required data to ensure the accessibility, reliability, and timeliness of the data for its users</a:t>
            </a:r>
          </a:p>
          <a:p>
            <a:pPr latinLnBrk="0"/>
            <a:r>
              <a:rPr lang="en-US" dirty="0"/>
              <a:t>Principles can be applied to any size dataset in any environment</a:t>
            </a:r>
          </a:p>
          <a:p>
            <a:pPr latinLnBrk="0"/>
            <a:r>
              <a:rPr lang="en-US" dirty="0"/>
              <a:t>Once collected, data must be effectively managed to be useful</a:t>
            </a:r>
          </a:p>
          <a:p>
            <a:pPr latinLnBrk="0"/>
            <a:endParaRPr lang="en-US" dirty="0"/>
          </a:p>
        </p:txBody>
      </p:sp>
      <p:sp>
        <p:nvSpPr>
          <p:cNvPr id="4" name="슬라이드 번호 개체 틀 3">
            <a:extLst>
              <a:ext uri="{FF2B5EF4-FFF2-40B4-BE49-F238E27FC236}">
                <a16:creationId xmlns:a16="http://schemas.microsoft.com/office/drawing/2014/main" id="{028D73F8-B41A-0731-C5A4-88A99DB3495E}"/>
              </a:ext>
            </a:extLst>
          </p:cNvPr>
          <p:cNvSpPr>
            <a:spLocks noGrp="1"/>
          </p:cNvSpPr>
          <p:nvPr>
            <p:ph type="sldNum" sz="quarter" idx="12"/>
          </p:nvPr>
        </p:nvSpPr>
        <p:spPr/>
        <p:txBody>
          <a:bodyPr/>
          <a:lstStyle/>
          <a:p>
            <a:fld id="{E745D62A-2284-496F-A42D-81EEFD820DB1}" type="slidenum">
              <a:rPr lang="en-US" smtClean="0"/>
              <a:t>3</a:t>
            </a:fld>
            <a:endParaRPr lang="en-US"/>
          </a:p>
        </p:txBody>
      </p:sp>
    </p:spTree>
    <p:extLst>
      <p:ext uri="{BB962C8B-B14F-4D97-AF65-F5344CB8AC3E}">
        <p14:creationId xmlns:p14="http://schemas.microsoft.com/office/powerpoint/2010/main" val="4266066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A98B-1AFC-4C0D-8BB7-D8975D92B8D1}"/>
              </a:ext>
            </a:extLst>
          </p:cNvPr>
          <p:cNvSpPr>
            <a:spLocks noGrp="1"/>
          </p:cNvSpPr>
          <p:nvPr>
            <p:ph type="title"/>
          </p:nvPr>
        </p:nvSpPr>
        <p:spPr/>
        <p:txBody>
          <a:bodyPr/>
          <a:lstStyle/>
          <a:p>
            <a:r>
              <a:rPr lang="en-US" dirty="0"/>
              <a:t>What are Considered Data?</a:t>
            </a:r>
          </a:p>
        </p:txBody>
      </p:sp>
      <p:sp>
        <p:nvSpPr>
          <p:cNvPr id="3" name="Content Placeholder 2">
            <a:extLst>
              <a:ext uri="{FF2B5EF4-FFF2-40B4-BE49-F238E27FC236}">
                <a16:creationId xmlns:a16="http://schemas.microsoft.com/office/drawing/2014/main" id="{2E6A49B4-41B6-411B-B162-75EADC4D6DDF}"/>
              </a:ext>
            </a:extLst>
          </p:cNvPr>
          <p:cNvSpPr>
            <a:spLocks noGrp="1"/>
          </p:cNvSpPr>
          <p:nvPr>
            <p:ph idx="1"/>
          </p:nvPr>
        </p:nvSpPr>
        <p:spPr>
          <a:xfrm>
            <a:off x="864382" y="2489200"/>
            <a:ext cx="7459486" cy="3530600"/>
          </a:xfrm>
        </p:spPr>
        <p:txBody>
          <a:bodyPr>
            <a:normAutofit lnSpcReduction="10000"/>
          </a:bodyPr>
          <a:lstStyle/>
          <a:p>
            <a:pPr latinLnBrk="0"/>
            <a:r>
              <a:rPr lang="en-US" dirty="0"/>
              <a:t>Almost anything of value to the users</a:t>
            </a:r>
          </a:p>
          <a:p>
            <a:pPr latinLnBrk="0"/>
            <a:r>
              <a:rPr lang="en-US" dirty="0"/>
              <a:t>Numeric or tabular data (Probably what most of us think about when we use the term data is numeric or tabular data, what researchers might refer to as ‘quantitative data’</a:t>
            </a:r>
          </a:p>
          <a:p>
            <a:pPr latinLnBrk="0"/>
            <a:r>
              <a:rPr lang="en-US" dirty="0"/>
              <a:t>other types</a:t>
            </a:r>
          </a:p>
          <a:p>
            <a:pPr lvl="1" latinLnBrk="0"/>
            <a:r>
              <a:rPr lang="en-US" dirty="0"/>
              <a:t>Samples such as DNA or blood samples, physical collections, including plant specimens, software programs and code, databases, algorithms, etc.</a:t>
            </a:r>
          </a:p>
          <a:p>
            <a:pPr lvl="1" latinLnBrk="0"/>
            <a:r>
              <a:rPr lang="en-US" dirty="0"/>
              <a:t>Questionnaire, reports, articles, books, etc. </a:t>
            </a:r>
          </a:p>
          <a:p>
            <a:pPr latinLnBrk="0"/>
            <a:endParaRPr lang="en-US" dirty="0"/>
          </a:p>
          <a:p>
            <a:pPr latinLnBrk="0"/>
            <a:r>
              <a:rPr lang="en-US" dirty="0"/>
              <a:t>Question: Can you think of other examples?</a:t>
            </a:r>
          </a:p>
          <a:p>
            <a:pPr latinLnBrk="0"/>
            <a:endParaRPr lang="en-US" dirty="0"/>
          </a:p>
          <a:p>
            <a:pPr marL="0" indent="0" latinLnBrk="0">
              <a:buNone/>
            </a:pPr>
            <a:endParaRPr lang="en-US" dirty="0"/>
          </a:p>
          <a:p>
            <a:pPr latinLnBrk="0"/>
            <a:endParaRPr lang="en-US" dirty="0"/>
          </a:p>
        </p:txBody>
      </p:sp>
      <p:sp>
        <p:nvSpPr>
          <p:cNvPr id="4" name="슬라이드 번호 개체 틀 3">
            <a:extLst>
              <a:ext uri="{FF2B5EF4-FFF2-40B4-BE49-F238E27FC236}">
                <a16:creationId xmlns:a16="http://schemas.microsoft.com/office/drawing/2014/main" id="{F0D9CC48-1AA5-D6E4-9EC2-D01D0C1AF325}"/>
              </a:ext>
            </a:extLst>
          </p:cNvPr>
          <p:cNvSpPr>
            <a:spLocks noGrp="1"/>
          </p:cNvSpPr>
          <p:nvPr>
            <p:ph type="sldNum" sz="quarter" idx="12"/>
          </p:nvPr>
        </p:nvSpPr>
        <p:spPr/>
        <p:txBody>
          <a:bodyPr/>
          <a:lstStyle/>
          <a:p>
            <a:fld id="{E745D62A-2284-496F-A42D-81EEFD820DB1}" type="slidenum">
              <a:rPr lang="en-US" smtClean="0"/>
              <a:t>4</a:t>
            </a:fld>
            <a:endParaRPr lang="en-US"/>
          </a:p>
        </p:txBody>
      </p:sp>
    </p:spTree>
    <p:extLst>
      <p:ext uri="{BB962C8B-B14F-4D97-AF65-F5344CB8AC3E}">
        <p14:creationId xmlns:p14="http://schemas.microsoft.com/office/powerpoint/2010/main" val="230333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F52CD-6013-4785-A83A-844C0DDAAE15}"/>
              </a:ext>
            </a:extLst>
          </p:cNvPr>
          <p:cNvSpPr>
            <a:spLocks noGrp="1"/>
          </p:cNvSpPr>
          <p:nvPr>
            <p:ph type="title"/>
          </p:nvPr>
        </p:nvSpPr>
        <p:spPr>
          <a:xfrm>
            <a:off x="865969" y="927098"/>
            <a:ext cx="7354203" cy="709865"/>
          </a:xfrm>
        </p:spPr>
        <p:txBody>
          <a:bodyPr/>
          <a:lstStyle/>
          <a:p>
            <a:pPr latinLnBrk="0"/>
            <a:r>
              <a:rPr lang="en-US" dirty="0"/>
              <a:t>Who Needs Data Management?</a:t>
            </a:r>
          </a:p>
        </p:txBody>
      </p:sp>
      <p:sp>
        <p:nvSpPr>
          <p:cNvPr id="3" name="Content Placeholder 2">
            <a:extLst>
              <a:ext uri="{FF2B5EF4-FFF2-40B4-BE49-F238E27FC236}">
                <a16:creationId xmlns:a16="http://schemas.microsoft.com/office/drawing/2014/main" id="{51A04B00-4DDB-4EFB-99E8-C8D7B89145EC}"/>
              </a:ext>
            </a:extLst>
          </p:cNvPr>
          <p:cNvSpPr>
            <a:spLocks noGrp="1"/>
          </p:cNvSpPr>
          <p:nvPr>
            <p:ph idx="1"/>
          </p:nvPr>
        </p:nvSpPr>
        <p:spPr>
          <a:xfrm>
            <a:off x="864382" y="2489200"/>
            <a:ext cx="6814234" cy="3530600"/>
          </a:xfrm>
        </p:spPr>
        <p:txBody>
          <a:bodyPr/>
          <a:lstStyle/>
          <a:p>
            <a:pPr latinLnBrk="0"/>
            <a:r>
              <a:rPr lang="en-US" dirty="0"/>
              <a:t>Every organization produces data</a:t>
            </a:r>
          </a:p>
          <a:p>
            <a:pPr marL="0" indent="0" latinLnBrk="0">
              <a:buNone/>
            </a:pPr>
            <a:endParaRPr lang="en-US" dirty="0"/>
          </a:p>
          <a:p>
            <a:pPr lvl="1" latinLnBrk="0"/>
            <a:r>
              <a:rPr lang="en-US" dirty="0"/>
              <a:t>Academia – research data</a:t>
            </a:r>
            <a:br>
              <a:rPr lang="en-US" dirty="0"/>
            </a:br>
            <a:endParaRPr lang="en-US" dirty="0"/>
          </a:p>
          <a:p>
            <a:pPr lvl="1" latinLnBrk="0"/>
            <a:r>
              <a:rPr lang="en-US" dirty="0"/>
              <a:t>Businesses – operations data, user data</a:t>
            </a:r>
            <a:br>
              <a:rPr lang="en-US" dirty="0"/>
            </a:br>
            <a:endParaRPr lang="en-US" dirty="0"/>
          </a:p>
          <a:p>
            <a:pPr lvl="1" latinLnBrk="0"/>
            <a:r>
              <a:rPr lang="en-US" dirty="0"/>
              <a:t>Government and non-government agencies – about anything the government oversees (e.g., see data.gov)</a:t>
            </a:r>
          </a:p>
          <a:p>
            <a:pPr lvl="1" latinLnBrk="0"/>
            <a:endParaRPr lang="en-US" dirty="0"/>
          </a:p>
          <a:p>
            <a:pPr latinLnBrk="0"/>
            <a:r>
              <a:rPr lang="en-US" dirty="0"/>
              <a:t>Every person produces their own data, too</a:t>
            </a:r>
          </a:p>
        </p:txBody>
      </p:sp>
      <p:sp>
        <p:nvSpPr>
          <p:cNvPr id="4" name="슬라이드 번호 개체 틀 3">
            <a:extLst>
              <a:ext uri="{FF2B5EF4-FFF2-40B4-BE49-F238E27FC236}">
                <a16:creationId xmlns:a16="http://schemas.microsoft.com/office/drawing/2014/main" id="{B98B2A98-D434-E564-6DC2-0DED540D4C89}"/>
              </a:ext>
            </a:extLst>
          </p:cNvPr>
          <p:cNvSpPr>
            <a:spLocks noGrp="1"/>
          </p:cNvSpPr>
          <p:nvPr>
            <p:ph type="sldNum" sz="quarter" idx="12"/>
          </p:nvPr>
        </p:nvSpPr>
        <p:spPr/>
        <p:txBody>
          <a:bodyPr/>
          <a:lstStyle/>
          <a:p>
            <a:fld id="{E745D62A-2284-496F-A42D-81EEFD820DB1}" type="slidenum">
              <a:rPr lang="en-US" smtClean="0"/>
              <a:t>5</a:t>
            </a:fld>
            <a:endParaRPr lang="en-US"/>
          </a:p>
        </p:txBody>
      </p:sp>
    </p:spTree>
    <p:extLst>
      <p:ext uri="{BB962C8B-B14F-4D97-AF65-F5344CB8AC3E}">
        <p14:creationId xmlns:p14="http://schemas.microsoft.com/office/powerpoint/2010/main" val="1977609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C08AB-4572-4708-8305-AF6330F0C08A}"/>
              </a:ext>
            </a:extLst>
          </p:cNvPr>
          <p:cNvSpPr>
            <a:spLocks noGrp="1"/>
          </p:cNvSpPr>
          <p:nvPr>
            <p:ph type="title"/>
          </p:nvPr>
        </p:nvSpPr>
        <p:spPr/>
        <p:txBody>
          <a:bodyPr/>
          <a:lstStyle/>
          <a:p>
            <a:r>
              <a:rPr lang="en-US" dirty="0"/>
              <a:t>Key Concepts	</a:t>
            </a:r>
          </a:p>
        </p:txBody>
      </p:sp>
      <p:sp>
        <p:nvSpPr>
          <p:cNvPr id="3" name="Content Placeholder 2">
            <a:extLst>
              <a:ext uri="{FF2B5EF4-FFF2-40B4-BE49-F238E27FC236}">
                <a16:creationId xmlns:a16="http://schemas.microsoft.com/office/drawing/2014/main" id="{AC94CE26-646B-4CF1-9BA6-D1495CF6F0F0}"/>
              </a:ext>
            </a:extLst>
          </p:cNvPr>
          <p:cNvSpPr>
            <a:spLocks noGrp="1"/>
          </p:cNvSpPr>
          <p:nvPr>
            <p:ph idx="1"/>
          </p:nvPr>
        </p:nvSpPr>
        <p:spPr>
          <a:xfrm>
            <a:off x="864382" y="2489200"/>
            <a:ext cx="7605542" cy="4073070"/>
          </a:xfrm>
        </p:spPr>
        <p:txBody>
          <a:bodyPr>
            <a:normAutofit fontScale="85000" lnSpcReduction="20000"/>
          </a:bodyPr>
          <a:lstStyle/>
          <a:p>
            <a:pPr latinLnBrk="0"/>
            <a:r>
              <a:rPr lang="en-US" dirty="0"/>
              <a:t>Big Data</a:t>
            </a:r>
          </a:p>
          <a:p>
            <a:pPr latinLnBrk="0"/>
            <a:r>
              <a:rPr lang="en-US" dirty="0"/>
              <a:t>Data Repositories</a:t>
            </a:r>
          </a:p>
          <a:p>
            <a:pPr latinLnBrk="0"/>
            <a:r>
              <a:rPr lang="en-US" dirty="0"/>
              <a:t>Metadata</a:t>
            </a:r>
          </a:p>
          <a:p>
            <a:pPr lvl="1" latinLnBrk="0"/>
            <a:r>
              <a:rPr lang="en-US" dirty="0"/>
              <a:t>data about data</a:t>
            </a:r>
          </a:p>
          <a:p>
            <a:pPr lvl="1" latinLnBrk="0"/>
            <a:r>
              <a:rPr lang="en-US" dirty="0"/>
              <a:t>Structured information that describes, explains, locates, or otherwise represents something(e.g., research data)</a:t>
            </a:r>
          </a:p>
          <a:p>
            <a:pPr lvl="1" latinLnBrk="0"/>
            <a:r>
              <a:rPr lang="en-US" dirty="0"/>
              <a:t>Metadata makes it easier to retrieve, use or manage an information source</a:t>
            </a:r>
          </a:p>
          <a:p>
            <a:pPr lvl="1" latinLnBrk="0"/>
            <a:r>
              <a:rPr lang="en-US" dirty="0"/>
              <a:t>One cannot search for, identify, or interpret data without robust metadata. For each dataset, we need to know at minimum, who created the data, when the data were created or published, and a title or descriptive name used to refer to the dataset.</a:t>
            </a:r>
          </a:p>
          <a:p>
            <a:pPr lvl="1" latinLnBrk="0"/>
            <a:r>
              <a:rPr lang="en-US" altLang="ko-KR" b="0" i="0" dirty="0">
                <a:solidFill>
                  <a:srgbClr val="1F1F1F"/>
                </a:solidFill>
                <a:effectLst/>
              </a:rPr>
              <a:t>At a minimum, one needs to know who created the data, when the data were created or published, and a title or descriptive name used to refer to the dataset. Digital data should also have a unique and persistent identifier. Two metadata standards commonly used to describe research data are </a:t>
            </a:r>
            <a:r>
              <a:rPr lang="en-US" altLang="ko-KR" b="0" i="0" u="sng" dirty="0">
                <a:solidFill>
                  <a:srgbClr val="0056D2"/>
                </a:solidFill>
                <a:effectLst/>
                <a:hlinkClick r:id="rId2"/>
              </a:rPr>
              <a:t>Dublin Core</a:t>
            </a:r>
            <a:r>
              <a:rPr lang="en-US" altLang="ko-KR" b="0" i="0" dirty="0">
                <a:solidFill>
                  <a:srgbClr val="1F1F1F"/>
                </a:solidFill>
                <a:effectLst/>
              </a:rPr>
              <a:t> and the </a:t>
            </a:r>
            <a:r>
              <a:rPr lang="en-US" altLang="ko-KR" b="0" i="0" u="sng" dirty="0">
                <a:solidFill>
                  <a:srgbClr val="0056D2"/>
                </a:solidFill>
                <a:effectLst/>
                <a:hlinkClick r:id="rId3"/>
              </a:rPr>
              <a:t>Data Documentation Initiative</a:t>
            </a:r>
            <a:r>
              <a:rPr lang="en-US" altLang="ko-KR" b="0" i="0" dirty="0">
                <a:solidFill>
                  <a:srgbClr val="1F1F1F"/>
                </a:solidFill>
                <a:effectLst/>
              </a:rPr>
              <a:t>. </a:t>
            </a:r>
            <a:endParaRPr lang="en-US" dirty="0"/>
          </a:p>
        </p:txBody>
      </p:sp>
      <p:sp>
        <p:nvSpPr>
          <p:cNvPr id="4" name="슬라이드 번호 개체 틀 3">
            <a:extLst>
              <a:ext uri="{FF2B5EF4-FFF2-40B4-BE49-F238E27FC236}">
                <a16:creationId xmlns:a16="http://schemas.microsoft.com/office/drawing/2014/main" id="{78FD2626-009E-EE5A-E62E-ADD9A7AF92A2}"/>
              </a:ext>
            </a:extLst>
          </p:cNvPr>
          <p:cNvSpPr>
            <a:spLocks noGrp="1"/>
          </p:cNvSpPr>
          <p:nvPr>
            <p:ph type="sldNum" sz="quarter" idx="12"/>
          </p:nvPr>
        </p:nvSpPr>
        <p:spPr/>
        <p:txBody>
          <a:bodyPr/>
          <a:lstStyle/>
          <a:p>
            <a:fld id="{E745D62A-2284-496F-A42D-81EEFD820DB1}" type="slidenum">
              <a:rPr lang="en-US" smtClean="0"/>
              <a:t>6</a:t>
            </a:fld>
            <a:endParaRPr lang="en-US"/>
          </a:p>
        </p:txBody>
      </p:sp>
    </p:spTree>
    <p:extLst>
      <p:ext uri="{BB962C8B-B14F-4D97-AF65-F5344CB8AC3E}">
        <p14:creationId xmlns:p14="http://schemas.microsoft.com/office/powerpoint/2010/main" val="2348217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C08AB-4572-4708-8305-AF6330F0C08A}"/>
              </a:ext>
            </a:extLst>
          </p:cNvPr>
          <p:cNvSpPr>
            <a:spLocks noGrp="1"/>
          </p:cNvSpPr>
          <p:nvPr>
            <p:ph type="title"/>
          </p:nvPr>
        </p:nvSpPr>
        <p:spPr/>
        <p:txBody>
          <a:bodyPr/>
          <a:lstStyle/>
          <a:p>
            <a:r>
              <a:rPr lang="en-US" dirty="0"/>
              <a:t>Key Concepts	</a:t>
            </a:r>
          </a:p>
        </p:txBody>
      </p:sp>
      <p:sp>
        <p:nvSpPr>
          <p:cNvPr id="3" name="Content Placeholder 2">
            <a:extLst>
              <a:ext uri="{FF2B5EF4-FFF2-40B4-BE49-F238E27FC236}">
                <a16:creationId xmlns:a16="http://schemas.microsoft.com/office/drawing/2014/main" id="{AC94CE26-646B-4CF1-9BA6-D1495CF6F0F0}"/>
              </a:ext>
            </a:extLst>
          </p:cNvPr>
          <p:cNvSpPr>
            <a:spLocks noGrp="1"/>
          </p:cNvSpPr>
          <p:nvPr>
            <p:ph idx="1"/>
          </p:nvPr>
        </p:nvSpPr>
        <p:spPr>
          <a:xfrm>
            <a:off x="864382" y="2489200"/>
            <a:ext cx="7605542" cy="3530600"/>
          </a:xfrm>
        </p:spPr>
        <p:txBody>
          <a:bodyPr>
            <a:normAutofit/>
          </a:bodyPr>
          <a:lstStyle/>
          <a:p>
            <a:pPr latinLnBrk="0"/>
            <a:r>
              <a:rPr lang="en-US" dirty="0"/>
              <a:t>Unique Identifiers</a:t>
            </a:r>
          </a:p>
          <a:p>
            <a:pPr lvl="1" latinLnBrk="0"/>
            <a:r>
              <a:rPr lang="en-US" dirty="0"/>
              <a:t>We can locate data, even if the data a moved to a different location on the web. </a:t>
            </a:r>
          </a:p>
        </p:txBody>
      </p:sp>
      <p:sp>
        <p:nvSpPr>
          <p:cNvPr id="4" name="슬라이드 번호 개체 틀 3">
            <a:extLst>
              <a:ext uri="{FF2B5EF4-FFF2-40B4-BE49-F238E27FC236}">
                <a16:creationId xmlns:a16="http://schemas.microsoft.com/office/drawing/2014/main" id="{78FD2626-009E-EE5A-E62E-ADD9A7AF92A2}"/>
              </a:ext>
            </a:extLst>
          </p:cNvPr>
          <p:cNvSpPr>
            <a:spLocks noGrp="1"/>
          </p:cNvSpPr>
          <p:nvPr>
            <p:ph type="sldNum" sz="quarter" idx="12"/>
          </p:nvPr>
        </p:nvSpPr>
        <p:spPr/>
        <p:txBody>
          <a:bodyPr/>
          <a:lstStyle/>
          <a:p>
            <a:fld id="{E745D62A-2284-496F-A42D-81EEFD820DB1}" type="slidenum">
              <a:rPr lang="en-US" smtClean="0"/>
              <a:t>7</a:t>
            </a:fld>
            <a:endParaRPr lang="en-US"/>
          </a:p>
        </p:txBody>
      </p:sp>
    </p:spTree>
    <p:extLst>
      <p:ext uri="{BB962C8B-B14F-4D97-AF65-F5344CB8AC3E}">
        <p14:creationId xmlns:p14="http://schemas.microsoft.com/office/powerpoint/2010/main" val="3266787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8667-7AC0-401D-B89A-928EC0E7D63D}"/>
              </a:ext>
            </a:extLst>
          </p:cNvPr>
          <p:cNvSpPr>
            <a:spLocks noGrp="1"/>
          </p:cNvSpPr>
          <p:nvPr>
            <p:ph type="title"/>
          </p:nvPr>
        </p:nvSpPr>
        <p:spPr/>
        <p:txBody>
          <a:bodyPr/>
          <a:lstStyle/>
          <a:p>
            <a:r>
              <a:rPr lang="en-US" smtClean="0"/>
              <a:t>Data reuse</a:t>
            </a:r>
            <a:endParaRPr lang="en-US" dirty="0"/>
          </a:p>
        </p:txBody>
      </p:sp>
      <p:sp>
        <p:nvSpPr>
          <p:cNvPr id="3" name="Content Placeholder 2">
            <a:extLst>
              <a:ext uri="{FF2B5EF4-FFF2-40B4-BE49-F238E27FC236}">
                <a16:creationId xmlns:a16="http://schemas.microsoft.com/office/drawing/2014/main" id="{8349A1A3-BE06-4F2D-955E-676674B8E2F1}"/>
              </a:ext>
            </a:extLst>
          </p:cNvPr>
          <p:cNvSpPr>
            <a:spLocks noGrp="1"/>
          </p:cNvSpPr>
          <p:nvPr>
            <p:ph idx="1"/>
          </p:nvPr>
        </p:nvSpPr>
        <p:spPr>
          <a:xfrm>
            <a:off x="864382" y="2489200"/>
            <a:ext cx="7605542" cy="3530600"/>
          </a:xfrm>
        </p:spPr>
        <p:txBody>
          <a:bodyPr/>
          <a:lstStyle/>
          <a:p>
            <a:pPr latinLnBrk="0"/>
            <a:r>
              <a:rPr lang="en-US" dirty="0"/>
              <a:t>Once data are shared, their use should be acknowledged</a:t>
            </a:r>
          </a:p>
          <a:p>
            <a:pPr latinLnBrk="0"/>
            <a:r>
              <a:rPr lang="en-US" dirty="0"/>
              <a:t>Ways of acknowledging reuse of data</a:t>
            </a:r>
          </a:p>
          <a:p>
            <a:pPr latinLnBrk="0"/>
            <a:endParaRPr lang="en-US" dirty="0"/>
          </a:p>
        </p:txBody>
      </p:sp>
      <p:sp>
        <p:nvSpPr>
          <p:cNvPr id="4" name="슬라이드 번호 개체 틀 3">
            <a:extLst>
              <a:ext uri="{FF2B5EF4-FFF2-40B4-BE49-F238E27FC236}">
                <a16:creationId xmlns:a16="http://schemas.microsoft.com/office/drawing/2014/main" id="{E7BE2E40-4CA4-87E0-8ACA-080C920B6896}"/>
              </a:ext>
            </a:extLst>
          </p:cNvPr>
          <p:cNvSpPr>
            <a:spLocks noGrp="1"/>
          </p:cNvSpPr>
          <p:nvPr>
            <p:ph type="sldNum" sz="quarter" idx="12"/>
          </p:nvPr>
        </p:nvSpPr>
        <p:spPr/>
        <p:txBody>
          <a:bodyPr/>
          <a:lstStyle/>
          <a:p>
            <a:fld id="{0CBCD4C5-718B-4D40-83EC-660F7BD3B511}" type="slidenum">
              <a:rPr lang="en-US" smtClean="0"/>
              <a:t>8</a:t>
            </a:fld>
            <a:endParaRPr lang="en-US"/>
          </a:p>
        </p:txBody>
      </p:sp>
      <p:pic>
        <p:nvPicPr>
          <p:cNvPr id="6" name="그림 5">
            <a:extLst>
              <a:ext uri="{FF2B5EF4-FFF2-40B4-BE49-F238E27FC236}">
                <a16:creationId xmlns:a16="http://schemas.microsoft.com/office/drawing/2014/main" id="{C05BC31C-78A2-DA84-326E-737BD633D132}"/>
              </a:ext>
            </a:extLst>
          </p:cNvPr>
          <p:cNvPicPr>
            <a:picLocks noChangeAspect="1"/>
          </p:cNvPicPr>
          <p:nvPr/>
        </p:nvPicPr>
        <p:blipFill>
          <a:blip r:embed="rId2"/>
          <a:stretch>
            <a:fillRect/>
          </a:stretch>
        </p:blipFill>
        <p:spPr>
          <a:xfrm>
            <a:off x="2714919" y="3542791"/>
            <a:ext cx="4260915" cy="3161153"/>
          </a:xfrm>
          <a:prstGeom prst="rect">
            <a:avLst/>
          </a:prstGeom>
        </p:spPr>
      </p:pic>
    </p:spTree>
    <p:extLst>
      <p:ext uri="{BB962C8B-B14F-4D97-AF65-F5344CB8AC3E}">
        <p14:creationId xmlns:p14="http://schemas.microsoft.com/office/powerpoint/2010/main" val="3488955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B9952-134C-4740-B977-D81D1DCCA747}"/>
              </a:ext>
            </a:extLst>
          </p:cNvPr>
          <p:cNvSpPr>
            <a:spLocks noGrp="1"/>
          </p:cNvSpPr>
          <p:nvPr>
            <p:ph type="title"/>
          </p:nvPr>
        </p:nvSpPr>
        <p:spPr/>
        <p:txBody>
          <a:bodyPr/>
          <a:lstStyle/>
          <a:p>
            <a:r>
              <a:rPr lang="en-US" dirty="0"/>
              <a:t>What is Data Reuse?</a:t>
            </a:r>
          </a:p>
        </p:txBody>
      </p:sp>
      <p:sp>
        <p:nvSpPr>
          <p:cNvPr id="3" name="Content Placeholder 2">
            <a:extLst>
              <a:ext uri="{FF2B5EF4-FFF2-40B4-BE49-F238E27FC236}">
                <a16:creationId xmlns:a16="http://schemas.microsoft.com/office/drawing/2014/main" id="{EC6552FD-9C6F-4980-9581-9DD615CFAEE8}"/>
              </a:ext>
            </a:extLst>
          </p:cNvPr>
          <p:cNvSpPr>
            <a:spLocks noGrp="1"/>
          </p:cNvSpPr>
          <p:nvPr>
            <p:ph idx="1"/>
          </p:nvPr>
        </p:nvSpPr>
        <p:spPr>
          <a:xfrm>
            <a:off x="864381" y="2489200"/>
            <a:ext cx="7676303" cy="3530600"/>
          </a:xfrm>
        </p:spPr>
        <p:txBody>
          <a:bodyPr/>
          <a:lstStyle/>
          <a:p>
            <a:pPr latinLnBrk="0"/>
            <a:r>
              <a:rPr lang="en-US" dirty="0"/>
              <a:t>Once data have been shared, they may be used by the originating authors or others for similar or new purposes</a:t>
            </a:r>
          </a:p>
          <a:p>
            <a:pPr latinLnBrk="0"/>
            <a:r>
              <a:rPr lang="en-US" dirty="0"/>
              <a:t>Others may use the data in full or in part</a:t>
            </a:r>
          </a:p>
          <a:p>
            <a:pPr latinLnBrk="0"/>
            <a:r>
              <a:rPr lang="en-US" dirty="0"/>
              <a:t>Open data may be modified or added to (depending on usage license)</a:t>
            </a:r>
          </a:p>
          <a:p>
            <a:pPr latinLnBrk="0"/>
            <a:r>
              <a:rPr lang="en-US" dirty="0"/>
              <a:t>Data that are reused should be acknowledged</a:t>
            </a:r>
          </a:p>
          <a:p>
            <a:pPr lvl="1" latinLnBrk="0"/>
            <a:r>
              <a:rPr lang="en-US" dirty="0"/>
              <a:t>What are the options?</a:t>
            </a:r>
          </a:p>
          <a:p>
            <a:pPr lvl="1" latinLnBrk="0"/>
            <a:r>
              <a:rPr lang="en-US" dirty="0"/>
              <a:t>How is this best done?</a:t>
            </a:r>
          </a:p>
          <a:p>
            <a:pPr latinLnBrk="0"/>
            <a:endParaRPr lang="en-US" dirty="0"/>
          </a:p>
        </p:txBody>
      </p:sp>
      <p:sp>
        <p:nvSpPr>
          <p:cNvPr id="4" name="슬라이드 번호 개체 틀 3">
            <a:extLst>
              <a:ext uri="{FF2B5EF4-FFF2-40B4-BE49-F238E27FC236}">
                <a16:creationId xmlns:a16="http://schemas.microsoft.com/office/drawing/2014/main" id="{C5460D55-4A09-7453-B5F5-F235B5A5FFF4}"/>
              </a:ext>
            </a:extLst>
          </p:cNvPr>
          <p:cNvSpPr>
            <a:spLocks noGrp="1"/>
          </p:cNvSpPr>
          <p:nvPr>
            <p:ph type="sldNum" sz="quarter" idx="12"/>
          </p:nvPr>
        </p:nvSpPr>
        <p:spPr/>
        <p:txBody>
          <a:bodyPr/>
          <a:lstStyle/>
          <a:p>
            <a:fld id="{0CBCD4C5-718B-4D40-83EC-660F7BD3B511}" type="slidenum">
              <a:rPr lang="en-US" smtClean="0"/>
              <a:t>9</a:t>
            </a:fld>
            <a:endParaRPr lang="en-US"/>
          </a:p>
        </p:txBody>
      </p:sp>
    </p:spTree>
    <p:extLst>
      <p:ext uri="{BB962C8B-B14F-4D97-AF65-F5344CB8AC3E}">
        <p14:creationId xmlns:p14="http://schemas.microsoft.com/office/powerpoint/2010/main" val="39907246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이온(회의실)">
  <a:themeElements>
    <a:clrScheme name="이온(회의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이온(회의실)">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이온(회의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442</TotalTime>
  <Words>1111</Words>
  <Application>Microsoft Office PowerPoint</Application>
  <PresentationFormat>화면 슬라이드 쇼(4:3)</PresentationFormat>
  <Paragraphs>141</Paragraphs>
  <Slides>19</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19</vt:i4>
      </vt:variant>
    </vt:vector>
  </HeadingPairs>
  <TitlesOfParts>
    <vt:vector size="24" baseType="lpstr">
      <vt:lpstr>맑은 고딕</vt:lpstr>
      <vt:lpstr>Arial</vt:lpstr>
      <vt:lpstr>Century Gothic</vt:lpstr>
      <vt:lpstr>Wingdings 3</vt:lpstr>
      <vt:lpstr>이온(회의실)</vt:lpstr>
      <vt:lpstr>Open Data Reuse  and Attribution</vt:lpstr>
      <vt:lpstr>Overview</vt:lpstr>
      <vt:lpstr>What is Data Management?</vt:lpstr>
      <vt:lpstr>What are Considered Data?</vt:lpstr>
      <vt:lpstr>Who Needs Data Management?</vt:lpstr>
      <vt:lpstr>Key Concepts </vt:lpstr>
      <vt:lpstr>Key Concepts </vt:lpstr>
      <vt:lpstr>Data reuse</vt:lpstr>
      <vt:lpstr>What is Data Reuse?</vt:lpstr>
      <vt:lpstr>Authorship &amp; Acknowledgment</vt:lpstr>
      <vt:lpstr>Why is Formal Author Recognition Important?</vt:lpstr>
      <vt:lpstr>Code Reuse Attribution</vt:lpstr>
      <vt:lpstr>How is Reuse Measured?</vt:lpstr>
      <vt:lpstr>Tracking Data Citations</vt:lpstr>
      <vt:lpstr>Current State of Citation Tracking</vt:lpstr>
      <vt:lpstr>Examples of Data Citation</vt:lpstr>
      <vt:lpstr>A Role for Information Professionals</vt:lpstr>
      <vt:lpstr>Types of Open Data Resources</vt:lpstr>
      <vt:lpstr>Characteristic of Open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691 - Open Data Reuse  and Attribution</dc:title>
  <dc:creator>anon</dc:creator>
  <cp:lastModifiedBy>박형주</cp:lastModifiedBy>
  <cp:revision>30</cp:revision>
  <dcterms:created xsi:type="dcterms:W3CDTF">2020-05-17T00:35:13Z</dcterms:created>
  <dcterms:modified xsi:type="dcterms:W3CDTF">2023-11-13T02:25:56Z</dcterms:modified>
</cp:coreProperties>
</file>