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85" r:id="rId17"/>
    <p:sldId id="286" r:id="rId18"/>
    <p:sldId id="287" r:id="rId19"/>
    <p:sldId id="288" r:id="rId20"/>
    <p:sldId id="289" r:id="rId21"/>
    <p:sldId id="279" r:id="rId22"/>
    <p:sldId id="280" r:id="rId23"/>
    <p:sldId id="275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90" r:id="rId32"/>
    <p:sldId id="291" r:id="rId33"/>
    <p:sldId id="31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258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5A61B-F80C-436B-B2A8-8605CFA70A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B49E7-DE7C-41A3-A64B-DA7EADC5EC4F}">
      <dgm:prSet phldrT="[文本]"/>
      <dgm:spPr/>
      <dgm:t>
        <a:bodyPr/>
        <a:lstStyle/>
        <a:p>
          <a:r>
            <a:rPr lang="zh-CN" altLang="en-US" dirty="0" smtClean="0"/>
            <a:t>源码编译及部署</a:t>
          </a:r>
          <a:endParaRPr lang="zh-CN" altLang="en-US" dirty="0"/>
        </a:p>
      </dgm:t>
    </dgm:pt>
    <dgm:pt modelId="{A9322E6E-2FC5-4F89-8664-6E2D6B782704}" type="parTrans" cxnId="{B86B012C-331D-4FC0-93AC-A743981AE882}">
      <dgm:prSet/>
      <dgm:spPr/>
      <dgm:t>
        <a:bodyPr/>
        <a:lstStyle/>
        <a:p>
          <a:endParaRPr lang="zh-CN" altLang="en-US"/>
        </a:p>
      </dgm:t>
    </dgm:pt>
    <dgm:pt modelId="{E6DF733F-886C-4B35-A07C-48B1ED541062}" type="sibTrans" cxnId="{B86B012C-331D-4FC0-93AC-A743981AE882}">
      <dgm:prSet/>
      <dgm:spPr/>
      <dgm:t>
        <a:bodyPr/>
        <a:lstStyle/>
        <a:p>
          <a:endParaRPr lang="zh-CN" altLang="en-US"/>
        </a:p>
      </dgm:t>
    </dgm:pt>
    <dgm:pt modelId="{7658122A-01D4-4B6D-AE32-866F16B6F446}">
      <dgm:prSet phldrT="[文本]"/>
      <dgm:spPr/>
      <dgm:t>
        <a:bodyPr/>
        <a:lstStyle/>
        <a:p>
          <a:r>
            <a:rPr lang="zh-CN" altLang="en-US" dirty="0" smtClean="0"/>
            <a:t>源码结构</a:t>
          </a:r>
          <a:endParaRPr lang="zh-CN" altLang="en-US" dirty="0"/>
        </a:p>
      </dgm:t>
    </dgm:pt>
    <dgm:pt modelId="{88E7EF45-6838-4B1B-A64C-32A480AFDABA}" type="parTrans" cxnId="{75E6C58A-6BD8-4CA7-9A29-F764D4D1BE4D}">
      <dgm:prSet/>
      <dgm:spPr/>
      <dgm:t>
        <a:bodyPr/>
        <a:lstStyle/>
        <a:p>
          <a:endParaRPr lang="zh-CN" altLang="en-US"/>
        </a:p>
      </dgm:t>
    </dgm:pt>
    <dgm:pt modelId="{3F736CD0-07CE-477F-88C0-7B9FC3171A32}" type="sibTrans" cxnId="{75E6C58A-6BD8-4CA7-9A29-F764D4D1BE4D}">
      <dgm:prSet/>
      <dgm:spPr/>
      <dgm:t>
        <a:bodyPr/>
        <a:lstStyle/>
        <a:p>
          <a:endParaRPr lang="zh-CN" altLang="en-US"/>
        </a:p>
      </dgm:t>
    </dgm:pt>
    <dgm:pt modelId="{71F15B1B-41F2-4345-8E42-892405070F7C}">
      <dgm:prSet phldrT="[文本]"/>
      <dgm:spPr/>
      <dgm:t>
        <a:bodyPr/>
        <a:lstStyle/>
        <a:p>
          <a:r>
            <a:rPr lang="zh-CN" altLang="en-US" dirty="0" smtClean="0"/>
            <a:t>编译部署</a:t>
          </a:r>
          <a:endParaRPr lang="zh-CN" altLang="en-US" dirty="0"/>
        </a:p>
      </dgm:t>
    </dgm:pt>
    <dgm:pt modelId="{27861A3C-7466-45A9-AFE3-52DB9074EC12}" type="parTrans" cxnId="{E43903E3-E39E-4086-95A8-28FA494EB453}">
      <dgm:prSet/>
      <dgm:spPr/>
      <dgm:t>
        <a:bodyPr/>
        <a:lstStyle/>
        <a:p>
          <a:endParaRPr lang="zh-CN" altLang="en-US"/>
        </a:p>
      </dgm:t>
    </dgm:pt>
    <dgm:pt modelId="{6FC885C5-D007-44A1-B718-32ECB39CA55E}" type="sibTrans" cxnId="{E43903E3-E39E-4086-95A8-28FA494EB453}">
      <dgm:prSet/>
      <dgm:spPr/>
      <dgm:t>
        <a:bodyPr/>
        <a:lstStyle/>
        <a:p>
          <a:endParaRPr lang="zh-CN" altLang="en-US"/>
        </a:p>
      </dgm:t>
    </dgm:pt>
    <dgm:pt modelId="{4EEF4361-6BBF-444D-B282-583CE92CD40D}">
      <dgm:prSet phldrT="[文本]"/>
      <dgm:spPr/>
      <dgm:t>
        <a:bodyPr/>
        <a:lstStyle/>
        <a:p>
          <a:r>
            <a:rPr lang="zh-CN" altLang="en-US" dirty="0" smtClean="0"/>
            <a:t>设计及源码</a:t>
          </a:r>
          <a:endParaRPr lang="zh-CN" altLang="en-US" dirty="0"/>
        </a:p>
      </dgm:t>
    </dgm:pt>
    <dgm:pt modelId="{5D7B6D24-2ADD-43B9-8C17-389C54721DA6}" type="parTrans" cxnId="{E5A5A7E2-39F4-4EC9-B4F1-71A6045BFC59}">
      <dgm:prSet/>
      <dgm:spPr/>
      <dgm:t>
        <a:bodyPr/>
        <a:lstStyle/>
        <a:p>
          <a:endParaRPr lang="zh-CN" altLang="en-US"/>
        </a:p>
      </dgm:t>
    </dgm:pt>
    <dgm:pt modelId="{A7368E10-A448-434E-AC79-D81E4D310357}" type="sibTrans" cxnId="{E5A5A7E2-39F4-4EC9-B4F1-71A6045BFC59}">
      <dgm:prSet/>
      <dgm:spPr/>
      <dgm:t>
        <a:bodyPr/>
        <a:lstStyle/>
        <a:p>
          <a:endParaRPr lang="zh-CN" altLang="en-US"/>
        </a:p>
      </dgm:t>
    </dgm:pt>
    <dgm:pt modelId="{A11D06C7-8B56-4694-9BB9-9EFBDAB45322}">
      <dgm:prSet phldrT="[文本]"/>
      <dgm:spPr/>
      <dgm:t>
        <a:bodyPr/>
        <a:lstStyle/>
        <a:p>
          <a:r>
            <a:rPr lang="zh-CN" altLang="en-US" dirty="0" smtClean="0"/>
            <a:t>框架设计</a:t>
          </a:r>
          <a:endParaRPr lang="zh-CN" altLang="en-US" dirty="0"/>
        </a:p>
      </dgm:t>
    </dgm:pt>
    <dgm:pt modelId="{0A50B5C6-78DA-4B4A-8A0E-0677F8F7063A}" type="parTrans" cxnId="{09B7788A-025F-40EB-AA73-5A1716FA79FD}">
      <dgm:prSet/>
      <dgm:spPr/>
      <dgm:t>
        <a:bodyPr/>
        <a:lstStyle/>
        <a:p>
          <a:endParaRPr lang="zh-CN" altLang="en-US"/>
        </a:p>
      </dgm:t>
    </dgm:pt>
    <dgm:pt modelId="{C9A5E7F8-F22C-4776-A7FE-FDDAB6E4C173}" type="sibTrans" cxnId="{09B7788A-025F-40EB-AA73-5A1716FA79FD}">
      <dgm:prSet/>
      <dgm:spPr/>
      <dgm:t>
        <a:bodyPr/>
        <a:lstStyle/>
        <a:p>
          <a:endParaRPr lang="zh-CN" altLang="en-US"/>
        </a:p>
      </dgm:t>
    </dgm:pt>
    <dgm:pt modelId="{8752D4B8-80A3-4971-B76A-996147B23D2B}">
      <dgm:prSet phldrT="[文本]"/>
      <dgm:spPr/>
      <dgm:t>
        <a:bodyPr/>
        <a:lstStyle/>
        <a:p>
          <a:r>
            <a:rPr lang="zh-CN" altLang="en-US" dirty="0" smtClean="0"/>
            <a:t>源码分析</a:t>
          </a:r>
          <a:endParaRPr lang="zh-CN" altLang="en-US" dirty="0"/>
        </a:p>
      </dgm:t>
    </dgm:pt>
    <dgm:pt modelId="{E8A163CD-FA7F-4074-A665-57B4DDC4075A}" type="parTrans" cxnId="{9EE6C4EC-5EAF-4AAA-A8E7-D0BFBDBCEF9A}">
      <dgm:prSet/>
      <dgm:spPr/>
      <dgm:t>
        <a:bodyPr/>
        <a:lstStyle/>
        <a:p>
          <a:endParaRPr lang="zh-CN" altLang="en-US"/>
        </a:p>
      </dgm:t>
    </dgm:pt>
    <dgm:pt modelId="{37801603-7A61-4987-BF58-4028D7DE2C3B}" type="sibTrans" cxnId="{9EE6C4EC-5EAF-4AAA-A8E7-D0BFBDBCEF9A}">
      <dgm:prSet/>
      <dgm:spPr/>
      <dgm:t>
        <a:bodyPr/>
        <a:lstStyle/>
        <a:p>
          <a:endParaRPr lang="zh-CN" altLang="en-US"/>
        </a:p>
      </dgm:t>
    </dgm:pt>
    <dgm:pt modelId="{75C1FBDE-F491-4E35-B320-D6622A3307F1}">
      <dgm:prSet phldrT="[文本]"/>
      <dgm:spPr/>
      <dgm:t>
        <a:bodyPr/>
        <a:lstStyle/>
        <a:p>
          <a:r>
            <a:rPr lang="zh-CN" altLang="en-US" dirty="0" smtClean="0"/>
            <a:t>重要概念和问题</a:t>
          </a:r>
          <a:endParaRPr lang="en-US" altLang="zh-CN" dirty="0" smtClean="0"/>
        </a:p>
      </dgm:t>
    </dgm:pt>
    <dgm:pt modelId="{CDA70905-939A-44C4-AFDD-3113EF18E16D}" type="parTrans" cxnId="{A27C4254-DD83-4C91-B4C2-39C71A99FE04}">
      <dgm:prSet/>
      <dgm:spPr/>
      <dgm:t>
        <a:bodyPr/>
        <a:lstStyle/>
        <a:p>
          <a:endParaRPr lang="zh-CN" altLang="en-US"/>
        </a:p>
      </dgm:t>
    </dgm:pt>
    <dgm:pt modelId="{46A2684B-0A0B-4588-AEEB-CFB6F46BC2B8}" type="sibTrans" cxnId="{A27C4254-DD83-4C91-B4C2-39C71A99FE04}">
      <dgm:prSet/>
      <dgm:spPr/>
      <dgm:t>
        <a:bodyPr/>
        <a:lstStyle/>
        <a:p>
          <a:endParaRPr lang="zh-CN" altLang="en-US"/>
        </a:p>
      </dgm:t>
    </dgm:pt>
    <dgm:pt modelId="{DE907535-19B0-4269-92D8-7C4227CC3FA5}">
      <dgm:prSet phldrT="[文本]"/>
      <dgm:spPr/>
      <dgm:t>
        <a:bodyPr/>
        <a:lstStyle/>
        <a:p>
          <a:r>
            <a:rPr lang="zh-CN" altLang="en-US" dirty="0" smtClean="0"/>
            <a:t>核心概念</a:t>
          </a:r>
          <a:endParaRPr lang="zh-CN" altLang="en-US" dirty="0"/>
        </a:p>
      </dgm:t>
    </dgm:pt>
    <dgm:pt modelId="{F1734D87-716B-44C1-89AC-C791CD46D0C9}" type="parTrans" cxnId="{F90B1D49-A241-48E4-ACB5-29771BDCD9BD}">
      <dgm:prSet/>
      <dgm:spPr/>
      <dgm:t>
        <a:bodyPr/>
        <a:lstStyle/>
        <a:p>
          <a:endParaRPr lang="zh-CN" altLang="en-US"/>
        </a:p>
      </dgm:t>
    </dgm:pt>
    <dgm:pt modelId="{AB0766E4-2891-441B-BC87-D9F16BC2B76C}" type="sibTrans" cxnId="{F90B1D49-A241-48E4-ACB5-29771BDCD9BD}">
      <dgm:prSet/>
      <dgm:spPr/>
      <dgm:t>
        <a:bodyPr/>
        <a:lstStyle/>
        <a:p>
          <a:endParaRPr lang="zh-CN" altLang="en-US"/>
        </a:p>
      </dgm:t>
    </dgm:pt>
    <dgm:pt modelId="{46494425-DF7A-4E2C-9E55-0873FFB9757A}">
      <dgm:prSet phldrT="[文本]"/>
      <dgm:spPr/>
      <dgm:t>
        <a:bodyPr/>
        <a:lstStyle/>
        <a:p>
          <a:r>
            <a:rPr lang="zh-CN" altLang="en-US" dirty="0" smtClean="0"/>
            <a:t>提出问题</a:t>
          </a:r>
          <a:endParaRPr lang="zh-CN" altLang="en-US" dirty="0"/>
        </a:p>
      </dgm:t>
    </dgm:pt>
    <dgm:pt modelId="{2716F56B-591F-443A-993C-2335EB2A51E1}" type="parTrans" cxnId="{E50DBD05-EB6F-4115-A6E3-0AF5E72A9DDE}">
      <dgm:prSet/>
      <dgm:spPr/>
      <dgm:t>
        <a:bodyPr/>
        <a:lstStyle/>
        <a:p>
          <a:endParaRPr lang="zh-CN" altLang="en-US"/>
        </a:p>
      </dgm:t>
    </dgm:pt>
    <dgm:pt modelId="{929537B4-80A0-40DC-B41A-0A2DF582D7C7}" type="sibTrans" cxnId="{E50DBD05-EB6F-4115-A6E3-0AF5E72A9DDE}">
      <dgm:prSet/>
      <dgm:spPr/>
      <dgm:t>
        <a:bodyPr/>
        <a:lstStyle/>
        <a:p>
          <a:endParaRPr lang="zh-CN" altLang="en-US"/>
        </a:p>
      </dgm:t>
    </dgm:pt>
    <dgm:pt modelId="{46FEBFBB-48C3-4EF9-9503-41FA7FA2947C}">
      <dgm:prSet phldrT="[文本]"/>
      <dgm:spPr/>
      <dgm:t>
        <a:bodyPr/>
        <a:lstStyle/>
        <a:p>
          <a:endParaRPr lang="zh-CN" altLang="en-US" dirty="0"/>
        </a:p>
      </dgm:t>
    </dgm:pt>
    <dgm:pt modelId="{89C3613F-9C22-495E-BAFF-E5EC92FA2C95}" type="parTrans" cxnId="{2806FF53-8B25-4FB9-8E66-E803AD6AC0B7}">
      <dgm:prSet/>
      <dgm:spPr/>
      <dgm:t>
        <a:bodyPr/>
        <a:lstStyle/>
        <a:p>
          <a:endParaRPr lang="zh-CN" altLang="en-US"/>
        </a:p>
      </dgm:t>
    </dgm:pt>
    <dgm:pt modelId="{BC052A65-E417-486D-876F-A6E1387DE485}" type="sibTrans" cxnId="{2806FF53-8B25-4FB9-8E66-E803AD6AC0B7}">
      <dgm:prSet/>
      <dgm:spPr/>
      <dgm:t>
        <a:bodyPr/>
        <a:lstStyle/>
        <a:p>
          <a:endParaRPr lang="zh-CN" altLang="en-US"/>
        </a:p>
      </dgm:t>
    </dgm:pt>
    <dgm:pt modelId="{6F0FF4DB-8BA1-4DB7-8C23-0C5B8F1355DB}" type="pres">
      <dgm:prSet presAssocID="{1B25A61B-F80C-436B-B2A8-8605CFA70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FF64AD-D130-4C00-BDA7-97D5E196BE9F}" type="pres">
      <dgm:prSet presAssocID="{0DAB49E7-DE7C-41A3-A64B-DA7EADC5EC4F}" presName="composite" presStyleCnt="0"/>
      <dgm:spPr/>
    </dgm:pt>
    <dgm:pt modelId="{96EA1161-EFDE-440C-B26C-2ECC0728ED5E}" type="pres">
      <dgm:prSet presAssocID="{0DAB49E7-DE7C-41A3-A64B-DA7EADC5EC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372706-55FB-4440-91CF-E9E5DD2FFA3D}" type="pres">
      <dgm:prSet presAssocID="{0DAB49E7-DE7C-41A3-A64B-DA7EADC5EC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F1CCB-F20B-4044-A99F-9BB4AA507167}" type="pres">
      <dgm:prSet presAssocID="{E6DF733F-886C-4B35-A07C-48B1ED541062}" presName="sp" presStyleCnt="0"/>
      <dgm:spPr/>
    </dgm:pt>
    <dgm:pt modelId="{6C160D42-1B02-4CCA-BDD0-80B2492F7B50}" type="pres">
      <dgm:prSet presAssocID="{4EEF4361-6BBF-444D-B282-583CE92CD40D}" presName="composite" presStyleCnt="0"/>
      <dgm:spPr/>
    </dgm:pt>
    <dgm:pt modelId="{14FE2FBD-3CF3-4DCC-8951-14AB0A4434FD}" type="pres">
      <dgm:prSet presAssocID="{4EEF4361-6BBF-444D-B282-583CE92CD40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A188B7-A223-49B4-84A7-4F932892B199}" type="pres">
      <dgm:prSet presAssocID="{4EEF4361-6BBF-444D-B282-583CE92CD40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FB0632-E79F-42F4-A4B1-F2E250533856}" type="pres">
      <dgm:prSet presAssocID="{A7368E10-A448-434E-AC79-D81E4D310357}" presName="sp" presStyleCnt="0"/>
      <dgm:spPr/>
    </dgm:pt>
    <dgm:pt modelId="{0D6D066B-5C7C-48CB-9161-3DDCD45A3A97}" type="pres">
      <dgm:prSet presAssocID="{75C1FBDE-F491-4E35-B320-D6622A3307F1}" presName="composite" presStyleCnt="0"/>
      <dgm:spPr/>
    </dgm:pt>
    <dgm:pt modelId="{61F4DEB3-4143-4FCA-BB0A-FCDE257D5A57}" type="pres">
      <dgm:prSet presAssocID="{75C1FBDE-F491-4E35-B320-D6622A3307F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47F81-BF05-4F67-989A-31227660C8C3}" type="pres">
      <dgm:prSet presAssocID="{75C1FBDE-F491-4E35-B320-D6622A3307F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FBD63E-83FB-4DA6-B366-8958482F8273}" type="presOf" srcId="{7658122A-01D4-4B6D-AE32-866F16B6F446}" destId="{DD372706-55FB-4440-91CF-E9E5DD2FFA3D}" srcOrd="0" destOrd="0" presId="urn:microsoft.com/office/officeart/2005/8/layout/chevron2"/>
    <dgm:cxn modelId="{E43903E3-E39E-4086-95A8-28FA494EB453}" srcId="{0DAB49E7-DE7C-41A3-A64B-DA7EADC5EC4F}" destId="{71F15B1B-41F2-4345-8E42-892405070F7C}" srcOrd="1" destOrd="0" parTransId="{27861A3C-7466-45A9-AFE3-52DB9074EC12}" sibTransId="{6FC885C5-D007-44A1-B718-32ECB39CA55E}"/>
    <dgm:cxn modelId="{F90B1D49-A241-48E4-ACB5-29771BDCD9BD}" srcId="{75C1FBDE-F491-4E35-B320-D6622A3307F1}" destId="{DE907535-19B0-4269-92D8-7C4227CC3FA5}" srcOrd="0" destOrd="0" parTransId="{F1734D87-716B-44C1-89AC-C791CD46D0C9}" sibTransId="{AB0766E4-2891-441B-BC87-D9F16BC2B76C}"/>
    <dgm:cxn modelId="{E844FE22-721A-46D3-B493-8489DC9888BA}" type="presOf" srcId="{8752D4B8-80A3-4971-B76A-996147B23D2B}" destId="{ECA188B7-A223-49B4-84A7-4F932892B199}" srcOrd="0" destOrd="1" presId="urn:microsoft.com/office/officeart/2005/8/layout/chevron2"/>
    <dgm:cxn modelId="{20EEB48F-4C43-4492-80D3-158F29B4D6BC}" type="presOf" srcId="{0DAB49E7-DE7C-41A3-A64B-DA7EADC5EC4F}" destId="{96EA1161-EFDE-440C-B26C-2ECC0728ED5E}" srcOrd="0" destOrd="0" presId="urn:microsoft.com/office/officeart/2005/8/layout/chevron2"/>
    <dgm:cxn modelId="{2806FF53-8B25-4FB9-8E66-E803AD6AC0B7}" srcId="{75C1FBDE-F491-4E35-B320-D6622A3307F1}" destId="{46FEBFBB-48C3-4EF9-9503-41FA7FA2947C}" srcOrd="2" destOrd="0" parTransId="{89C3613F-9C22-495E-BAFF-E5EC92FA2C95}" sibTransId="{BC052A65-E417-486D-876F-A6E1387DE485}"/>
    <dgm:cxn modelId="{E5A5A7E2-39F4-4EC9-B4F1-71A6045BFC59}" srcId="{1B25A61B-F80C-436B-B2A8-8605CFA70AA1}" destId="{4EEF4361-6BBF-444D-B282-583CE92CD40D}" srcOrd="1" destOrd="0" parTransId="{5D7B6D24-2ADD-43B9-8C17-389C54721DA6}" sibTransId="{A7368E10-A448-434E-AC79-D81E4D310357}"/>
    <dgm:cxn modelId="{A27C4254-DD83-4C91-B4C2-39C71A99FE04}" srcId="{1B25A61B-F80C-436B-B2A8-8605CFA70AA1}" destId="{75C1FBDE-F491-4E35-B320-D6622A3307F1}" srcOrd="2" destOrd="0" parTransId="{CDA70905-939A-44C4-AFDD-3113EF18E16D}" sibTransId="{46A2684B-0A0B-4588-AEEB-CFB6F46BC2B8}"/>
    <dgm:cxn modelId="{F62F228E-A2A4-46CE-81CB-B131341B1A45}" type="presOf" srcId="{A11D06C7-8B56-4694-9BB9-9EFBDAB45322}" destId="{ECA188B7-A223-49B4-84A7-4F932892B199}" srcOrd="0" destOrd="0" presId="urn:microsoft.com/office/officeart/2005/8/layout/chevron2"/>
    <dgm:cxn modelId="{9EE6C4EC-5EAF-4AAA-A8E7-D0BFBDBCEF9A}" srcId="{4EEF4361-6BBF-444D-B282-583CE92CD40D}" destId="{8752D4B8-80A3-4971-B76A-996147B23D2B}" srcOrd="1" destOrd="0" parTransId="{E8A163CD-FA7F-4074-A665-57B4DDC4075A}" sibTransId="{37801603-7A61-4987-BF58-4028D7DE2C3B}"/>
    <dgm:cxn modelId="{E82F6C33-0949-4718-AC64-F9BFE4614D9B}" type="presOf" srcId="{4EEF4361-6BBF-444D-B282-583CE92CD40D}" destId="{14FE2FBD-3CF3-4DCC-8951-14AB0A4434FD}" srcOrd="0" destOrd="0" presId="urn:microsoft.com/office/officeart/2005/8/layout/chevron2"/>
    <dgm:cxn modelId="{A6EDD73A-F385-4C5A-B260-1967DED2588B}" type="presOf" srcId="{46494425-DF7A-4E2C-9E55-0873FFB9757A}" destId="{44447F81-BF05-4F67-989A-31227660C8C3}" srcOrd="0" destOrd="1" presId="urn:microsoft.com/office/officeart/2005/8/layout/chevron2"/>
    <dgm:cxn modelId="{3D0C6212-9E7B-4BC1-B880-ACAD19B6DF99}" type="presOf" srcId="{75C1FBDE-F491-4E35-B320-D6622A3307F1}" destId="{61F4DEB3-4143-4FCA-BB0A-FCDE257D5A57}" srcOrd="0" destOrd="0" presId="urn:microsoft.com/office/officeart/2005/8/layout/chevron2"/>
    <dgm:cxn modelId="{75E6C58A-6BD8-4CA7-9A29-F764D4D1BE4D}" srcId="{0DAB49E7-DE7C-41A3-A64B-DA7EADC5EC4F}" destId="{7658122A-01D4-4B6D-AE32-866F16B6F446}" srcOrd="0" destOrd="0" parTransId="{88E7EF45-6838-4B1B-A64C-32A480AFDABA}" sibTransId="{3F736CD0-07CE-477F-88C0-7B9FC3171A32}"/>
    <dgm:cxn modelId="{65BAFB24-6B7D-4336-AB79-0F6816E76625}" type="presOf" srcId="{71F15B1B-41F2-4345-8E42-892405070F7C}" destId="{DD372706-55FB-4440-91CF-E9E5DD2FFA3D}" srcOrd="0" destOrd="1" presId="urn:microsoft.com/office/officeart/2005/8/layout/chevron2"/>
    <dgm:cxn modelId="{B86B012C-331D-4FC0-93AC-A743981AE882}" srcId="{1B25A61B-F80C-436B-B2A8-8605CFA70AA1}" destId="{0DAB49E7-DE7C-41A3-A64B-DA7EADC5EC4F}" srcOrd="0" destOrd="0" parTransId="{A9322E6E-2FC5-4F89-8664-6E2D6B782704}" sibTransId="{E6DF733F-886C-4B35-A07C-48B1ED541062}"/>
    <dgm:cxn modelId="{25C1C77C-06CF-4D38-8AA6-4D161BCEED2C}" type="presOf" srcId="{1B25A61B-F80C-436B-B2A8-8605CFA70AA1}" destId="{6F0FF4DB-8BA1-4DB7-8C23-0C5B8F1355DB}" srcOrd="0" destOrd="0" presId="urn:microsoft.com/office/officeart/2005/8/layout/chevron2"/>
    <dgm:cxn modelId="{A38AEC8A-2664-42E3-93A7-5779490D97AB}" type="presOf" srcId="{46FEBFBB-48C3-4EF9-9503-41FA7FA2947C}" destId="{44447F81-BF05-4F67-989A-31227660C8C3}" srcOrd="0" destOrd="2" presId="urn:microsoft.com/office/officeart/2005/8/layout/chevron2"/>
    <dgm:cxn modelId="{016DA391-AAA9-43D6-AF09-1E7D07AF27EA}" type="presOf" srcId="{DE907535-19B0-4269-92D8-7C4227CC3FA5}" destId="{44447F81-BF05-4F67-989A-31227660C8C3}" srcOrd="0" destOrd="0" presId="urn:microsoft.com/office/officeart/2005/8/layout/chevron2"/>
    <dgm:cxn modelId="{E50DBD05-EB6F-4115-A6E3-0AF5E72A9DDE}" srcId="{75C1FBDE-F491-4E35-B320-D6622A3307F1}" destId="{46494425-DF7A-4E2C-9E55-0873FFB9757A}" srcOrd="1" destOrd="0" parTransId="{2716F56B-591F-443A-993C-2335EB2A51E1}" sibTransId="{929537B4-80A0-40DC-B41A-0A2DF582D7C7}"/>
    <dgm:cxn modelId="{09B7788A-025F-40EB-AA73-5A1716FA79FD}" srcId="{4EEF4361-6BBF-444D-B282-583CE92CD40D}" destId="{A11D06C7-8B56-4694-9BB9-9EFBDAB45322}" srcOrd="0" destOrd="0" parTransId="{0A50B5C6-78DA-4B4A-8A0E-0677F8F7063A}" sibTransId="{C9A5E7F8-F22C-4776-A7FE-FDDAB6E4C173}"/>
    <dgm:cxn modelId="{5713C8BE-6BF1-43D5-8681-2AD954B0A9B3}" type="presParOf" srcId="{6F0FF4DB-8BA1-4DB7-8C23-0C5B8F1355DB}" destId="{83FF64AD-D130-4C00-BDA7-97D5E196BE9F}" srcOrd="0" destOrd="0" presId="urn:microsoft.com/office/officeart/2005/8/layout/chevron2"/>
    <dgm:cxn modelId="{9A2F130E-6149-4051-94B0-64E97987A757}" type="presParOf" srcId="{83FF64AD-D130-4C00-BDA7-97D5E196BE9F}" destId="{96EA1161-EFDE-440C-B26C-2ECC0728ED5E}" srcOrd="0" destOrd="0" presId="urn:microsoft.com/office/officeart/2005/8/layout/chevron2"/>
    <dgm:cxn modelId="{0866582C-4E05-4897-9E44-BA4212B5B6C1}" type="presParOf" srcId="{83FF64AD-D130-4C00-BDA7-97D5E196BE9F}" destId="{DD372706-55FB-4440-91CF-E9E5DD2FFA3D}" srcOrd="1" destOrd="0" presId="urn:microsoft.com/office/officeart/2005/8/layout/chevron2"/>
    <dgm:cxn modelId="{253B569F-352D-43DE-B0E4-2C1C06FA348E}" type="presParOf" srcId="{6F0FF4DB-8BA1-4DB7-8C23-0C5B8F1355DB}" destId="{7EDF1CCB-F20B-4044-A99F-9BB4AA507167}" srcOrd="1" destOrd="0" presId="urn:microsoft.com/office/officeart/2005/8/layout/chevron2"/>
    <dgm:cxn modelId="{0003821F-489F-4365-9B73-D1A27C0CBAC4}" type="presParOf" srcId="{6F0FF4DB-8BA1-4DB7-8C23-0C5B8F1355DB}" destId="{6C160D42-1B02-4CCA-BDD0-80B2492F7B50}" srcOrd="2" destOrd="0" presId="urn:microsoft.com/office/officeart/2005/8/layout/chevron2"/>
    <dgm:cxn modelId="{23536CC1-6B3C-4A6B-A407-1BDBF489CAC1}" type="presParOf" srcId="{6C160D42-1B02-4CCA-BDD0-80B2492F7B50}" destId="{14FE2FBD-3CF3-4DCC-8951-14AB0A4434FD}" srcOrd="0" destOrd="0" presId="urn:microsoft.com/office/officeart/2005/8/layout/chevron2"/>
    <dgm:cxn modelId="{8A0A28F9-4169-4059-9219-72E5D79A3BE9}" type="presParOf" srcId="{6C160D42-1B02-4CCA-BDD0-80B2492F7B50}" destId="{ECA188B7-A223-49B4-84A7-4F932892B199}" srcOrd="1" destOrd="0" presId="urn:microsoft.com/office/officeart/2005/8/layout/chevron2"/>
    <dgm:cxn modelId="{32D4E8DF-C3A0-49C2-ADB0-EC545B6462F5}" type="presParOf" srcId="{6F0FF4DB-8BA1-4DB7-8C23-0C5B8F1355DB}" destId="{DEFB0632-E79F-42F4-A4B1-F2E250533856}" srcOrd="3" destOrd="0" presId="urn:microsoft.com/office/officeart/2005/8/layout/chevron2"/>
    <dgm:cxn modelId="{19B6F3BA-42AE-41C5-9222-FFEA62123A6F}" type="presParOf" srcId="{6F0FF4DB-8BA1-4DB7-8C23-0C5B8F1355DB}" destId="{0D6D066B-5C7C-48CB-9161-3DDCD45A3A97}" srcOrd="4" destOrd="0" presId="urn:microsoft.com/office/officeart/2005/8/layout/chevron2"/>
    <dgm:cxn modelId="{7B2B611F-C43D-41DF-BD33-FEC8647C61B5}" type="presParOf" srcId="{0D6D066B-5C7C-48CB-9161-3DDCD45A3A97}" destId="{61F4DEB3-4143-4FCA-BB0A-FCDE257D5A57}" srcOrd="0" destOrd="0" presId="urn:microsoft.com/office/officeart/2005/8/layout/chevron2"/>
    <dgm:cxn modelId="{5A8EDB71-E288-4105-869D-AEF97FF4E74D}" type="presParOf" srcId="{0D6D066B-5C7C-48CB-9161-3DDCD45A3A97}" destId="{44447F81-BF05-4F67-989A-31227660C8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A1161-EFDE-440C-B26C-2ECC0728ED5E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源码编译及部署</a:t>
          </a:r>
          <a:endParaRPr lang="zh-CN" altLang="en-US" sz="1500" kern="1200" dirty="0"/>
        </a:p>
      </dsp:txBody>
      <dsp:txXfrm rot="-5400000">
        <a:off x="1" y="520688"/>
        <a:ext cx="1039018" cy="445294"/>
      </dsp:txXfrm>
    </dsp:sp>
    <dsp:sp modelId="{DD372706-55FB-4440-91CF-E9E5DD2FFA3D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源码结构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编译部署</a:t>
          </a:r>
          <a:endParaRPr lang="zh-CN" altLang="en-US" sz="1800" kern="1200" dirty="0"/>
        </a:p>
      </dsp:txBody>
      <dsp:txXfrm rot="-5400000">
        <a:off x="1039018" y="48278"/>
        <a:ext cx="5009883" cy="870607"/>
      </dsp:txXfrm>
    </dsp:sp>
    <dsp:sp modelId="{14FE2FBD-3CF3-4DCC-8951-14AB0A4434FD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设计及源码</a:t>
          </a:r>
          <a:endParaRPr lang="zh-CN" altLang="en-US" sz="1500" kern="1200" dirty="0"/>
        </a:p>
      </dsp:txBody>
      <dsp:txXfrm rot="-5400000">
        <a:off x="1" y="1809352"/>
        <a:ext cx="1039018" cy="445294"/>
      </dsp:txXfrm>
    </dsp:sp>
    <dsp:sp modelId="{ECA188B7-A223-49B4-84A7-4F932892B199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框架设计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源码分析</a:t>
          </a:r>
          <a:endParaRPr lang="zh-CN" altLang="en-US" sz="1800" kern="1200" dirty="0"/>
        </a:p>
      </dsp:txBody>
      <dsp:txXfrm rot="-5400000">
        <a:off x="1039018" y="1336942"/>
        <a:ext cx="5009883" cy="870607"/>
      </dsp:txXfrm>
    </dsp:sp>
    <dsp:sp modelId="{61F4DEB3-4143-4FCA-BB0A-FCDE257D5A57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重要概念和问题</a:t>
          </a:r>
          <a:endParaRPr lang="en-US" altLang="zh-CN" sz="1500" kern="1200" dirty="0" smtClean="0"/>
        </a:p>
      </dsp:txBody>
      <dsp:txXfrm rot="-5400000">
        <a:off x="1" y="3098016"/>
        <a:ext cx="1039018" cy="445294"/>
      </dsp:txXfrm>
    </dsp:sp>
    <dsp:sp modelId="{44447F81-BF05-4F67-989A-31227660C8C3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核心概念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提出问题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C1FC-F7F1-44BF-82A0-11FB9B634801}" type="datetimeFigureOut">
              <a:rPr lang="zh-CN" altLang="en-US" smtClean="0"/>
              <a:pPr/>
              <a:t>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F1E1-B4D7-4211-A132-DF736D81EF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8218038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  <p:pic>
        <p:nvPicPr>
          <p:cNvPr id="1027" name="Picture 3" descr="C:\Users\fang\Desktop\f508f3c4077456ed50ac2b8205207c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8052644" cy="64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96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存储层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7008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存储特点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070140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zh-CN" dirty="0" smtClean="0"/>
              <a:t>零</a:t>
            </a:r>
            <a:r>
              <a:rPr lang="zh-CN" altLang="zh-CN" dirty="0"/>
              <a:t>拷贝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en-US" altLang="zh-CN" dirty="0" smtClean="0"/>
              <a:t>		1.mmap+write</a:t>
            </a:r>
            <a:r>
              <a:rPr lang="zh-CN" altLang="zh-CN" dirty="0"/>
              <a:t>方式，这种</a:t>
            </a:r>
            <a:r>
              <a:rPr lang="zh-CN" altLang="zh-CN" dirty="0" smtClean="0"/>
              <a:t>方式适用于</a:t>
            </a:r>
            <a:r>
              <a:rPr lang="zh-CN" altLang="zh-CN" dirty="0"/>
              <a:t>小块文件</a:t>
            </a:r>
            <a:r>
              <a:rPr lang="zh-CN" altLang="zh-CN" dirty="0" smtClean="0"/>
              <a:t>传</a:t>
            </a:r>
            <a:r>
              <a:rPr lang="en-US" altLang="zh-CN" dirty="0" smtClean="0"/>
              <a:t>		</a:t>
            </a:r>
            <a:r>
              <a:rPr lang="zh-CN" altLang="zh-CN" dirty="0" smtClean="0"/>
              <a:t>输</a:t>
            </a:r>
            <a:r>
              <a:rPr lang="zh-CN" altLang="zh-CN" dirty="0"/>
              <a:t>，不能很好的利用</a:t>
            </a:r>
            <a:r>
              <a:rPr lang="en-US" altLang="zh-CN" dirty="0"/>
              <a:t>DMA</a:t>
            </a:r>
            <a:r>
              <a:rPr lang="zh-CN" altLang="zh-CN" dirty="0"/>
              <a:t>，所以也就消耗了</a:t>
            </a:r>
            <a:r>
              <a:rPr lang="en-US" altLang="zh-CN" dirty="0"/>
              <a:t>cpu</a:t>
            </a:r>
            <a:r>
              <a:rPr lang="zh-CN" altLang="zh-CN" dirty="0" smtClean="0"/>
              <a:t>资</a:t>
            </a:r>
            <a:r>
              <a:rPr lang="en-US" altLang="zh-CN" dirty="0" smtClean="0"/>
              <a:t>		</a:t>
            </a:r>
            <a:r>
              <a:rPr lang="zh-CN" altLang="zh-CN" dirty="0" smtClean="0"/>
              <a:t>源</a:t>
            </a:r>
            <a:r>
              <a:rPr lang="zh-CN" altLang="zh-CN" dirty="0"/>
              <a:t>，更多的需要程序控制内存，编程比较复杂</a:t>
            </a:r>
            <a:r>
              <a:rPr lang="zh-CN" altLang="zh-CN" dirty="0" smtClean="0"/>
              <a:t>，</a:t>
            </a:r>
            <a:r>
              <a:rPr lang="en-US" altLang="zh-CN" dirty="0" smtClean="0"/>
              <a:t>		</a:t>
            </a:r>
            <a:r>
              <a:rPr lang="zh-CN" altLang="zh-CN" dirty="0" smtClean="0"/>
              <a:t>需要</a:t>
            </a:r>
            <a:r>
              <a:rPr lang="zh-CN" altLang="zh-CN" dirty="0"/>
              <a:t>避免</a:t>
            </a:r>
            <a:r>
              <a:rPr lang="en-US" altLang="zh-CN" dirty="0"/>
              <a:t>jvm crash</a:t>
            </a:r>
            <a:r>
              <a:rPr lang="zh-CN" altLang="zh-CN" dirty="0"/>
              <a:t>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	2</a:t>
            </a:r>
            <a:r>
              <a:rPr lang="en-US" altLang="zh-CN" dirty="0"/>
              <a:t>. sendFile</a:t>
            </a:r>
            <a:r>
              <a:rPr lang="zh-CN" altLang="zh-CN" dirty="0"/>
              <a:t>方式，使用的是</a:t>
            </a:r>
            <a:r>
              <a:rPr lang="en-US" altLang="zh-CN" dirty="0"/>
              <a:t>DMA</a:t>
            </a:r>
            <a:r>
              <a:rPr lang="zh-CN" altLang="zh-CN" dirty="0"/>
              <a:t>，消耗</a:t>
            </a:r>
            <a:r>
              <a:rPr lang="en-US" altLang="zh-CN" dirty="0"/>
              <a:t>cpu</a:t>
            </a:r>
            <a:r>
              <a:rPr lang="zh-CN" altLang="zh-CN" dirty="0"/>
              <a:t>比较少</a:t>
            </a:r>
            <a:r>
              <a:rPr lang="zh-CN" altLang="zh-CN" dirty="0" smtClean="0"/>
              <a:t>，</a:t>
            </a:r>
            <a:r>
              <a:rPr lang="en-US" altLang="zh-CN" dirty="0" smtClean="0"/>
              <a:t>		</a:t>
            </a:r>
            <a:r>
              <a:rPr lang="zh-CN" altLang="zh-CN" dirty="0" smtClean="0"/>
              <a:t>适用</a:t>
            </a:r>
            <a:r>
              <a:rPr lang="zh-CN" altLang="zh-CN" dirty="0"/>
              <a:t>大块文件传输，不需要考虑</a:t>
            </a:r>
            <a:r>
              <a:rPr lang="en-US" altLang="zh-CN" dirty="0"/>
              <a:t>jvm crash</a:t>
            </a:r>
            <a:r>
              <a:rPr lang="zh-CN" altLang="zh-CN" dirty="0"/>
              <a:t>问题</a:t>
            </a:r>
            <a:r>
              <a:rPr lang="zh-CN" altLang="zh-CN" dirty="0" smtClean="0"/>
              <a:t>。</a:t>
            </a:r>
            <a:r>
              <a:rPr lang="en-US" altLang="zh-CN" dirty="0" smtClean="0"/>
              <a:t>		</a:t>
            </a:r>
            <a:r>
              <a:rPr lang="zh-CN" altLang="zh-CN" dirty="0" smtClean="0"/>
              <a:t>但是</a:t>
            </a:r>
            <a:r>
              <a:rPr lang="zh-CN" altLang="zh-CN" dirty="0"/>
              <a:t>效率很低，而且无法使用异步</a:t>
            </a:r>
            <a:r>
              <a:rPr lang="en-US" altLang="zh-CN" dirty="0"/>
              <a:t>IO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1692" y="432427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持久</a:t>
            </a:r>
            <a:r>
              <a:rPr lang="zh-CN" altLang="en-US" b="1" dirty="0" smtClean="0"/>
              <a:t>化路径：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4797152"/>
            <a:ext cx="89630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80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Pagecache</a:t>
            </a:r>
            <a:r>
              <a:rPr lang="zh-CN" altLang="en-US" sz="2800" dirty="0"/>
              <a:t>文件访问</a:t>
            </a:r>
            <a:r>
              <a:rPr lang="zh-CN" altLang="en-US" sz="2800" dirty="0" smtClean="0"/>
              <a:t>封装</a:t>
            </a:r>
            <a:r>
              <a:rPr lang="en-US" altLang="zh-CN" sz="2800" dirty="0" smtClean="0"/>
              <a:t>—MapedFile(1)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8" y="836712"/>
            <a:ext cx="28575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9575"/>
            <a:ext cx="36480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44" y="836712"/>
            <a:ext cx="56197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913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Pagecache</a:t>
            </a:r>
            <a:r>
              <a:rPr lang="zh-CN" altLang="en-US" sz="2800" dirty="0"/>
              <a:t>文件访问</a:t>
            </a:r>
            <a:r>
              <a:rPr lang="zh-CN" altLang="en-US" sz="2800" dirty="0" smtClean="0"/>
              <a:t>封装</a:t>
            </a:r>
            <a:r>
              <a:rPr lang="en-US" altLang="zh-CN" sz="2800" dirty="0" smtClean="0"/>
              <a:t>—MapedFile(2)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0676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90912"/>
            <a:ext cx="59150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351165" cy="322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86224"/>
            <a:ext cx="6067561" cy="29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7903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0" y="2924944"/>
            <a:ext cx="6328476" cy="323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1663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Pagecache</a:t>
            </a:r>
            <a:r>
              <a:rPr lang="zh-CN" altLang="en-US" sz="2800" dirty="0"/>
              <a:t>文件访问</a:t>
            </a:r>
            <a:r>
              <a:rPr lang="zh-CN" altLang="en-US" sz="2800" dirty="0" smtClean="0"/>
              <a:t>封装</a:t>
            </a:r>
            <a:r>
              <a:rPr lang="en-US" altLang="zh-CN" sz="2800" dirty="0" smtClean="0"/>
              <a:t>—MapedFile(3)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98860" y="836712"/>
            <a:ext cx="703743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/>
              <a:t>消息刷盘</a:t>
            </a:r>
            <a:r>
              <a:rPr lang="zh-CN" altLang="zh-CN" sz="3200" b="1" dirty="0" smtClean="0"/>
              <a:t>：</a:t>
            </a:r>
            <a:endParaRPr lang="en-US" altLang="zh-CN" sz="3200" b="1" dirty="0" smtClean="0"/>
          </a:p>
          <a:p>
            <a:r>
              <a:rPr lang="zh-CN" altLang="zh-CN" dirty="0" smtClean="0"/>
              <a:t>查看</a:t>
            </a:r>
            <a:r>
              <a:rPr lang="zh-CN" altLang="zh-CN" dirty="0"/>
              <a:t>是否可以满足刷盘条件：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        1. </a:t>
            </a:r>
            <a:r>
              <a:rPr lang="zh-CN" altLang="zh-CN" dirty="0" smtClean="0"/>
              <a:t>文件</a:t>
            </a:r>
            <a:r>
              <a:rPr lang="zh-CN" altLang="zh-CN" dirty="0"/>
              <a:t>写满，则立即刷盘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        2. </a:t>
            </a:r>
            <a:r>
              <a:rPr lang="zh-CN" altLang="zh-CN" dirty="0" smtClean="0"/>
              <a:t>未</a:t>
            </a:r>
            <a:r>
              <a:rPr lang="zh-CN" altLang="zh-CN" dirty="0"/>
              <a:t>刷盘的数据大于一定的</a:t>
            </a:r>
            <a:r>
              <a:rPr lang="en-US" altLang="zh-CN" dirty="0"/>
              <a:t>page</a:t>
            </a:r>
            <a:r>
              <a:rPr lang="zh-CN" altLang="zh-CN" dirty="0"/>
              <a:t>数才可以</a:t>
            </a:r>
            <a:r>
              <a:rPr lang="en-US" altLang="zh-CN" dirty="0"/>
              <a:t>(</a:t>
            </a:r>
            <a:r>
              <a:rPr lang="zh-CN" altLang="zh-CN" dirty="0"/>
              <a:t>每个</a:t>
            </a:r>
            <a:r>
              <a:rPr lang="en-US" altLang="zh-CN" dirty="0"/>
              <a:t>pagecache 4M)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        3. </a:t>
            </a:r>
            <a:r>
              <a:rPr lang="zh-CN" altLang="zh-CN" dirty="0" smtClean="0"/>
              <a:t>资源</a:t>
            </a:r>
            <a:r>
              <a:rPr lang="zh-CN" altLang="zh-CN" dirty="0"/>
              <a:t>是否允许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7975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Pagecache</a:t>
            </a:r>
            <a:r>
              <a:rPr lang="zh-CN" altLang="en-US" sz="2800" dirty="0"/>
              <a:t>文件访问</a:t>
            </a:r>
            <a:r>
              <a:rPr lang="zh-CN" altLang="en-US" sz="2800" dirty="0" smtClean="0"/>
              <a:t>封装</a:t>
            </a:r>
            <a:r>
              <a:rPr lang="en-US" altLang="zh-CN" sz="2800" dirty="0" smtClean="0"/>
              <a:t>—MapedFile(4)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" y="764704"/>
            <a:ext cx="8944196" cy="532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2190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存储队列，数据定时删除，无限增长</a:t>
            </a:r>
            <a:r>
              <a:rPr lang="en-US" altLang="zh-CN" sz="2400" dirty="0" smtClean="0"/>
              <a:t>—MapedFileQueue(1)</a:t>
            </a: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45910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908720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重要属性：</a:t>
            </a:r>
          </a:p>
          <a:p>
            <a:r>
              <a:rPr lang="en-US" altLang="zh-CN" dirty="0" smtClean="0"/>
              <a:t>DeleteFileBatchMax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定时删除时，最多可以删除多少个文件</a:t>
            </a:r>
          </a:p>
          <a:p>
            <a:r>
              <a:rPr lang="en-US" altLang="zh-CN" dirty="0" smtClean="0"/>
              <a:t>storePath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上文提</a:t>
            </a:r>
            <a:r>
              <a:rPr lang="en-US" altLang="zh-CN" dirty="0" err="1" smtClean="0"/>
              <a:t>consumequeue</a:t>
            </a:r>
            <a:r>
              <a:rPr lang="zh-CN" altLang="zh-CN" dirty="0"/>
              <a:t>路径下</a:t>
            </a:r>
            <a:r>
              <a:rPr lang="en-US" altLang="zh-CN" dirty="0" smtClean="0"/>
              <a:t>topic/</a:t>
            </a:r>
            <a:r>
              <a:rPr lang="en-US" altLang="zh-CN" dirty="0" err="1" smtClean="0"/>
              <a:t>queueid</a:t>
            </a:r>
            <a:r>
              <a:rPr lang="en-US" altLang="zh-CN" dirty="0" smtClean="0"/>
              <a:t>/</a:t>
            </a:r>
            <a:r>
              <a:rPr lang="zh-CN" altLang="zh-CN" dirty="0" smtClean="0"/>
              <a:t>的</a:t>
            </a:r>
            <a:r>
              <a:rPr lang="zh-CN" altLang="zh-CN" dirty="0"/>
              <a:t>目录</a:t>
            </a:r>
          </a:p>
          <a:p>
            <a:r>
              <a:rPr lang="en-US" altLang="zh-CN" dirty="0" smtClean="0"/>
              <a:t>mapedFileSize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文件</a:t>
            </a:r>
            <a:r>
              <a:rPr lang="zh-CN" altLang="zh-CN" dirty="0"/>
              <a:t>大小</a:t>
            </a:r>
          </a:p>
          <a:p>
            <a:r>
              <a:rPr lang="en-US" altLang="zh-CN" dirty="0" smtClean="0"/>
              <a:t>mapedFiles</a:t>
            </a:r>
            <a:r>
              <a:rPr lang="zh-CN" altLang="en-US" dirty="0"/>
              <a:t>：</a:t>
            </a:r>
            <a:r>
              <a:rPr lang="en-US" altLang="zh-CN" dirty="0" smtClean="0"/>
              <a:t>MapedFile</a:t>
            </a:r>
            <a:r>
              <a:rPr lang="zh-CN" altLang="zh-CN" dirty="0"/>
              <a:t>数组</a:t>
            </a:r>
          </a:p>
          <a:p>
            <a:r>
              <a:rPr lang="en-US" altLang="zh-CN" dirty="0" smtClean="0"/>
              <a:t>readWriteLock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数组的读写锁</a:t>
            </a:r>
          </a:p>
          <a:p>
            <a:r>
              <a:rPr lang="en-US" altLang="zh-CN" dirty="0" smtClean="0"/>
              <a:t>allocateMapedFileService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预分配</a:t>
            </a:r>
            <a:r>
              <a:rPr lang="en-US" altLang="zh-CN" dirty="0" smtClean="0"/>
              <a:t>MapedFile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对象</a:t>
            </a:r>
            <a:r>
              <a:rPr lang="zh-CN" altLang="zh-CN" dirty="0"/>
              <a:t>的服务</a:t>
            </a:r>
          </a:p>
          <a:p>
            <a:r>
              <a:rPr lang="en-US" altLang="zh-CN" dirty="0" smtClean="0"/>
              <a:t>committedWhere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刷</a:t>
            </a:r>
            <a:r>
              <a:rPr lang="zh-CN" altLang="zh-CN" dirty="0"/>
              <a:t>盘刷到哪里</a:t>
            </a:r>
          </a:p>
          <a:p>
            <a:r>
              <a:rPr lang="en-US" altLang="zh-CN" dirty="0" smtClean="0"/>
              <a:t>storeTimestamp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最后</a:t>
            </a:r>
            <a:r>
              <a:rPr lang="zh-CN" altLang="zh-CN" dirty="0"/>
              <a:t>一条消息存储时间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9038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存储队列，数据定时删除，无限增长</a:t>
            </a:r>
            <a:r>
              <a:rPr lang="en-US" altLang="zh-CN" sz="2400" dirty="0" smtClean="0"/>
              <a:t>—MapedFileQueue(2)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30672" y="1340768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所谓的</a:t>
            </a:r>
            <a:r>
              <a:rPr lang="en-US" altLang="zh-CN" sz="2400" dirty="0" smtClean="0"/>
              <a:t>load </a:t>
            </a:r>
            <a:r>
              <a:rPr lang="zh-CN" altLang="zh-CN" sz="2400" dirty="0" smtClean="0"/>
              <a:t>函数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这个函数的作用是</a:t>
            </a:r>
            <a:r>
              <a:rPr lang="zh-CN" altLang="zh-CN" sz="2400" dirty="0" smtClean="0"/>
              <a:t>将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目录</a:t>
            </a:r>
            <a:r>
              <a:rPr lang="zh-CN" altLang="zh-CN" sz="2400" dirty="0" smtClean="0"/>
              <a:t>下</a:t>
            </a:r>
            <a:r>
              <a:rPr lang="zh-CN" altLang="zh-CN" sz="2400" dirty="0"/>
              <a:t>的所有</a:t>
            </a:r>
            <a:r>
              <a:rPr lang="en-US" altLang="zh-CN" sz="2400" dirty="0"/>
              <a:t>file</a:t>
            </a:r>
            <a:r>
              <a:rPr lang="zh-CN" altLang="zh-CN" sz="2400" dirty="0"/>
              <a:t>映射为</a:t>
            </a:r>
            <a:r>
              <a:rPr lang="en-US" altLang="zh-CN" sz="2400" dirty="0"/>
              <a:t>mapedFile</a:t>
            </a:r>
            <a:r>
              <a:rPr lang="zh-CN" altLang="zh-CN" sz="2400" dirty="0"/>
              <a:t>数组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7647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需要注意的问题：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04864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getLastMappedFile</a:t>
            </a:r>
            <a:r>
              <a:rPr lang="zh-CN" altLang="zh-CN" sz="2400" dirty="0"/>
              <a:t>获取最后一个</a:t>
            </a:r>
            <a:r>
              <a:rPr lang="en-US" altLang="zh-CN" sz="2400" dirty="0"/>
              <a:t>MapedFile</a:t>
            </a:r>
            <a:r>
              <a:rPr lang="zh-CN" altLang="zh-CN" sz="2400" dirty="0"/>
              <a:t>对象，如果没有则创建。这里有一个需要注意的地方就是</a:t>
            </a:r>
            <a:r>
              <a:rPr lang="en-US" altLang="zh-CN" sz="2400" dirty="0"/>
              <a:t>mapedFile</a:t>
            </a:r>
            <a:r>
              <a:rPr lang="zh-CN" altLang="zh-CN" sz="2400" dirty="0"/>
              <a:t>的命名规范。就是全局的</a:t>
            </a:r>
            <a:r>
              <a:rPr lang="en-US" altLang="zh-CN" sz="2400" dirty="0"/>
              <a:t>offset</a:t>
            </a:r>
            <a:r>
              <a:rPr lang="zh-CN" altLang="zh-CN" sz="2400" dirty="0"/>
              <a:t>值左补</a:t>
            </a:r>
            <a:r>
              <a:rPr lang="en-US" altLang="zh-CN" sz="2400" dirty="0"/>
              <a:t>0</a:t>
            </a:r>
            <a:r>
              <a:rPr lang="zh-CN" altLang="zh-CN" sz="2400" dirty="0"/>
              <a:t>对齐至</a:t>
            </a:r>
            <a:r>
              <a:rPr lang="en-US" altLang="zh-CN" sz="2400" dirty="0"/>
              <a:t>20</a:t>
            </a:r>
            <a:r>
              <a:rPr lang="zh-CN" altLang="zh-CN" sz="2400" dirty="0"/>
              <a:t>位。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501008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AllocateMapedFileService  </a:t>
            </a:r>
            <a:r>
              <a:rPr lang="zh-CN" altLang="en-US" sz="2400" dirty="0" smtClean="0"/>
              <a:t>预分配</a:t>
            </a:r>
            <a:r>
              <a:rPr lang="en-US" altLang="zh-CN" sz="2400" dirty="0" smtClean="0"/>
              <a:t>mapedFile</a:t>
            </a:r>
            <a:r>
              <a:rPr lang="zh-CN" altLang="en-US" sz="2400" dirty="0" smtClean="0"/>
              <a:t>对象服务</a:t>
            </a:r>
            <a:endParaRPr lang="zh-CN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221088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. MapedFile</a:t>
            </a:r>
            <a:r>
              <a:rPr lang="zh-CN" altLang="en-US" sz="2400" dirty="0" smtClean="0"/>
              <a:t>数组的封装，处理数组的动作中都有读写锁。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139038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存储队列，数据定时删除，无限增长</a:t>
            </a:r>
            <a:r>
              <a:rPr lang="en-US" altLang="zh-CN" sz="2400" dirty="0" smtClean="0"/>
              <a:t>—MapedFileQueue(3)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343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08518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CommitLog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ConsumeQueue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MapedFileQueue</a:t>
            </a:r>
            <a:r>
              <a:rPr lang="zh-CN" altLang="en-US" dirty="0" smtClean="0"/>
              <a:t>队列，这个队列是一个</a:t>
            </a:r>
            <a:r>
              <a:rPr lang="en-US" altLang="zh-CN" dirty="0" smtClean="0"/>
              <a:t>MapedFile</a:t>
            </a:r>
            <a:r>
              <a:rPr lang="zh-CN" altLang="en-US" dirty="0" smtClean="0"/>
              <a:t>数组，数组理论上是可以无线增长的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9038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存储队列，数据定时删除，无限增长</a:t>
            </a:r>
            <a:r>
              <a:rPr lang="en-US" altLang="zh-CN" sz="2400" dirty="0" smtClean="0"/>
              <a:t>—MapedFileQueue(4)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66307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AllocateMapedFileService: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两个重要结构：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848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2" y="2924944"/>
            <a:ext cx="7883227" cy="320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1331640" y="3717032"/>
            <a:ext cx="69659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038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1324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sz="3200" dirty="0" smtClean="0"/>
              <a:t>RocketMq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144413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JMS</a:t>
            </a:r>
            <a:r>
              <a:rPr lang="zh-CN" altLang="en-US" dirty="0"/>
              <a:t>规范与</a:t>
            </a:r>
            <a:r>
              <a:rPr lang="en-US" altLang="zh-CN" dirty="0" smtClean="0"/>
              <a:t>CORBA </a:t>
            </a:r>
            <a:r>
              <a:rPr lang="en-US" altLang="zh-CN" dirty="0"/>
              <a:t>Notification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消息队列服务规范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8545" y="190424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分布式、队列模型的消息中间件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r>
              <a:rPr lang="en-US" altLang="zh-CN" dirty="0" smtClean="0"/>
              <a:t>	Publish/Subscribe </a:t>
            </a:r>
          </a:p>
          <a:p>
            <a:r>
              <a:rPr lang="en-US" altLang="zh-CN" dirty="0" smtClean="0"/>
              <a:t> 	</a:t>
            </a:r>
            <a:r>
              <a:rPr lang="zh-CN" altLang="en-US" dirty="0" smtClean="0"/>
              <a:t>消息顺序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push/pull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高效的订阅者水平扩展能力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实时消息订阅机制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亿</a:t>
            </a:r>
            <a:r>
              <a:rPr lang="zh-CN" altLang="en-US" dirty="0"/>
              <a:t>级消息堆积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消息持久化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79715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同类产品：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/>
              <a:t>notify</a:t>
            </a:r>
            <a:r>
              <a:rPr lang="zh-CN" altLang="en-US" dirty="0"/>
              <a:t>、</a:t>
            </a:r>
            <a:r>
              <a:rPr lang="en-US" altLang="zh-CN" dirty="0"/>
              <a:t>timetunnel</a:t>
            </a:r>
            <a:r>
              <a:rPr lang="zh-CN" altLang="en-US" dirty="0"/>
              <a:t>、</a:t>
            </a:r>
            <a:r>
              <a:rPr lang="en-US" altLang="zh-CN" dirty="0"/>
              <a:t>MetaQ(B2B</a:t>
            </a:r>
            <a:r>
              <a:rPr lang="zh-CN" altLang="en-US" dirty="0"/>
              <a:t>、天猫、淘宝</a:t>
            </a:r>
            <a:r>
              <a:rPr lang="en-US" altLang="zh-CN" dirty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Jafka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70892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均可独立部署</a:t>
            </a:r>
            <a:endParaRPr lang="en-US" altLang="zh-CN" dirty="0" smtClean="0"/>
          </a:p>
          <a:p>
            <a:r>
              <a:rPr lang="zh-CN" altLang="en-US" dirty="0" smtClean="0"/>
              <a:t>支持消息广播和集群 广播</a:t>
            </a:r>
            <a:endParaRPr lang="en-US" altLang="zh-CN" dirty="0" smtClean="0"/>
          </a:p>
          <a:p>
            <a:r>
              <a:rPr lang="zh-CN" altLang="en-US" dirty="0" smtClean="0"/>
              <a:t>消费状态可以保存在客户端或者服务端</a:t>
            </a:r>
            <a:endParaRPr lang="en-US" altLang="zh-CN" dirty="0" smtClean="0"/>
          </a:p>
          <a:p>
            <a:r>
              <a:rPr lang="zh-CN" altLang="en-US" dirty="0" smtClean="0"/>
              <a:t>支持本地事务和</a:t>
            </a:r>
            <a:r>
              <a:rPr lang="en-US" altLang="zh-CN" dirty="0" smtClean="0"/>
              <a:t>HA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同步双写异步复制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09478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存储队列，数据定时删除，无限增长</a:t>
            </a:r>
            <a:r>
              <a:rPr lang="en-US" altLang="zh-CN" sz="2400" dirty="0" smtClean="0"/>
              <a:t>—MapedFileQueue(5)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83671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requestQueue: AllocateMapedFileService</a:t>
            </a:r>
            <a:r>
              <a:rPr lang="zh-CN" altLang="en-US" dirty="0" smtClean="0"/>
              <a:t>会启动一个线程，每次从一个阻塞的优先级队列中获取优先级高的</a:t>
            </a:r>
            <a:r>
              <a:rPr lang="en-US" altLang="zh-CN" dirty="0" smtClean="0"/>
              <a:t>AllocateRequest</a:t>
            </a:r>
            <a:r>
              <a:rPr lang="zh-CN" altLang="en-US" dirty="0" smtClean="0"/>
              <a:t>（分配请求）分配</a:t>
            </a:r>
            <a:r>
              <a:rPr lang="en-US" altLang="zh-CN" dirty="0" smtClean="0"/>
              <a:t>mapedFile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7281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优先级的判别：根据分配的</a:t>
            </a:r>
            <a:r>
              <a:rPr lang="en-US" altLang="zh-CN" dirty="0" smtClean="0"/>
              <a:t>mapedFile</a:t>
            </a:r>
            <a:r>
              <a:rPr lang="zh-CN" altLang="en-US" dirty="0" smtClean="0"/>
              <a:t>大小判断的，先分配大空间</a:t>
            </a:r>
            <a:r>
              <a:rPr lang="zh-CN" altLang="en-US" dirty="0"/>
              <a:t>防止在消费队列过多情况</a:t>
            </a:r>
            <a:r>
              <a:rPr lang="zh-CN" altLang="en-US" dirty="0" smtClean="0"/>
              <a:t>下</a:t>
            </a:r>
            <a:r>
              <a:rPr lang="zh-CN" altLang="en-US" dirty="0"/>
              <a:t>，</a:t>
            </a:r>
            <a:r>
              <a:rPr lang="en-US" altLang="zh-CN" dirty="0" smtClean="0"/>
              <a:t>cmmitlog</a:t>
            </a:r>
            <a:r>
              <a:rPr lang="zh-CN" altLang="en-US" dirty="0"/>
              <a:t>分配超时。 </a:t>
            </a:r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1" y="2461642"/>
            <a:ext cx="88868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4752" y="341970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一次分配</a:t>
            </a:r>
            <a:r>
              <a:rPr lang="en-US" altLang="zh-CN" dirty="0" smtClean="0"/>
              <a:t>mapedFile</a:t>
            </a:r>
            <a:r>
              <a:rPr lang="zh-CN" altLang="en-US" dirty="0" smtClean="0"/>
              <a:t>请求，系统会自动多分配一个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" y="4035283"/>
            <a:ext cx="8883724" cy="61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038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238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CommitLog (1)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052736"/>
            <a:ext cx="6768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z="2800" dirty="0" smtClean="0"/>
              <a:t>所有消息数据都存储到这个位置，完全顺序写，随机读</a:t>
            </a:r>
            <a:endParaRPr lang="en-US" altLang="zh-CN" sz="2800" dirty="0" smtClean="0"/>
          </a:p>
          <a:p>
            <a:pPr marL="342900" indent="-342900">
              <a:buAutoNum type="arabicParenBoth"/>
            </a:pPr>
            <a:r>
              <a:rPr lang="zh-CN" altLang="en-US" sz="2800" dirty="0" smtClean="0"/>
              <a:t>队列信息只会存储消息在</a:t>
            </a:r>
            <a:r>
              <a:rPr lang="en-US" altLang="zh-CN" sz="2800" dirty="0" smtClean="0"/>
              <a:t>CommitLog</a:t>
            </a:r>
            <a:r>
              <a:rPr lang="zh-CN" altLang="en-US" sz="2800" dirty="0" smtClean="0"/>
              <a:t>的位置信息，使用串行方式刷盘</a:t>
            </a: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306896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队列轻量化，只需要存储</a:t>
            </a:r>
            <a:r>
              <a:rPr lang="en-US" altLang="zh-CN" dirty="0" smtClean="0"/>
              <a:t>commitLog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即可定位消息数据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对磁盘访问串行化，避免磁盘竞争，不会因为队列的增加导致</a:t>
            </a:r>
            <a:r>
              <a:rPr lang="en-US" altLang="zh-CN" dirty="0" smtClean="0"/>
              <a:t>IOWAIT</a:t>
            </a:r>
            <a:r>
              <a:rPr lang="zh-CN" altLang="en-US" dirty="0" smtClean="0"/>
              <a:t>增高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43711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写变成了完全顺序写，但是读却变成了随机读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读的时候，因为要先读</a:t>
            </a:r>
            <a:r>
              <a:rPr lang="en-US" altLang="zh-CN" dirty="0" err="1" smtClean="0"/>
              <a:t>ConsumerQueue</a:t>
            </a:r>
            <a:r>
              <a:rPr lang="zh-CN" altLang="en-US" dirty="0" smtClean="0"/>
              <a:t>，再读</a:t>
            </a:r>
            <a:r>
              <a:rPr lang="en-US" altLang="zh-CN" dirty="0" smtClean="0"/>
              <a:t>CommitLog</a:t>
            </a:r>
            <a:r>
              <a:rPr lang="zh-CN" altLang="en-US" dirty="0" smtClean="0"/>
              <a:t>，增加了读开销。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CommitLog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ConsumeQueue </a:t>
            </a:r>
            <a:r>
              <a:rPr lang="zh-CN" altLang="en-US" dirty="0" smtClean="0"/>
              <a:t>要保持完全一致，增加编程复杂度。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9198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299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CommitLog </a:t>
            </a:r>
            <a:r>
              <a:rPr lang="en-US" altLang="zh-CN" sz="3600" dirty="0" smtClean="0"/>
              <a:t>(2)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如何克服：</a:t>
            </a:r>
            <a:endParaRPr lang="en-US" altLang="zh-CN" sz="2800" dirty="0" smtClean="0"/>
          </a:p>
          <a:p>
            <a:pPr marL="342900" indent="-342900">
              <a:buAutoNum type="arabicParenBoth"/>
            </a:pPr>
            <a:r>
              <a:rPr lang="zh-CN" altLang="en-US" sz="2800" dirty="0" smtClean="0"/>
              <a:t>随机读的问题：</a:t>
            </a:r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让读命中</a:t>
            </a:r>
            <a:r>
              <a:rPr lang="en-US" altLang="zh-CN" sz="2800" dirty="0" smtClean="0"/>
              <a:t>PageCache</a:t>
            </a:r>
            <a:r>
              <a:rPr lang="zh-CN" altLang="en-US" sz="2800" dirty="0" smtClean="0"/>
              <a:t>，减少磁盘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，所以内存越大越好。</a:t>
            </a:r>
            <a:endParaRPr lang="en-US" altLang="zh-CN" sz="2800" dirty="0" smtClean="0"/>
          </a:p>
          <a:p>
            <a:pPr marL="342900" indent="-342900">
              <a:buAutoNum type="arabicParenBoth" startAt="2"/>
            </a:pPr>
            <a:r>
              <a:rPr lang="zh-CN" altLang="en-US" sz="2800" dirty="0" smtClean="0"/>
              <a:t>二次读问题：</a:t>
            </a:r>
            <a:endParaRPr lang="en-US" altLang="zh-CN" sz="2800" dirty="0" smtClean="0"/>
          </a:p>
          <a:p>
            <a:r>
              <a:rPr lang="en-US" altLang="zh-CN" sz="2800" dirty="0" smtClean="0"/>
              <a:t>       Consume Queue</a:t>
            </a:r>
            <a:r>
              <a:rPr lang="zh-CN" altLang="en-US" sz="2800" dirty="0" smtClean="0"/>
              <a:t>存储的数据量极少，在</a:t>
            </a:r>
            <a:r>
              <a:rPr lang="en-US" altLang="zh-CN" sz="2800" dirty="0" smtClean="0"/>
              <a:t>PageCache</a:t>
            </a:r>
            <a:r>
              <a:rPr lang="zh-CN" altLang="en-US" sz="2800" dirty="0" smtClean="0"/>
              <a:t>预读作用下，几乎和直接从内存读没有差异。可以认为二次读的开销不阻碍读的性能。</a:t>
            </a:r>
            <a:endParaRPr lang="en-US" altLang="zh-CN" sz="2800" dirty="0" smtClean="0"/>
          </a:p>
          <a:p>
            <a:r>
              <a:rPr lang="en-US" altLang="zh-CN" sz="2800" dirty="0" smtClean="0"/>
              <a:t>(3) CommitLog</a:t>
            </a:r>
            <a:r>
              <a:rPr lang="zh-CN" altLang="en-US" sz="2800" dirty="0" smtClean="0"/>
              <a:t>中存储了所有的元数据，即使</a:t>
            </a:r>
            <a:r>
              <a:rPr lang="en-US" altLang="zh-CN" sz="2800" dirty="0" smtClean="0"/>
              <a:t>Consume Queue</a:t>
            </a:r>
            <a:r>
              <a:rPr lang="zh-CN" altLang="en-US" sz="2800" dirty="0" smtClean="0"/>
              <a:t>数据丢失，也可以根据</a:t>
            </a:r>
            <a:r>
              <a:rPr lang="en-US" altLang="zh-CN" sz="2800" dirty="0" smtClean="0"/>
              <a:t>CommitLog</a:t>
            </a:r>
            <a:r>
              <a:rPr lang="zh-CN" altLang="en-US" sz="2800" dirty="0" smtClean="0"/>
              <a:t>元数据进行重建。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67289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99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CommitLog </a:t>
            </a:r>
            <a:r>
              <a:rPr lang="en-US" altLang="zh-CN" sz="3600" dirty="0" smtClean="0"/>
              <a:t>(3)</a:t>
            </a:r>
            <a:endParaRPr lang="zh-CN" altLang="en-US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813"/>
            <a:ext cx="5976664" cy="406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7486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741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99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CommitLog </a:t>
            </a:r>
            <a:r>
              <a:rPr lang="en-US" altLang="zh-CN" sz="3600" dirty="0" smtClean="0"/>
              <a:t>(4)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052736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CommitLog</a:t>
            </a:r>
            <a:r>
              <a:rPr lang="zh-CN" altLang="en-US" sz="2400" dirty="0" smtClean="0"/>
              <a:t>如何</a:t>
            </a:r>
            <a:r>
              <a:rPr lang="en-US" altLang="zh-CN" sz="2400" dirty="0" smtClean="0"/>
              <a:t>append</a:t>
            </a:r>
            <a:r>
              <a:rPr lang="zh-CN" altLang="en-US" sz="2400" dirty="0" smtClean="0"/>
              <a:t>数据？</a:t>
            </a:r>
            <a:endParaRPr lang="en-US" altLang="zh-CN" sz="2400" dirty="0" smtClean="0"/>
          </a:p>
          <a:p>
            <a:r>
              <a:rPr lang="zh-CN" altLang="en-US" sz="2400" dirty="0" smtClean="0"/>
              <a:t>解析</a:t>
            </a:r>
            <a:r>
              <a:rPr lang="en-US" altLang="zh-CN" sz="2400" dirty="0" smtClean="0"/>
              <a:t>doAppend</a:t>
            </a:r>
            <a:r>
              <a:rPr lang="zh-CN" altLang="en-US" sz="2400" dirty="0" smtClean="0"/>
              <a:t>函数：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3733"/>
            <a:ext cx="8612832" cy="61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4" y="3212976"/>
            <a:ext cx="80581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934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99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CommitLog </a:t>
            </a:r>
            <a:r>
              <a:rPr lang="en-US" altLang="zh-CN" sz="3600" dirty="0" smtClean="0"/>
              <a:t>(5)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42988"/>
            <a:ext cx="89058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2233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99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CommitLog </a:t>
            </a:r>
            <a:r>
              <a:rPr lang="en-US" altLang="zh-CN" sz="3600" dirty="0" smtClean="0"/>
              <a:t>(6)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2915"/>
            <a:ext cx="74580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7251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消息写入没有足够空间，则写</a:t>
            </a:r>
            <a:r>
              <a:rPr lang="en-US" altLang="zh-CN" dirty="0" smtClean="0"/>
              <a:t>maxBlank</a:t>
            </a:r>
            <a:r>
              <a:rPr lang="zh-CN" altLang="en-US" dirty="0" smtClean="0"/>
              <a:t>的值和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魔数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Commitlog</a:t>
            </a:r>
            <a:r>
              <a:rPr lang="zh-CN" altLang="zh-CN" dirty="0"/>
              <a:t>中的</a:t>
            </a:r>
            <a:r>
              <a:rPr lang="en-US" altLang="zh-CN" dirty="0"/>
              <a:t>putMessage</a:t>
            </a:r>
            <a:r>
              <a:rPr lang="zh-CN" altLang="zh-CN" dirty="0"/>
              <a:t>函数中有同步双写（</a:t>
            </a:r>
            <a:r>
              <a:rPr lang="en-US" altLang="zh-CN" dirty="0"/>
              <a:t>slave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798147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ConsumeQueue </a:t>
            </a:r>
            <a:r>
              <a:rPr lang="zh-CN" altLang="en-US" sz="2800" dirty="0" smtClean="0"/>
              <a:t>消费队列实现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37338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980728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defaultMessageStore:</a:t>
            </a:r>
          </a:p>
          <a:p>
            <a:r>
              <a:rPr lang="zh-CN" altLang="zh-CN" dirty="0"/>
              <a:t>消息存储的默认实现，包括本机的</a:t>
            </a:r>
            <a:r>
              <a:rPr lang="en-US" altLang="zh-CN" dirty="0"/>
              <a:t>commitLog</a:t>
            </a:r>
            <a:r>
              <a:rPr lang="zh-CN" altLang="zh-CN" dirty="0" smtClean="0"/>
              <a:t>实例</a:t>
            </a:r>
            <a:r>
              <a:rPr lang="zh-CN" altLang="en-US" dirty="0"/>
              <a:t>、</a:t>
            </a:r>
            <a:r>
              <a:rPr lang="en-US" altLang="zh-CN" dirty="0" smtClean="0"/>
              <a:t>ConsumeQueue</a:t>
            </a:r>
            <a:r>
              <a:rPr lang="zh-CN" altLang="zh-CN" dirty="0"/>
              <a:t>集合、刷盘服务、清理文件服务</a:t>
            </a:r>
            <a:r>
              <a:rPr lang="en-US" altLang="zh-CN" dirty="0"/>
              <a:t>(commitlog</a:t>
            </a:r>
            <a:r>
              <a:rPr lang="zh-CN" altLang="zh-CN" dirty="0"/>
              <a:t>的文件</a:t>
            </a:r>
            <a:r>
              <a:rPr lang="en-US" altLang="zh-CN" dirty="0"/>
              <a:t>)</a:t>
            </a:r>
            <a:r>
              <a:rPr lang="zh-CN" altLang="zh-CN" dirty="0"/>
              <a:t>、清理逻辑文件服务（</a:t>
            </a:r>
            <a:r>
              <a:rPr lang="en-US" altLang="zh-CN" dirty="0"/>
              <a:t>consumeQueue</a:t>
            </a:r>
            <a:r>
              <a:rPr lang="zh-CN" altLang="zh-CN" dirty="0"/>
              <a:t>队列的描述文件）</a:t>
            </a:r>
            <a:r>
              <a:rPr lang="en-US" altLang="zh-CN" dirty="0"/>
              <a:t>,HA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mapedFileQueue:</a:t>
            </a:r>
          </a:p>
          <a:p>
            <a:r>
              <a:rPr lang="zh-CN" altLang="en-US" dirty="0" smtClean="0"/>
              <a:t>存储队列信息的</a:t>
            </a:r>
            <a:r>
              <a:rPr lang="en-US" altLang="zh-CN" dirty="0" smtClean="0"/>
              <a:t>mapedFile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mapedFileSize: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mapedFile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29309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maxPhysicOffset:</a:t>
            </a:r>
            <a:r>
              <a:rPr lang="zh-CN" altLang="en-US" dirty="0"/>
              <a:t>最后一个消息对应的物理</a:t>
            </a:r>
            <a:r>
              <a:rPr lang="en-US" altLang="zh-CN" dirty="0" smtClean="0"/>
              <a:t>Offset(</a:t>
            </a:r>
            <a:r>
              <a:rPr lang="zh-CN" altLang="en-US" dirty="0" smtClean="0"/>
              <a:t>这里指的是</a:t>
            </a:r>
            <a:r>
              <a:rPr lang="en-US" altLang="zh-CN" dirty="0" smtClean="0"/>
              <a:t>commitlog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offset)</a:t>
            </a:r>
          </a:p>
          <a:p>
            <a:r>
              <a:rPr lang="en-US" altLang="zh-CN" dirty="0" smtClean="0"/>
              <a:t>minLogicOffset: </a:t>
            </a:r>
            <a:r>
              <a:rPr lang="zh-CN" altLang="en-US" dirty="0" smtClean="0"/>
              <a:t>逻辑</a:t>
            </a:r>
            <a:r>
              <a:rPr lang="zh-CN" altLang="en-US" dirty="0"/>
              <a:t>队列的最小</a:t>
            </a:r>
            <a:r>
              <a:rPr lang="en-US" altLang="zh-CN" dirty="0"/>
              <a:t>Offset</a:t>
            </a:r>
            <a:r>
              <a:rPr lang="zh-CN" altLang="en-US" dirty="0"/>
              <a:t>，删除物理文件时，计算出来的最小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，实际</a:t>
            </a:r>
            <a:r>
              <a:rPr lang="zh-CN" altLang="en-US" dirty="0"/>
              <a:t>使用需要除以 </a:t>
            </a:r>
            <a:r>
              <a:rPr lang="en-US" altLang="zh-CN" dirty="0" smtClean="0"/>
              <a:t>StoreUnitSize</a:t>
            </a:r>
          </a:p>
          <a:p>
            <a:r>
              <a:rPr lang="en-US" altLang="zh-CN" dirty="0" smtClean="0"/>
              <a:t>queueId</a:t>
            </a:r>
            <a:r>
              <a:rPr lang="zh-CN" altLang="en-US" dirty="0" smtClean="0"/>
              <a:t>：队列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storePath: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45224"/>
            <a:ext cx="3838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52292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Topic: topic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160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ConsumeQueue </a:t>
            </a:r>
            <a:r>
              <a:rPr lang="zh-CN" altLang="en-US" sz="2800" dirty="0" smtClean="0"/>
              <a:t>消费队列实现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8367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什么是</a:t>
            </a:r>
            <a:r>
              <a:rPr lang="en-US" altLang="zh-CN" b="1" dirty="0" smtClean="0"/>
              <a:t>CQStoreUnitSize(20 </a:t>
            </a:r>
            <a:r>
              <a:rPr lang="zh-CN" altLang="en-US" b="1" dirty="0" smtClean="0"/>
              <a:t>字节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48478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ConsumeQueue</a:t>
            </a:r>
            <a:r>
              <a:rPr lang="zh-CN" altLang="en-US" dirty="0" smtClean="0"/>
              <a:t>单个存储单元结构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1916832"/>
            <a:ext cx="9001000" cy="150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35730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ConsumeQueue</a:t>
            </a:r>
            <a:r>
              <a:rPr lang="zh-CN" altLang="zh-CN" dirty="0" smtClean="0"/>
              <a:t>中</a:t>
            </a:r>
            <a:r>
              <a:rPr lang="zh-CN" altLang="zh-CN" dirty="0"/>
              <a:t>的每一个</a:t>
            </a:r>
            <a:r>
              <a:rPr lang="en-US" altLang="zh-CN" dirty="0"/>
              <a:t>mapedFile</a:t>
            </a:r>
            <a:r>
              <a:rPr lang="zh-CN" altLang="zh-CN" dirty="0"/>
              <a:t>都以</a:t>
            </a:r>
            <a:r>
              <a:rPr lang="en-US" altLang="zh-CN" dirty="0"/>
              <a:t>20</a:t>
            </a:r>
            <a:r>
              <a:rPr lang="zh-CN" altLang="zh-CN" dirty="0"/>
              <a:t>字节划分</a:t>
            </a:r>
            <a:r>
              <a:rPr lang="en-US" altLang="zh-CN" dirty="0"/>
              <a:t>(Message Tag HashCode </a:t>
            </a:r>
            <a:r>
              <a:rPr lang="zh-CN" altLang="zh-CN" dirty="0"/>
              <a:t>是</a:t>
            </a:r>
            <a:r>
              <a:rPr lang="en-US" altLang="zh-CN" dirty="0"/>
              <a:t>Tag</a:t>
            </a:r>
            <a:r>
              <a:rPr lang="zh-CN" altLang="zh-CN" dirty="0"/>
              <a:t>的</a:t>
            </a:r>
            <a:r>
              <a:rPr lang="en-US" altLang="zh-CN" dirty="0"/>
              <a:t>hash</a:t>
            </a:r>
            <a:r>
              <a:rPr lang="zh-CN" altLang="zh-CN" dirty="0"/>
              <a:t>值</a:t>
            </a:r>
            <a:r>
              <a:rPr lang="en-US" altLang="zh-CN" dirty="0"/>
              <a:t>)</a:t>
            </a:r>
            <a:r>
              <a:rPr lang="zh-CN" altLang="zh-CN" dirty="0"/>
              <a:t>，记录的是消息存储的</a:t>
            </a:r>
            <a:r>
              <a:rPr lang="zh-CN" altLang="zh-CN" dirty="0" smtClean="0"/>
              <a:t>元数据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en-US" altLang="zh-CN" dirty="0"/>
              <a:t>tag</a:t>
            </a:r>
            <a:r>
              <a:rPr lang="zh-CN" altLang="zh-CN" dirty="0"/>
              <a:t>标签数据，最后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消息</a:t>
            </a:r>
            <a:r>
              <a:rPr lang="zh-CN" altLang="zh-CN" dirty="0" smtClean="0"/>
              <a:t>是</a:t>
            </a:r>
            <a:r>
              <a:rPr lang="zh-CN" altLang="zh-CN" dirty="0"/>
              <a:t>在</a:t>
            </a:r>
            <a:r>
              <a:rPr lang="en-US" altLang="zh-CN" dirty="0"/>
              <a:t>commitLog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offset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查询到的。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184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ConsumeQueue </a:t>
            </a:r>
            <a:r>
              <a:rPr lang="zh-CN" altLang="en-US" sz="2800" dirty="0" smtClean="0"/>
              <a:t>消费队列实现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Tag</a:t>
            </a:r>
            <a:r>
              <a:rPr lang="zh-CN" altLang="en-US" sz="2000" b="1" dirty="0" smtClean="0"/>
              <a:t>过滤需要注意的一些问题：</a:t>
            </a:r>
            <a:endParaRPr lang="zh-CN" altLang="en-US" sz="2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52" y="1422251"/>
            <a:ext cx="48291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4937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170080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RocketMQ</a:t>
            </a:r>
            <a:r>
              <a:rPr lang="zh-CN" altLang="en-US" sz="3600" dirty="0" smtClean="0"/>
              <a:t>安装及部署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68593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ConsumeQueue </a:t>
            </a:r>
            <a:r>
              <a:rPr lang="zh-CN" altLang="en-US" sz="2800" dirty="0" smtClean="0"/>
              <a:t>消费队列实现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23528" y="886068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(</a:t>
            </a:r>
            <a:r>
              <a:rPr lang="en-US" altLang="zh-CN" sz="2400" dirty="0"/>
              <a:t>1). </a:t>
            </a:r>
            <a:r>
              <a:rPr lang="zh-CN" altLang="en-US" sz="2400" dirty="0"/>
              <a:t>在</a:t>
            </a:r>
            <a:r>
              <a:rPr lang="en-US" altLang="zh-CN" sz="2400" dirty="0"/>
              <a:t>Broker </a:t>
            </a:r>
            <a:r>
              <a:rPr lang="zh-CN" altLang="en-US" sz="2400" dirty="0"/>
              <a:t>端进行</a:t>
            </a:r>
            <a:r>
              <a:rPr lang="en-US" altLang="zh-CN" sz="2400" dirty="0"/>
              <a:t>Message Tag </a:t>
            </a:r>
            <a:r>
              <a:rPr lang="zh-CN" altLang="en-US" sz="2400" dirty="0"/>
              <a:t>比对，先遍历</a:t>
            </a:r>
            <a:r>
              <a:rPr lang="en-US" altLang="zh-CN" sz="2400" dirty="0"/>
              <a:t>Consume Queue</a:t>
            </a:r>
            <a:r>
              <a:rPr lang="zh-CN" altLang="en-US" sz="2400" dirty="0"/>
              <a:t>，如果存储的</a:t>
            </a:r>
            <a:r>
              <a:rPr lang="en-US" altLang="zh-CN" sz="2400" dirty="0"/>
              <a:t>Message Tag </a:t>
            </a:r>
            <a:r>
              <a:rPr lang="zh-CN" altLang="en-US" sz="2400" dirty="0"/>
              <a:t>与订阅的</a:t>
            </a:r>
            <a:r>
              <a:rPr lang="en-US" altLang="zh-CN" sz="2400" dirty="0"/>
              <a:t>Message Tag </a:t>
            </a:r>
            <a:r>
              <a:rPr lang="zh-CN" altLang="en-US" sz="2400" dirty="0"/>
              <a:t>不符合，则跳过，继续比对下一个，符合则传输给</a:t>
            </a:r>
            <a:r>
              <a:rPr lang="en-US" altLang="zh-CN" sz="2400" dirty="0"/>
              <a:t>Consumer</a:t>
            </a:r>
            <a:r>
              <a:rPr lang="zh-CN" altLang="en-US" sz="2400" dirty="0"/>
              <a:t>。注意：</a:t>
            </a:r>
            <a:r>
              <a:rPr lang="en-US" altLang="zh-CN" sz="2400" dirty="0"/>
              <a:t>Message Tag </a:t>
            </a:r>
            <a:r>
              <a:rPr lang="zh-CN" altLang="en-US" sz="2400" dirty="0"/>
              <a:t>是字符串形式，</a:t>
            </a:r>
            <a:r>
              <a:rPr lang="en-US" altLang="zh-CN" sz="2400" dirty="0"/>
              <a:t>Consume Queue </a:t>
            </a:r>
            <a:r>
              <a:rPr lang="zh-CN" altLang="en-US" sz="2400" dirty="0"/>
              <a:t>中存储的是其对应的</a:t>
            </a:r>
            <a:r>
              <a:rPr lang="en-US" altLang="zh-CN" sz="2400" dirty="0"/>
              <a:t>hashcode</a:t>
            </a:r>
            <a:r>
              <a:rPr lang="zh-CN" altLang="en-US" sz="2400" dirty="0"/>
              <a:t>，比对时也是比对</a:t>
            </a:r>
            <a:r>
              <a:rPr lang="en-US" altLang="zh-CN" sz="2400" dirty="0"/>
              <a:t>hashcode</a:t>
            </a:r>
            <a:r>
              <a:rPr lang="zh-CN" altLang="en-US" sz="2400" dirty="0"/>
              <a:t>。 </a:t>
            </a:r>
          </a:p>
          <a:p>
            <a:r>
              <a:rPr lang="en-US" altLang="zh-CN" sz="2400" dirty="0"/>
              <a:t>(2). Consumer </a:t>
            </a:r>
            <a:r>
              <a:rPr lang="zh-CN" altLang="en-US" sz="2400" dirty="0"/>
              <a:t>收到过滤后的消息后，同样也要执行在</a:t>
            </a:r>
            <a:r>
              <a:rPr lang="en-US" altLang="zh-CN" sz="2400" dirty="0"/>
              <a:t>Broker </a:t>
            </a:r>
            <a:r>
              <a:rPr lang="zh-CN" altLang="en-US" sz="2400" dirty="0"/>
              <a:t>端的操作，但是比对的是真实的</a:t>
            </a:r>
            <a:r>
              <a:rPr lang="en-US" altLang="zh-CN" sz="2400" dirty="0"/>
              <a:t>Message Tag </a:t>
            </a:r>
            <a:r>
              <a:rPr lang="zh-CN" altLang="en-US" sz="2400" dirty="0"/>
              <a:t>字符串，而不是</a:t>
            </a:r>
            <a:r>
              <a:rPr lang="en-US" altLang="zh-CN" sz="2400" dirty="0"/>
              <a:t>Hashcode</a:t>
            </a:r>
            <a:r>
              <a:rPr lang="zh-CN" altLang="en-US" sz="2400" dirty="0"/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3989963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Calibri (正文)"/>
              </a:rPr>
              <a:t>为什么过滤要这样做？ </a:t>
            </a:r>
          </a:p>
          <a:p>
            <a:r>
              <a:rPr lang="en-US" altLang="zh-CN" sz="2400" dirty="0">
                <a:latin typeface="Calibri (正文)"/>
              </a:rPr>
              <a:t>(1). Message Tag </a:t>
            </a:r>
            <a:r>
              <a:rPr lang="zh-CN" altLang="en-US" sz="2400" dirty="0">
                <a:latin typeface="Calibri (正文)"/>
              </a:rPr>
              <a:t>存储</a:t>
            </a:r>
            <a:r>
              <a:rPr lang="en-US" altLang="zh-CN" sz="2400" dirty="0">
                <a:latin typeface="Calibri (正文)"/>
              </a:rPr>
              <a:t>Hashcode</a:t>
            </a:r>
            <a:r>
              <a:rPr lang="zh-CN" altLang="en-US" sz="2400" dirty="0">
                <a:latin typeface="Calibri (正文)"/>
              </a:rPr>
              <a:t>，是为了在</a:t>
            </a:r>
            <a:r>
              <a:rPr lang="en-US" altLang="zh-CN" sz="2400" dirty="0">
                <a:latin typeface="Calibri (正文)"/>
              </a:rPr>
              <a:t>Consume Queue </a:t>
            </a:r>
            <a:r>
              <a:rPr lang="zh-CN" altLang="en-US" sz="2400" dirty="0">
                <a:latin typeface="Calibri (正文)"/>
              </a:rPr>
              <a:t>定长方式存储，节约空间。 </a:t>
            </a:r>
          </a:p>
          <a:p>
            <a:r>
              <a:rPr lang="en-US" altLang="zh-CN" sz="2400" dirty="0">
                <a:latin typeface="Calibri (正文)"/>
              </a:rPr>
              <a:t>(2). </a:t>
            </a:r>
            <a:r>
              <a:rPr lang="zh-CN" altLang="en-US" sz="2400" dirty="0">
                <a:latin typeface="Calibri (正文)"/>
              </a:rPr>
              <a:t>过滤过程中不会访问</a:t>
            </a:r>
            <a:r>
              <a:rPr lang="en-US" altLang="zh-CN" sz="2400" dirty="0">
                <a:latin typeface="Calibri (正文)"/>
              </a:rPr>
              <a:t>Commit Log </a:t>
            </a:r>
            <a:r>
              <a:rPr lang="zh-CN" altLang="en-US" sz="2400" dirty="0">
                <a:latin typeface="Calibri (正文)"/>
              </a:rPr>
              <a:t>数据，可以保证堆积情况下也能高效过滤。 </a:t>
            </a:r>
          </a:p>
          <a:p>
            <a:r>
              <a:rPr lang="en-US" altLang="zh-CN" sz="2400" dirty="0">
                <a:latin typeface="Calibri (正文)"/>
              </a:rPr>
              <a:t>(3). </a:t>
            </a:r>
            <a:r>
              <a:rPr lang="zh-CN" altLang="en-US" sz="2400" dirty="0">
                <a:latin typeface="Calibri (正文)"/>
              </a:rPr>
              <a:t>即使存在</a:t>
            </a:r>
            <a:r>
              <a:rPr lang="en-US" altLang="zh-CN" sz="2400" dirty="0">
                <a:latin typeface="Calibri (正文)"/>
              </a:rPr>
              <a:t>Hash </a:t>
            </a:r>
            <a:r>
              <a:rPr lang="zh-CN" altLang="en-US" sz="2400" dirty="0">
                <a:latin typeface="Calibri (正文)"/>
              </a:rPr>
              <a:t>冲突，也可以在</a:t>
            </a:r>
            <a:r>
              <a:rPr lang="en-US" altLang="zh-CN" sz="2400" dirty="0">
                <a:latin typeface="Calibri (正文)"/>
              </a:rPr>
              <a:t>Consumer </a:t>
            </a:r>
            <a:r>
              <a:rPr lang="zh-CN" altLang="en-US" sz="2400" dirty="0">
                <a:latin typeface="Calibri (正文)"/>
              </a:rPr>
              <a:t>端进行修正，保证万无一失。 </a:t>
            </a:r>
          </a:p>
        </p:txBody>
      </p:sp>
    </p:spTree>
    <p:extLst>
      <p:ext uri="{BB962C8B-B14F-4D97-AF65-F5344CB8AC3E}">
        <p14:creationId xmlns:p14="http://schemas.microsoft.com/office/powerpoint/2010/main" val="15651588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ConsumeQueue </a:t>
            </a:r>
            <a:r>
              <a:rPr lang="zh-CN" altLang="en-US" sz="2800" dirty="0" smtClean="0"/>
              <a:t>消费队列实现</a:t>
            </a:r>
            <a:r>
              <a:rPr lang="en-US" altLang="zh-CN" sz="2800" dirty="0" smtClean="0"/>
              <a:t>(5)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39552" y="620688"/>
            <a:ext cx="469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putMessagePostionInfo</a:t>
            </a:r>
            <a:r>
              <a:rPr lang="zh-CN" altLang="en-US" sz="2800" dirty="0" smtClean="0"/>
              <a:t>实现：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判断写入的</a:t>
            </a:r>
            <a:r>
              <a:rPr lang="en-US" altLang="zh-CN" dirty="0" smtClean="0"/>
              <a:t>offset(commitlog)</a:t>
            </a:r>
            <a:r>
              <a:rPr lang="zh-CN" altLang="en-US" dirty="0" smtClean="0"/>
              <a:t>是否小于</a:t>
            </a:r>
            <a:r>
              <a:rPr lang="en-US" altLang="zh-CN" dirty="0" smtClean="0"/>
              <a:t>maxPhysicOffset</a:t>
            </a:r>
            <a:r>
              <a:rPr lang="zh-CN" altLang="en-US" dirty="0" smtClean="0"/>
              <a:t>的值，如果是则说明已经写过队列信息了，直接返回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  </a:t>
            </a:r>
            <a:r>
              <a:rPr lang="zh-CN" altLang="en-US" dirty="0" smtClean="0"/>
              <a:t>写入队列信息到</a:t>
            </a:r>
            <a:r>
              <a:rPr lang="en-US" altLang="zh-CN" dirty="0" smtClean="0"/>
              <a:t>bytebuffer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73449"/>
            <a:ext cx="4572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36450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 </a:t>
            </a:r>
            <a:r>
              <a:rPr lang="zh-CN" altLang="en-US" dirty="0" smtClean="0"/>
              <a:t>定位写入队列信息的位置，并分配</a:t>
            </a:r>
            <a:r>
              <a:rPr lang="en-US" altLang="zh-CN" dirty="0" smtClean="0"/>
              <a:t>mapedFile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63556"/>
            <a:ext cx="7467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7584" y="494116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写入到指定的</a:t>
            </a:r>
            <a:r>
              <a:rPr lang="en-US" altLang="zh-CN" dirty="0" smtClean="0"/>
              <a:t>mapedFile</a:t>
            </a:r>
            <a:r>
              <a:rPr lang="zh-CN" altLang="en-US" dirty="0" smtClean="0"/>
              <a:t>，更新</a:t>
            </a:r>
            <a:r>
              <a:rPr lang="en-US" altLang="zh-CN" dirty="0" smtClean="0"/>
              <a:t>maxPhysicOffset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消息索引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IndexService(1)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3812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6926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实现索引功能的包：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只有在查询的时候使用，消费过程中不会使用索引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34072" y="1124744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IndexFile</a:t>
            </a:r>
            <a:r>
              <a:rPr lang="zh-CN" altLang="zh-CN" dirty="0"/>
              <a:t>包括</a:t>
            </a:r>
            <a:r>
              <a:rPr lang="en-US" altLang="zh-CN" dirty="0"/>
              <a:t>IndexHeader</a:t>
            </a:r>
            <a:r>
              <a:rPr lang="zh-CN" altLang="zh-CN" dirty="0"/>
              <a:t>（索引头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IndexService</a:t>
            </a:r>
            <a:r>
              <a:rPr lang="zh-CN" altLang="zh-CN" dirty="0"/>
              <a:t>包含一个索引队列</a:t>
            </a:r>
            <a:r>
              <a:rPr lang="en-US" altLang="zh-CN" dirty="0"/>
              <a:t>(IndexFile</a:t>
            </a:r>
            <a:r>
              <a:rPr lang="zh-CN" altLang="zh-CN" dirty="0"/>
              <a:t>数组</a:t>
            </a:r>
            <a:r>
              <a:rPr lang="en-US" altLang="zh-CN" dirty="0"/>
              <a:t>)</a:t>
            </a:r>
            <a:r>
              <a:rPr lang="zh-CN" altLang="zh-CN" dirty="0"/>
              <a:t>，是索引服务的核心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QueryOffsetResult</a:t>
            </a:r>
            <a:r>
              <a:rPr lang="zh-CN" altLang="zh-CN" dirty="0"/>
              <a:t>是查询索引返回的结果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25073"/>
            <a:ext cx="63531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消息索引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IndexService(2)</a:t>
            </a: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96635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26004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索引逻辑结构：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221088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40</a:t>
            </a:r>
            <a:r>
              <a:rPr lang="zh-CN" altLang="en-US" sz="2800" dirty="0" smtClean="0"/>
              <a:t>字节的索引头</a:t>
            </a:r>
            <a:r>
              <a:rPr lang="en-US" altLang="zh-CN" sz="2800" dirty="0" smtClean="0"/>
              <a:t>+4</a:t>
            </a:r>
            <a:r>
              <a:rPr lang="zh-CN" altLang="en-US" sz="2800" dirty="0" smtClean="0"/>
              <a:t>字节的槽</a:t>
            </a:r>
            <a:r>
              <a:rPr lang="en-US" altLang="zh-CN" sz="2800" dirty="0" smtClean="0"/>
              <a:t>*</a:t>
            </a:r>
            <a:r>
              <a:rPr lang="zh-CN" altLang="en-US" sz="2800" dirty="0" smtClean="0"/>
              <a:t>槽的个数</a:t>
            </a:r>
            <a:r>
              <a:rPr lang="en-US" altLang="zh-CN" sz="2800" dirty="0" smtClean="0"/>
              <a:t>+20</a:t>
            </a:r>
            <a:r>
              <a:rPr lang="zh-CN" altLang="en-US" sz="2800" dirty="0" smtClean="0"/>
              <a:t>字节的索引结构</a:t>
            </a:r>
            <a:r>
              <a:rPr lang="en-US" altLang="zh-CN" sz="2800" dirty="0" smtClean="0"/>
              <a:t>*</a:t>
            </a:r>
            <a:r>
              <a:rPr lang="zh-CN" altLang="en-US" sz="2800" dirty="0" smtClean="0"/>
              <a:t>索引个数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65822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消息索引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IndexService(3)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IndexHeader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1192684"/>
            <a:ext cx="7776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INDEX_HEADER_SIZE=40,</a:t>
            </a:r>
            <a:r>
              <a:rPr lang="zh-CN" altLang="zh-CN" sz="2000" dirty="0"/>
              <a:t>说明索引头是</a:t>
            </a:r>
            <a:r>
              <a:rPr lang="en-US" altLang="zh-CN" sz="2000" dirty="0"/>
              <a:t>40</a:t>
            </a:r>
            <a:r>
              <a:rPr lang="zh-CN" altLang="zh-CN" sz="2000" dirty="0"/>
              <a:t>字节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里面</a:t>
            </a:r>
            <a:r>
              <a:rPr lang="zh-CN" altLang="zh-CN" sz="2000" dirty="0"/>
              <a:t>包括：</a:t>
            </a:r>
          </a:p>
          <a:p>
            <a:r>
              <a:rPr lang="en-US" altLang="zh-CN" sz="2000" dirty="0" smtClean="0"/>
              <a:t>	8</a:t>
            </a:r>
            <a:r>
              <a:rPr lang="zh-CN" altLang="zh-CN" sz="2000" dirty="0"/>
              <a:t>字节的</a:t>
            </a:r>
            <a:r>
              <a:rPr lang="en-US" altLang="zh-CN" sz="2000" dirty="0"/>
              <a:t>beginTimestamp</a:t>
            </a:r>
            <a:r>
              <a:rPr lang="zh-CN" altLang="zh-CN" sz="2000" dirty="0"/>
              <a:t>、</a:t>
            </a:r>
            <a:r>
              <a:rPr lang="en-US" altLang="zh-CN" sz="2000" dirty="0"/>
              <a:t>8</a:t>
            </a:r>
            <a:r>
              <a:rPr lang="zh-CN" altLang="zh-CN" sz="2000" dirty="0"/>
              <a:t>字节的</a:t>
            </a:r>
            <a:r>
              <a:rPr lang="en-US" altLang="zh-CN" sz="2000" dirty="0"/>
              <a:t>endTimestamp</a:t>
            </a:r>
            <a:r>
              <a:rPr lang="zh-CN" altLang="zh-CN" sz="2000" dirty="0"/>
              <a:t>、</a:t>
            </a:r>
            <a:r>
              <a:rPr lang="en-US" altLang="zh-CN" sz="2000" dirty="0"/>
              <a:t>8</a:t>
            </a:r>
            <a:r>
              <a:rPr lang="zh-CN" altLang="zh-CN" sz="2000" dirty="0"/>
              <a:t>字节的启始偏移量</a:t>
            </a:r>
            <a:r>
              <a:rPr lang="en-US" altLang="zh-CN" sz="2000" dirty="0"/>
              <a:t>(beginPhyOffset)</a:t>
            </a:r>
            <a:r>
              <a:rPr lang="zh-CN" altLang="zh-CN" sz="2000" dirty="0"/>
              <a:t>、</a:t>
            </a:r>
            <a:r>
              <a:rPr lang="en-US" altLang="zh-CN" sz="2000" dirty="0"/>
              <a:t>8</a:t>
            </a:r>
            <a:r>
              <a:rPr lang="zh-CN" altLang="zh-CN" sz="2000" dirty="0"/>
              <a:t>字节的结束偏移量（</a:t>
            </a:r>
            <a:r>
              <a:rPr lang="en-US" altLang="zh-CN" sz="2000" dirty="0"/>
              <a:t>endPhyOffset</a:t>
            </a:r>
            <a:r>
              <a:rPr lang="zh-CN" altLang="zh-CN" sz="2000" dirty="0"/>
              <a:t>），</a:t>
            </a:r>
            <a:r>
              <a:rPr lang="en-US" altLang="zh-CN" sz="2000" dirty="0"/>
              <a:t>4</a:t>
            </a:r>
            <a:r>
              <a:rPr lang="zh-CN" altLang="zh-CN" sz="2000" dirty="0"/>
              <a:t>字节的槽数量</a:t>
            </a:r>
            <a:r>
              <a:rPr lang="en-US" altLang="zh-CN" sz="2000" dirty="0"/>
              <a:t>(hashSlotCount)</a:t>
            </a:r>
            <a:r>
              <a:rPr lang="zh-CN" altLang="zh-CN" sz="2000" dirty="0"/>
              <a:t>、</a:t>
            </a:r>
            <a:r>
              <a:rPr lang="en-US" altLang="zh-CN" sz="2000" dirty="0"/>
              <a:t>4</a:t>
            </a:r>
            <a:r>
              <a:rPr lang="zh-CN" altLang="zh-CN" sz="2000" dirty="0"/>
              <a:t>字节的索引个数</a:t>
            </a:r>
            <a:r>
              <a:rPr lang="en-US" altLang="zh-CN" sz="2000" dirty="0"/>
              <a:t>(indexCount)</a:t>
            </a:r>
            <a:endParaRPr lang="zh-CN" altLang="zh-CN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0" y="3029322"/>
            <a:ext cx="4810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366845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IndexHeader</a:t>
            </a:r>
            <a:r>
              <a:rPr lang="zh-CN" altLang="en-US" dirty="0" smtClean="0"/>
              <a:t>更新发生在每次写入新的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后，会递增槽数量、递增索引数量、设置最后写入的</a:t>
            </a:r>
            <a:r>
              <a:rPr lang="en-US" altLang="zh-CN" dirty="0" smtClean="0"/>
              <a:t>commitLog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、最后一次写入的时间戳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消息索引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IndexService(4)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IndexFile: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putKey</a:t>
            </a:r>
            <a:r>
              <a:rPr lang="zh-CN" altLang="en-US" sz="2400" b="1" dirty="0" smtClean="0"/>
              <a:t>函数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创建新的索引文件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95536" y="1927860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参数：</a:t>
            </a:r>
            <a:r>
              <a:rPr lang="en-US" altLang="zh-CN" sz="2000" dirty="0"/>
              <a:t>key</a:t>
            </a:r>
            <a:r>
              <a:rPr lang="zh-CN" altLang="zh-CN" sz="2000" dirty="0"/>
              <a:t>（</a:t>
            </a:r>
            <a:r>
              <a:rPr lang="en-US" altLang="zh-CN" sz="2000" dirty="0"/>
              <a:t>topic+”#”+</a:t>
            </a:r>
            <a:r>
              <a:rPr lang="en-US" altLang="zh-CN" sz="2000" dirty="0" smtClean="0"/>
              <a:t>key(key</a:t>
            </a:r>
            <a:r>
              <a:rPr lang="zh-CN" altLang="en-US" sz="2000" dirty="0" smtClean="0"/>
              <a:t>是在客户端设置的消息</a:t>
            </a:r>
            <a:r>
              <a:rPr lang="en-US" altLang="zh-CN" sz="2000" dirty="0" smtClean="0"/>
              <a:t>key)</a:t>
            </a:r>
            <a:r>
              <a:rPr lang="zh-CN" altLang="zh-CN" sz="2000" dirty="0" smtClean="0"/>
              <a:t>）</a:t>
            </a:r>
            <a:r>
              <a:rPr lang="en-US" altLang="zh-CN" sz="2000" dirty="0"/>
              <a:t>,phyoffset(commitlog</a:t>
            </a:r>
            <a:r>
              <a:rPr lang="zh-CN" altLang="zh-CN" sz="2000" dirty="0"/>
              <a:t>的偏移量</a:t>
            </a:r>
            <a:r>
              <a:rPr lang="en-US" altLang="zh-CN" sz="2000" dirty="0"/>
              <a:t>)</a:t>
            </a:r>
            <a:r>
              <a:rPr lang="zh-CN" altLang="zh-CN" sz="2000" dirty="0"/>
              <a:t>，</a:t>
            </a:r>
            <a:r>
              <a:rPr lang="en-US" altLang="zh-CN" sz="2000" dirty="0"/>
              <a:t>storeTimestamp</a:t>
            </a:r>
            <a:r>
              <a:rPr lang="zh-CN" altLang="zh-CN" sz="2000" dirty="0"/>
              <a:t>存储时间戳</a:t>
            </a:r>
          </a:p>
          <a:p>
            <a:pPr marL="342900" lvl="0" indent="-342900">
              <a:buAutoNum type="arabicPeriod"/>
            </a:pPr>
            <a:r>
              <a:rPr lang="zh-CN" altLang="zh-CN" sz="2000" dirty="0" smtClean="0"/>
              <a:t>首先</a:t>
            </a:r>
            <a:r>
              <a:rPr lang="zh-CN" altLang="zh-CN" sz="2000" dirty="0"/>
              <a:t>将</a:t>
            </a:r>
            <a:r>
              <a:rPr lang="en-US" altLang="zh-CN" sz="2000" dirty="0"/>
              <a:t>key</a:t>
            </a:r>
            <a:r>
              <a:rPr lang="zh-CN" altLang="zh-CN" sz="2000" dirty="0"/>
              <a:t>取</a:t>
            </a:r>
            <a:r>
              <a:rPr lang="en-US" altLang="zh-CN" sz="2000" dirty="0"/>
              <a:t>hash</a:t>
            </a:r>
            <a:r>
              <a:rPr lang="zh-CN" altLang="zh-CN" sz="2000" dirty="0"/>
              <a:t>值，</a:t>
            </a:r>
            <a:r>
              <a:rPr lang="en-US" altLang="zh-CN" sz="2000" dirty="0"/>
              <a:t>hash</a:t>
            </a:r>
            <a:r>
              <a:rPr lang="zh-CN" altLang="zh-CN" sz="2000" dirty="0"/>
              <a:t>后的值与槽数量取模，得到槽位置，读取</a:t>
            </a:r>
            <a:r>
              <a:rPr lang="en-US" altLang="zh-CN" sz="2000" dirty="0"/>
              <a:t>slotvalue</a:t>
            </a:r>
            <a:r>
              <a:rPr lang="zh-CN" altLang="zh-CN" sz="2000" dirty="0" smtClean="0"/>
              <a:t>值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加上当前要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的索引的总索引数量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判断是否大于当前的索引头的</a:t>
            </a:r>
            <a:r>
              <a:rPr lang="en-US" altLang="zh-CN" sz="2000" dirty="0" err="1" smtClean="0"/>
              <a:t>indexCount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或者</a:t>
            </a:r>
            <a:r>
              <a:rPr lang="zh-CN" altLang="zh-CN" sz="2000" dirty="0"/>
              <a:t>小于</a:t>
            </a:r>
            <a:r>
              <a:rPr lang="en-US" altLang="zh-CN" sz="2000" dirty="0"/>
              <a:t>0</a:t>
            </a:r>
            <a:r>
              <a:rPr lang="zh-CN" altLang="zh-CN" sz="2000" dirty="0"/>
              <a:t>，如果是，则赋予</a:t>
            </a:r>
            <a:r>
              <a:rPr lang="en-US" altLang="zh-CN" sz="2000" dirty="0"/>
              <a:t>0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en-US" altLang="zh-CN" sz="2000" dirty="0"/>
          </a:p>
          <a:p>
            <a:pPr lvl="0"/>
            <a:r>
              <a:rPr lang="en-US" altLang="zh-CN" sz="2000" dirty="0" smtClean="0"/>
              <a:t>2.    </a:t>
            </a:r>
            <a:r>
              <a:rPr lang="zh-CN" altLang="zh-CN" sz="2000" dirty="0" smtClean="0"/>
              <a:t>找到</a:t>
            </a:r>
            <a:r>
              <a:rPr lang="zh-CN" altLang="zh-CN" sz="2000" dirty="0"/>
              <a:t>真正索引的位置：索引头大小</a:t>
            </a:r>
            <a:r>
              <a:rPr lang="en-US" altLang="zh-CN" sz="2000" dirty="0"/>
              <a:t>+</a:t>
            </a:r>
            <a:r>
              <a:rPr lang="zh-CN" altLang="zh-CN" sz="2000" dirty="0"/>
              <a:t>槽数量</a:t>
            </a:r>
            <a:r>
              <a:rPr lang="en-US" altLang="zh-CN" sz="2000" dirty="0"/>
              <a:t>*</a:t>
            </a:r>
            <a:r>
              <a:rPr lang="zh-CN" altLang="zh-CN" sz="2000" dirty="0"/>
              <a:t>槽大小</a:t>
            </a:r>
            <a:r>
              <a:rPr lang="en-US" altLang="zh-CN" sz="2000" dirty="0"/>
              <a:t>+</a:t>
            </a:r>
            <a:r>
              <a:rPr lang="zh-CN" altLang="zh-CN" sz="2000" dirty="0"/>
              <a:t>索引</a:t>
            </a:r>
            <a:r>
              <a:rPr lang="zh-CN" altLang="zh-CN" sz="2000" dirty="0" smtClean="0"/>
              <a:t>个数</a:t>
            </a:r>
            <a:r>
              <a:rPr lang="en-US" altLang="zh-CN" sz="2000" dirty="0"/>
              <a:t>*</a:t>
            </a:r>
            <a:r>
              <a:rPr lang="zh-CN" altLang="zh-CN" sz="2000" dirty="0" smtClean="0"/>
              <a:t>索引</a:t>
            </a:r>
            <a:r>
              <a:rPr lang="zh-CN" altLang="zh-CN" sz="2000" dirty="0"/>
              <a:t>大小</a:t>
            </a:r>
          </a:p>
          <a:p>
            <a:pPr lvl="0"/>
            <a:r>
              <a:rPr lang="zh-CN" altLang="zh-CN" sz="2000" dirty="0"/>
              <a:t>写入</a:t>
            </a:r>
            <a:r>
              <a:rPr lang="en-US" altLang="zh-CN" sz="2000" dirty="0"/>
              <a:t>hash</a:t>
            </a:r>
            <a:r>
              <a:rPr lang="zh-CN" altLang="zh-CN" sz="2000" dirty="0"/>
              <a:t>值、偏移量、存储时间和初始时间戳</a:t>
            </a:r>
            <a:r>
              <a:rPr lang="en-US" altLang="zh-CN" sz="2000" dirty="0"/>
              <a:t>(</a:t>
            </a:r>
            <a:r>
              <a:rPr lang="zh-CN" altLang="zh-CN" sz="2000" dirty="0"/>
              <a:t>索引头的初始时间</a:t>
            </a:r>
            <a:r>
              <a:rPr lang="en-US" altLang="zh-CN" sz="2000" dirty="0"/>
              <a:t>)</a:t>
            </a:r>
            <a:r>
              <a:rPr lang="zh-CN" altLang="zh-CN" sz="2000" dirty="0"/>
              <a:t>的差值、槽的值</a:t>
            </a:r>
            <a:r>
              <a:rPr lang="en-US" altLang="zh-CN" sz="2000" dirty="0"/>
              <a:t>(</a:t>
            </a:r>
            <a:r>
              <a:rPr lang="zh-CN" altLang="zh-CN" sz="2000" dirty="0"/>
              <a:t>当前索引头的</a:t>
            </a:r>
            <a:r>
              <a:rPr lang="en-US" altLang="zh-CN" sz="2000" dirty="0"/>
              <a:t>IndexCount</a:t>
            </a:r>
            <a:r>
              <a:rPr lang="zh-CN" altLang="zh-CN" sz="2000" dirty="0"/>
              <a:t>值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lvl="0"/>
            <a:endParaRPr lang="en-US" altLang="zh-CN" sz="2000" dirty="0" smtClean="0"/>
          </a:p>
          <a:p>
            <a:pPr lvl="0"/>
            <a:r>
              <a:rPr lang="en-US" altLang="zh-CN" sz="2000" dirty="0" smtClean="0"/>
              <a:t>3.    </a:t>
            </a:r>
            <a:r>
              <a:rPr lang="zh-CN" altLang="zh-CN" sz="2000" dirty="0" smtClean="0"/>
              <a:t>索引</a:t>
            </a:r>
            <a:r>
              <a:rPr lang="zh-CN" altLang="zh-CN" sz="2000" dirty="0"/>
              <a:t>头</a:t>
            </a:r>
            <a:r>
              <a:rPr lang="en-US" altLang="zh-CN" sz="2000" dirty="0" smtClean="0"/>
              <a:t>IndexCount+1(</a:t>
            </a:r>
            <a:r>
              <a:rPr lang="zh-CN" altLang="en-US" sz="2000" dirty="0" smtClean="0"/>
              <a:t>作为下一个</a:t>
            </a:r>
            <a:r>
              <a:rPr lang="en-US" altLang="zh-CN" sz="2000" dirty="0" smtClean="0"/>
              <a:t>slotvalue)</a:t>
            </a:r>
            <a:r>
              <a:rPr lang="zh-CN" altLang="zh-CN" sz="2000" dirty="0" smtClean="0"/>
              <a:t>、</a:t>
            </a:r>
            <a:r>
              <a:rPr lang="zh-CN" altLang="zh-CN" sz="2000" dirty="0"/>
              <a:t>索引头槽数量</a:t>
            </a:r>
            <a:r>
              <a:rPr lang="en-US" altLang="zh-CN" sz="2000" dirty="0"/>
              <a:t>+1</a:t>
            </a:r>
            <a:r>
              <a:rPr lang="zh-CN" altLang="zh-CN" sz="2000" dirty="0"/>
              <a:t>、索引头更新最后一次写入的</a:t>
            </a:r>
            <a:r>
              <a:rPr lang="en-US" altLang="zh-CN" sz="2000" dirty="0"/>
              <a:t>commitlog</a:t>
            </a:r>
            <a:r>
              <a:rPr lang="zh-CN" altLang="zh-CN" sz="2000" dirty="0"/>
              <a:t>的偏移量、索引头更新最后一次存储的时间戳</a:t>
            </a:r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消息索引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IndexService(5)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39552" y="453440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sz="2000" dirty="0" smtClean="0"/>
              <a:t>	Hash </a:t>
            </a:r>
            <a:r>
              <a:rPr lang="zh-CN" altLang="en-US" sz="2000" dirty="0" smtClean="0"/>
              <a:t>冲突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寻找</a:t>
            </a:r>
            <a:r>
              <a:rPr lang="en-US" altLang="zh-CN" sz="2000" dirty="0"/>
              <a:t>key </a:t>
            </a:r>
            <a:r>
              <a:rPr lang="zh-CN" altLang="en-US" sz="2000" dirty="0"/>
              <a:t>的</a:t>
            </a:r>
            <a:r>
              <a:rPr lang="en-US" altLang="zh-CN" sz="2000" dirty="0"/>
              <a:t>slot </a:t>
            </a:r>
            <a:r>
              <a:rPr lang="zh-CN" altLang="en-US" sz="2000" dirty="0"/>
              <a:t>位置时相当于执行了两次散列函数，一次</a:t>
            </a:r>
            <a:r>
              <a:rPr lang="en-US" altLang="zh-CN" sz="2000" dirty="0"/>
              <a:t>key </a:t>
            </a:r>
            <a:r>
              <a:rPr lang="zh-CN" altLang="en-US" sz="2000" dirty="0"/>
              <a:t>的</a:t>
            </a:r>
            <a:r>
              <a:rPr lang="en-US" altLang="zh-CN" sz="2000" dirty="0"/>
              <a:t>hash</a:t>
            </a:r>
            <a:r>
              <a:rPr lang="zh-CN" altLang="en-US" sz="2000" dirty="0"/>
              <a:t>，一次</a:t>
            </a:r>
            <a:r>
              <a:rPr lang="en-US" altLang="zh-CN" sz="2000" dirty="0"/>
              <a:t>key </a:t>
            </a:r>
            <a:r>
              <a:rPr lang="zh-CN" altLang="en-US" sz="2000" dirty="0"/>
              <a:t>的</a:t>
            </a:r>
            <a:r>
              <a:rPr lang="en-US" altLang="zh-CN" sz="2000" dirty="0"/>
              <a:t>hash </a:t>
            </a:r>
            <a:r>
              <a:rPr lang="zh-CN" altLang="en-US" sz="2000" dirty="0"/>
              <a:t>值取模， 因此这里存在两次冲突的情况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第一</a:t>
            </a:r>
            <a:r>
              <a:rPr lang="zh-CN" altLang="en-US" sz="2000" dirty="0"/>
              <a:t>种，</a:t>
            </a:r>
            <a:r>
              <a:rPr lang="en-US" altLang="zh-CN" sz="2000" dirty="0"/>
              <a:t>key </a:t>
            </a:r>
            <a:r>
              <a:rPr lang="zh-CN" altLang="en-US" sz="2000" dirty="0"/>
              <a:t>的</a:t>
            </a:r>
            <a:r>
              <a:rPr lang="en-US" altLang="zh-CN" sz="2000" dirty="0"/>
              <a:t>hash </a:t>
            </a:r>
            <a:r>
              <a:rPr lang="zh-CN" altLang="en-US" sz="2000" dirty="0"/>
              <a:t>值不同但模数相同，此时查询的时候</a:t>
            </a:r>
            <a:r>
              <a:rPr lang="zh-CN" altLang="en-US" sz="2000" dirty="0" smtClean="0"/>
              <a:t>会</a:t>
            </a:r>
            <a:r>
              <a:rPr lang="zh-CN" altLang="en-US" sz="2000" dirty="0"/>
              <a:t>再</a:t>
            </a:r>
            <a:r>
              <a:rPr lang="zh-CN" altLang="en-US" sz="2000" dirty="0" smtClean="0"/>
              <a:t>比较</a:t>
            </a:r>
            <a:r>
              <a:rPr lang="zh-CN" altLang="en-US" sz="2000" dirty="0"/>
              <a:t>一次</a:t>
            </a:r>
            <a:r>
              <a:rPr lang="en-US" altLang="zh-CN" sz="2000" dirty="0"/>
              <a:t>key </a:t>
            </a:r>
            <a:r>
              <a:rPr lang="zh-CN" altLang="en-US" sz="2000" dirty="0"/>
              <a:t>的</a:t>
            </a:r>
            <a:r>
              <a:rPr lang="en-US" altLang="zh-CN" sz="2000" dirty="0"/>
              <a:t>hash </a:t>
            </a:r>
            <a:r>
              <a:rPr lang="zh-CN" altLang="en-US" sz="2000" dirty="0"/>
              <a:t>值（每个索引项保存了</a:t>
            </a:r>
            <a:r>
              <a:rPr lang="en-US" altLang="zh-CN" sz="2000" dirty="0"/>
              <a:t>key </a:t>
            </a:r>
            <a:r>
              <a:rPr lang="zh-CN" altLang="en-US" sz="2000" dirty="0"/>
              <a:t>的</a:t>
            </a:r>
            <a:r>
              <a:rPr lang="en-US" altLang="zh-CN" sz="2000" dirty="0"/>
              <a:t>hash </a:t>
            </a:r>
            <a:r>
              <a:rPr lang="zh-CN" altLang="en-US" sz="2000" dirty="0"/>
              <a:t>值），过滤掉</a:t>
            </a:r>
            <a:r>
              <a:rPr lang="en-US" altLang="zh-CN" sz="2000" dirty="0"/>
              <a:t>hash </a:t>
            </a:r>
            <a:r>
              <a:rPr lang="zh-CN" altLang="en-US" sz="2000" dirty="0"/>
              <a:t>值不相等的项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第二</a:t>
            </a:r>
            <a:r>
              <a:rPr lang="zh-CN" altLang="en-US" sz="2000" dirty="0"/>
              <a:t>种，</a:t>
            </a:r>
            <a:r>
              <a:rPr lang="en-US" altLang="zh-CN" sz="2000" dirty="0"/>
              <a:t>hash </a:t>
            </a:r>
            <a:r>
              <a:rPr lang="zh-CN" altLang="en-US" sz="2000" dirty="0"/>
              <a:t>值相等但</a:t>
            </a:r>
            <a:r>
              <a:rPr lang="en-US" altLang="zh-CN" sz="2000" dirty="0"/>
              <a:t>key </a:t>
            </a:r>
            <a:r>
              <a:rPr lang="zh-CN" altLang="en-US" sz="2000" dirty="0"/>
              <a:t>不等， 出于性能的考虑冲突的检测放到客户端处理（</a:t>
            </a:r>
            <a:r>
              <a:rPr lang="en-US" altLang="zh-CN" sz="2000" dirty="0"/>
              <a:t>key </a:t>
            </a:r>
            <a:r>
              <a:rPr lang="zh-CN" altLang="en-US" sz="2000" dirty="0"/>
              <a:t>的原始值是存储在消息文件中的，避免对数据文件的解析</a:t>
            </a:r>
            <a:r>
              <a:rPr lang="zh-CN" altLang="en-US" sz="2000" dirty="0" smtClean="0"/>
              <a:t>），客户端</a:t>
            </a:r>
            <a:r>
              <a:rPr lang="zh-CN" altLang="en-US" sz="2000" dirty="0"/>
              <a:t>比较一次消息体的</a:t>
            </a:r>
            <a:r>
              <a:rPr lang="en-US" altLang="zh-CN" sz="2000" dirty="0"/>
              <a:t>key </a:t>
            </a:r>
            <a:r>
              <a:rPr lang="zh-CN" altLang="en-US" sz="2000" dirty="0"/>
              <a:t>是否相同。 </a:t>
            </a:r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消息索引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IndexService(6)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580"/>
            <a:ext cx="823840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08984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在确定了</a:t>
            </a:r>
            <a:r>
              <a:rPr lang="en-US" altLang="zh-CN" sz="2400" dirty="0" smtClean="0"/>
              <a:t>slot</a:t>
            </a:r>
            <a:r>
              <a:rPr lang="zh-CN" altLang="en-US" sz="2400" dirty="0" smtClean="0"/>
              <a:t>的值，就可以定位到这个槽对应的</a:t>
            </a:r>
            <a:r>
              <a:rPr lang="en-US" altLang="zh-CN" sz="2400" dirty="0" smtClean="0"/>
              <a:t>index Linked List</a:t>
            </a:r>
            <a:r>
              <a:rPr lang="zh-CN" altLang="en-US" sz="2400" dirty="0" smtClean="0"/>
              <a:t>的最后一个</a:t>
            </a:r>
            <a:r>
              <a:rPr lang="en-US" altLang="zh-CN" sz="2400" dirty="0" smtClean="0"/>
              <a:t>index  content</a:t>
            </a:r>
            <a:r>
              <a:rPr lang="zh-CN" altLang="en-US" sz="2400" dirty="0" smtClean="0"/>
              <a:t>单元，</a:t>
            </a:r>
            <a:r>
              <a:rPr lang="en-US" altLang="zh-CN" sz="2400" dirty="0" smtClean="0"/>
              <a:t>index content</a:t>
            </a:r>
            <a:r>
              <a:rPr lang="zh-CN" altLang="en-US" sz="2400" dirty="0" smtClean="0"/>
              <a:t>的最后四个字节指向的是上一个</a:t>
            </a:r>
            <a:r>
              <a:rPr lang="en-US" altLang="zh-CN" sz="2400" dirty="0" smtClean="0"/>
              <a:t>index content</a:t>
            </a:r>
            <a:r>
              <a:rPr lang="zh-CN" altLang="en-US" sz="2400" dirty="0" smtClean="0"/>
              <a:t>的逻辑</a:t>
            </a:r>
            <a:r>
              <a:rPr lang="en-US" altLang="zh-CN" sz="2400" dirty="0" smtClean="0"/>
              <a:t>offset</a:t>
            </a:r>
            <a:r>
              <a:rPr lang="zh-CN" altLang="en-US" sz="2400" dirty="0" smtClean="0"/>
              <a:t>位置信息，可以遍历整个</a:t>
            </a:r>
            <a:r>
              <a:rPr lang="en-US" altLang="zh-CN" sz="2400" dirty="0" smtClean="0"/>
              <a:t>linked List </a:t>
            </a:r>
            <a:r>
              <a:rPr lang="zh-CN" altLang="en-US" sz="2400" dirty="0" smtClean="0"/>
              <a:t>实现索引遍历。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消息索引</a:t>
            </a:r>
            <a:r>
              <a:rPr lang="zh-CN" altLang="en-US" sz="2800" dirty="0" smtClean="0"/>
              <a:t>服务</a:t>
            </a:r>
            <a:r>
              <a:rPr lang="en-US" altLang="zh-CN" sz="2800" dirty="0" smtClean="0"/>
              <a:t>IndexService(7)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44699"/>
            <a:ext cx="66770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678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查询消息的调用顺序：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29000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indexService</a:t>
            </a:r>
            <a:r>
              <a:rPr lang="zh-CN" altLang="en-US" sz="2400" dirty="0" smtClean="0"/>
              <a:t>维护了一个索引文件集合。在查询时会遍历所有的索引文件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从最后一个开始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，查询消息。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每一个索引文件，定位消息的信息，都是先定位槽位置，通过</a:t>
            </a:r>
            <a:r>
              <a:rPr lang="en-US" altLang="zh-CN" sz="2400" dirty="0" smtClean="0"/>
              <a:t>slotvalue</a:t>
            </a:r>
            <a:r>
              <a:rPr lang="zh-CN" altLang="en-US" sz="2400" dirty="0" smtClean="0"/>
              <a:t>获取对应的索引单元，然后进行倒序遍历。</a:t>
            </a:r>
            <a:endParaRPr lang="en-US" altLang="zh-CN" sz="2400" dirty="0" smtClean="0"/>
          </a:p>
          <a:p>
            <a:pPr marL="342900" indent="-342900">
              <a:buFontTx/>
              <a:buAutoNum type="arabicPeriod"/>
            </a:pPr>
            <a:r>
              <a:rPr lang="zh-CN" altLang="zh-CN" sz="2400" dirty="0"/>
              <a:t>整个过程是需要锁文件的，所以效率比较慢。在读的时候是无法写的。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4462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Store</a:t>
            </a:r>
            <a:r>
              <a:rPr lang="zh-CN" altLang="en-US" sz="2400" dirty="0" smtClean="0"/>
              <a:t>层的</a:t>
            </a:r>
            <a:r>
              <a:rPr lang="en-US" altLang="zh-CN" sz="2400" dirty="0"/>
              <a:t>HA</a:t>
            </a:r>
            <a:r>
              <a:rPr lang="zh-CN" altLang="en-US" sz="2400" dirty="0"/>
              <a:t>服务，负责同步双写，异步复制</a:t>
            </a:r>
            <a:r>
              <a:rPr lang="zh-CN" altLang="en-US" sz="2400" dirty="0" smtClean="0"/>
              <a:t>功能</a:t>
            </a:r>
            <a:r>
              <a:rPr lang="en-US" altLang="zh-CN" sz="2400" dirty="0" smtClean="0"/>
              <a:t>—HAService(1)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1324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RocketMq</a:t>
            </a:r>
            <a:r>
              <a:rPr lang="en-US" altLang="zh-CN" dirty="0"/>
              <a:t> </a:t>
            </a:r>
            <a:r>
              <a:rPr lang="en-US" altLang="zh-CN" dirty="0" smtClean="0"/>
              <a:t>QucikStart </a:t>
            </a:r>
            <a:r>
              <a:rPr lang="zh-CN" altLang="en-US" dirty="0" smtClean="0"/>
              <a:t>网络部署图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33475"/>
            <a:ext cx="83248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0967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Broker</a:t>
            </a:r>
            <a:r>
              <a:rPr lang="zh-CN" altLang="en-US" sz="3600" dirty="0" smtClean="0"/>
              <a:t>层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052736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Broker</a:t>
            </a:r>
            <a:r>
              <a:rPr lang="zh-CN" altLang="en-US" sz="2000" b="1" dirty="0" smtClean="0"/>
              <a:t>集群搭建方式</a:t>
            </a:r>
            <a:r>
              <a:rPr lang="zh-CN" altLang="en-US" dirty="0"/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668864"/>
            <a:ext cx="7704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b="1" dirty="0"/>
              <a:t>1. </a:t>
            </a:r>
            <a:r>
              <a:rPr lang="zh-CN" altLang="en-US" sz="2000" b="1" dirty="0"/>
              <a:t>单个</a:t>
            </a:r>
            <a:r>
              <a:rPr lang="en-US" altLang="zh-CN" sz="2000" b="1" dirty="0"/>
              <a:t>Master </a:t>
            </a:r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这种</a:t>
            </a:r>
            <a:r>
              <a:rPr lang="zh-CN" altLang="en-US" sz="2000" dirty="0"/>
              <a:t>方式风险较大，一旦</a:t>
            </a:r>
            <a:r>
              <a:rPr lang="en-US" altLang="zh-CN" sz="2000" dirty="0"/>
              <a:t>Broker</a:t>
            </a:r>
            <a:r>
              <a:rPr lang="zh-CN" altLang="en-US" sz="2000" dirty="0"/>
              <a:t>重启或者宕机时，会导致整个服务不可用，不建议线上环境使用 </a:t>
            </a:r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多</a:t>
            </a:r>
            <a:r>
              <a:rPr lang="en-US" altLang="zh-CN" sz="2000" b="1" dirty="0"/>
              <a:t>Master</a:t>
            </a:r>
            <a:r>
              <a:rPr lang="zh-CN" altLang="en-US" sz="2000" b="1" dirty="0"/>
              <a:t>模式 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个集群无</a:t>
            </a:r>
            <a:r>
              <a:rPr lang="en-US" altLang="zh-CN" sz="2000" dirty="0"/>
              <a:t>Slave</a:t>
            </a:r>
            <a:r>
              <a:rPr lang="zh-CN" altLang="en-US" sz="2000" dirty="0"/>
              <a:t>，全是</a:t>
            </a:r>
            <a:r>
              <a:rPr lang="en-US" altLang="zh-CN" sz="2000" dirty="0"/>
              <a:t>Master</a:t>
            </a:r>
            <a:r>
              <a:rPr lang="zh-CN" altLang="en-US" sz="2000" dirty="0"/>
              <a:t>，例如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Master</a:t>
            </a:r>
            <a:r>
              <a:rPr lang="zh-CN" altLang="en-US" sz="2000" dirty="0"/>
              <a:t>或者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Master </a:t>
            </a:r>
          </a:p>
          <a:p>
            <a:r>
              <a:rPr lang="zh-CN" altLang="en-US" sz="2000" dirty="0"/>
              <a:t>优点：配置简单，单个</a:t>
            </a:r>
            <a:r>
              <a:rPr lang="en-US" altLang="zh-CN" sz="2000" dirty="0"/>
              <a:t>Master</a:t>
            </a:r>
            <a:r>
              <a:rPr lang="zh-CN" altLang="en-US" sz="2000" dirty="0"/>
              <a:t>宕机或重启维护对应用无影响，在磁盘配置为</a:t>
            </a:r>
            <a:r>
              <a:rPr lang="en-US" altLang="zh-CN" sz="2000" dirty="0"/>
              <a:t>RAID10</a:t>
            </a:r>
            <a:r>
              <a:rPr lang="zh-CN" altLang="en-US" sz="2000" dirty="0"/>
              <a:t>时，即使机器宕机不可恢复情况下，由于</a:t>
            </a:r>
            <a:r>
              <a:rPr lang="en-US" altLang="zh-CN" sz="2000" dirty="0"/>
              <a:t>RAID10</a:t>
            </a:r>
            <a:r>
              <a:rPr lang="zh-CN" altLang="en-US" sz="2000" dirty="0"/>
              <a:t>磁盘非常可靠，消息也不会丢（异步刷盘丢失少量消息，同步刷盘一条不丢）。性能最高。 </a:t>
            </a:r>
          </a:p>
          <a:p>
            <a:r>
              <a:rPr lang="zh-CN" altLang="en-US" sz="2000" dirty="0"/>
              <a:t>缺点：单台机器宕机期间，这台机器上未被消费的消息在机器恢复之前不可订阅，消息实时性会受到受到影响。 </a:t>
            </a:r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Broker</a:t>
            </a:r>
            <a:r>
              <a:rPr lang="zh-CN" altLang="en-US" sz="3600" dirty="0" smtClean="0"/>
              <a:t>层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67544" y="620688"/>
            <a:ext cx="835292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多</a:t>
            </a:r>
            <a:r>
              <a:rPr lang="en-US" altLang="zh-CN" sz="2000" b="1" dirty="0"/>
              <a:t>Master</a:t>
            </a:r>
            <a:r>
              <a:rPr lang="zh-CN" altLang="en-US" sz="2000" b="1" dirty="0"/>
              <a:t>多</a:t>
            </a:r>
            <a:r>
              <a:rPr lang="en-US" altLang="zh-CN" sz="2000" b="1" dirty="0"/>
              <a:t>Slave</a:t>
            </a:r>
            <a:r>
              <a:rPr lang="zh-CN" altLang="en-US" sz="2000" b="1" dirty="0"/>
              <a:t>模式，异步复制 </a:t>
            </a:r>
            <a:endParaRPr lang="zh-CN" altLang="en-US" sz="2000" dirty="0"/>
          </a:p>
          <a:p>
            <a:r>
              <a:rPr lang="zh-CN" altLang="en-US" sz="2000" dirty="0"/>
              <a:t>每个</a:t>
            </a:r>
            <a:r>
              <a:rPr lang="en-US" altLang="zh-CN" sz="2000" dirty="0"/>
              <a:t>Master</a:t>
            </a:r>
            <a:r>
              <a:rPr lang="zh-CN" altLang="en-US" sz="2000" dirty="0"/>
              <a:t>配置一个</a:t>
            </a:r>
            <a:r>
              <a:rPr lang="en-US" altLang="zh-CN" sz="2000" dirty="0"/>
              <a:t>Slave</a:t>
            </a:r>
            <a:r>
              <a:rPr lang="zh-CN" altLang="en-US" sz="2000" dirty="0"/>
              <a:t>，有多对</a:t>
            </a:r>
            <a:r>
              <a:rPr lang="en-US" altLang="zh-CN" sz="2000" dirty="0"/>
              <a:t>Master-Slave</a:t>
            </a:r>
            <a:r>
              <a:rPr lang="zh-CN" altLang="en-US" sz="2000" dirty="0"/>
              <a:t>，</a:t>
            </a:r>
            <a:r>
              <a:rPr lang="en-US" altLang="zh-CN" sz="2000" dirty="0"/>
              <a:t>HA</a:t>
            </a:r>
            <a:r>
              <a:rPr lang="zh-CN" altLang="en-US" sz="2000" dirty="0"/>
              <a:t>采用异步复制方式，主备有短暂消息延迟，毫秒级。 </a:t>
            </a:r>
          </a:p>
          <a:p>
            <a:r>
              <a:rPr lang="zh-CN" altLang="en-US" sz="2000" dirty="0"/>
              <a:t>优点：即使磁盘损坏，消息丢失的非常少，且消息实时性不会受影响，因为</a:t>
            </a:r>
            <a:r>
              <a:rPr lang="en-US" altLang="zh-CN" sz="2000" dirty="0"/>
              <a:t>Master</a:t>
            </a:r>
            <a:r>
              <a:rPr lang="zh-CN" altLang="en-US" sz="2000" dirty="0"/>
              <a:t>宕机后，消费者仍然可以从</a:t>
            </a:r>
            <a:r>
              <a:rPr lang="en-US" altLang="zh-CN" sz="2000" dirty="0"/>
              <a:t>Slave</a:t>
            </a:r>
            <a:r>
              <a:rPr lang="zh-CN" altLang="en-US" sz="2000" dirty="0"/>
              <a:t>消费，此过程对应用透明。不需要人工干预。性能同多</a:t>
            </a:r>
            <a:r>
              <a:rPr lang="en-US" altLang="zh-CN" sz="2000" dirty="0"/>
              <a:t>Master</a:t>
            </a:r>
            <a:r>
              <a:rPr lang="zh-CN" altLang="en-US" sz="2000" dirty="0"/>
              <a:t>模式几乎一样。 </a:t>
            </a:r>
          </a:p>
          <a:p>
            <a:r>
              <a:rPr lang="zh-CN" altLang="en-US" sz="2000" dirty="0"/>
              <a:t>缺点：</a:t>
            </a:r>
            <a:r>
              <a:rPr lang="en-US" altLang="zh-CN" sz="2000" dirty="0"/>
              <a:t>Master</a:t>
            </a:r>
            <a:r>
              <a:rPr lang="zh-CN" altLang="en-US" sz="2000" dirty="0"/>
              <a:t>宕机，磁盘损坏情况，会丢失少量消息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4. </a:t>
            </a:r>
            <a:r>
              <a:rPr lang="zh-CN" altLang="en-US" sz="2000" b="1" dirty="0"/>
              <a:t>多</a:t>
            </a:r>
            <a:r>
              <a:rPr lang="en-US" altLang="zh-CN" sz="2000" b="1" dirty="0"/>
              <a:t>Master</a:t>
            </a:r>
            <a:r>
              <a:rPr lang="zh-CN" altLang="en-US" sz="2000" b="1" dirty="0"/>
              <a:t>多</a:t>
            </a:r>
            <a:r>
              <a:rPr lang="en-US" altLang="zh-CN" sz="2000" b="1" dirty="0"/>
              <a:t>Slave</a:t>
            </a:r>
            <a:r>
              <a:rPr lang="zh-CN" altLang="en-US" sz="2000" b="1" dirty="0"/>
              <a:t>模式，同步双写 </a:t>
            </a:r>
            <a:endParaRPr lang="zh-CN" altLang="en-US" sz="2000" dirty="0"/>
          </a:p>
          <a:p>
            <a:r>
              <a:rPr lang="zh-CN" altLang="en-US" sz="2000" dirty="0"/>
              <a:t>每个</a:t>
            </a:r>
            <a:r>
              <a:rPr lang="en-US" altLang="zh-CN" sz="2000" dirty="0"/>
              <a:t>Master</a:t>
            </a:r>
            <a:r>
              <a:rPr lang="zh-CN" altLang="en-US" sz="2000" dirty="0"/>
              <a:t>配置一个</a:t>
            </a:r>
            <a:r>
              <a:rPr lang="en-US" altLang="zh-CN" sz="2000" dirty="0"/>
              <a:t>Slave</a:t>
            </a:r>
            <a:r>
              <a:rPr lang="zh-CN" altLang="en-US" sz="2000" dirty="0"/>
              <a:t>，有多对</a:t>
            </a:r>
            <a:r>
              <a:rPr lang="en-US" altLang="zh-CN" sz="2000" dirty="0"/>
              <a:t>Master-Slave</a:t>
            </a:r>
            <a:r>
              <a:rPr lang="zh-CN" altLang="en-US" sz="2000" dirty="0"/>
              <a:t>，</a:t>
            </a:r>
            <a:r>
              <a:rPr lang="en-US" altLang="zh-CN" sz="2000" dirty="0"/>
              <a:t>HA</a:t>
            </a:r>
            <a:r>
              <a:rPr lang="zh-CN" altLang="en-US" sz="2000" dirty="0"/>
              <a:t>采用同步双写方式，主备都写成功，向应用返回成功。 </a:t>
            </a:r>
          </a:p>
          <a:p>
            <a:r>
              <a:rPr lang="zh-CN" altLang="en-US" sz="2000" dirty="0"/>
              <a:t>优点：数据与服务都无单点，</a:t>
            </a:r>
            <a:r>
              <a:rPr lang="en-US" altLang="zh-CN" sz="2000" dirty="0"/>
              <a:t>Master</a:t>
            </a:r>
            <a:r>
              <a:rPr lang="zh-CN" altLang="en-US" sz="2000" dirty="0"/>
              <a:t>宕机情况下，消息无延迟，服务可用性与数据可用性都非常高 </a:t>
            </a:r>
          </a:p>
          <a:p>
            <a:r>
              <a:rPr lang="zh-CN" altLang="en-US" sz="2000" dirty="0"/>
              <a:t>缺点：性能比异步复制模式略低，大约低</a:t>
            </a:r>
            <a:r>
              <a:rPr lang="en-US" altLang="zh-CN" sz="2000" dirty="0"/>
              <a:t>10%</a:t>
            </a:r>
            <a:r>
              <a:rPr lang="zh-CN" altLang="en-US" sz="2000" dirty="0"/>
              <a:t>左右，发送单个消息的</a:t>
            </a:r>
            <a:r>
              <a:rPr lang="en-US" altLang="zh-CN" sz="2000" dirty="0"/>
              <a:t>RT</a:t>
            </a:r>
            <a:r>
              <a:rPr lang="zh-CN" altLang="en-US" sz="2000" dirty="0"/>
              <a:t>会略高。目前主宕机后，备机不能自动切换为主机，后续会支持自动切换功能。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Broker</a:t>
            </a:r>
            <a:r>
              <a:rPr lang="zh-CN" altLang="en-US" sz="3600" dirty="0" smtClean="0"/>
              <a:t>层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8349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配置文件解析：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0430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Noslave: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73635"/>
            <a:ext cx="53054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54197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6357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master-slave: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Broker</a:t>
            </a:r>
            <a:r>
              <a:rPr lang="zh-CN" altLang="en-US" sz="3600" dirty="0" smtClean="0"/>
              <a:t>层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83497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同步</a:t>
            </a:r>
            <a:r>
              <a:rPr lang="en-US" altLang="zh-CN" sz="2000" dirty="0" smtClean="0"/>
              <a:t>master-slave:</a:t>
            </a:r>
            <a:endParaRPr lang="zh-CN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3" y="1216879"/>
            <a:ext cx="6040493" cy="22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722256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以上</a:t>
            </a:r>
            <a:r>
              <a:rPr lang="en-US" altLang="zh-CN" sz="2400" dirty="0"/>
              <a:t>Broker</a:t>
            </a:r>
            <a:r>
              <a:rPr lang="zh-CN" altLang="en-US" sz="2400" dirty="0"/>
              <a:t>与</a:t>
            </a:r>
            <a:r>
              <a:rPr lang="en-US" altLang="zh-CN" sz="2400" dirty="0"/>
              <a:t>Slave</a:t>
            </a:r>
            <a:r>
              <a:rPr lang="zh-CN" altLang="en-US" sz="2400" dirty="0"/>
              <a:t>配对是通过指定相同的</a:t>
            </a:r>
            <a:r>
              <a:rPr lang="en-US" altLang="zh-CN" sz="2400" dirty="0"/>
              <a:t>brokerName</a:t>
            </a:r>
            <a:r>
              <a:rPr lang="zh-CN" altLang="en-US" sz="2400" dirty="0"/>
              <a:t>参数来配对，</a:t>
            </a:r>
            <a:r>
              <a:rPr lang="en-US" altLang="zh-CN" sz="2400" dirty="0"/>
              <a:t>Master</a:t>
            </a:r>
            <a:r>
              <a:rPr lang="zh-CN" altLang="en-US" sz="2400" dirty="0"/>
              <a:t>的</a:t>
            </a:r>
            <a:r>
              <a:rPr lang="en-US" altLang="zh-CN" sz="2400" dirty="0"/>
              <a:t>BrokerId</a:t>
            </a:r>
            <a:r>
              <a:rPr lang="zh-CN" altLang="en-US" sz="2400" dirty="0"/>
              <a:t>必须是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Slave</a:t>
            </a:r>
            <a:r>
              <a:rPr lang="zh-CN" altLang="en-US" sz="2400" dirty="0"/>
              <a:t>的</a:t>
            </a:r>
            <a:r>
              <a:rPr lang="en-US" altLang="zh-CN" sz="2400" dirty="0"/>
              <a:t>BrokerId</a:t>
            </a:r>
            <a:r>
              <a:rPr lang="zh-CN" altLang="en-US" sz="2400" dirty="0"/>
              <a:t>必须是大于</a:t>
            </a:r>
            <a:r>
              <a:rPr lang="en-US" altLang="zh-CN" sz="2400" dirty="0"/>
              <a:t>0</a:t>
            </a:r>
            <a:r>
              <a:rPr lang="zh-CN" altLang="en-US" sz="2400" dirty="0"/>
              <a:t>的数。另外一个</a:t>
            </a:r>
            <a:r>
              <a:rPr lang="en-US" altLang="zh-CN" sz="2400" dirty="0"/>
              <a:t>Master</a:t>
            </a:r>
            <a:r>
              <a:rPr lang="zh-CN" altLang="en-US" sz="2400" dirty="0"/>
              <a:t>下面可以挂载多个</a:t>
            </a:r>
            <a:r>
              <a:rPr lang="en-US" altLang="zh-CN" sz="2400" dirty="0"/>
              <a:t>Slave</a:t>
            </a:r>
            <a:r>
              <a:rPr lang="zh-CN" altLang="en-US" sz="2400" dirty="0"/>
              <a:t>，同一</a:t>
            </a:r>
            <a:r>
              <a:rPr lang="en-US" altLang="zh-CN" sz="2400" dirty="0"/>
              <a:t>Master</a:t>
            </a:r>
            <a:r>
              <a:rPr lang="zh-CN" altLang="en-US" sz="2400" dirty="0"/>
              <a:t>下的多个</a:t>
            </a:r>
            <a:r>
              <a:rPr lang="en-US" altLang="zh-CN" sz="2400" dirty="0"/>
              <a:t>Slave</a:t>
            </a:r>
            <a:r>
              <a:rPr lang="zh-CN" altLang="en-US" sz="2400" dirty="0"/>
              <a:t>通过指定不同的</a:t>
            </a:r>
            <a:r>
              <a:rPr lang="en-US" altLang="zh-CN" sz="2400" dirty="0"/>
              <a:t>BrokerId</a:t>
            </a:r>
            <a:r>
              <a:rPr lang="zh-CN" altLang="en-US" sz="2400" dirty="0"/>
              <a:t>来区分。 </a:t>
            </a:r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Broker</a:t>
            </a:r>
            <a:r>
              <a:rPr lang="zh-CN" altLang="en-US" sz="2400" b="1" dirty="0"/>
              <a:t>各个服务</a:t>
            </a:r>
            <a:r>
              <a:rPr lang="zh-CN" altLang="en-US" sz="2400" b="1" dirty="0" smtClean="0"/>
              <a:t>控制器</a:t>
            </a:r>
            <a:r>
              <a:rPr lang="en-US" altLang="zh-CN" sz="2400" b="1" dirty="0" smtClean="0"/>
              <a:t>—BrokerController(1)</a:t>
            </a:r>
            <a:endParaRPr lang="zh-CN" altLang="en-US" sz="2400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8297"/>
            <a:ext cx="3533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578297"/>
            <a:ext cx="46085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adminBrokerExecutor</a:t>
            </a:r>
            <a:r>
              <a:rPr lang="zh-CN" altLang="en-US" dirty="0" smtClean="0"/>
              <a:t>：处理管理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线程池</a:t>
            </a:r>
            <a:endParaRPr lang="en-US" altLang="zh-CN" dirty="0" smtClean="0"/>
          </a:p>
          <a:p>
            <a:r>
              <a:rPr lang="en-US" altLang="zh-CN" dirty="0" smtClean="0"/>
              <a:t>broker2Client:Broker</a:t>
            </a:r>
            <a:r>
              <a:rPr lang="zh-CN" altLang="en-US" dirty="0" smtClean="0"/>
              <a:t>主动调用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使用的接口</a:t>
            </a:r>
            <a:endParaRPr lang="en-US" altLang="zh-CN" dirty="0" smtClean="0"/>
          </a:p>
          <a:p>
            <a:r>
              <a:rPr lang="en-US" altLang="zh-CN" dirty="0" smtClean="0"/>
              <a:t>brokerConfig : broker</a:t>
            </a:r>
            <a:r>
              <a:rPr lang="zh-CN" altLang="en-US" dirty="0" smtClean="0"/>
              <a:t>端配置</a:t>
            </a:r>
            <a:endParaRPr lang="en-US" altLang="zh-CN" dirty="0" smtClean="0"/>
          </a:p>
          <a:p>
            <a:r>
              <a:rPr lang="en-US" altLang="zh-CN" dirty="0" smtClean="0"/>
              <a:t>brokerOuterAPI : Broker</a:t>
            </a:r>
            <a:r>
              <a:rPr lang="zh-CN" altLang="en-US" dirty="0" smtClean="0"/>
              <a:t>对外调用的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en-US" altLang="zh-CN" dirty="0" smtClean="0"/>
              <a:t>brokerStats : broker </a:t>
            </a:r>
            <a:r>
              <a:rPr lang="zh-CN" altLang="en-US" dirty="0" smtClean="0"/>
              <a:t>统计类</a:t>
            </a:r>
            <a:endParaRPr lang="en-US" altLang="zh-CN" dirty="0" smtClean="0"/>
          </a:p>
          <a:p>
            <a:r>
              <a:rPr lang="en-US" altLang="zh-CN" dirty="0" smtClean="0"/>
              <a:t>clientHousekeepingService:</a:t>
            </a:r>
            <a:r>
              <a:rPr lang="zh-CN" altLang="en-US" dirty="0" smtClean="0"/>
              <a:t>定期检测客户端连接，清除不活动的连接</a:t>
            </a:r>
            <a:endParaRPr lang="en-US" altLang="zh-CN" dirty="0" smtClean="0"/>
          </a:p>
          <a:p>
            <a:r>
              <a:rPr lang="en-US" altLang="zh-CN" dirty="0" smtClean="0"/>
              <a:t>configDataVersion:</a:t>
            </a:r>
            <a:r>
              <a:rPr lang="zh-CN" altLang="en-US" dirty="0" smtClean="0"/>
              <a:t>配置版本号</a:t>
            </a:r>
            <a:endParaRPr lang="en-US" altLang="zh-CN" dirty="0" smtClean="0"/>
          </a:p>
          <a:p>
            <a:r>
              <a:rPr lang="en-US" altLang="zh-CN" dirty="0" smtClean="0"/>
              <a:t>consumerIdsChangeListener:</a:t>
            </a:r>
            <a:r>
              <a:rPr lang="zh-CN" altLang="en-US" dirty="0"/>
              <a:t>订阅组内成员发生变化，立刻通知所有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r>
              <a:rPr lang="en-US" altLang="zh-CN" dirty="0" smtClean="0"/>
              <a:t>consumerManager : Consumer</a:t>
            </a:r>
            <a:r>
              <a:rPr lang="zh-CN" altLang="en-US" dirty="0"/>
              <a:t>连接、订阅关系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consumerOffsetManager:</a:t>
            </a:r>
            <a:r>
              <a:rPr lang="zh-CN" altLang="en-US" dirty="0"/>
              <a:t>消费进度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smtClean="0"/>
              <a:t>defaultTransactionCheckExecuter :  Broker</a:t>
            </a:r>
            <a:r>
              <a:rPr lang="zh-CN" altLang="en-US" dirty="0"/>
              <a:t>主动回查</a:t>
            </a:r>
            <a:r>
              <a:rPr lang="en-US" altLang="zh-CN" dirty="0"/>
              <a:t>Producer</a:t>
            </a:r>
            <a:r>
              <a:rPr lang="zh-CN" altLang="en-US" dirty="0"/>
              <a:t>事务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digesterLogManager :</a:t>
            </a:r>
            <a:r>
              <a:rPr lang="zh-CN" altLang="en-US" dirty="0" smtClean="0"/>
              <a:t>统计管理器</a:t>
            </a:r>
            <a:endParaRPr lang="en-US" altLang="zh-CN" dirty="0" smtClean="0"/>
          </a:p>
          <a:p>
            <a:r>
              <a:rPr lang="en-US" altLang="zh-CN" dirty="0" smtClean="0"/>
              <a:t>messageStore : </a:t>
            </a:r>
            <a:r>
              <a:rPr lang="zh-CN" altLang="en-US" dirty="0" smtClean="0"/>
              <a:t>存储层对象</a:t>
            </a:r>
            <a:endParaRPr lang="en-US" altLang="zh-CN" dirty="0" smtClean="0"/>
          </a:p>
          <a:p>
            <a:r>
              <a:rPr lang="en-US" altLang="zh-CN" dirty="0" smtClean="0"/>
              <a:t>messageStoreConfig : </a:t>
            </a:r>
            <a:r>
              <a:rPr lang="zh-CN" altLang="en-US" dirty="0" smtClean="0"/>
              <a:t>存储层配置</a:t>
            </a:r>
            <a:endParaRPr lang="en-US" altLang="zh-CN" dirty="0" smtClean="0"/>
          </a:p>
          <a:p>
            <a:r>
              <a:rPr lang="en-US" altLang="zh-CN" dirty="0" smtClean="0"/>
              <a:t>nettyClientConfig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nettyServerConfig:</a:t>
            </a:r>
            <a:r>
              <a:rPr lang="zh-CN" altLang="en-US" dirty="0" smtClean="0"/>
              <a:t>通信层配置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5950"/>
            <a:ext cx="3492614" cy="211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Broker</a:t>
            </a:r>
            <a:r>
              <a:rPr lang="zh-CN" altLang="en-US" sz="2400" b="1" dirty="0"/>
              <a:t>各个服务</a:t>
            </a:r>
            <a:r>
              <a:rPr lang="zh-CN" altLang="en-US" sz="2400" b="1" dirty="0" smtClean="0"/>
              <a:t>控制器</a:t>
            </a:r>
            <a:r>
              <a:rPr lang="en-US" altLang="zh-CN" sz="2400" b="1" dirty="0" smtClean="0"/>
              <a:t>—BrokerController(2)</a:t>
            </a:r>
            <a:endParaRPr lang="zh-CN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39952" y="578297"/>
            <a:ext cx="47525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smtClean="0"/>
              <a:t>producerManager: Producer</a:t>
            </a:r>
            <a:r>
              <a:rPr lang="zh-CN" altLang="en-US" sz="1900" dirty="0" smtClean="0"/>
              <a:t>连接管理</a:t>
            </a:r>
            <a:endParaRPr lang="en-US" altLang="zh-CN" sz="1900" dirty="0" smtClean="0"/>
          </a:p>
          <a:p>
            <a:r>
              <a:rPr lang="en-US" altLang="zh-CN" sz="1900" dirty="0" smtClean="0"/>
              <a:t>pullMessageExecutorService:</a:t>
            </a:r>
            <a:r>
              <a:rPr lang="zh-CN" altLang="en-US" sz="1900" dirty="0"/>
              <a:t>处理拉取消息线程</a:t>
            </a:r>
            <a:r>
              <a:rPr lang="zh-CN" altLang="en-US" sz="1900" dirty="0" smtClean="0"/>
              <a:t>池</a:t>
            </a:r>
            <a:endParaRPr lang="en-US" altLang="zh-CN" sz="1900" dirty="0" smtClean="0"/>
          </a:p>
          <a:p>
            <a:r>
              <a:rPr lang="en-US" altLang="zh-CN" sz="1900" dirty="0" smtClean="0"/>
              <a:t>pullMessageProcessor:</a:t>
            </a:r>
            <a:r>
              <a:rPr lang="zh-CN" altLang="en-US" sz="1900" dirty="0"/>
              <a:t>拉消息请求</a:t>
            </a:r>
            <a:r>
              <a:rPr lang="zh-CN" altLang="en-US" sz="1900" dirty="0" smtClean="0"/>
              <a:t>处理</a:t>
            </a:r>
            <a:endParaRPr lang="en-US" altLang="zh-CN" sz="1900" dirty="0" smtClean="0"/>
          </a:p>
          <a:p>
            <a:r>
              <a:rPr lang="en-US" altLang="zh-CN" sz="1900" dirty="0" smtClean="0"/>
              <a:t>pullRequestHoldService:</a:t>
            </a:r>
            <a:r>
              <a:rPr lang="zh-CN" altLang="en-US" sz="1900" dirty="0"/>
              <a:t>拉消息请求管理，如果拉不到消息，则在这里</a:t>
            </a:r>
            <a:r>
              <a:rPr lang="en-US" altLang="zh-CN" sz="1900" dirty="0"/>
              <a:t>Hold</a:t>
            </a:r>
            <a:r>
              <a:rPr lang="zh-CN" altLang="en-US" sz="1900" dirty="0"/>
              <a:t>住，等待消息</a:t>
            </a:r>
            <a:r>
              <a:rPr lang="zh-CN" altLang="en-US" sz="1900" dirty="0" smtClean="0"/>
              <a:t>到来</a:t>
            </a:r>
            <a:endParaRPr lang="en-US" altLang="zh-CN" sz="1900" dirty="0" smtClean="0"/>
          </a:p>
          <a:p>
            <a:r>
              <a:rPr lang="en-US" altLang="zh-CN" sz="1900" dirty="0" smtClean="0"/>
              <a:t>pullThreadPoolQueue:</a:t>
            </a:r>
            <a:r>
              <a:rPr lang="zh-CN" altLang="en-US" sz="1900" dirty="0">
                <a:solidFill>
                  <a:srgbClr val="FF0000"/>
                </a:solidFill>
              </a:rPr>
              <a:t>对消息读取进行流</a:t>
            </a:r>
            <a:r>
              <a:rPr lang="zh-CN" altLang="en-US" sz="1900" dirty="0" smtClean="0">
                <a:solidFill>
                  <a:srgbClr val="FF0000"/>
                </a:solidFill>
              </a:rPr>
              <a:t>控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r>
              <a:rPr lang="en-US" altLang="zh-CN" sz="1900" dirty="0" smtClean="0"/>
              <a:t>rebalanceLockManager:</a:t>
            </a:r>
            <a:r>
              <a:rPr lang="zh-CN" altLang="en-US" sz="1900" dirty="0"/>
              <a:t>管理队列的锁分配</a:t>
            </a:r>
            <a:endParaRPr lang="en-US" altLang="zh-CN" sz="1900" dirty="0" smtClean="0"/>
          </a:p>
          <a:p>
            <a:r>
              <a:rPr lang="en-US" altLang="zh-CN" sz="1900" dirty="0" smtClean="0"/>
              <a:t>remotingServer:</a:t>
            </a:r>
            <a:r>
              <a:rPr lang="zh-CN" altLang="en-US" sz="1900" dirty="0"/>
              <a:t>通信层</a:t>
            </a:r>
            <a:r>
              <a:rPr lang="zh-CN" altLang="en-US" sz="1900" dirty="0" smtClean="0"/>
              <a:t>对象</a:t>
            </a:r>
            <a:r>
              <a:rPr lang="en-US" altLang="zh-CN" sz="1900" dirty="0" smtClean="0"/>
              <a:t>sendMessageExecutor:</a:t>
            </a:r>
            <a:r>
              <a:rPr lang="zh-CN" altLang="en-US" sz="1900" dirty="0"/>
              <a:t>处理发送消息线程池</a:t>
            </a:r>
            <a:endParaRPr lang="en-US" altLang="zh-CN" sz="1900" dirty="0" smtClean="0"/>
          </a:p>
          <a:p>
            <a:r>
              <a:rPr lang="en-US" altLang="zh-CN" sz="1900" dirty="0" smtClean="0"/>
              <a:t>sendThreadPoolQueue:</a:t>
            </a:r>
            <a:r>
              <a:rPr lang="zh-CN" altLang="en-US" sz="1900" dirty="0"/>
              <a:t>对消息写入进行流控</a:t>
            </a:r>
            <a:endParaRPr lang="en-US" altLang="zh-CN" sz="1900" dirty="0" smtClean="0"/>
          </a:p>
          <a:p>
            <a:r>
              <a:rPr lang="en-US" altLang="zh-CN" sz="1900" dirty="0" smtClean="0"/>
              <a:t>slaveSynchronize:</a:t>
            </a:r>
            <a:r>
              <a:rPr lang="en-US" altLang="zh-CN" sz="1900" dirty="0"/>
              <a:t> Slave</a:t>
            </a:r>
            <a:r>
              <a:rPr lang="zh-CN" altLang="en-US" sz="1900" dirty="0"/>
              <a:t>定期从</a:t>
            </a:r>
            <a:r>
              <a:rPr lang="en-US" altLang="zh-CN" sz="1900" dirty="0"/>
              <a:t>Master</a:t>
            </a:r>
            <a:r>
              <a:rPr lang="zh-CN" altLang="en-US" sz="1900" dirty="0"/>
              <a:t>同步信息</a:t>
            </a:r>
            <a:endParaRPr lang="en-US" altLang="zh-CN" sz="1900" dirty="0" smtClean="0"/>
          </a:p>
          <a:p>
            <a:r>
              <a:rPr lang="en-US" altLang="zh-CN" sz="1900" dirty="0" smtClean="0"/>
              <a:t>subscriptionGroupManager:</a:t>
            </a:r>
            <a:r>
              <a:rPr lang="zh-CN" altLang="en-US" sz="1900" dirty="0"/>
              <a:t>订阅组配置管理</a:t>
            </a:r>
            <a:endParaRPr lang="en-US" altLang="zh-CN" sz="1900" dirty="0" smtClean="0"/>
          </a:p>
          <a:p>
            <a:r>
              <a:rPr lang="en-US" altLang="zh-CN" sz="1900" dirty="0" smtClean="0"/>
              <a:t>topicConfigManager: topic</a:t>
            </a:r>
            <a:r>
              <a:rPr lang="zh-CN" altLang="en-US" sz="1900" dirty="0" smtClean="0"/>
              <a:t>配置管理</a:t>
            </a:r>
            <a:endParaRPr lang="en-US" altLang="zh-CN" sz="1900" dirty="0" smtClean="0"/>
          </a:p>
          <a:p>
            <a:r>
              <a:rPr lang="en-US" altLang="zh-CN" sz="1900" dirty="0" smtClean="0"/>
              <a:t>updateMasterHAServerAddrPeriodically:</a:t>
            </a:r>
            <a:r>
              <a:rPr lang="zh-CN" altLang="en-US" sz="1900" dirty="0"/>
              <a:t>是否需要定期更新</a:t>
            </a:r>
            <a:r>
              <a:rPr lang="en-US" altLang="zh-CN" sz="1900" dirty="0"/>
              <a:t>HA Master</a:t>
            </a:r>
            <a:r>
              <a:rPr lang="zh-CN" altLang="en-US" sz="1900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Broker</a:t>
            </a:r>
            <a:r>
              <a:rPr lang="zh-CN" altLang="en-US" sz="2400" b="1" dirty="0"/>
              <a:t>各个服务</a:t>
            </a:r>
            <a:r>
              <a:rPr lang="zh-CN" altLang="en-US" sz="2400" b="1" dirty="0" smtClean="0"/>
              <a:t>控制器</a:t>
            </a:r>
            <a:r>
              <a:rPr lang="en-US" altLang="zh-CN" sz="2400" b="1" dirty="0" smtClean="0"/>
              <a:t>—BrokerController(3)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51520" y="62068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三个配置管理：</a:t>
            </a:r>
            <a:r>
              <a:rPr lang="en-US" altLang="zh-CN" dirty="0"/>
              <a:t>BrokerConfig</a:t>
            </a:r>
            <a:r>
              <a:rPr lang="zh-CN" altLang="zh-CN" dirty="0"/>
              <a:t>（</a:t>
            </a:r>
            <a:r>
              <a:rPr lang="en-US" altLang="zh-CN" dirty="0"/>
              <a:t>Broker</a:t>
            </a:r>
            <a:r>
              <a:rPr lang="zh-CN" altLang="zh-CN" dirty="0"/>
              <a:t>本身的配置） 、</a:t>
            </a:r>
            <a:r>
              <a:rPr lang="en-US" altLang="zh-CN" dirty="0"/>
              <a:t>NettyServerConfig</a:t>
            </a:r>
            <a:r>
              <a:rPr lang="zh-CN" altLang="zh-CN" dirty="0"/>
              <a:t>与</a:t>
            </a:r>
            <a:r>
              <a:rPr lang="en-US" altLang="zh-CN" dirty="0"/>
              <a:t>NettyClientConfig</a:t>
            </a:r>
            <a:r>
              <a:rPr lang="zh-CN" altLang="zh-CN" dirty="0"/>
              <a:t>（</a:t>
            </a:r>
            <a:r>
              <a:rPr lang="en-US" altLang="zh-CN" dirty="0"/>
              <a:t>Broker</a:t>
            </a:r>
            <a:r>
              <a:rPr lang="zh-CN" altLang="zh-CN" dirty="0"/>
              <a:t>通信配置，包括发送请求和接收请求）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77152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1324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RocketMq</a:t>
            </a:r>
            <a:r>
              <a:rPr lang="en-US" altLang="zh-CN" dirty="0"/>
              <a:t> </a:t>
            </a:r>
            <a:r>
              <a:rPr lang="en-US" altLang="zh-CN" dirty="0" smtClean="0"/>
              <a:t>QucikStart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55679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可以</a:t>
            </a:r>
            <a:r>
              <a:rPr lang="zh-CN" altLang="en-US" dirty="0"/>
              <a:t>分开</a:t>
            </a:r>
            <a:r>
              <a:rPr lang="zh-CN" altLang="en-US" dirty="0" smtClean="0"/>
              <a:t>部署，无相互依赖。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Name Server </a:t>
            </a:r>
            <a:r>
              <a:rPr lang="zh-CN" altLang="en-US" dirty="0" smtClean="0"/>
              <a:t>来寻找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启动之后，会定时发布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路由信息注册到</a:t>
            </a:r>
            <a:r>
              <a:rPr lang="en-US" altLang="zh-CN" dirty="0" smtClean="0"/>
              <a:t>NameServer</a:t>
            </a:r>
            <a:r>
              <a:rPr lang="zh-CN" altLang="en-US" dirty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63691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源码目录：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0" y="3006244"/>
            <a:ext cx="53340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1603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Broker</a:t>
            </a:r>
            <a:r>
              <a:rPr lang="zh-CN" altLang="en-US" sz="2400" b="1" dirty="0"/>
              <a:t>各个服务</a:t>
            </a:r>
            <a:r>
              <a:rPr lang="zh-CN" altLang="en-US" sz="2400" b="1" dirty="0" smtClean="0"/>
              <a:t>控制器</a:t>
            </a:r>
            <a:r>
              <a:rPr lang="en-US" altLang="zh-CN" sz="2400" b="1" dirty="0" smtClean="0"/>
              <a:t>—BrokerController(4)</a:t>
            </a:r>
            <a:endParaRPr lang="zh-CN" altLang="en-US" sz="2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" y="548680"/>
            <a:ext cx="8496360" cy="434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403239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Broker</a:t>
            </a:r>
            <a:r>
              <a:rPr lang="zh-CN" altLang="en-US" sz="2400" b="1" dirty="0"/>
              <a:t>各个服务</a:t>
            </a:r>
            <a:r>
              <a:rPr lang="zh-CN" altLang="en-US" sz="2400" b="1" dirty="0" smtClean="0"/>
              <a:t>控制器</a:t>
            </a:r>
            <a:r>
              <a:rPr lang="en-US" altLang="zh-CN" sz="2400" b="1" dirty="0" smtClean="0"/>
              <a:t>—BrokerController(5)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23528" y="764704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/>
              <a:t>管理器</a:t>
            </a:r>
            <a:r>
              <a:rPr lang="zh-CN" altLang="zh-CN" sz="3200" b="1" dirty="0" smtClean="0"/>
              <a:t>：</a:t>
            </a:r>
            <a:endParaRPr lang="en-US" altLang="zh-CN" sz="3200" b="1" dirty="0" smtClean="0"/>
          </a:p>
          <a:p>
            <a:r>
              <a:rPr lang="en-US" altLang="zh-CN" sz="2400" dirty="0" smtClean="0"/>
              <a:t>ConsumerOffsetManager</a:t>
            </a:r>
            <a:r>
              <a:rPr lang="zh-CN" altLang="zh-CN" sz="2400" dirty="0"/>
              <a:t>（消费进度存储管理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ConsumerManager</a:t>
            </a:r>
            <a:r>
              <a:rPr lang="zh-CN" altLang="zh-CN" sz="2400" dirty="0"/>
              <a:t>（消费者管理）、</a:t>
            </a:r>
          </a:p>
          <a:p>
            <a:r>
              <a:rPr lang="en-US" altLang="zh-CN" sz="2400" dirty="0"/>
              <a:t>ProducerManager(</a:t>
            </a:r>
            <a:r>
              <a:rPr lang="zh-CN" altLang="zh-CN" sz="2400" dirty="0"/>
              <a:t>生产者管理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SubscriptionGroupManager</a:t>
            </a:r>
            <a:r>
              <a:rPr lang="en-US" altLang="zh-CN" sz="2400" dirty="0"/>
              <a:t>(</a:t>
            </a:r>
            <a:r>
              <a:rPr lang="zh-CN" altLang="zh-CN" sz="2400" dirty="0"/>
              <a:t>订阅关系管理，比如</a:t>
            </a:r>
            <a:r>
              <a:rPr lang="en-US" altLang="zh-CN" sz="2400" dirty="0"/>
              <a:t>Tag</a:t>
            </a:r>
            <a:r>
              <a:rPr lang="zh-CN" altLang="zh-CN" sz="2400" dirty="0"/>
              <a:t>设置，是否需要过滤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RebalanceLockManager</a:t>
            </a:r>
            <a:r>
              <a:rPr lang="en-US" altLang="zh-CN" sz="2400" dirty="0"/>
              <a:t>(</a:t>
            </a:r>
            <a:r>
              <a:rPr lang="zh-CN" altLang="zh-CN" sz="2400" dirty="0"/>
              <a:t>队列锁分配管理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DigestLogManager</a:t>
            </a:r>
            <a:r>
              <a:rPr lang="en-US" altLang="zh-CN" sz="2400" dirty="0"/>
              <a:t>(</a:t>
            </a:r>
            <a:r>
              <a:rPr lang="zh-CN" altLang="zh-CN" sz="2400" dirty="0"/>
              <a:t>统计管理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TopicConfigManager</a:t>
            </a:r>
            <a:r>
              <a:rPr lang="zh-CN" altLang="zh-CN" sz="2400" dirty="0"/>
              <a:t>（</a:t>
            </a:r>
            <a:r>
              <a:rPr lang="en-US" altLang="zh-CN" sz="2400" dirty="0"/>
              <a:t>Topic</a:t>
            </a:r>
            <a:r>
              <a:rPr lang="zh-CN" altLang="zh-CN" sz="2400" dirty="0"/>
              <a:t>配置管理）</a:t>
            </a:r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ConsumerOffsetManager(</a:t>
            </a:r>
            <a:r>
              <a:rPr lang="zh-CN" altLang="zh-CN" sz="2400" dirty="0" smtClean="0"/>
              <a:t>消费</a:t>
            </a:r>
            <a:r>
              <a:rPr lang="zh-CN" altLang="zh-CN" sz="2400" dirty="0"/>
              <a:t>进度</a:t>
            </a:r>
            <a:r>
              <a:rPr lang="zh-CN" altLang="zh-CN" sz="2400" dirty="0" smtClean="0"/>
              <a:t>存储管理</a:t>
            </a:r>
            <a:r>
              <a:rPr lang="en-US" altLang="zh-CN" sz="2400" dirty="0" smtClean="0"/>
              <a:t>)</a:t>
            </a:r>
            <a:r>
              <a:rPr lang="en-US" altLang="zh-CN" sz="2400" b="1" dirty="0" smtClean="0"/>
              <a:t>(1)</a:t>
            </a:r>
            <a:endParaRPr lang="zh-CN" altLang="en-US" sz="24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45339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4" y="3176587"/>
            <a:ext cx="8611691" cy="44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623182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Key: topic@group</a:t>
            </a:r>
          </a:p>
          <a:p>
            <a:r>
              <a:rPr lang="en-US" altLang="zh-CN" dirty="0" smtClean="0"/>
              <a:t>Value:&lt;queueid</a:t>
            </a:r>
            <a:r>
              <a:rPr lang="en-US" altLang="zh-CN" dirty="0"/>
              <a:t>,</a:t>
            </a:r>
            <a:r>
              <a:rPr lang="en-US" altLang="zh-CN" dirty="0" smtClean="0"/>
              <a:t>offset&gt;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消费信息最终会以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格式持久化到磁盘上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83199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需要注意的地方：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广播消费</a:t>
            </a:r>
            <a:r>
              <a:rPr lang="zh-CN" altLang="zh-CN" sz="2400" dirty="0" smtClean="0"/>
              <a:t>是</a:t>
            </a:r>
            <a:r>
              <a:rPr lang="en-US" altLang="zh-CN" sz="2400" dirty="0" smtClean="0"/>
              <a:t>offset</a:t>
            </a:r>
            <a:r>
              <a:rPr lang="zh-CN" altLang="zh-CN" sz="2400" dirty="0" smtClean="0"/>
              <a:t>保存</a:t>
            </a:r>
            <a:r>
              <a:rPr lang="zh-CN" altLang="zh-CN" sz="2400" dirty="0"/>
              <a:t>在</a:t>
            </a:r>
            <a:r>
              <a:rPr lang="en-US" altLang="zh-CN" sz="2400" dirty="0"/>
              <a:t>consumer</a:t>
            </a:r>
            <a:r>
              <a:rPr lang="zh-CN" altLang="zh-CN" sz="2400" dirty="0"/>
              <a:t>本地的</a:t>
            </a:r>
            <a:r>
              <a:rPr lang="en-US" altLang="zh-CN" sz="2400" dirty="0"/>
              <a:t> </a:t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zh-CN" altLang="zh-CN" sz="2400" dirty="0" smtClean="0"/>
              <a:t>集群</a:t>
            </a:r>
            <a:r>
              <a:rPr lang="zh-CN" altLang="zh-CN" sz="2400" dirty="0"/>
              <a:t>消费才保存在</a:t>
            </a:r>
            <a:r>
              <a:rPr lang="en-US" altLang="zh-CN" sz="2400" dirty="0"/>
              <a:t>broker</a:t>
            </a:r>
            <a:r>
              <a:rPr lang="zh-CN" altLang="zh-CN" sz="2400" dirty="0"/>
              <a:t>上</a:t>
            </a:r>
            <a:r>
              <a:rPr lang="en-US" altLang="zh-CN" sz="2400" dirty="0"/>
              <a:t>  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76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ConsumerManager(</a:t>
            </a:r>
            <a:r>
              <a:rPr lang="en-US" altLang="zh-CN" sz="2400" dirty="0"/>
              <a:t>Consumer</a:t>
            </a:r>
            <a:r>
              <a:rPr lang="zh-CN" altLang="en-US" sz="2400" dirty="0"/>
              <a:t>连接、订阅关系管理</a:t>
            </a:r>
            <a:r>
              <a:rPr lang="en-US" altLang="zh-CN" sz="2400" dirty="0" smtClean="0"/>
              <a:t>)(1)</a:t>
            </a:r>
            <a:endParaRPr lang="zh-CN" altLang="en-US" sz="2400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7620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4698529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两个重要结构：</a:t>
            </a:r>
            <a:endParaRPr lang="en-US" altLang="zh-CN" b="1" dirty="0" smtClean="0"/>
          </a:p>
          <a:p>
            <a:r>
              <a:rPr lang="en-US" altLang="zh-CN" b="1" dirty="0" smtClean="0"/>
              <a:t>private </a:t>
            </a:r>
            <a:r>
              <a:rPr lang="en-US" altLang="zh-CN" b="1" dirty="0"/>
              <a:t>final ConcurrentHashMap&lt;String/* Group */, ConsumerGroupInfo&gt; consumerTable =</a:t>
            </a:r>
          </a:p>
          <a:p>
            <a:r>
              <a:rPr lang="en-US" altLang="zh-CN" dirty="0"/>
              <a:t>            </a:t>
            </a:r>
            <a:r>
              <a:rPr lang="en-US" altLang="zh-CN" b="1" dirty="0"/>
              <a:t>new ConcurrentHashMap&lt;String, ConsumerGroupInfo&gt;(1024</a:t>
            </a:r>
            <a:r>
              <a:rPr lang="en-US" altLang="zh-CN" b="1" dirty="0" smtClean="0"/>
              <a:t>); </a:t>
            </a:r>
          </a:p>
          <a:p>
            <a:r>
              <a:rPr lang="en-US" altLang="zh-CN" b="1" dirty="0"/>
              <a:t>private final ConsumerIdsChangeListener consumerIdsChangeListener;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8951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ConsumerManager(</a:t>
            </a:r>
            <a:r>
              <a:rPr lang="en-US" altLang="zh-CN" sz="2400" dirty="0"/>
              <a:t>Consumer</a:t>
            </a:r>
            <a:r>
              <a:rPr lang="zh-CN" altLang="en-US" sz="2400" dirty="0"/>
              <a:t>连接、订阅关系管理</a:t>
            </a:r>
            <a:r>
              <a:rPr lang="en-US" altLang="zh-CN" sz="2400" dirty="0" smtClean="0"/>
              <a:t>)(2)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95536" y="692696"/>
            <a:ext cx="461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ConsumerGroupInfo</a:t>
            </a:r>
            <a:r>
              <a:rPr lang="zh-CN" altLang="en-US" dirty="0"/>
              <a:t>整个</a:t>
            </a:r>
            <a:r>
              <a:rPr lang="en-US" altLang="zh-CN" dirty="0"/>
              <a:t>Consumer Group</a:t>
            </a:r>
            <a:r>
              <a:rPr lang="zh-CN" altLang="en-US" dirty="0"/>
              <a:t>信息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4" y="1268760"/>
            <a:ext cx="85820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3284984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groupName:</a:t>
            </a:r>
            <a:r>
              <a:rPr lang="zh-CN" altLang="en-US" dirty="0" smtClean="0"/>
              <a:t>组名</a:t>
            </a:r>
            <a:endParaRPr lang="en-US" altLang="zh-CN" dirty="0" smtClean="0"/>
          </a:p>
          <a:p>
            <a:r>
              <a:rPr lang="en-US" altLang="zh-CN" dirty="0" smtClean="0"/>
              <a:t>subscriptionTable:</a:t>
            </a:r>
            <a:r>
              <a:rPr lang="zh-CN" altLang="en-US" dirty="0" smtClean="0"/>
              <a:t>该组下，包含的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和对应的订阅关系</a:t>
            </a:r>
            <a:endParaRPr lang="en-US" altLang="zh-CN" dirty="0" smtClean="0"/>
          </a:p>
          <a:p>
            <a:r>
              <a:rPr lang="en-US" altLang="zh-CN" dirty="0" smtClean="0"/>
              <a:t>channelInfoTable:</a:t>
            </a:r>
            <a:r>
              <a:rPr lang="zh-CN" altLang="en-US" dirty="0" smtClean="0"/>
              <a:t>该组下，包含的连接</a:t>
            </a:r>
            <a:endParaRPr lang="en-US" altLang="zh-CN" dirty="0" smtClean="0"/>
          </a:p>
          <a:p>
            <a:r>
              <a:rPr lang="en-US" altLang="zh-CN" dirty="0" smtClean="0"/>
              <a:t>consumeType:</a:t>
            </a:r>
            <a:r>
              <a:rPr lang="zh-CN" altLang="en-US" dirty="0" smtClean="0"/>
              <a:t> </a:t>
            </a:r>
            <a:r>
              <a:rPr lang="zh-CN" altLang="en-US" dirty="0"/>
              <a:t>主动方式</a:t>
            </a:r>
            <a:r>
              <a:rPr lang="zh-CN" altLang="en-US" dirty="0" smtClean="0"/>
              <a:t>消费</a:t>
            </a:r>
            <a:r>
              <a:rPr lang="en-US" altLang="zh-CN" dirty="0"/>
              <a:t>(</a:t>
            </a:r>
            <a:r>
              <a:rPr lang="en-US" altLang="zh-CN" i="1" dirty="0" smtClean="0"/>
              <a:t>CONSUME_ACTIVELY),</a:t>
            </a:r>
            <a:r>
              <a:rPr lang="zh-CN" altLang="en-US" dirty="0" smtClean="0"/>
              <a:t>被动方式</a:t>
            </a:r>
            <a:r>
              <a:rPr lang="zh-CN" altLang="en-US" dirty="0"/>
              <a:t>消费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CONSUME_PASSIVELY)</a:t>
            </a:r>
          </a:p>
          <a:p>
            <a:r>
              <a:rPr lang="en-US" altLang="zh-CN" i="1" dirty="0" smtClean="0"/>
              <a:t>messageModel: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广播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BROADCASTING),</a:t>
            </a:r>
            <a:r>
              <a:rPr lang="zh-CN" altLang="en-US" dirty="0" smtClean="0"/>
              <a:t>集群模型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CLUSTERING)</a:t>
            </a:r>
          </a:p>
          <a:p>
            <a:endParaRPr lang="en-US" altLang="zh-CN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77" y="2348880"/>
            <a:ext cx="75438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462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ProducerManager</a:t>
            </a:r>
            <a:r>
              <a:rPr lang="zh-CN" altLang="en-US" sz="2400" b="1" dirty="0"/>
              <a:t>管理</a:t>
            </a:r>
            <a:r>
              <a:rPr lang="en-US" altLang="zh-CN" sz="2400" b="1" dirty="0"/>
              <a:t>Producer</a:t>
            </a:r>
            <a:r>
              <a:rPr lang="zh-CN" altLang="en-US" sz="2400" b="1" dirty="0"/>
              <a:t>组及各个</a:t>
            </a:r>
            <a:r>
              <a:rPr lang="en-US" altLang="zh-CN" sz="2400" b="1" dirty="0"/>
              <a:t>Producer</a:t>
            </a:r>
            <a:r>
              <a:rPr lang="zh-CN" altLang="en-US" sz="2400" b="1" dirty="0" smtClean="0"/>
              <a:t>连接</a:t>
            </a:r>
            <a:r>
              <a:rPr lang="en-US" altLang="zh-CN" sz="2400" b="1" dirty="0" smtClean="0"/>
              <a:t>(1)</a:t>
            </a:r>
            <a:endParaRPr lang="zh-CN" altLang="en-US" sz="2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41338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299695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个重要结构：</a:t>
            </a:r>
            <a:endParaRPr lang="en-US" altLang="zh-CN" dirty="0" smtClean="0"/>
          </a:p>
          <a:p>
            <a:r>
              <a:rPr lang="en-US" altLang="zh-CN" b="1" dirty="0"/>
              <a:t>private final HashMap&lt;Integer /* group hash code */, List&lt;ClientChannelInfo&gt;&gt; hashcodeChannelTable =</a:t>
            </a:r>
          </a:p>
          <a:p>
            <a:r>
              <a:rPr lang="en-US" altLang="zh-CN" dirty="0"/>
              <a:t>            </a:t>
            </a:r>
            <a:r>
              <a:rPr lang="en-US" altLang="zh-CN" b="1" dirty="0"/>
              <a:t>new HashMap&lt;Integer, List&lt;ClientChannelInfo</a:t>
            </a:r>
            <a:r>
              <a:rPr lang="en-US" altLang="zh-CN" b="1" dirty="0" smtClean="0"/>
              <a:t>&gt;&gt;();</a:t>
            </a:r>
          </a:p>
          <a:p>
            <a:r>
              <a:rPr lang="en-US" altLang="zh-CN" b="1" dirty="0" smtClean="0"/>
              <a:t>private </a:t>
            </a:r>
            <a:r>
              <a:rPr lang="en-US" altLang="zh-CN" b="1" dirty="0"/>
              <a:t>final HashMap&lt;String /* group name */, HashMap&lt;Channel, ClientChannelInfo&gt;&gt; groupChannelTable =</a:t>
            </a:r>
          </a:p>
          <a:p>
            <a:r>
              <a:rPr lang="en-US" altLang="zh-CN" dirty="0"/>
              <a:t>            </a:t>
            </a:r>
            <a:r>
              <a:rPr lang="en-US" altLang="zh-CN" b="1" dirty="0"/>
              <a:t>new HashMap&lt;String, HashMap&lt;Channel, ClientChannelInfo</a:t>
            </a:r>
            <a:r>
              <a:rPr lang="en-US" altLang="zh-CN" b="1" dirty="0" smtClean="0"/>
              <a:t>&gt;&gt;();</a:t>
            </a:r>
          </a:p>
          <a:p>
            <a:r>
              <a:rPr lang="zh-CN" altLang="en-US" b="1" dirty="0"/>
              <a:t>第一</a:t>
            </a:r>
            <a:r>
              <a:rPr lang="zh-CN" altLang="en-US" b="1" dirty="0" smtClean="0"/>
              <a:t>个存储的是以</a:t>
            </a:r>
            <a:r>
              <a:rPr lang="en-US" altLang="zh-CN" b="1" dirty="0" smtClean="0"/>
              <a:t>group hashcode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连接信息数组为值的</a:t>
            </a:r>
            <a:r>
              <a:rPr lang="en-US" altLang="zh-CN" b="1" dirty="0" smtClean="0"/>
              <a:t>map</a:t>
            </a:r>
            <a:r>
              <a:rPr lang="zh-CN" altLang="en-US" b="1" dirty="0" smtClean="0"/>
              <a:t>结构，这个结构主要使用在确定</a:t>
            </a:r>
            <a:r>
              <a:rPr lang="en-US" altLang="zh-CN" b="1" dirty="0" smtClean="0"/>
              <a:t>group</a:t>
            </a:r>
            <a:r>
              <a:rPr lang="zh-CN" altLang="en-US" b="1" dirty="0" smtClean="0"/>
              <a:t>的情况下，随机获取</a:t>
            </a:r>
            <a:r>
              <a:rPr lang="en-US" altLang="zh-CN" b="1" dirty="0" smtClean="0"/>
              <a:t>producer</a:t>
            </a:r>
            <a:r>
              <a:rPr lang="zh-CN" altLang="en-US" b="1" dirty="0" smtClean="0"/>
              <a:t>连接。</a:t>
            </a:r>
            <a:endParaRPr lang="en-US" altLang="zh-CN" b="1" dirty="0" smtClean="0"/>
          </a:p>
          <a:p>
            <a:r>
              <a:rPr lang="zh-CN" altLang="en-US" b="1" dirty="0"/>
              <a:t>第二</a:t>
            </a:r>
            <a:r>
              <a:rPr lang="zh-CN" altLang="en-US" b="1" dirty="0" smtClean="0"/>
              <a:t>个结构，是真正存储</a:t>
            </a:r>
            <a:r>
              <a:rPr lang="en-US" altLang="zh-CN" b="1" dirty="0" smtClean="0"/>
              <a:t>producer</a:t>
            </a:r>
            <a:r>
              <a:rPr lang="zh-CN" altLang="en-US" b="1" dirty="0" smtClean="0"/>
              <a:t>的结构。这个结构主要用来注册</a:t>
            </a:r>
            <a:r>
              <a:rPr lang="en-US" altLang="zh-CN" b="1" dirty="0" smtClean="0"/>
              <a:t>producer</a:t>
            </a:r>
            <a:r>
              <a:rPr lang="zh-CN" altLang="en-US" b="1" dirty="0" smtClean="0"/>
              <a:t>或者注销</a:t>
            </a:r>
            <a:r>
              <a:rPr lang="en-US" altLang="zh-CN" b="1" dirty="0" smtClean="0"/>
              <a:t>producer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843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SubscriptionGroupManager</a:t>
            </a:r>
            <a:r>
              <a:rPr lang="zh-CN" altLang="en-US" sz="2000" dirty="0"/>
              <a:t>用来管理订阅组，包括订阅权限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(1)</a:t>
            </a:r>
            <a:endParaRPr lang="zh-CN" altLang="en-US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6" y="692696"/>
            <a:ext cx="42100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6" y="2564904"/>
            <a:ext cx="56673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4048" y="83671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SubscriptionGroupManager </a:t>
            </a:r>
            <a:r>
              <a:rPr lang="zh-CN" altLang="en-US" dirty="0" smtClean="0"/>
              <a:t>数据以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格式持久化到本地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TopicConfigManager</a:t>
            </a:r>
            <a:r>
              <a:rPr lang="en-US" altLang="zh-CN" sz="2400" dirty="0"/>
              <a:t> Topic</a:t>
            </a:r>
            <a:r>
              <a:rPr lang="zh-CN" altLang="en-US" sz="2400" dirty="0" smtClean="0"/>
              <a:t>配置管理</a:t>
            </a:r>
            <a:r>
              <a:rPr lang="en-US" altLang="zh-CN" sz="2400" dirty="0" smtClean="0"/>
              <a:t>(1)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4" y="908720"/>
            <a:ext cx="42291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136457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topicConfigTable:</a:t>
            </a:r>
          </a:p>
          <a:p>
            <a:r>
              <a:rPr lang="en-US" altLang="zh-CN" dirty="0" smtClean="0"/>
              <a:t>&lt;topicName, TopicConfig&gt;</a:t>
            </a:r>
          </a:p>
          <a:p>
            <a:r>
              <a:rPr lang="zh-CN" altLang="en-US" dirty="0" smtClean="0"/>
              <a:t>注：这个结构也会以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格式持久化到磁盘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69127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zh-CN" altLang="zh-CN" sz="2000" dirty="0" smtClean="0"/>
              <a:t>每</a:t>
            </a:r>
            <a:r>
              <a:rPr lang="zh-CN" altLang="zh-CN" sz="2000" dirty="0"/>
              <a:t>一个</a:t>
            </a:r>
            <a:r>
              <a:rPr lang="en-US" altLang="zh-CN" sz="2000" dirty="0"/>
              <a:t>broker</a:t>
            </a:r>
            <a:r>
              <a:rPr lang="zh-CN" altLang="zh-CN" sz="2000" dirty="0"/>
              <a:t>在初始化时，都有一个</a:t>
            </a:r>
            <a:r>
              <a:rPr lang="en-US" altLang="zh-CN" sz="2000" dirty="0"/>
              <a:t>TopicConfigManager</a:t>
            </a:r>
            <a:r>
              <a:rPr lang="zh-CN" altLang="zh-CN" sz="2000" dirty="0"/>
              <a:t>实例，而且会默认加载几个系统级的</a:t>
            </a:r>
            <a:r>
              <a:rPr lang="en-US" altLang="zh-CN" sz="2000" dirty="0"/>
              <a:t>Topic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 smtClean="0"/>
              <a:t>	SELF_TEST_TOPIC</a:t>
            </a:r>
            <a:r>
              <a:rPr lang="zh-CN" altLang="zh-CN" sz="2000" dirty="0"/>
              <a:t>、</a:t>
            </a:r>
            <a:r>
              <a:rPr lang="en-US" altLang="zh-CN" sz="2000" dirty="0"/>
              <a:t>TBW102</a:t>
            </a:r>
            <a:r>
              <a:rPr lang="zh-CN" altLang="zh-CN" sz="2000" dirty="0"/>
              <a:t>、</a:t>
            </a:r>
            <a:r>
              <a:rPr lang="en-US" altLang="zh-CN" sz="2000" dirty="0"/>
              <a:t>BenchmarkTest</a:t>
            </a:r>
            <a:r>
              <a:rPr lang="zh-CN" altLang="zh-CN" sz="2000" dirty="0"/>
              <a:t>、以集群名字作为</a:t>
            </a:r>
            <a:r>
              <a:rPr lang="en-US" altLang="zh-CN" sz="2000" dirty="0"/>
              <a:t>topic Name</a:t>
            </a:r>
            <a:r>
              <a:rPr lang="zh-CN" altLang="zh-CN" sz="2000" dirty="0"/>
              <a:t>的</a:t>
            </a:r>
            <a:r>
              <a:rPr lang="en-US" altLang="zh-CN" sz="2000" dirty="0"/>
              <a:t>topic</a:t>
            </a:r>
            <a:r>
              <a:rPr lang="zh-CN" altLang="zh-CN" sz="2000" dirty="0"/>
              <a:t>（</a:t>
            </a:r>
            <a:r>
              <a:rPr lang="en-US" altLang="zh-CN" sz="2000" dirty="0"/>
              <a:t>TBW102</a:t>
            </a:r>
            <a:r>
              <a:rPr lang="zh-CN" altLang="zh-CN" sz="2000" dirty="0"/>
              <a:t>和集群名字作为</a:t>
            </a:r>
            <a:r>
              <a:rPr lang="en-US" altLang="zh-CN" sz="2000" dirty="0"/>
              <a:t>topicName</a:t>
            </a:r>
            <a:r>
              <a:rPr lang="zh-CN" altLang="zh-CN" sz="2000" dirty="0"/>
              <a:t>的</a:t>
            </a:r>
            <a:r>
              <a:rPr lang="en-US" altLang="zh-CN" sz="2000" dirty="0"/>
              <a:t>topic</a:t>
            </a:r>
            <a:r>
              <a:rPr lang="zh-CN" altLang="zh-CN" sz="2000" dirty="0"/>
              <a:t>是无法发送</a:t>
            </a:r>
            <a:r>
              <a:rPr lang="en-US" altLang="zh-CN" sz="2000" dirty="0"/>
              <a:t>message</a:t>
            </a:r>
            <a:r>
              <a:rPr lang="zh-CN" altLang="zh-CN" sz="2000" dirty="0"/>
              <a:t>的</a:t>
            </a:r>
            <a:r>
              <a:rPr lang="en-US" altLang="zh-CN" sz="2000" dirty="0"/>
              <a:t>,</a:t>
            </a:r>
            <a:r>
              <a:rPr lang="zh-CN" altLang="zh-CN" sz="2000" dirty="0"/>
              <a:t>这个默认的</a:t>
            </a:r>
            <a:r>
              <a:rPr lang="en-US" altLang="zh-CN" sz="2000" dirty="0"/>
              <a:t>topic</a:t>
            </a:r>
            <a:r>
              <a:rPr lang="zh-CN" altLang="zh-CN" sz="2000" dirty="0"/>
              <a:t>很重要，因为很多新产生的</a:t>
            </a:r>
            <a:r>
              <a:rPr lang="en-US" altLang="zh-CN" sz="2000" dirty="0"/>
              <a:t>topic</a:t>
            </a:r>
            <a:r>
              <a:rPr lang="zh-CN" altLang="zh-CN" sz="2000" dirty="0"/>
              <a:t>在权限和过滤类型上都要继承这个默认的</a:t>
            </a:r>
            <a:r>
              <a:rPr lang="en-US" altLang="zh-CN" sz="2000" dirty="0"/>
              <a:t>topic</a:t>
            </a:r>
            <a:r>
              <a:rPr lang="zh-CN" altLang="zh-CN" sz="2000" dirty="0"/>
              <a:t>的配置）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450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Broker</a:t>
            </a:r>
            <a:r>
              <a:rPr lang="zh-CN" altLang="en-US" b="1" dirty="0"/>
              <a:t>各个服务控制器</a:t>
            </a:r>
            <a:r>
              <a:rPr lang="en-US" altLang="zh-CN" b="1" dirty="0"/>
              <a:t>—</a:t>
            </a:r>
            <a:r>
              <a:rPr lang="en-US" altLang="zh-CN" b="1" dirty="0" smtClean="0"/>
              <a:t>BrokerController(6)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9269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处理器：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54361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AdminBrokerProcessor:</a:t>
            </a:r>
            <a:r>
              <a:rPr lang="zh-CN" altLang="en-US" sz="2800" dirty="0" smtClean="0"/>
              <a:t>管理类请求处理器</a:t>
            </a:r>
            <a:endParaRPr lang="en-US" altLang="zh-CN" sz="2800" dirty="0" smtClean="0"/>
          </a:p>
          <a:p>
            <a:r>
              <a:rPr lang="en-US" altLang="zh-CN" sz="2800" dirty="0" smtClean="0"/>
              <a:t>ClientManagerProcessor:</a:t>
            </a:r>
            <a:r>
              <a:rPr lang="zh-CN" altLang="en-US" sz="2800" dirty="0" smtClean="0"/>
              <a:t>客户端的注册与注销管理</a:t>
            </a:r>
            <a:endParaRPr lang="en-US" altLang="zh-CN" sz="2800" dirty="0" smtClean="0"/>
          </a:p>
          <a:p>
            <a:r>
              <a:rPr lang="en-US" altLang="zh-CN" sz="2800" dirty="0" smtClean="0"/>
              <a:t>EndTransactionProcessor : Commit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Rollback</a:t>
            </a:r>
            <a:r>
              <a:rPr lang="zh-CN" altLang="en-US" sz="2800" dirty="0" smtClean="0"/>
              <a:t>事务</a:t>
            </a:r>
            <a:endParaRPr lang="en-US" altLang="zh-CN" sz="2800" dirty="0" smtClean="0"/>
          </a:p>
          <a:p>
            <a:r>
              <a:rPr lang="en-US" altLang="zh-CN" sz="2800" dirty="0" smtClean="0"/>
              <a:t>ForwardRequestProcessor:</a:t>
            </a:r>
            <a:r>
              <a:rPr lang="zh-CN" altLang="en-US" sz="2800" dirty="0" smtClean="0"/>
              <a:t>向</a:t>
            </a:r>
            <a:r>
              <a:rPr lang="en-US" altLang="zh-CN" sz="2800" dirty="0" smtClean="0"/>
              <a:t>Client</a:t>
            </a:r>
            <a:r>
              <a:rPr lang="zh-CN" altLang="en-US" sz="2800" dirty="0" smtClean="0"/>
              <a:t>转发请求，用于管理、监控、统计</a:t>
            </a:r>
            <a:endParaRPr lang="en-US" altLang="zh-CN" sz="2800" dirty="0" smtClean="0"/>
          </a:p>
          <a:p>
            <a:r>
              <a:rPr lang="en-US" altLang="zh-CN" sz="2800" dirty="0" smtClean="0"/>
              <a:t>PullMessageProcessor:</a:t>
            </a:r>
            <a:r>
              <a:rPr lang="zh-CN" altLang="en-US" sz="2800" dirty="0" smtClean="0"/>
              <a:t>拉消息请求处理</a:t>
            </a:r>
            <a:endParaRPr lang="en-US" altLang="zh-CN" sz="2800" dirty="0" smtClean="0"/>
          </a:p>
          <a:p>
            <a:r>
              <a:rPr lang="en-US" altLang="zh-CN" sz="2800" dirty="0" smtClean="0"/>
              <a:t>QueryMessageProcessor:</a:t>
            </a:r>
            <a:r>
              <a:rPr lang="zh-CN" altLang="en-US" sz="2800" dirty="0" smtClean="0"/>
              <a:t>查询消息请求处理</a:t>
            </a:r>
            <a:endParaRPr lang="en-US" altLang="zh-CN" sz="2800" dirty="0" smtClean="0"/>
          </a:p>
          <a:p>
            <a:r>
              <a:rPr lang="en-US" altLang="zh-CN" sz="2800" dirty="0" smtClean="0"/>
              <a:t>SendMessageProcessor:</a:t>
            </a:r>
            <a:r>
              <a:rPr lang="zh-CN" altLang="en-US" sz="2800" dirty="0" smtClean="0"/>
              <a:t>处理客户端发送的请求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如何</a:t>
            </a:r>
            <a:r>
              <a:rPr lang="en-US" altLang="zh-CN" sz="3600" dirty="0" smtClean="0"/>
              <a:t>pull Message?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23528" y="116632"/>
            <a:ext cx="450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Broker</a:t>
            </a:r>
            <a:r>
              <a:rPr lang="zh-CN" altLang="en-US" b="1" dirty="0"/>
              <a:t>各个服务控制器</a:t>
            </a:r>
            <a:r>
              <a:rPr lang="en-US" altLang="zh-CN" b="1" dirty="0"/>
              <a:t>—</a:t>
            </a:r>
            <a:r>
              <a:rPr lang="en-US" altLang="zh-CN" b="1" dirty="0" smtClean="0"/>
              <a:t>BrokerController(7)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建立</a:t>
            </a:r>
            <a:r>
              <a:rPr lang="zh-CN" altLang="zh-CN" dirty="0"/>
              <a:t>与</a:t>
            </a:r>
            <a:r>
              <a:rPr lang="en-US" altLang="zh-CN" dirty="0"/>
              <a:t>broker</a:t>
            </a:r>
            <a:r>
              <a:rPr lang="zh-CN" altLang="zh-CN" dirty="0"/>
              <a:t>之间的长轮询，由</a:t>
            </a:r>
            <a:r>
              <a:rPr lang="en-US" altLang="zh-CN" dirty="0"/>
              <a:t>consumer</a:t>
            </a:r>
            <a:r>
              <a:rPr lang="zh-CN" altLang="zh-CN" dirty="0"/>
              <a:t>直接从队列里拉取需要的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、客户端实现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动作的实现是在</a:t>
            </a:r>
            <a:r>
              <a:rPr lang="en-US" altLang="zh-CN" dirty="0" smtClean="0"/>
              <a:t>DefaultMQPullConsumerImpl</a:t>
            </a:r>
            <a:r>
              <a:rPr lang="zh-CN" altLang="en-US" dirty="0" smtClean="0"/>
              <a:t>类中。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1324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RocketMq</a:t>
            </a:r>
            <a:r>
              <a:rPr lang="en-US" altLang="zh-CN" dirty="0"/>
              <a:t> </a:t>
            </a:r>
            <a:r>
              <a:rPr lang="en-US" altLang="zh-CN" dirty="0" smtClean="0"/>
              <a:t>QucikStart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1277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9" y="2038350"/>
            <a:ext cx="6343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NameServer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9979" y="4221088"/>
            <a:ext cx="38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nohup mqnamesrv &amp;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368" y="4869160"/>
            <a:ext cx="38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Broker(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NameServer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979" y="5525616"/>
            <a:ext cx="638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mqbroker </a:t>
            </a:r>
            <a:r>
              <a:rPr lang="en-US" altLang="zh-CN" dirty="0" smtClean="0"/>
              <a:t>–n “IP1:9876;IP2 :9876“ </a:t>
            </a:r>
            <a:r>
              <a:rPr lang="zh-CN" altLang="en-US" dirty="0" smtClean="0"/>
              <a:t>或者 </a:t>
            </a:r>
            <a:r>
              <a:rPr lang="en-US" altLang="zh-CN" dirty="0"/>
              <a:t>export </a:t>
            </a:r>
            <a:r>
              <a:rPr lang="en-US" altLang="zh-CN" dirty="0" smtClean="0"/>
              <a:t>NAMESRV_ADDR=192.168.0.1:9876;192.168.0.2:9876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4971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6632"/>
            <a:ext cx="450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Broker</a:t>
            </a:r>
            <a:r>
              <a:rPr lang="zh-CN" altLang="en-US" b="1" dirty="0"/>
              <a:t>各个服务控制器</a:t>
            </a:r>
            <a:r>
              <a:rPr lang="en-US" altLang="zh-CN" b="1" dirty="0"/>
              <a:t>—</a:t>
            </a:r>
            <a:r>
              <a:rPr lang="en-US" altLang="zh-CN" b="1" dirty="0" smtClean="0"/>
              <a:t>BrokerController(8)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5393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DefaultMQPullConsumerImpl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4" y="908720"/>
            <a:ext cx="41338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36504" y="474345"/>
            <a:ext cx="4211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MQClientFactory 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用来管理</a:t>
            </a:r>
            <a:r>
              <a:rPr lang="en-US" altLang="zh-CN" dirty="0"/>
              <a:t>producer</a:t>
            </a:r>
            <a:r>
              <a:rPr lang="zh-CN" altLang="zh-CN" dirty="0"/>
              <a:t>与</a:t>
            </a:r>
            <a:r>
              <a:rPr lang="en-US" altLang="zh-CN" dirty="0"/>
              <a:t>consumer</a:t>
            </a:r>
            <a:r>
              <a:rPr lang="zh-CN" altLang="zh-CN" dirty="0"/>
              <a:t>的类，这个类功能很强大，而且每个</a:t>
            </a:r>
            <a:r>
              <a:rPr lang="zh-CN" altLang="zh-CN" dirty="0" smtClean="0"/>
              <a:t>客户端无论</a:t>
            </a:r>
            <a:r>
              <a:rPr lang="zh-CN" altLang="zh-CN" dirty="0"/>
              <a:t>产生多少个</a:t>
            </a:r>
            <a:r>
              <a:rPr lang="en-US" altLang="zh-CN" dirty="0"/>
              <a:t>consumer</a:t>
            </a:r>
            <a:r>
              <a:rPr lang="zh-CN" altLang="zh-CN" dirty="0"/>
              <a:t>或者</a:t>
            </a:r>
            <a:r>
              <a:rPr lang="en-US" altLang="zh-CN" dirty="0"/>
              <a:t>producer</a:t>
            </a:r>
            <a:r>
              <a:rPr lang="zh-CN" altLang="zh-CN" dirty="0"/>
              <a:t>，都只会共享一个</a:t>
            </a:r>
            <a:r>
              <a:rPr lang="en-US" altLang="zh-CN" dirty="0"/>
              <a:t>MQClientFactory</a:t>
            </a:r>
            <a:r>
              <a:rPr lang="zh-CN" altLang="zh-CN" dirty="0"/>
              <a:t>，这个实例包含网络连接和线程资源等。包含了三个关键的</a:t>
            </a:r>
            <a:r>
              <a:rPr lang="en-US" altLang="zh-CN" dirty="0"/>
              <a:t>map</a:t>
            </a:r>
            <a:r>
              <a:rPr lang="zh-CN" altLang="zh-CN" dirty="0"/>
              <a:t>结构</a:t>
            </a:r>
            <a:r>
              <a:rPr lang="en-US" altLang="zh-CN" dirty="0"/>
              <a:t>:producerTable</a:t>
            </a:r>
            <a:r>
              <a:rPr lang="zh-CN" altLang="zh-CN" dirty="0"/>
              <a:t>（</a:t>
            </a:r>
            <a:r>
              <a:rPr lang="en-US" altLang="zh-CN" dirty="0" smtClean="0"/>
              <a:t>group : producer</a:t>
            </a:r>
            <a:r>
              <a:rPr lang="zh-CN" altLang="zh-CN" dirty="0"/>
              <a:t>）、</a:t>
            </a:r>
            <a:r>
              <a:rPr lang="en-US" altLang="zh-CN" dirty="0"/>
              <a:t>consumerTable</a:t>
            </a:r>
            <a:r>
              <a:rPr lang="zh-CN" altLang="zh-CN" dirty="0"/>
              <a:t>（</a:t>
            </a:r>
            <a:r>
              <a:rPr lang="en-US" altLang="zh-CN" dirty="0" smtClean="0"/>
              <a:t>group : consumer</a:t>
            </a:r>
            <a:r>
              <a:rPr lang="zh-CN" altLang="zh-CN" dirty="0"/>
              <a:t>）、</a:t>
            </a:r>
            <a:r>
              <a:rPr lang="en-US" altLang="zh-CN" dirty="0"/>
              <a:t>adminExtTable</a:t>
            </a:r>
            <a:r>
              <a:rPr lang="zh-CN" altLang="zh-CN" dirty="0"/>
              <a:t>（</a:t>
            </a:r>
            <a:r>
              <a:rPr lang="en-US" altLang="zh-CN" dirty="0" smtClean="0"/>
              <a:t>group : MQAdminExtInner</a:t>
            </a:r>
            <a:r>
              <a:rPr lang="zh-CN" altLang="zh-CN" dirty="0"/>
              <a:t>），这些实例都是在一个客户端下</a:t>
            </a:r>
            <a:r>
              <a:rPr lang="zh-CN" altLang="zh-CN" dirty="0" smtClean="0"/>
              <a:t>的创建的</a:t>
            </a:r>
            <a:r>
              <a:rPr lang="zh-CN" altLang="en-US" dirty="0"/>
              <a:t>。</a:t>
            </a:r>
            <a:r>
              <a:rPr lang="en-US" altLang="zh-CN" dirty="0" smtClean="0"/>
              <a:t>topicRouteTable(topic : TopicRouteData</a:t>
            </a:r>
            <a:r>
              <a:rPr lang="en-US" altLang="zh-CN" dirty="0"/>
              <a:t>)</a:t>
            </a:r>
            <a:r>
              <a:rPr lang="zh-CN" altLang="zh-CN" dirty="0"/>
              <a:t>是从</a:t>
            </a:r>
            <a:r>
              <a:rPr lang="en-US" altLang="zh-CN" dirty="0"/>
              <a:t>name Server</a:t>
            </a:r>
            <a:r>
              <a:rPr lang="zh-CN" altLang="zh-CN" dirty="0"/>
              <a:t>拿到的</a:t>
            </a:r>
            <a:r>
              <a:rPr lang="en-US" altLang="zh-CN" dirty="0"/>
              <a:t>Topic</a:t>
            </a:r>
            <a:r>
              <a:rPr lang="zh-CN" altLang="zh-CN" dirty="0"/>
              <a:t>路由信息。以</a:t>
            </a:r>
            <a:r>
              <a:rPr lang="en-US" altLang="zh-CN" dirty="0"/>
              <a:t>topic</a:t>
            </a:r>
            <a:r>
              <a:rPr lang="zh-CN" altLang="zh-CN" dirty="0"/>
              <a:t>为维度，汇总了当前所有的</a:t>
            </a:r>
            <a:r>
              <a:rPr lang="en-US" altLang="zh-CN" dirty="0"/>
              <a:t>borker</a:t>
            </a:r>
            <a:r>
              <a:rPr lang="zh-CN" altLang="zh-CN" dirty="0"/>
              <a:t>（</a:t>
            </a:r>
            <a:r>
              <a:rPr lang="en-US" altLang="zh-CN" dirty="0"/>
              <a:t>name</a:t>
            </a:r>
            <a:r>
              <a:rPr lang="zh-CN" altLang="zh-CN" dirty="0"/>
              <a:t>、</a:t>
            </a:r>
            <a:r>
              <a:rPr lang="en-US" altLang="zh-CN" dirty="0"/>
              <a:t>ip</a:t>
            </a:r>
            <a:r>
              <a:rPr lang="zh-CN" altLang="zh-CN" dirty="0"/>
              <a:t>等）、</a:t>
            </a:r>
            <a:r>
              <a:rPr lang="en-US" altLang="zh-CN" dirty="0" smtClean="0"/>
              <a:t>queue( brokerName </a:t>
            </a:r>
            <a:r>
              <a:rPr lang="zh-CN" altLang="zh-CN" dirty="0" smtClean="0"/>
              <a:t>、</a:t>
            </a:r>
            <a:r>
              <a:rPr lang="en-US" altLang="zh-CN" dirty="0"/>
              <a:t>readQueueNums</a:t>
            </a:r>
            <a:r>
              <a:rPr lang="zh-CN" altLang="zh-CN" dirty="0"/>
              <a:t>、</a:t>
            </a:r>
            <a:r>
              <a:rPr lang="en-US" altLang="zh-CN" dirty="0"/>
              <a:t>writeQueueNums</a:t>
            </a:r>
            <a:r>
              <a:rPr lang="zh-CN" altLang="zh-CN" dirty="0"/>
              <a:t>、</a:t>
            </a:r>
            <a:r>
              <a:rPr lang="en-US" altLang="zh-CN" dirty="0"/>
              <a:t>perm</a:t>
            </a:r>
            <a:r>
              <a:rPr lang="zh-CN" altLang="zh-CN" dirty="0"/>
              <a:t>等信息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en-US" altLang="zh-CN" dirty="0"/>
              <a:t>MQClientFactory</a:t>
            </a:r>
            <a:r>
              <a:rPr lang="zh-CN" altLang="zh-CN" dirty="0"/>
              <a:t>都会定期从</a:t>
            </a:r>
            <a:r>
              <a:rPr lang="en-US" altLang="zh-CN" dirty="0"/>
              <a:t>nameserver </a:t>
            </a:r>
            <a:r>
              <a:rPr lang="zh-CN" altLang="zh-CN" dirty="0"/>
              <a:t>更新这个路由信息。</a:t>
            </a:r>
          </a:p>
          <a:p>
            <a:pPr lvl="0"/>
            <a:r>
              <a:rPr lang="zh-CN" altLang="zh-CN" dirty="0"/>
              <a:t>这个类里有一个</a:t>
            </a:r>
            <a:r>
              <a:rPr lang="en-US" altLang="zh-CN" dirty="0"/>
              <a:t>pullMessageService</a:t>
            </a:r>
            <a:r>
              <a:rPr lang="zh-CN" altLang="zh-CN" dirty="0"/>
              <a:t>服务。这个服务建立了一个长轮询拉消息服务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启</a:t>
            </a:r>
            <a:r>
              <a:rPr lang="zh-CN" altLang="zh-CN" dirty="0" smtClean="0"/>
              <a:t>了</a:t>
            </a:r>
            <a:r>
              <a:rPr lang="zh-CN" altLang="zh-CN" dirty="0"/>
              <a:t>一个单线程用来异步拉取数据。</a:t>
            </a:r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6632"/>
            <a:ext cx="450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Broker</a:t>
            </a:r>
            <a:r>
              <a:rPr lang="zh-CN" altLang="en-US" b="1" dirty="0"/>
              <a:t>各个服务控制器</a:t>
            </a:r>
            <a:r>
              <a:rPr lang="en-US" altLang="zh-CN" b="1" dirty="0"/>
              <a:t>—</a:t>
            </a:r>
            <a:r>
              <a:rPr lang="en-US" altLang="zh-CN" b="1" dirty="0" smtClean="0"/>
              <a:t>BrokerController(9)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9087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Rocket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231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1324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RocketMq</a:t>
            </a:r>
            <a:r>
              <a:rPr lang="en-US" altLang="zh-CN" dirty="0"/>
              <a:t> </a:t>
            </a:r>
            <a:r>
              <a:rPr lang="en-US" altLang="zh-CN" dirty="0" smtClean="0"/>
              <a:t>QucikStart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62880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部署时需要注意的问题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RocketMQ</a:t>
            </a:r>
            <a:r>
              <a:rPr lang="zh-CN" altLang="en-US" sz="2400" dirty="0" smtClean="0"/>
              <a:t>必须运行在</a:t>
            </a:r>
            <a:r>
              <a:rPr lang="en-US" altLang="zh-CN" sz="2400" dirty="0" smtClean="0"/>
              <a:t>JRE64</a:t>
            </a:r>
            <a:r>
              <a:rPr lang="zh-CN" altLang="en-US" sz="2400" dirty="0" smtClean="0"/>
              <a:t>位操作系统上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RocketMQ</a:t>
            </a:r>
            <a:r>
              <a:rPr lang="zh-CN" altLang="en-US" sz="2400" dirty="0" smtClean="0"/>
              <a:t>所有节点都支持分布式部署，</a:t>
            </a:r>
            <a:r>
              <a:rPr lang="en-US" altLang="zh-CN" sz="2400" dirty="0" smtClean="0"/>
              <a:t>broker</a:t>
            </a:r>
            <a:r>
              <a:rPr lang="zh-CN" altLang="en-US" sz="2400" dirty="0" smtClean="0"/>
              <a:t>可以部署在不同机器上，需要分别启动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RocketMQ</a:t>
            </a:r>
            <a:r>
              <a:rPr lang="zh-CN" altLang="en-US" sz="2400" dirty="0" smtClean="0"/>
              <a:t>支持</a:t>
            </a:r>
            <a:r>
              <a:rPr lang="en-US" altLang="zh-CN" sz="2400" dirty="0" smtClean="0"/>
              <a:t>JMS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API</a:t>
            </a:r>
          </a:p>
          <a:p>
            <a:pPr marL="342900" indent="-342900">
              <a:buAutoNum type="arabicPeriod"/>
            </a:pPr>
            <a:r>
              <a:rPr lang="zh-CN" altLang="en-US" sz="2400" dirty="0" smtClean="0"/>
              <a:t>源码目录下的</a:t>
            </a:r>
            <a:r>
              <a:rPr lang="en-US" altLang="zh-CN" sz="2400" dirty="0" smtClean="0"/>
              <a:t>bin</a:t>
            </a:r>
            <a:r>
              <a:rPr lang="zh-CN" altLang="en-US" sz="2400" dirty="0" smtClean="0"/>
              <a:t>是不能启动</a:t>
            </a:r>
            <a:r>
              <a:rPr lang="en-US" altLang="zh-CN" sz="2400" dirty="0" smtClean="0"/>
              <a:t>broker</a:t>
            </a:r>
            <a:r>
              <a:rPr lang="zh-CN" altLang="en-US" sz="2400" dirty="0" smtClean="0"/>
              <a:t>的，需要在编译后的目录下启动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Tools</a:t>
            </a:r>
            <a:r>
              <a:rPr lang="zh-CN" altLang="en-US" sz="2400" dirty="0" smtClean="0"/>
              <a:t>目录下的有监控</a:t>
            </a:r>
            <a:r>
              <a:rPr lang="en-US" altLang="zh-CN" sz="2400" dirty="0" smtClean="0"/>
              <a:t>MQ</a:t>
            </a:r>
            <a:r>
              <a:rPr lang="zh-CN" altLang="en-US" sz="2400" dirty="0" smtClean="0"/>
              <a:t>状态的脚本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{user.home}</a:t>
            </a:r>
            <a:r>
              <a:rPr lang="zh-CN" altLang="en-US" sz="2400" dirty="0" smtClean="0"/>
              <a:t>目录下需要分配足够空间，</a:t>
            </a:r>
            <a:r>
              <a:rPr lang="en-US" altLang="zh-CN" sz="2400" dirty="0" smtClean="0"/>
              <a:t>Broker</a:t>
            </a:r>
            <a:r>
              <a:rPr lang="zh-CN" altLang="en-US" sz="2400" dirty="0" smtClean="0"/>
              <a:t>的数据都会持久化到这个目录下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2940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8529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感谢聆听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4917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阿里妈妈愿与您一起成长！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1268760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RocketMQ</a:t>
            </a:r>
            <a:r>
              <a:rPr lang="zh-CN" altLang="en-US" sz="4000" dirty="0" smtClean="0"/>
              <a:t>框架设计及源码分析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1020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9269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RocketMQ</a:t>
            </a:r>
            <a:r>
              <a:rPr lang="zh-CN" altLang="en-US" sz="4000" dirty="0" smtClean="0"/>
              <a:t>源码目录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24098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1676182"/>
            <a:ext cx="60841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Rocketmq-broker:</a:t>
            </a:r>
            <a:r>
              <a:rPr lang="zh-CN" altLang="en-US" dirty="0"/>
              <a:t>队列</a:t>
            </a:r>
            <a:r>
              <a:rPr lang="zh-CN" altLang="zh-CN" dirty="0" smtClean="0"/>
              <a:t>服务</a:t>
            </a:r>
            <a:r>
              <a:rPr lang="zh-CN" altLang="zh-CN" dirty="0"/>
              <a:t>端，上层接受</a:t>
            </a:r>
            <a:r>
              <a:rPr lang="en-US" altLang="zh-CN" dirty="0"/>
              <a:t>consumer</a:t>
            </a:r>
            <a:r>
              <a:rPr lang="zh-CN" altLang="zh-CN" dirty="0"/>
              <a:t>与</a:t>
            </a:r>
            <a:r>
              <a:rPr lang="en-US" altLang="zh-CN" dirty="0"/>
              <a:t>producer</a:t>
            </a:r>
            <a:r>
              <a:rPr lang="zh-CN" altLang="zh-CN" dirty="0"/>
              <a:t>的</a:t>
            </a:r>
            <a:r>
              <a:rPr lang="en-US" altLang="zh-CN" dirty="0"/>
              <a:t>message request</a:t>
            </a:r>
            <a:r>
              <a:rPr lang="zh-CN" altLang="zh-CN" dirty="0"/>
              <a:t>，并进行处理。</a:t>
            </a:r>
            <a:r>
              <a:rPr lang="en-US" altLang="zh-CN" dirty="0"/>
              <a:t>HA</a:t>
            </a:r>
            <a:r>
              <a:rPr lang="zh-CN" altLang="zh-CN" dirty="0"/>
              <a:t>的基本单元，支持同步双写和异步复制。下层主要调用</a:t>
            </a:r>
            <a:r>
              <a:rPr lang="en-US" altLang="zh-CN" dirty="0"/>
              <a:t>store</a:t>
            </a:r>
            <a:r>
              <a:rPr lang="zh-CN" altLang="zh-CN" dirty="0"/>
              <a:t>层服务进行数据的持久化</a:t>
            </a:r>
            <a:r>
              <a:rPr lang="en-US" altLang="zh-CN" dirty="0"/>
              <a:t>(commitlog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Rocketmq-client : consumer</a:t>
            </a:r>
            <a:r>
              <a:rPr lang="zh-CN" altLang="zh-CN" dirty="0"/>
              <a:t>与</a:t>
            </a:r>
            <a:r>
              <a:rPr lang="en-US" altLang="zh-CN" dirty="0"/>
              <a:t>producer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层。提供了与</a:t>
            </a:r>
            <a:r>
              <a:rPr lang="en-US" altLang="zh-CN" dirty="0"/>
              <a:t>broker</a:t>
            </a:r>
            <a:r>
              <a:rPr lang="zh-CN" altLang="zh-CN" dirty="0"/>
              <a:t>交互的接口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应用开发时直接引用该包即可。</a:t>
            </a:r>
            <a:endParaRPr lang="en-US" altLang="zh-CN" dirty="0" smtClean="0"/>
          </a:p>
          <a:p>
            <a:r>
              <a:rPr lang="en-US" altLang="zh-CN" dirty="0" smtClean="0"/>
              <a:t>Rocketmq-common:</a:t>
            </a:r>
            <a:r>
              <a:rPr lang="zh-CN" altLang="en-US" dirty="0" smtClean="0"/>
              <a:t>公共类集合，工程使用的很多数据结构都在这里定义</a:t>
            </a:r>
            <a:endParaRPr lang="en-US" altLang="zh-CN" dirty="0" smtClean="0"/>
          </a:p>
          <a:p>
            <a:r>
              <a:rPr lang="en-US" altLang="zh-CN" dirty="0" smtClean="0"/>
              <a:t>Rocketmq-example : rocketmq</a:t>
            </a:r>
            <a:r>
              <a:rPr lang="zh-CN" altLang="en-US" dirty="0" smtClean="0"/>
              <a:t>提供的示例</a:t>
            </a:r>
            <a:endParaRPr lang="en-US" altLang="zh-CN" dirty="0" smtClean="0"/>
          </a:p>
          <a:p>
            <a:r>
              <a:rPr lang="en-US" altLang="zh-CN" dirty="0" smtClean="0"/>
              <a:t>Rocket-</a:t>
            </a:r>
            <a:r>
              <a:rPr lang="en-US" altLang="zh-CN" dirty="0" err="1" smtClean="0"/>
              <a:t>namesrv</a:t>
            </a:r>
            <a:r>
              <a:rPr lang="en-US" altLang="zh-CN" dirty="0" smtClean="0"/>
              <a:t> : rocketmq NameServer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Rocketmq - </a:t>
            </a:r>
            <a:r>
              <a:rPr lang="en-US" altLang="zh-CN" dirty="0" err="1" smtClean="0"/>
              <a:t>qatest</a:t>
            </a:r>
            <a:r>
              <a:rPr lang="en-US" altLang="zh-CN" dirty="0" smtClean="0"/>
              <a:t> : QA</a:t>
            </a:r>
            <a:r>
              <a:rPr lang="zh-CN" altLang="en-US" dirty="0" smtClean="0"/>
              <a:t>测试类</a:t>
            </a:r>
            <a:endParaRPr lang="en-US" altLang="zh-CN" dirty="0" smtClean="0"/>
          </a:p>
          <a:p>
            <a:r>
              <a:rPr lang="en-US" altLang="zh-CN" dirty="0" smtClean="0"/>
              <a:t>Rocketmq-</a:t>
            </a:r>
            <a:r>
              <a:rPr lang="en-US" altLang="zh-CN" dirty="0" err="1" smtClean="0"/>
              <a:t>remoting</a:t>
            </a:r>
            <a:r>
              <a:rPr lang="en-US" altLang="zh-CN" dirty="0" smtClean="0"/>
              <a:t> : rocketmq </a:t>
            </a:r>
            <a:r>
              <a:rPr lang="zh-CN" altLang="en-US" dirty="0" smtClean="0"/>
              <a:t>远程调用接口</a:t>
            </a:r>
            <a:endParaRPr lang="en-US" altLang="zh-CN" dirty="0" smtClean="0"/>
          </a:p>
          <a:p>
            <a:r>
              <a:rPr lang="en-US" altLang="zh-CN" dirty="0" smtClean="0"/>
              <a:t>Rocketmq-research:</a:t>
            </a:r>
            <a:r>
              <a:rPr lang="zh-CN" altLang="en-US" dirty="0" smtClean="0"/>
              <a:t>测试类</a:t>
            </a:r>
            <a:endParaRPr lang="en-US" altLang="zh-CN" dirty="0" smtClean="0"/>
          </a:p>
          <a:p>
            <a:r>
              <a:rPr lang="en-US" altLang="zh-CN" dirty="0" err="1" smtClean="0"/>
              <a:t>Rocketmq-store:rocketmq</a:t>
            </a:r>
            <a:r>
              <a:rPr lang="zh-CN" altLang="en-US" dirty="0" smtClean="0"/>
              <a:t>的存储层</a:t>
            </a:r>
            <a:endParaRPr lang="en-US" altLang="zh-CN" dirty="0" smtClean="0"/>
          </a:p>
          <a:p>
            <a:r>
              <a:rPr lang="en-US" altLang="zh-CN" dirty="0" err="1" smtClean="0"/>
              <a:t>Rocketmq-tools:mq</a:t>
            </a:r>
            <a:r>
              <a:rPr lang="zh-CN" altLang="en-US" dirty="0" smtClean="0"/>
              <a:t>集群管理和相关监控工具的实现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2167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2439</Words>
  <Application>Microsoft Macintosh PowerPoint</Application>
  <PresentationFormat>全屏显示(4:3)</PresentationFormat>
  <Paragraphs>332</Paragraphs>
  <Slides>70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zhanlu.cxm</dc:creator>
  <cp:lastModifiedBy>shengyun yang</cp:lastModifiedBy>
  <cp:revision>702</cp:revision>
  <dcterms:created xsi:type="dcterms:W3CDTF">2013-08-02T01:10:06Z</dcterms:created>
  <dcterms:modified xsi:type="dcterms:W3CDTF">2017-04-26T03:31:04Z</dcterms:modified>
</cp:coreProperties>
</file>