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65" r:id="rId5"/>
    <p:sldId id="267" r:id="rId6"/>
    <p:sldId id="271" r:id="rId7"/>
    <p:sldId id="266" r:id="rId8"/>
    <p:sldId id="269" r:id="rId9"/>
    <p:sldId id="270"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161" d="100"/>
          <a:sy n="161" d="100"/>
        </p:scale>
        <p:origin x="180" y="7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7" d="100"/>
          <a:sy n="97" d="100"/>
        </p:scale>
        <p:origin x="3624" y="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e107ef81d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e107ef81d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e107ef81d6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e107ef81d6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.NET WPF Desktop Anwendung in C#</a:t>
            </a:r>
          </a:p>
          <a:p>
            <a:pPr lvl="1"/>
            <a:r>
              <a:rPr lang="de-DE" dirty="0"/>
              <a:t>Windows</a:t>
            </a:r>
          </a:p>
          <a:p>
            <a:pPr lvl="1"/>
            <a:r>
              <a:rPr lang="de-DE" dirty="0"/>
              <a:t>Vorerfahrung</a:t>
            </a:r>
          </a:p>
          <a:p>
            <a:r>
              <a:rPr lang="de-DE" dirty="0"/>
              <a:t>Dateiformat:</a:t>
            </a:r>
          </a:p>
          <a:p>
            <a:pPr lvl="1"/>
            <a:r>
              <a:rPr lang="de-DE" dirty="0"/>
              <a:t>Idee: </a:t>
            </a:r>
            <a:r>
              <a:rPr lang="de-DE" dirty="0" err="1"/>
              <a:t>MusicXML</a:t>
            </a:r>
            <a:r>
              <a:rPr lang="de-DE" dirty="0"/>
              <a:t> aufspalten, Notenschrift als Bild</a:t>
            </a:r>
          </a:p>
          <a:p>
            <a:pPr lvl="1"/>
            <a:r>
              <a:rPr lang="de-DE" dirty="0"/>
              <a:t>Umsetzung: Python-Skript, noch ohne GUI</a:t>
            </a:r>
          </a:p>
          <a:p>
            <a:pPr lvl="1"/>
            <a:r>
              <a:rPr lang="de-DE" dirty="0"/>
              <a:t>Struktur: gesamte MIDI, für jeden Abschnitt MIDI &amp; Bild</a:t>
            </a:r>
          </a:p>
          <a:p>
            <a:r>
              <a:rPr lang="de-DE" dirty="0"/>
              <a:t>UI:</a:t>
            </a:r>
          </a:p>
          <a:p>
            <a:pPr lvl="1"/>
            <a:r>
              <a:rPr lang="de-DE" dirty="0"/>
              <a:t>Drag &amp; Drop</a:t>
            </a:r>
          </a:p>
          <a:p>
            <a:pPr lvl="1"/>
            <a:r>
              <a:rPr lang="de-DE" dirty="0"/>
              <a:t>Ohne geschachtelte Schleifen</a:t>
            </a:r>
          </a:p>
          <a:p>
            <a:pPr lvl="1"/>
            <a:r>
              <a:rPr lang="de-DE" dirty="0"/>
              <a:t>Speicherung in einer Datenstruktur, Liste</a:t>
            </a:r>
          </a:p>
          <a:p>
            <a:pPr lvl="1"/>
            <a:r>
              <a:rPr lang="de-DE" dirty="0" err="1"/>
              <a:t>Compilierung</a:t>
            </a:r>
            <a:r>
              <a:rPr lang="de-DE" dirty="0"/>
              <a:t> zu MIDI, jedes Mal bei „Play“</a:t>
            </a:r>
          </a:p>
          <a:p>
            <a:endParaRPr lang="de-DE" dirty="0"/>
          </a:p>
        </p:txBody>
      </p:sp>
    </p:spTree>
    <p:extLst>
      <p:ext uri="{BB962C8B-B14F-4D97-AF65-F5344CB8AC3E}">
        <p14:creationId xmlns:p14="http://schemas.microsoft.com/office/powerpoint/2010/main" val="708060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.NET WPF Desktop Anwendung in C#</a:t>
            </a:r>
          </a:p>
          <a:p>
            <a:pPr lvl="1"/>
            <a:r>
              <a:rPr lang="de-DE" dirty="0"/>
              <a:t>Windows</a:t>
            </a:r>
          </a:p>
          <a:p>
            <a:pPr lvl="1"/>
            <a:r>
              <a:rPr lang="de-DE" dirty="0"/>
              <a:t>Vorerfahrung</a:t>
            </a:r>
          </a:p>
          <a:p>
            <a:r>
              <a:rPr lang="de-DE" dirty="0"/>
              <a:t>Dateiformat:</a:t>
            </a:r>
          </a:p>
          <a:p>
            <a:pPr lvl="1"/>
            <a:r>
              <a:rPr lang="de-DE" dirty="0"/>
              <a:t>Idee: </a:t>
            </a:r>
            <a:r>
              <a:rPr lang="de-DE" dirty="0" err="1"/>
              <a:t>MusicXML</a:t>
            </a:r>
            <a:r>
              <a:rPr lang="de-DE" dirty="0"/>
              <a:t> aufspalten, Notenschrift als Bild</a:t>
            </a:r>
          </a:p>
          <a:p>
            <a:pPr lvl="1"/>
            <a:r>
              <a:rPr lang="de-DE" dirty="0"/>
              <a:t>Umsetzung: Python-Skript, noch ohne GUI</a:t>
            </a:r>
          </a:p>
          <a:p>
            <a:pPr lvl="1"/>
            <a:r>
              <a:rPr lang="de-DE" dirty="0"/>
              <a:t>Struktur: gesamte MIDI, für jeden Abschnitt MIDI &amp; Bild</a:t>
            </a:r>
          </a:p>
          <a:p>
            <a:r>
              <a:rPr lang="de-DE" dirty="0"/>
              <a:t>UI:</a:t>
            </a:r>
          </a:p>
          <a:p>
            <a:pPr lvl="1"/>
            <a:r>
              <a:rPr lang="de-DE" dirty="0"/>
              <a:t>Drag &amp; Drop</a:t>
            </a:r>
          </a:p>
          <a:p>
            <a:pPr lvl="1"/>
            <a:r>
              <a:rPr lang="de-DE" dirty="0"/>
              <a:t>Ohne geschachtelte Schleifen</a:t>
            </a:r>
          </a:p>
          <a:p>
            <a:pPr lvl="1"/>
            <a:r>
              <a:rPr lang="de-DE" dirty="0"/>
              <a:t>Speicherung in einer Datenstruktur, Liste</a:t>
            </a:r>
          </a:p>
          <a:p>
            <a:pPr lvl="1"/>
            <a:r>
              <a:rPr lang="de-DE" dirty="0" err="1"/>
              <a:t>Compilierung</a:t>
            </a:r>
            <a:r>
              <a:rPr lang="de-DE" dirty="0"/>
              <a:t> zu MIDI, jedes Mal bei „Play“</a:t>
            </a:r>
          </a:p>
          <a:p>
            <a:endParaRPr lang="de-DE" dirty="0"/>
          </a:p>
        </p:txBody>
      </p:sp>
    </p:spTree>
    <p:extLst>
      <p:ext uri="{BB962C8B-B14F-4D97-AF65-F5344CB8AC3E}">
        <p14:creationId xmlns:p14="http://schemas.microsoft.com/office/powerpoint/2010/main" val="1660154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259936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e107ef81d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e107ef81d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6418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e107ef81d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e107ef81d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392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de"/>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57" r:id="rId8"/>
    <p:sldLayoutId id="214748365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de" dirty="0"/>
              <a:t>MusikMosaik</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de" sz="2600" dirty="0">
                <a:solidFill>
                  <a:schemeClr val="bg1">
                    <a:lumMod val="50000"/>
                  </a:schemeClr>
                </a:solidFill>
              </a:rPr>
              <a:t>Projektarbeit im Seminar Musikinformatik</a:t>
            </a:r>
            <a:endParaRPr sz="2600" dirty="0">
              <a:solidFill>
                <a:schemeClr val="bg1">
                  <a:lumMod val="50000"/>
                </a:schemeClr>
              </a:solidFill>
            </a:endParaRPr>
          </a:p>
        </p:txBody>
      </p:sp>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de"/>
              <a:t>1</a:t>
            </a:fld>
            <a:endParaRPr/>
          </a:p>
        </p:txBody>
      </p:sp>
      <p:sp>
        <p:nvSpPr>
          <p:cNvPr id="57" name="Google Shape;57;p13"/>
          <p:cNvSpPr txBox="1"/>
          <p:nvPr/>
        </p:nvSpPr>
        <p:spPr>
          <a:xfrm>
            <a:off x="0" y="4781100"/>
            <a:ext cx="1298400" cy="36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 sz="1200" dirty="0">
                <a:solidFill>
                  <a:schemeClr val="dk2"/>
                </a:solidFill>
              </a:rPr>
              <a:t>28. Juni 2024</a:t>
            </a:r>
            <a:endParaRPr sz="1200" dirty="0">
              <a:solidFill>
                <a:schemeClr val="dk2"/>
              </a:solidFill>
            </a:endParaRPr>
          </a:p>
        </p:txBody>
      </p:sp>
      <p:sp>
        <p:nvSpPr>
          <p:cNvPr id="58" name="Google Shape;58;p13"/>
          <p:cNvSpPr txBox="1"/>
          <p:nvPr/>
        </p:nvSpPr>
        <p:spPr>
          <a:xfrm>
            <a:off x="3220800" y="4783500"/>
            <a:ext cx="2702400" cy="35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 sz="1200">
                <a:solidFill>
                  <a:schemeClr val="dk2"/>
                </a:solidFill>
              </a:rPr>
              <a:t>Wolfgang Frericks und Florian Abeln</a:t>
            </a:r>
            <a:endParaRPr sz="12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Projektidee und Ziel</a:t>
            </a:r>
            <a:endParaRPr/>
          </a:p>
        </p:txBody>
      </p:sp>
      <p:sp>
        <p:nvSpPr>
          <p:cNvPr id="64" name="Google Shape;64;p14"/>
          <p:cNvSpPr txBox="1"/>
          <p:nvPr/>
        </p:nvSpPr>
        <p:spPr>
          <a:xfrm>
            <a:off x="1064450" y="1353725"/>
            <a:ext cx="6513600" cy="3315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de" sz="2300" dirty="0">
                <a:solidFill>
                  <a:schemeClr val="bg1">
                    <a:lumMod val="50000"/>
                  </a:schemeClr>
                </a:solidFill>
                <a:latin typeface="Calibri"/>
                <a:ea typeface="Calibri"/>
                <a:cs typeface="Calibri"/>
                <a:sym typeface="Calibri"/>
              </a:rPr>
              <a:t>Die zentrale Idee besteht darin, ein Lied oder   Musikstück in verschiedene Teile zu zerlegen und jedem Teil einen entsprechenden “Codeblock” zuzuordnen. Die Schülerinnen und Schüler müssen dann diese Blöcke in der richtigen Reihenfolge anordnen, um das vollständige Lied oder Musikstück zu rekonstruieren. Auf diese Weise lernen sie nicht nur die Struktur und Logik von Code, sondern auch die Komposition und Struktur von Musik.</a:t>
            </a:r>
            <a:endParaRPr sz="3400" b="1" dirty="0">
              <a:solidFill>
                <a:schemeClr val="bg1">
                  <a:lumMod val="50000"/>
                </a:schemeClr>
              </a:solidFill>
            </a:endParaRPr>
          </a:p>
        </p:txBody>
      </p:sp>
      <p:sp>
        <p:nvSpPr>
          <p:cNvPr id="65" name="Google Shape;6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de"/>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Entstehungsprozess</a:t>
            </a:r>
            <a:endParaRPr/>
          </a:p>
        </p:txBody>
      </p:sp>
      <p:sp>
        <p:nvSpPr>
          <p:cNvPr id="71" name="Google Shape;71;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de"/>
              <a:t>3</a:t>
            </a:fld>
            <a:endParaRPr/>
          </a:p>
        </p:txBody>
      </p:sp>
      <p:pic>
        <p:nvPicPr>
          <p:cNvPr id="72" name="Google Shape;72;p15"/>
          <p:cNvPicPr preferRelativeResize="0"/>
          <p:nvPr/>
        </p:nvPicPr>
        <p:blipFill>
          <a:blip r:embed="rId3">
            <a:alphaModFix/>
          </a:blip>
          <a:stretch>
            <a:fillRect/>
          </a:stretch>
        </p:blipFill>
        <p:spPr>
          <a:xfrm>
            <a:off x="5095775" y="1617000"/>
            <a:ext cx="3925375" cy="2211749"/>
          </a:xfrm>
          <a:prstGeom prst="rect">
            <a:avLst/>
          </a:prstGeom>
          <a:noFill/>
          <a:ln>
            <a:noFill/>
          </a:ln>
        </p:spPr>
      </p:pic>
      <p:pic>
        <p:nvPicPr>
          <p:cNvPr id="73" name="Google Shape;73;p15"/>
          <p:cNvPicPr preferRelativeResize="0"/>
          <p:nvPr/>
        </p:nvPicPr>
        <p:blipFill>
          <a:blip r:embed="rId4">
            <a:alphaModFix/>
          </a:blip>
          <a:stretch>
            <a:fillRect/>
          </a:stretch>
        </p:blipFill>
        <p:spPr>
          <a:xfrm>
            <a:off x="133250" y="1233525"/>
            <a:ext cx="4807224" cy="2978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2BBB9B5-BC73-76D1-D201-03C0EF34D775}"/>
              </a:ext>
            </a:extLst>
          </p:cNvPr>
          <p:cNvSpPr>
            <a:spLocks noGrp="1"/>
          </p:cNvSpPr>
          <p:nvPr>
            <p:ph type="title"/>
          </p:nvPr>
        </p:nvSpPr>
        <p:spPr/>
        <p:txBody>
          <a:bodyPr>
            <a:normAutofit fontScale="90000"/>
          </a:bodyPr>
          <a:lstStyle/>
          <a:p>
            <a:r>
              <a:rPr lang="de-DE" dirty="0"/>
              <a:t>Entstehungsprozess (Stand heute)</a:t>
            </a:r>
          </a:p>
        </p:txBody>
      </p:sp>
      <p:sp>
        <p:nvSpPr>
          <p:cNvPr id="3" name="Foliennummernplatzhalter 2">
            <a:extLst>
              <a:ext uri="{FF2B5EF4-FFF2-40B4-BE49-F238E27FC236}">
                <a16:creationId xmlns:a16="http://schemas.microsoft.com/office/drawing/2014/main" id="{B88C5DAA-E754-8696-A880-689F4361CB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4</a:t>
            </a:fld>
            <a:endParaRPr lang="de-DE"/>
          </a:p>
        </p:txBody>
      </p:sp>
      <p:pic>
        <p:nvPicPr>
          <p:cNvPr id="8" name="Grafik 7">
            <a:extLst>
              <a:ext uri="{FF2B5EF4-FFF2-40B4-BE49-F238E27FC236}">
                <a16:creationId xmlns:a16="http://schemas.microsoft.com/office/drawing/2014/main" id="{87E2662A-5DD1-9223-F4B4-6A0FEDE68216}"/>
              </a:ext>
            </a:extLst>
          </p:cNvPr>
          <p:cNvPicPr>
            <a:picLocks noChangeAspect="1"/>
          </p:cNvPicPr>
          <p:nvPr/>
        </p:nvPicPr>
        <p:blipFill>
          <a:blip r:embed="rId2"/>
          <a:stretch>
            <a:fillRect/>
          </a:stretch>
        </p:blipFill>
        <p:spPr>
          <a:xfrm>
            <a:off x="692658" y="1017725"/>
            <a:ext cx="7758684" cy="3858066"/>
          </a:xfrm>
          <a:prstGeom prst="rect">
            <a:avLst/>
          </a:prstGeom>
        </p:spPr>
      </p:pic>
    </p:spTree>
    <p:extLst>
      <p:ext uri="{BB962C8B-B14F-4D97-AF65-F5344CB8AC3E}">
        <p14:creationId xmlns:p14="http://schemas.microsoft.com/office/powerpoint/2010/main" val="4262593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54E83370-E42D-EA49-FDF7-A37D597D7E9C}"/>
              </a:ext>
            </a:extLst>
          </p:cNvPr>
          <p:cNvSpPr>
            <a:spLocks noGrp="1"/>
          </p:cNvSpPr>
          <p:nvPr>
            <p:ph type="title"/>
          </p:nvPr>
        </p:nvSpPr>
        <p:spPr/>
        <p:txBody>
          <a:bodyPr/>
          <a:lstStyle/>
          <a:p>
            <a:r>
              <a:rPr lang="de-DE" dirty="0"/>
              <a:t>Demo</a:t>
            </a:r>
          </a:p>
        </p:txBody>
      </p:sp>
      <p:sp>
        <p:nvSpPr>
          <p:cNvPr id="3" name="Foliennummernplatzhalter 2">
            <a:extLst>
              <a:ext uri="{FF2B5EF4-FFF2-40B4-BE49-F238E27FC236}">
                <a16:creationId xmlns:a16="http://schemas.microsoft.com/office/drawing/2014/main" id="{72E73C18-D54A-6BD4-7774-3775532DB5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5</a:t>
            </a:fld>
            <a:endParaRPr lang="de-DE"/>
          </a:p>
        </p:txBody>
      </p:sp>
    </p:spTree>
    <p:extLst>
      <p:ext uri="{BB962C8B-B14F-4D97-AF65-F5344CB8AC3E}">
        <p14:creationId xmlns:p14="http://schemas.microsoft.com/office/powerpoint/2010/main" val="630991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54E83370-E42D-EA49-FDF7-A37D597D7E9C}"/>
              </a:ext>
            </a:extLst>
          </p:cNvPr>
          <p:cNvSpPr>
            <a:spLocks noGrp="1"/>
          </p:cNvSpPr>
          <p:nvPr>
            <p:ph type="title"/>
          </p:nvPr>
        </p:nvSpPr>
        <p:spPr/>
        <p:txBody>
          <a:bodyPr/>
          <a:lstStyle/>
          <a:p>
            <a:r>
              <a:rPr lang="de-DE" dirty="0"/>
              <a:t>Implementierung</a:t>
            </a:r>
          </a:p>
        </p:txBody>
      </p:sp>
      <p:sp>
        <p:nvSpPr>
          <p:cNvPr id="3" name="Foliennummernplatzhalter 2">
            <a:extLst>
              <a:ext uri="{FF2B5EF4-FFF2-40B4-BE49-F238E27FC236}">
                <a16:creationId xmlns:a16="http://schemas.microsoft.com/office/drawing/2014/main" id="{72E73C18-D54A-6BD4-7774-3775532DB5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6</a:t>
            </a:fld>
            <a:endParaRPr lang="de-DE"/>
          </a:p>
        </p:txBody>
      </p:sp>
    </p:spTree>
    <p:extLst>
      <p:ext uri="{BB962C8B-B14F-4D97-AF65-F5344CB8AC3E}">
        <p14:creationId xmlns:p14="http://schemas.microsoft.com/office/powerpoint/2010/main" val="1565617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F02AB470-FA7C-7626-61A0-3F6AD2BBF8D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7</a:t>
            </a:fld>
            <a:endParaRPr lang="de-DE"/>
          </a:p>
        </p:txBody>
      </p:sp>
      <p:sp>
        <p:nvSpPr>
          <p:cNvPr id="5" name="Titel 4">
            <a:extLst>
              <a:ext uri="{FF2B5EF4-FFF2-40B4-BE49-F238E27FC236}">
                <a16:creationId xmlns:a16="http://schemas.microsoft.com/office/drawing/2014/main" id="{48E00C36-5EA3-CB9D-F972-961D732A1816}"/>
              </a:ext>
            </a:extLst>
          </p:cNvPr>
          <p:cNvSpPr>
            <a:spLocks noGrp="1"/>
          </p:cNvSpPr>
          <p:nvPr>
            <p:ph type="title"/>
          </p:nvPr>
        </p:nvSpPr>
        <p:spPr/>
        <p:txBody>
          <a:bodyPr>
            <a:normAutofit fontScale="90000"/>
          </a:bodyPr>
          <a:lstStyle/>
          <a:p>
            <a:endParaRPr lang="de-DE" dirty="0"/>
          </a:p>
        </p:txBody>
      </p:sp>
    </p:spTree>
    <p:extLst>
      <p:ext uri="{BB962C8B-B14F-4D97-AF65-F5344CB8AC3E}">
        <p14:creationId xmlns:p14="http://schemas.microsoft.com/office/powerpoint/2010/main" val="2705827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dirty="0"/>
              <a:t>Probleme &amp; Schwierigkeiten</a:t>
            </a:r>
            <a:endParaRPr dirty="0"/>
          </a:p>
        </p:txBody>
      </p:sp>
      <p:sp>
        <p:nvSpPr>
          <p:cNvPr id="64" name="Google Shape;64;p14"/>
          <p:cNvSpPr txBox="1"/>
          <p:nvPr/>
        </p:nvSpPr>
        <p:spPr>
          <a:xfrm>
            <a:off x="340426" y="1132114"/>
            <a:ext cx="8491874" cy="3800104"/>
          </a:xfrm>
          <a:prstGeom prst="rect">
            <a:avLst/>
          </a:prstGeom>
          <a:noFill/>
          <a:ln>
            <a:noFill/>
          </a:ln>
        </p:spPr>
        <p:txBody>
          <a:bodyPr spcFirstLastPara="1" wrap="square" lIns="91425" tIns="91425" rIns="91425" bIns="91425" anchor="t" anchorCtr="0">
            <a:noAutofit/>
          </a:bodyPr>
          <a:lstStyle/>
          <a:p>
            <a:pPr marL="457200" lvl="0" indent="-457200" rtl="0">
              <a:lnSpc>
                <a:spcPct val="150000"/>
              </a:lnSpc>
              <a:spcBef>
                <a:spcPts val="0"/>
              </a:spcBef>
              <a:spcAft>
                <a:spcPts val="0"/>
              </a:spcAft>
              <a:buClr>
                <a:schemeClr val="bg1">
                  <a:lumMod val="50000"/>
                </a:schemeClr>
              </a:buClr>
              <a:buFont typeface="Arial" panose="020B0604020202020204" pitchFamily="34" charset="0"/>
              <a:buChar char="•"/>
            </a:pPr>
            <a:r>
              <a:rPr lang="de-DE" sz="2000" dirty="0">
                <a:solidFill>
                  <a:schemeClr val="dk2"/>
                </a:solidFill>
              </a:rPr>
              <a:t>Arbeiten mit MIDI-Dateien (in .NET)</a:t>
            </a:r>
          </a:p>
          <a:p>
            <a:pPr marL="457200" lvl="0" indent="-457200" rtl="0">
              <a:lnSpc>
                <a:spcPct val="150000"/>
              </a:lnSpc>
              <a:spcBef>
                <a:spcPts val="0"/>
              </a:spcBef>
              <a:spcAft>
                <a:spcPts val="0"/>
              </a:spcAft>
              <a:buClr>
                <a:schemeClr val="bg1">
                  <a:lumMod val="50000"/>
                </a:schemeClr>
              </a:buClr>
              <a:buFont typeface="Arial" panose="020B0604020202020204" pitchFamily="34" charset="0"/>
              <a:buChar char="•"/>
            </a:pPr>
            <a:r>
              <a:rPr lang="de-DE" sz="2000" dirty="0">
                <a:solidFill>
                  <a:schemeClr val="dk2"/>
                </a:solidFill>
              </a:rPr>
              <a:t>Aufspalten von </a:t>
            </a:r>
            <a:r>
              <a:rPr lang="de-DE" sz="2000" dirty="0" err="1">
                <a:solidFill>
                  <a:schemeClr val="dk2"/>
                </a:solidFill>
              </a:rPr>
              <a:t>MusicXML</a:t>
            </a:r>
            <a:r>
              <a:rPr lang="de-DE" sz="2000" dirty="0">
                <a:solidFill>
                  <a:schemeClr val="dk2"/>
                </a:solidFill>
              </a:rPr>
              <a:t> und Generierung von Notenschrift-Grafiken</a:t>
            </a:r>
          </a:p>
          <a:p>
            <a:pPr marL="457200" lvl="0" indent="-457200" rtl="0">
              <a:lnSpc>
                <a:spcPct val="150000"/>
              </a:lnSpc>
              <a:spcBef>
                <a:spcPts val="0"/>
              </a:spcBef>
              <a:spcAft>
                <a:spcPts val="0"/>
              </a:spcAft>
              <a:buClr>
                <a:schemeClr val="bg1">
                  <a:lumMod val="50000"/>
                </a:schemeClr>
              </a:buClr>
              <a:buFont typeface="Arial" panose="020B0604020202020204" pitchFamily="34" charset="0"/>
              <a:buChar char="•"/>
            </a:pPr>
            <a:r>
              <a:rPr lang="de-DE" sz="2000" dirty="0">
                <a:solidFill>
                  <a:schemeClr val="dk2"/>
                </a:solidFill>
              </a:rPr>
              <a:t>Einarbeitung in neue Technologie</a:t>
            </a:r>
          </a:p>
          <a:p>
            <a:pPr marL="457200" lvl="0" indent="-457200" rtl="0">
              <a:lnSpc>
                <a:spcPct val="150000"/>
              </a:lnSpc>
              <a:spcBef>
                <a:spcPts val="0"/>
              </a:spcBef>
              <a:spcAft>
                <a:spcPts val="0"/>
              </a:spcAft>
              <a:buClr>
                <a:schemeClr val="bg1">
                  <a:lumMod val="50000"/>
                </a:schemeClr>
              </a:buClr>
              <a:buFont typeface="Arial" panose="020B0604020202020204" pitchFamily="34" charset="0"/>
              <a:buChar char="•"/>
            </a:pPr>
            <a:r>
              <a:rPr lang="de-DE" sz="2000" dirty="0">
                <a:solidFill>
                  <a:schemeClr val="dk2"/>
                </a:solidFill>
              </a:rPr>
              <a:t>Gleichzeitiges Arbeiten am Projekt / derselben Datei</a:t>
            </a:r>
          </a:p>
          <a:p>
            <a:pPr marL="457200" lvl="0" indent="-457200" rtl="0">
              <a:lnSpc>
                <a:spcPct val="150000"/>
              </a:lnSpc>
              <a:spcBef>
                <a:spcPts val="0"/>
              </a:spcBef>
              <a:spcAft>
                <a:spcPts val="0"/>
              </a:spcAft>
              <a:buClr>
                <a:schemeClr val="bg1">
                  <a:lumMod val="50000"/>
                </a:schemeClr>
              </a:buClr>
              <a:buFont typeface="Arial" panose="020B0604020202020204" pitchFamily="34" charset="0"/>
              <a:buChar char="•"/>
            </a:pPr>
            <a:r>
              <a:rPr lang="de-DE" sz="2000" dirty="0">
                <a:solidFill>
                  <a:schemeClr val="dk2"/>
                </a:solidFill>
              </a:rPr>
              <a:t>Überschätzung des Aufwandes</a:t>
            </a:r>
          </a:p>
          <a:p>
            <a:pPr marL="457200" lvl="1" indent="-457200">
              <a:lnSpc>
                <a:spcPct val="150000"/>
              </a:lnSpc>
              <a:buClr>
                <a:schemeClr val="bg1">
                  <a:lumMod val="50000"/>
                </a:schemeClr>
              </a:buClr>
              <a:buFont typeface="Arial" panose="020B0604020202020204" pitchFamily="34" charset="0"/>
              <a:buChar char="•"/>
            </a:pPr>
            <a:r>
              <a:rPr lang="de-DE" sz="2000" dirty="0">
                <a:solidFill>
                  <a:schemeClr val="dk2"/>
                </a:solidFill>
              </a:rPr>
              <a:t>Ständiges Auftreten neuer Probleme</a:t>
            </a:r>
          </a:p>
          <a:p>
            <a:pPr marL="457200" lvl="1" indent="-457200">
              <a:lnSpc>
                <a:spcPct val="150000"/>
              </a:lnSpc>
              <a:buClr>
                <a:schemeClr val="bg1">
                  <a:lumMod val="50000"/>
                </a:schemeClr>
              </a:buClr>
              <a:buFont typeface="Arial" panose="020B0604020202020204" pitchFamily="34" charset="0"/>
              <a:buChar char="•"/>
            </a:pPr>
            <a:r>
              <a:rPr lang="de-DE" sz="2000" dirty="0">
                <a:solidFill>
                  <a:schemeClr val="dk2"/>
                </a:solidFill>
              </a:rPr>
              <a:t>Falsche Implementierungsidee</a:t>
            </a:r>
          </a:p>
          <a:p>
            <a:pPr marL="457200" lvl="1" indent="-457200">
              <a:buClr>
                <a:schemeClr val="bg1">
                  <a:lumMod val="50000"/>
                </a:schemeClr>
              </a:buClr>
              <a:buFont typeface="Arial" panose="020B0604020202020204" pitchFamily="34" charset="0"/>
              <a:buChar char="•"/>
            </a:pPr>
            <a:endParaRPr lang="de-DE" sz="2000" dirty="0">
              <a:solidFill>
                <a:schemeClr val="dk2"/>
              </a:solidFill>
            </a:endParaRPr>
          </a:p>
          <a:p>
            <a:pPr marL="457200" lvl="0" indent="-457200" algn="just" rtl="0">
              <a:spcBef>
                <a:spcPts val="0"/>
              </a:spcBef>
              <a:spcAft>
                <a:spcPts val="0"/>
              </a:spcAft>
              <a:buClr>
                <a:schemeClr val="bg1">
                  <a:lumMod val="50000"/>
                </a:schemeClr>
              </a:buClr>
              <a:buFont typeface="Arial" panose="020B0604020202020204" pitchFamily="34" charset="0"/>
              <a:buChar char="•"/>
            </a:pPr>
            <a:endParaRPr sz="2000" dirty="0">
              <a:solidFill>
                <a:schemeClr val="dk2"/>
              </a:solidFill>
            </a:endParaRPr>
          </a:p>
        </p:txBody>
      </p:sp>
      <p:sp>
        <p:nvSpPr>
          <p:cNvPr id="65" name="Google Shape;6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de"/>
              <a:t>8</a:t>
            </a:fld>
            <a:endParaRPr/>
          </a:p>
        </p:txBody>
      </p:sp>
    </p:spTree>
    <p:extLst>
      <p:ext uri="{BB962C8B-B14F-4D97-AF65-F5344CB8AC3E}">
        <p14:creationId xmlns:p14="http://schemas.microsoft.com/office/powerpoint/2010/main" val="1022723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dirty="0"/>
              <a:t>Erweiterungen</a:t>
            </a:r>
            <a:endParaRPr dirty="0"/>
          </a:p>
        </p:txBody>
      </p:sp>
      <p:sp>
        <p:nvSpPr>
          <p:cNvPr id="64" name="Google Shape;64;p14"/>
          <p:cNvSpPr txBox="1"/>
          <p:nvPr/>
        </p:nvSpPr>
        <p:spPr>
          <a:xfrm>
            <a:off x="340426" y="1353725"/>
            <a:ext cx="3859480" cy="3315300"/>
          </a:xfrm>
          <a:prstGeom prst="rect">
            <a:avLst/>
          </a:prstGeom>
          <a:noFill/>
          <a:ln>
            <a:noFill/>
          </a:ln>
        </p:spPr>
        <p:txBody>
          <a:bodyPr spcFirstLastPara="1" wrap="square" lIns="91425" tIns="91425" rIns="91425" bIns="91425" anchor="t" anchorCtr="0">
            <a:noAutofit/>
          </a:bodyPr>
          <a:lstStyle/>
          <a:p>
            <a:pPr marL="457200" lvl="0" indent="-457200" rtl="0">
              <a:spcBef>
                <a:spcPts val="0"/>
              </a:spcBef>
              <a:spcAft>
                <a:spcPts val="0"/>
              </a:spcAft>
              <a:buClr>
                <a:schemeClr val="bg1">
                  <a:lumMod val="50000"/>
                </a:schemeClr>
              </a:buClr>
              <a:buFont typeface="Arial" panose="020B0604020202020204" pitchFamily="34" charset="0"/>
              <a:buChar char="•"/>
            </a:pPr>
            <a:r>
              <a:rPr lang="de-DE" sz="2000" dirty="0">
                <a:solidFill>
                  <a:schemeClr val="dk2"/>
                </a:solidFill>
              </a:rPr>
              <a:t>GUI für </a:t>
            </a:r>
            <a:r>
              <a:rPr lang="de-DE" sz="2000" dirty="0" err="1">
                <a:solidFill>
                  <a:schemeClr val="dk2"/>
                </a:solidFill>
              </a:rPr>
              <a:t>mczip</a:t>
            </a:r>
            <a:r>
              <a:rPr lang="de-DE" sz="2000" dirty="0">
                <a:solidFill>
                  <a:schemeClr val="dk2"/>
                </a:solidFill>
              </a:rPr>
              <a:t>-Dateien</a:t>
            </a:r>
          </a:p>
          <a:p>
            <a:pPr marL="457200" lvl="0" indent="-457200" rtl="0">
              <a:spcBef>
                <a:spcPts val="0"/>
              </a:spcBef>
              <a:spcAft>
                <a:spcPts val="0"/>
              </a:spcAft>
              <a:buClr>
                <a:schemeClr val="bg1">
                  <a:lumMod val="50000"/>
                </a:schemeClr>
              </a:buClr>
              <a:buFont typeface="Arial" panose="020B0604020202020204" pitchFamily="34" charset="0"/>
              <a:buChar char="•"/>
            </a:pPr>
            <a:r>
              <a:rPr lang="de-DE" sz="2000" dirty="0">
                <a:solidFill>
                  <a:schemeClr val="dk2"/>
                </a:solidFill>
              </a:rPr>
              <a:t>Design für GUI</a:t>
            </a:r>
          </a:p>
          <a:p>
            <a:pPr marL="457200" lvl="0" indent="-457200" rtl="0">
              <a:spcBef>
                <a:spcPts val="0"/>
              </a:spcBef>
              <a:spcAft>
                <a:spcPts val="0"/>
              </a:spcAft>
              <a:buClr>
                <a:schemeClr val="bg1">
                  <a:lumMod val="50000"/>
                </a:schemeClr>
              </a:buClr>
              <a:buFont typeface="Arial" panose="020B0604020202020204" pitchFamily="34" charset="0"/>
              <a:buChar char="•"/>
            </a:pPr>
            <a:r>
              <a:rPr lang="de-DE" sz="2000" dirty="0">
                <a:solidFill>
                  <a:schemeClr val="dk2"/>
                </a:solidFill>
              </a:rPr>
              <a:t>„</a:t>
            </a:r>
            <a:r>
              <a:rPr lang="de-DE" sz="2000" dirty="0" err="1">
                <a:solidFill>
                  <a:schemeClr val="dk2"/>
                </a:solidFill>
              </a:rPr>
              <a:t>fx</a:t>
            </a:r>
            <a:r>
              <a:rPr lang="de-DE" sz="2000" dirty="0">
                <a:solidFill>
                  <a:schemeClr val="dk2"/>
                </a:solidFill>
              </a:rPr>
              <a:t>“-Block</a:t>
            </a:r>
          </a:p>
          <a:p>
            <a:pPr marL="457200" lvl="0" indent="-457200" rtl="0">
              <a:spcBef>
                <a:spcPts val="0"/>
              </a:spcBef>
              <a:spcAft>
                <a:spcPts val="0"/>
              </a:spcAft>
              <a:buClr>
                <a:schemeClr val="bg1">
                  <a:lumMod val="50000"/>
                </a:schemeClr>
              </a:buClr>
              <a:buFont typeface="Arial" panose="020B0604020202020204" pitchFamily="34" charset="0"/>
              <a:buChar char="•"/>
            </a:pPr>
            <a:r>
              <a:rPr lang="de-DE" sz="2000" dirty="0">
                <a:solidFill>
                  <a:schemeClr val="dk2"/>
                </a:solidFill>
              </a:rPr>
              <a:t>Visuelles Feedback</a:t>
            </a:r>
          </a:p>
          <a:p>
            <a:pPr marL="457200" lvl="0" indent="-457200" rtl="0">
              <a:spcBef>
                <a:spcPts val="0"/>
              </a:spcBef>
              <a:spcAft>
                <a:spcPts val="0"/>
              </a:spcAft>
              <a:buClr>
                <a:schemeClr val="bg1">
                  <a:lumMod val="50000"/>
                </a:schemeClr>
              </a:buClr>
              <a:buFont typeface="Arial" panose="020B0604020202020204" pitchFamily="34" charset="0"/>
              <a:buChar char="•"/>
            </a:pPr>
            <a:r>
              <a:rPr lang="de-DE" sz="2000" dirty="0">
                <a:solidFill>
                  <a:schemeClr val="dk2"/>
                </a:solidFill>
              </a:rPr>
              <a:t>Hilfe-Dialog</a:t>
            </a:r>
          </a:p>
          <a:p>
            <a:pPr marL="457200" lvl="0" indent="-457200" rtl="0">
              <a:spcBef>
                <a:spcPts val="0"/>
              </a:spcBef>
              <a:spcAft>
                <a:spcPts val="0"/>
              </a:spcAft>
              <a:buClr>
                <a:schemeClr val="bg1">
                  <a:lumMod val="50000"/>
                </a:schemeClr>
              </a:buClr>
              <a:buFont typeface="Arial" panose="020B0604020202020204" pitchFamily="34" charset="0"/>
              <a:buChar char="•"/>
            </a:pPr>
            <a:r>
              <a:rPr lang="de-DE" sz="2000" dirty="0">
                <a:solidFill>
                  <a:schemeClr val="dk2"/>
                </a:solidFill>
              </a:rPr>
              <a:t>Implementierung eines Einstellung-Dialogs</a:t>
            </a:r>
          </a:p>
          <a:p>
            <a:pPr marL="457200" lvl="0" indent="-457200" rtl="0">
              <a:spcBef>
                <a:spcPts val="0"/>
              </a:spcBef>
              <a:spcAft>
                <a:spcPts val="0"/>
              </a:spcAft>
              <a:buClr>
                <a:schemeClr val="bg1">
                  <a:lumMod val="50000"/>
                </a:schemeClr>
              </a:buClr>
              <a:buFont typeface="Arial" panose="020B0604020202020204" pitchFamily="34" charset="0"/>
              <a:buChar char="•"/>
            </a:pPr>
            <a:r>
              <a:rPr lang="de-DE" sz="2000" dirty="0">
                <a:solidFill>
                  <a:schemeClr val="dk2"/>
                </a:solidFill>
              </a:rPr>
              <a:t>Speichern des Projekts</a:t>
            </a:r>
          </a:p>
          <a:p>
            <a:pPr marL="457200" lvl="0" indent="-457200" rtl="0">
              <a:spcBef>
                <a:spcPts val="0"/>
              </a:spcBef>
              <a:spcAft>
                <a:spcPts val="0"/>
              </a:spcAft>
              <a:buClr>
                <a:schemeClr val="bg1">
                  <a:lumMod val="50000"/>
                </a:schemeClr>
              </a:buClr>
              <a:buFont typeface="Arial" panose="020B0604020202020204" pitchFamily="34" charset="0"/>
              <a:buChar char="•"/>
            </a:pPr>
            <a:r>
              <a:rPr lang="de-DE" sz="2000" dirty="0">
                <a:solidFill>
                  <a:schemeClr val="dk2"/>
                </a:solidFill>
              </a:rPr>
              <a:t>Tempoänderung</a:t>
            </a:r>
          </a:p>
          <a:p>
            <a:pPr marL="457200" lvl="0" indent="-457200" rtl="0">
              <a:spcBef>
                <a:spcPts val="0"/>
              </a:spcBef>
              <a:spcAft>
                <a:spcPts val="0"/>
              </a:spcAft>
              <a:buClr>
                <a:schemeClr val="bg1">
                  <a:lumMod val="50000"/>
                </a:schemeClr>
              </a:buClr>
              <a:buFont typeface="Arial" panose="020B0604020202020204" pitchFamily="34" charset="0"/>
              <a:buChar char="•"/>
            </a:pPr>
            <a:r>
              <a:rPr lang="de-DE" sz="2000">
                <a:solidFill>
                  <a:schemeClr val="dk2"/>
                </a:solidFill>
              </a:rPr>
              <a:t>Gamification</a:t>
            </a:r>
            <a:endParaRPr lang="de-DE" sz="2000" dirty="0">
              <a:solidFill>
                <a:schemeClr val="dk2"/>
              </a:solidFill>
            </a:endParaRPr>
          </a:p>
          <a:p>
            <a:pPr marL="457200" lvl="0" indent="-457200" rtl="0">
              <a:spcBef>
                <a:spcPts val="0"/>
              </a:spcBef>
              <a:spcAft>
                <a:spcPts val="0"/>
              </a:spcAft>
              <a:buClr>
                <a:schemeClr val="bg1">
                  <a:lumMod val="50000"/>
                </a:schemeClr>
              </a:buClr>
              <a:buFont typeface="Arial" panose="020B0604020202020204" pitchFamily="34" charset="0"/>
              <a:buChar char="•"/>
            </a:pPr>
            <a:endParaRPr lang="de-DE" sz="2000" dirty="0">
              <a:solidFill>
                <a:schemeClr val="dk2"/>
              </a:solidFill>
            </a:endParaRPr>
          </a:p>
          <a:p>
            <a:pPr marL="457200" lvl="0" indent="-457200" rtl="0">
              <a:spcBef>
                <a:spcPts val="0"/>
              </a:spcBef>
              <a:spcAft>
                <a:spcPts val="0"/>
              </a:spcAft>
              <a:buClr>
                <a:schemeClr val="bg1">
                  <a:lumMod val="50000"/>
                </a:schemeClr>
              </a:buClr>
              <a:buFont typeface="Arial" panose="020B0604020202020204" pitchFamily="34" charset="0"/>
              <a:buChar char="•"/>
            </a:pPr>
            <a:r>
              <a:rPr lang="de-DE" sz="2000" dirty="0">
                <a:solidFill>
                  <a:schemeClr val="dk2"/>
                </a:solidFill>
              </a:rPr>
              <a:t>Fehlerkorrektur</a:t>
            </a:r>
            <a:endParaRPr sz="2000" dirty="0">
              <a:solidFill>
                <a:schemeClr val="dk2"/>
              </a:solidFill>
            </a:endParaRPr>
          </a:p>
        </p:txBody>
      </p:sp>
      <p:sp>
        <p:nvSpPr>
          <p:cNvPr id="65" name="Google Shape;6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de"/>
              <a:t>9</a:t>
            </a:fld>
            <a:endParaRPr/>
          </a:p>
        </p:txBody>
      </p:sp>
    </p:spTree>
    <p:extLst>
      <p:ext uri="{BB962C8B-B14F-4D97-AF65-F5344CB8AC3E}">
        <p14:creationId xmlns:p14="http://schemas.microsoft.com/office/powerpoint/2010/main" val="147548169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290</Words>
  <Application>Microsoft Office PowerPoint</Application>
  <PresentationFormat>Bildschirmpräsentation (16:9)</PresentationFormat>
  <Paragraphs>63</Paragraphs>
  <Slides>9</Slides>
  <Notes>8</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9</vt:i4>
      </vt:variant>
    </vt:vector>
  </HeadingPairs>
  <TitlesOfParts>
    <vt:vector size="12" baseType="lpstr">
      <vt:lpstr>Arial</vt:lpstr>
      <vt:lpstr>Calibri</vt:lpstr>
      <vt:lpstr>Simple Light</vt:lpstr>
      <vt:lpstr>MusikMosaik</vt:lpstr>
      <vt:lpstr>Projektidee und Ziel</vt:lpstr>
      <vt:lpstr>Entstehungsprozess</vt:lpstr>
      <vt:lpstr>Entstehungsprozess (Stand heute)</vt:lpstr>
      <vt:lpstr>Demo</vt:lpstr>
      <vt:lpstr>Implementierung</vt:lpstr>
      <vt:lpstr>PowerPoint-Präsentation</vt:lpstr>
      <vt:lpstr>Probleme &amp; Schwierigkeiten</vt:lpstr>
      <vt:lpstr>Erweiterungen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MusikMosaik</dc:title>
  <cp:lastModifiedBy>Florian Abeln</cp:lastModifiedBy>
  <cp:revision>32</cp:revision>
  <dcterms:modified xsi:type="dcterms:W3CDTF">2024-06-28T10:33:29Z</dcterms:modified>
</cp:coreProperties>
</file>