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78" r:id="rId4"/>
    <p:sldId id="256" r:id="rId5"/>
    <p:sldId id="275" r:id="rId6"/>
    <p:sldId id="265" r:id="rId7"/>
    <p:sldId id="266" r:id="rId8"/>
    <p:sldId id="268" r:id="rId9"/>
    <p:sldId id="272" r:id="rId10"/>
    <p:sldId id="273" r:id="rId11"/>
    <p:sldId id="274" r:id="rId12"/>
    <p:sldId id="281" r:id="rId13"/>
    <p:sldId id="28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CC00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02937259772445"/>
          <c:y val="0.24972367576926346"/>
          <c:w val="0.42700160496799094"/>
          <c:h val="0.6714636295477557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Progress Report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8100" dist="50800" dir="5400000" algn="ctr" rotWithShape="0">
                  <a:srgbClr val="000000">
                    <a:alpha val="0"/>
                  </a:srgbClr>
                </a:outerShdw>
              </a:effectLst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E3BFE721-C6E0-495F-A64B-877D4AFE2CC7}" type="PERCENTAGE"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/>
                      <a:t>[PERCENTAGE]</a:t>
                    </a:fld>
                    <a:endParaRPr lang="en-PH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0%</a:t>
                    </a:r>
                    <a:endPara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0%</a:t>
                    </a:r>
                    <a:endPara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519B22BD-AB81-40F5-A61A-C411F228A441}" type="PERCENTAGE"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/>
                      <a:t>[PERCENTAGE]</a:t>
                    </a:fld>
                    <a:endParaRPr lang="en-PH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HTML</c:v>
                </c:pt>
                <c:pt idx="1">
                  <c:v>CSS</c:v>
                </c:pt>
                <c:pt idx="2">
                  <c:v>JAVA</c:v>
                </c:pt>
                <c:pt idx="3">
                  <c:v>Mini-Project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70"/>
        <c:holeSize val="52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657651247844853"/>
          <c:y val="0.46476970326961964"/>
          <c:w val="0.19724418848844358"/>
          <c:h val="0.30149640198798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6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161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104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0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180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45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0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30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63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78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786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7E1C-2D62-48C5-84AF-231BABA7EC9B}" type="datetimeFigureOut">
              <a:rPr lang="en-PH" smtClean="0"/>
              <a:t>09/05/2018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9C29-B2A9-4523-8BF6-2F686ED7C9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583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8" name="Group 37"/>
          <p:cNvGrpSpPr/>
          <p:nvPr/>
        </p:nvGrpSpPr>
        <p:grpSpPr>
          <a:xfrm>
            <a:off x="2731324" y="199688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68547297"/>
              </p:ext>
            </p:extLst>
          </p:nvPr>
        </p:nvGraphicFramePr>
        <p:xfrm>
          <a:off x="3346203" y="594008"/>
          <a:ext cx="8690223" cy="677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>
          <a:xfrm>
            <a:off x="6373074" y="3980946"/>
            <a:ext cx="1418376" cy="8852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50%</a:t>
            </a:r>
            <a:endParaRPr lang="en-PH" sz="36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742700" y="1034644"/>
            <a:ext cx="9240752" cy="15774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PROGRESS REPORT</a:t>
            </a:r>
            <a:endParaRPr lang="en-PH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31324" y="211270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Rectangle 3"/>
          <p:cNvSpPr/>
          <p:nvPr/>
        </p:nvSpPr>
        <p:spPr>
          <a:xfrm>
            <a:off x="2978411" y="1260421"/>
            <a:ext cx="1291634" cy="1232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61454" y="1263935"/>
            <a:ext cx="8603244" cy="1252727"/>
            <a:chOff x="3036306" y="1240626"/>
            <a:chExt cx="8603244" cy="1252727"/>
          </a:xfrm>
        </p:grpSpPr>
        <p:pic>
          <p:nvPicPr>
            <p:cNvPr id="34" name="Picture 8" descr="Image result for huma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306" y="1293023"/>
              <a:ext cx="1200330" cy="1200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4391456" y="1240626"/>
              <a:ext cx="7248094" cy="124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PH" b="1" dirty="0" err="1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Dann</a:t>
              </a:r>
              <a:r>
                <a:rPr lang="en-PH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 Anthony </a:t>
              </a:r>
              <a:r>
                <a:rPr lang="en-PH" b="1" dirty="0" err="1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Astillero</a:t>
              </a:r>
              <a:endParaRPr lang="en-PH" b="1" dirty="0" smtClean="0">
                <a:latin typeface="Arial monospaced for SAP" panose="020B0609020202030204" pitchFamily="49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No. of skills acquired: 1</a:t>
              </a: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Highest Skill:</a:t>
              </a: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Lowest Skill:</a:t>
              </a:r>
              <a:endParaRPr lang="en-PH" sz="1200" b="1" dirty="0" smtClean="0">
                <a:latin typeface="Arial monospaced for SAP" panose="020B0609020202030204" pitchFamily="49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01528" y="3001182"/>
          <a:ext cx="8657072" cy="2926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56222"/>
                <a:gridCol w="1879934"/>
                <a:gridCol w="2501566"/>
                <a:gridCol w="2419350"/>
              </a:tblGrid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Acquired Skill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Current Skill </a:t>
                      </a:r>
                      <a:r>
                        <a:rPr lang="en-PH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Lvl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Instructor’s Evaluation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Facilitator’s Evaluation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monospaced for SAP" panose="020B0609020202030204" pitchFamily="49" charset="0"/>
                        </a:rPr>
                        <a:t>JAVA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 monospaced for SAP" panose="020B0609020202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657850" y="3297662"/>
            <a:ext cx="4884316" cy="263692"/>
            <a:chOff x="5657850" y="3057022"/>
            <a:chExt cx="4884316" cy="263692"/>
          </a:xfrm>
        </p:grpSpPr>
        <p:sp>
          <p:nvSpPr>
            <p:cNvPr id="9" name="5-Point Star 8"/>
            <p:cNvSpPr/>
            <p:nvPr/>
          </p:nvSpPr>
          <p:spPr>
            <a:xfrm>
              <a:off x="5657850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7590926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7974433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10268448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283227" y="5950542"/>
            <a:ext cx="2356323" cy="661119"/>
            <a:chOff x="9283227" y="5661776"/>
            <a:chExt cx="2356323" cy="661119"/>
          </a:xfrm>
        </p:grpSpPr>
        <p:sp>
          <p:nvSpPr>
            <p:cNvPr id="42" name="Rounded Rectangle 41"/>
            <p:cNvSpPr/>
            <p:nvPr/>
          </p:nvSpPr>
          <p:spPr>
            <a:xfrm>
              <a:off x="10628168" y="6066515"/>
              <a:ext cx="1011382" cy="2563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Add Skill</a:t>
              </a:r>
              <a:endParaRPr lang="en-PH" dirty="0"/>
            </a:p>
          </p:txBody>
        </p:sp>
        <p:sp>
          <p:nvSpPr>
            <p:cNvPr id="10" name="Chevron 9"/>
            <p:cNvSpPr/>
            <p:nvPr/>
          </p:nvSpPr>
          <p:spPr>
            <a:xfrm>
              <a:off x="11435013" y="5703035"/>
              <a:ext cx="204537" cy="240632"/>
            </a:xfrm>
            <a:prstGeom prst="chevron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9283227" y="5685840"/>
              <a:ext cx="192506" cy="267981"/>
            </a:xfrm>
            <a:prstGeom prst="chevron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75733" y="5661776"/>
              <a:ext cx="1976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b="1" dirty="0" smtClean="0">
                  <a:solidFill>
                    <a:schemeClr val="accent4">
                      <a:lumMod val="50000"/>
                    </a:schemeClr>
                  </a:solidFill>
                  <a:latin typeface="Arial monospaced for SAP" panose="020B0609020202030204" pitchFamily="49" charset="0"/>
                  <a:cs typeface="Arial" panose="020B0604020202020204" pitchFamily="34" charset="0"/>
                </a:rPr>
                <a:t>1  2  3  4  5</a:t>
              </a:r>
              <a:endParaRPr lang="en-PH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2978411" y="2546811"/>
            <a:ext cx="8686287" cy="3948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PH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356233" y="2691400"/>
            <a:ext cx="157559" cy="121951"/>
            <a:chOff x="6304546" y="2598416"/>
            <a:chExt cx="243180" cy="160829"/>
          </a:xfrm>
        </p:grpSpPr>
        <p:sp>
          <p:nvSpPr>
            <p:cNvPr id="45" name="Oval 44"/>
            <p:cNvSpPr/>
            <p:nvPr/>
          </p:nvSpPr>
          <p:spPr>
            <a:xfrm>
              <a:off x="6304546" y="2598416"/>
              <a:ext cx="142872" cy="1219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447418" y="2703373"/>
              <a:ext cx="100308" cy="55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11208290" y="2543340"/>
            <a:ext cx="0" cy="3983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33806" y="2740996"/>
            <a:ext cx="6550460" cy="3443236"/>
            <a:chOff x="3733806" y="2740996"/>
            <a:chExt cx="6550460" cy="3443236"/>
          </a:xfrm>
        </p:grpSpPr>
        <p:grpSp>
          <p:nvGrpSpPr>
            <p:cNvPr id="46" name="Group 45"/>
            <p:cNvGrpSpPr/>
            <p:nvPr/>
          </p:nvGrpSpPr>
          <p:grpSpPr>
            <a:xfrm>
              <a:off x="3733806" y="2740996"/>
              <a:ext cx="6550460" cy="3443236"/>
              <a:chOff x="3733806" y="2740996"/>
              <a:chExt cx="6550460" cy="3443236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733806" y="2740996"/>
                <a:ext cx="6550460" cy="34432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35390" y="2961061"/>
                <a:ext cx="112082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PH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Category</a:t>
                </a:r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779416" y="2976420"/>
                <a:ext cx="332074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PH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Mark-up Language</a:t>
                </a:r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flipV="1">
                <a:off x="8797340" y="3108797"/>
                <a:ext cx="188747" cy="149465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35390" y="3486603"/>
                <a:ext cx="153125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PH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Technologies</a:t>
                </a:r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766137" y="3477781"/>
                <a:ext cx="333401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PH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HTML</a:t>
                </a:r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8796128" y="3613691"/>
                <a:ext cx="189502" cy="153454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029765" y="4011948"/>
                <a:ext cx="173637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PH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Self-Evaluation</a:t>
                </a:r>
                <a:endParaRPr lang="en-P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5-Point Star 78"/>
              <p:cNvSpPr/>
              <p:nvPr/>
            </p:nvSpPr>
            <p:spPr>
              <a:xfrm>
                <a:off x="6009966" y="4000120"/>
                <a:ext cx="425052" cy="358594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0" name="5-Point Star 79"/>
              <p:cNvSpPr/>
              <p:nvPr/>
            </p:nvSpPr>
            <p:spPr>
              <a:xfrm>
                <a:off x="6769444" y="3997160"/>
                <a:ext cx="425052" cy="358594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1" name="5-Point Star 80"/>
              <p:cNvSpPr/>
              <p:nvPr/>
            </p:nvSpPr>
            <p:spPr>
              <a:xfrm>
                <a:off x="7528920" y="3997160"/>
                <a:ext cx="425052" cy="358594"/>
              </a:xfrm>
              <a:prstGeom prst="star5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5-Point Star 81"/>
              <p:cNvSpPr/>
              <p:nvPr/>
            </p:nvSpPr>
            <p:spPr>
              <a:xfrm>
                <a:off x="8318044" y="3997160"/>
                <a:ext cx="425052" cy="358594"/>
              </a:xfrm>
              <a:prstGeom prst="star5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66137" y="4537218"/>
              <a:ext cx="4345401" cy="1442926"/>
              <a:chOff x="5766137" y="4537218"/>
              <a:chExt cx="4345401" cy="1442926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9100156" y="5723764"/>
                <a:ext cx="1011382" cy="25638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 smtClean="0"/>
                  <a:t>Submit</a:t>
                </a:r>
                <a:endParaRPr lang="en-PH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766137" y="4537218"/>
                <a:ext cx="4277886" cy="10894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PH" sz="1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Legend: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9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Has Received Training or currently learning the skill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9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Could Deliver Supported (Can develop but needs coaching)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9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Could Deliver Unsupported (mastery of the skill)</a:t>
                </a:r>
                <a:endParaRPr lang="en-US" sz="9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9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Subject Matter Expert (Mastery of the skill and can conduct training)</a:t>
                </a:r>
                <a:endParaRPr lang="en-PH" sz="11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958605" y="5206035"/>
                <a:ext cx="448619" cy="110552"/>
                <a:chOff x="5045471" y="5310860"/>
                <a:chExt cx="448619" cy="110552"/>
              </a:xfrm>
            </p:grpSpPr>
            <p:sp>
              <p:nvSpPr>
                <p:cNvPr id="67" name="5-Point Star 66"/>
                <p:cNvSpPr/>
                <p:nvPr/>
              </p:nvSpPr>
              <p:spPr>
                <a:xfrm>
                  <a:off x="5390671" y="5314376"/>
                  <a:ext cx="103419" cy="107036"/>
                </a:xfrm>
                <a:prstGeom prst="star5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5045471" y="5310860"/>
                  <a:ext cx="270579" cy="107722"/>
                  <a:chOff x="5035591" y="5132693"/>
                  <a:chExt cx="270579" cy="107722"/>
                </a:xfrm>
              </p:grpSpPr>
              <p:sp>
                <p:nvSpPr>
                  <p:cNvPr id="69" name="5-Point Star 68"/>
                  <p:cNvSpPr/>
                  <p:nvPr/>
                </p:nvSpPr>
                <p:spPr>
                  <a:xfrm>
                    <a:off x="5035591" y="5132693"/>
                    <a:ext cx="103419" cy="107036"/>
                  </a:xfrm>
                  <a:prstGeom prst="star5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70" name="5-Point Star 69"/>
                  <p:cNvSpPr/>
                  <p:nvPr/>
                </p:nvSpPr>
                <p:spPr>
                  <a:xfrm>
                    <a:off x="5202751" y="5133379"/>
                    <a:ext cx="103419" cy="107036"/>
                  </a:xfrm>
                  <a:prstGeom prst="star5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5958605" y="5414153"/>
                <a:ext cx="604899" cy="108065"/>
                <a:chOff x="5879095" y="5422104"/>
                <a:chExt cx="604899" cy="108065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879095" y="5422447"/>
                  <a:ext cx="270579" cy="107722"/>
                  <a:chOff x="5035591" y="5132693"/>
                  <a:chExt cx="270579" cy="107722"/>
                </a:xfrm>
              </p:grpSpPr>
              <p:sp>
                <p:nvSpPr>
                  <p:cNvPr id="65" name="5-Point Star 64"/>
                  <p:cNvSpPr/>
                  <p:nvPr/>
                </p:nvSpPr>
                <p:spPr>
                  <a:xfrm>
                    <a:off x="5035591" y="5132693"/>
                    <a:ext cx="103419" cy="107036"/>
                  </a:xfrm>
                  <a:prstGeom prst="star5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66" name="5-Point Star 65"/>
                  <p:cNvSpPr/>
                  <p:nvPr/>
                </p:nvSpPr>
                <p:spPr>
                  <a:xfrm>
                    <a:off x="5202751" y="5133379"/>
                    <a:ext cx="103419" cy="107036"/>
                  </a:xfrm>
                  <a:prstGeom prst="star5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6213415" y="5422104"/>
                  <a:ext cx="270579" cy="107722"/>
                  <a:chOff x="5035591" y="5132693"/>
                  <a:chExt cx="270579" cy="107722"/>
                </a:xfrm>
              </p:grpSpPr>
              <p:sp>
                <p:nvSpPr>
                  <p:cNvPr id="63" name="5-Point Star 62"/>
                  <p:cNvSpPr/>
                  <p:nvPr/>
                </p:nvSpPr>
                <p:spPr>
                  <a:xfrm>
                    <a:off x="5035591" y="5132693"/>
                    <a:ext cx="103419" cy="107036"/>
                  </a:xfrm>
                  <a:prstGeom prst="star5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64" name="5-Point Star 63"/>
                  <p:cNvSpPr/>
                  <p:nvPr/>
                </p:nvSpPr>
                <p:spPr>
                  <a:xfrm>
                    <a:off x="5202751" y="5133379"/>
                    <a:ext cx="103419" cy="107036"/>
                  </a:xfrm>
                  <a:prstGeom prst="star5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</p:grpSp>
          <p:grpSp>
            <p:nvGrpSpPr>
              <p:cNvPr id="57" name="Group 56"/>
              <p:cNvGrpSpPr/>
              <p:nvPr/>
            </p:nvGrpSpPr>
            <p:grpSpPr>
              <a:xfrm>
                <a:off x="5951913" y="5015635"/>
                <a:ext cx="270579" cy="107722"/>
                <a:chOff x="5035591" y="5132693"/>
                <a:chExt cx="270579" cy="107722"/>
              </a:xfrm>
            </p:grpSpPr>
            <p:sp>
              <p:nvSpPr>
                <p:cNvPr id="59" name="5-Point Star 58"/>
                <p:cNvSpPr/>
                <p:nvPr/>
              </p:nvSpPr>
              <p:spPr>
                <a:xfrm>
                  <a:off x="5035591" y="5132693"/>
                  <a:ext cx="103419" cy="107036"/>
                </a:xfrm>
                <a:prstGeom prst="star5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60" name="5-Point Star 59"/>
                <p:cNvSpPr/>
                <p:nvPr/>
              </p:nvSpPr>
              <p:spPr>
                <a:xfrm>
                  <a:off x="5202751" y="5133379"/>
                  <a:ext cx="103419" cy="107036"/>
                </a:xfrm>
                <a:prstGeom prst="star5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58" name="5-Point Star 57"/>
              <p:cNvSpPr/>
              <p:nvPr/>
            </p:nvSpPr>
            <p:spPr>
              <a:xfrm>
                <a:off x="5958605" y="4806178"/>
                <a:ext cx="103419" cy="107036"/>
              </a:xfrm>
              <a:prstGeom prst="star5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88" name="Multiply 87"/>
          <p:cNvSpPr/>
          <p:nvPr/>
        </p:nvSpPr>
        <p:spPr>
          <a:xfrm>
            <a:off x="10096500" y="2821647"/>
            <a:ext cx="114300" cy="13142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45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31324" y="211270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Rectangle 3"/>
          <p:cNvSpPr/>
          <p:nvPr/>
        </p:nvSpPr>
        <p:spPr>
          <a:xfrm>
            <a:off x="2978411" y="1260421"/>
            <a:ext cx="1291634" cy="1232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61454" y="1263935"/>
            <a:ext cx="8603244" cy="1252727"/>
            <a:chOff x="3036306" y="1240626"/>
            <a:chExt cx="8603244" cy="1252727"/>
          </a:xfrm>
        </p:grpSpPr>
        <p:pic>
          <p:nvPicPr>
            <p:cNvPr id="34" name="Picture 8" descr="Image result for huma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306" y="1293023"/>
              <a:ext cx="1200330" cy="1200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4391456" y="1240626"/>
              <a:ext cx="7248094" cy="124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PH" b="1" dirty="0" err="1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Dann</a:t>
              </a:r>
              <a:r>
                <a:rPr lang="en-PH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 Anthony </a:t>
              </a:r>
              <a:r>
                <a:rPr lang="en-PH" b="1" dirty="0" err="1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Astillero</a:t>
              </a:r>
              <a:endParaRPr lang="en-PH" b="1" dirty="0" smtClean="0">
                <a:latin typeface="Arial monospaced for SAP" panose="020B0609020202030204" pitchFamily="49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No. of skills acquired: 1</a:t>
              </a: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Highest Skill:</a:t>
              </a: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Lowest Skill:</a:t>
              </a:r>
              <a:endParaRPr lang="en-PH" sz="1200" b="1" dirty="0" smtClean="0">
                <a:latin typeface="Arial monospaced for SAP" panose="020B0609020202030204" pitchFamily="49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87505"/>
              </p:ext>
            </p:extLst>
          </p:nvPr>
        </p:nvGraphicFramePr>
        <p:xfrm>
          <a:off x="3001528" y="3001182"/>
          <a:ext cx="8657072" cy="2926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56222"/>
                <a:gridCol w="1879934"/>
                <a:gridCol w="2501566"/>
                <a:gridCol w="2419350"/>
              </a:tblGrid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Acquired Skill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Current Skill </a:t>
                      </a:r>
                      <a:r>
                        <a:rPr lang="en-PH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Lvl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Instructor’s Evaluation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Facilitator’s Evaluation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monospaced for SAP" panose="020B0609020202030204" pitchFamily="49" charset="0"/>
                        </a:rPr>
                        <a:t>JAVA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 monospaced for SAP" panose="020B0609020202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monospaced for SAP" panose="020B0609020202030204" pitchFamily="49" charset="0"/>
                        </a:rPr>
                        <a:t>HTML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 monospaced for SAP" panose="020B0609020202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657850" y="3393918"/>
            <a:ext cx="4884316" cy="263692"/>
            <a:chOff x="5657850" y="3057022"/>
            <a:chExt cx="4884316" cy="263692"/>
          </a:xfrm>
        </p:grpSpPr>
        <p:sp>
          <p:nvSpPr>
            <p:cNvPr id="9" name="5-Point Star 8"/>
            <p:cNvSpPr/>
            <p:nvPr/>
          </p:nvSpPr>
          <p:spPr>
            <a:xfrm>
              <a:off x="5657850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7590926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7974433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10268448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283227" y="5950542"/>
            <a:ext cx="2356323" cy="661119"/>
            <a:chOff x="9283227" y="5661776"/>
            <a:chExt cx="2356323" cy="661119"/>
          </a:xfrm>
        </p:grpSpPr>
        <p:sp>
          <p:nvSpPr>
            <p:cNvPr id="42" name="Rounded Rectangle 41"/>
            <p:cNvSpPr/>
            <p:nvPr/>
          </p:nvSpPr>
          <p:spPr>
            <a:xfrm>
              <a:off x="10628168" y="6066515"/>
              <a:ext cx="1011382" cy="2563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Add Skill</a:t>
              </a:r>
              <a:endParaRPr lang="en-PH" dirty="0"/>
            </a:p>
          </p:txBody>
        </p:sp>
        <p:sp>
          <p:nvSpPr>
            <p:cNvPr id="10" name="Chevron 9"/>
            <p:cNvSpPr/>
            <p:nvPr/>
          </p:nvSpPr>
          <p:spPr>
            <a:xfrm>
              <a:off x="11435013" y="5703035"/>
              <a:ext cx="204537" cy="240632"/>
            </a:xfrm>
            <a:prstGeom prst="chevron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9283227" y="5685840"/>
              <a:ext cx="192506" cy="267981"/>
            </a:xfrm>
            <a:prstGeom prst="chevron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75733" y="5661776"/>
              <a:ext cx="1976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b="1" dirty="0" smtClean="0">
                  <a:solidFill>
                    <a:schemeClr val="accent4">
                      <a:lumMod val="50000"/>
                    </a:schemeClr>
                  </a:solidFill>
                  <a:latin typeface="Arial monospaced for SAP" panose="020B0609020202030204" pitchFamily="49" charset="0"/>
                  <a:cs typeface="Arial" panose="020B0604020202020204" pitchFamily="34" charset="0"/>
                </a:rPr>
                <a:t>1  2  3  4  5</a:t>
              </a:r>
              <a:endParaRPr lang="en-PH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2978411" y="2546811"/>
            <a:ext cx="8686287" cy="3948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PH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356233" y="2691400"/>
            <a:ext cx="157559" cy="121951"/>
            <a:chOff x="6304546" y="2598416"/>
            <a:chExt cx="243180" cy="160829"/>
          </a:xfrm>
        </p:grpSpPr>
        <p:sp>
          <p:nvSpPr>
            <p:cNvPr id="45" name="Oval 44"/>
            <p:cNvSpPr/>
            <p:nvPr/>
          </p:nvSpPr>
          <p:spPr>
            <a:xfrm>
              <a:off x="6304546" y="2598416"/>
              <a:ext cx="142872" cy="1219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447418" y="2703373"/>
              <a:ext cx="100308" cy="55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11208290" y="2543340"/>
            <a:ext cx="0" cy="3983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5-Point Star 42"/>
          <p:cNvSpPr/>
          <p:nvPr/>
        </p:nvSpPr>
        <p:spPr>
          <a:xfrm>
            <a:off x="5504451" y="3779074"/>
            <a:ext cx="273718" cy="26369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5-Point Star 45"/>
          <p:cNvSpPr/>
          <p:nvPr/>
        </p:nvSpPr>
        <p:spPr>
          <a:xfrm>
            <a:off x="5821284" y="3785358"/>
            <a:ext cx="273718" cy="26369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20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8" name="Group 37"/>
          <p:cNvGrpSpPr/>
          <p:nvPr/>
        </p:nvGrpSpPr>
        <p:grpSpPr>
          <a:xfrm>
            <a:off x="2731324" y="199688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Rectangle 1"/>
          <p:cNvSpPr/>
          <p:nvPr/>
        </p:nvSpPr>
        <p:spPr>
          <a:xfrm>
            <a:off x="2978411" y="1215528"/>
            <a:ext cx="5346439" cy="5147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3292227" y="1671232"/>
            <a:ext cx="936873" cy="90550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92227" y="2681320"/>
            <a:ext cx="936873" cy="12478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SDLC</a:t>
            </a:r>
            <a:endParaRPr lang="en-P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9681" y="4085767"/>
            <a:ext cx="1780875" cy="88628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dirty="0" smtClean="0">
                <a:latin typeface="Consolas" panose="020B0609020204030204" pitchFamily="49" charset="0"/>
              </a:rPr>
              <a:t>Bootstrap</a:t>
            </a:r>
            <a:endParaRPr lang="en-PH" sz="2400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3402" y="2977529"/>
            <a:ext cx="2087580" cy="92438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800" dirty="0" smtClean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CSS</a:t>
            </a:r>
            <a:endParaRPr lang="en-PH" sz="4800" dirty="0">
              <a:solidFill>
                <a:schemeClr val="accent6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50511" y="1671231"/>
            <a:ext cx="1752599" cy="117703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日本語</a:t>
            </a:r>
            <a:endParaRPr lang="en-PH" sz="3600" dirty="0"/>
          </a:p>
        </p:txBody>
      </p:sp>
      <p:sp>
        <p:nvSpPr>
          <p:cNvPr id="26" name="Rectangle 25"/>
          <p:cNvSpPr/>
          <p:nvPr/>
        </p:nvSpPr>
        <p:spPr>
          <a:xfrm>
            <a:off x="6545283" y="2977529"/>
            <a:ext cx="1281677" cy="302508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b"/>
          <a:lstStyle/>
          <a:p>
            <a:r>
              <a:rPr lang="en-PH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</a:rPr>
              <a:t>iLearn</a:t>
            </a:r>
            <a:endParaRPr lang="en-PH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17410" y="1673829"/>
            <a:ext cx="1609549" cy="11530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dirty="0" smtClean="0">
                <a:solidFill>
                  <a:schemeClr val="accent4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OOP</a:t>
            </a:r>
            <a:endParaRPr lang="en-PH" sz="3600" dirty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09681" y="5095683"/>
            <a:ext cx="3121301" cy="96221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dirty="0" err="1" smtClean="0">
                <a:solidFill>
                  <a:schemeClr val="accent6">
                    <a:lumMod val="50000"/>
                  </a:schemeClr>
                </a:solidFill>
                <a:latin typeface="Showcard Gothic" panose="04020904020102020604" pitchFamily="82" charset="0"/>
              </a:rPr>
              <a:t>Javascript</a:t>
            </a:r>
            <a:endParaRPr lang="en-PH" sz="3600" dirty="0">
              <a:solidFill>
                <a:schemeClr val="accent6">
                  <a:lumMod val="50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04857" y="4078574"/>
            <a:ext cx="1226125" cy="89347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anose="020B0609020202030204" pitchFamily="49" charset="0"/>
              </a:rPr>
              <a:t>SVN</a:t>
            </a:r>
            <a:endParaRPr lang="en-PH" sz="3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anose="020B0609020202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8665" y="1215528"/>
            <a:ext cx="313623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PH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SDLC</a:t>
            </a:r>
            <a:endParaRPr lang="en-PH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099" name="Picture 3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43" y="1785376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9464842" y="1785376"/>
            <a:ext cx="231006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Instructor:</a:t>
            </a:r>
          </a:p>
          <a:p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Jason </a:t>
            </a:r>
            <a:r>
              <a:rPr lang="en-PH" sz="1600" b="1" dirty="0" err="1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Mejorada</a:t>
            </a:r>
            <a:endParaRPr lang="en-PH" sz="1600" b="1" dirty="0">
              <a:latin typeface="Arial monospaced for SAP" panose="020B0609020202030204" pitchFamily="49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48842" y="2561643"/>
            <a:ext cx="3126061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Start date</a:t>
            </a: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22/05/2018</a:t>
            </a:r>
          </a:p>
          <a:p>
            <a:pPr>
              <a:lnSpc>
                <a:spcPct val="150000"/>
              </a:lnSpc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End date: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22/05/2018</a:t>
            </a:r>
          </a:p>
          <a:p>
            <a:pPr>
              <a:lnSpc>
                <a:spcPct val="150000"/>
              </a:lnSpc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Venue: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Meeting Rm 104, 3pm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56120" y="4708237"/>
            <a:ext cx="3118783" cy="13080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Description:</a:t>
            </a:r>
          </a:p>
          <a:p>
            <a:endParaRPr lang="en-PH" sz="1200" dirty="0" smtClean="0">
              <a:latin typeface="Arial monospaced for SAP" panose="020B0609020202030204" pitchFamily="49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 monospaced for SAP" panose="020B0609020202030204" pitchFamily="49" charset="0"/>
              </a:rPr>
              <a:t>The </a:t>
            </a:r>
            <a:r>
              <a:rPr lang="en-US" sz="1100" b="1" dirty="0">
                <a:latin typeface="Arial monospaced for SAP" panose="020B0609020202030204" pitchFamily="49" charset="0"/>
              </a:rPr>
              <a:t>software development life cycle</a:t>
            </a:r>
            <a:r>
              <a:rPr lang="en-US" sz="1100" dirty="0">
                <a:latin typeface="Arial monospaced for SAP" panose="020B0609020202030204" pitchFamily="49" charset="0"/>
              </a:rPr>
              <a:t> (SDLC) is a framework defining tasks performed at each step in the software development process.</a:t>
            </a:r>
            <a:endParaRPr lang="en-PH" sz="1100" b="1" dirty="0" smtClean="0">
              <a:latin typeface="Arial monospaced for SAP" panose="020B0609020202030204" pitchFamily="49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306050" y="6128478"/>
            <a:ext cx="1468853" cy="253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Download PPT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5278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8" name="Group 37"/>
          <p:cNvGrpSpPr/>
          <p:nvPr/>
        </p:nvGrpSpPr>
        <p:grpSpPr>
          <a:xfrm>
            <a:off x="2731324" y="199688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Rectangle 1"/>
          <p:cNvSpPr/>
          <p:nvPr/>
        </p:nvSpPr>
        <p:spPr>
          <a:xfrm>
            <a:off x="2978411" y="1215528"/>
            <a:ext cx="5346439" cy="5147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3292227" y="1671232"/>
            <a:ext cx="936873" cy="90550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92227" y="2681320"/>
            <a:ext cx="936873" cy="12478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SDLC</a:t>
            </a:r>
            <a:endParaRPr lang="en-P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9681" y="4085767"/>
            <a:ext cx="1780875" cy="88628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dirty="0" smtClean="0">
                <a:latin typeface="Consolas" panose="020B0609020204030204" pitchFamily="49" charset="0"/>
              </a:rPr>
              <a:t>Bootstrap</a:t>
            </a:r>
            <a:endParaRPr lang="en-PH" sz="2400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3402" y="2977529"/>
            <a:ext cx="2087580" cy="92438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800" dirty="0" smtClean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CSS</a:t>
            </a:r>
            <a:endParaRPr lang="en-PH" sz="4800" dirty="0">
              <a:solidFill>
                <a:schemeClr val="accent6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50511" y="1671231"/>
            <a:ext cx="1752599" cy="117703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日本語</a:t>
            </a:r>
            <a:endParaRPr lang="en-PH" sz="3600" dirty="0"/>
          </a:p>
        </p:txBody>
      </p:sp>
      <p:sp>
        <p:nvSpPr>
          <p:cNvPr id="26" name="Rectangle 25"/>
          <p:cNvSpPr/>
          <p:nvPr/>
        </p:nvSpPr>
        <p:spPr>
          <a:xfrm>
            <a:off x="6545283" y="2977529"/>
            <a:ext cx="1281677" cy="302508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b"/>
          <a:lstStyle/>
          <a:p>
            <a:r>
              <a:rPr lang="en-PH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</a:rPr>
              <a:t>iLearn</a:t>
            </a:r>
            <a:endParaRPr lang="en-PH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17410" y="1673829"/>
            <a:ext cx="1609549" cy="11530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dirty="0" smtClean="0">
                <a:solidFill>
                  <a:schemeClr val="accent4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OOP</a:t>
            </a:r>
            <a:endParaRPr lang="en-PH" sz="3600" dirty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09681" y="5095683"/>
            <a:ext cx="3121301" cy="96221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dirty="0" err="1" smtClean="0">
                <a:solidFill>
                  <a:schemeClr val="accent6">
                    <a:lumMod val="50000"/>
                  </a:schemeClr>
                </a:solidFill>
                <a:latin typeface="Showcard Gothic" panose="04020904020102020604" pitchFamily="82" charset="0"/>
              </a:rPr>
              <a:t>Javascript</a:t>
            </a:r>
            <a:endParaRPr lang="en-PH" sz="3600" dirty="0">
              <a:solidFill>
                <a:schemeClr val="accent6">
                  <a:lumMod val="50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04857" y="4078574"/>
            <a:ext cx="1226125" cy="89347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anose="020B0609020202030204" pitchFamily="49" charset="0"/>
              </a:rPr>
              <a:t>SVN</a:t>
            </a:r>
            <a:endParaRPr lang="en-PH" sz="3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anose="020B0609020202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42720" y="2396364"/>
            <a:ext cx="24008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6000" dirty="0" smtClean="0">
                <a:solidFill>
                  <a:schemeClr val="bg2">
                    <a:lumMod val="9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PROG</a:t>
            </a:r>
          </a:p>
          <a:p>
            <a:pPr algn="ctr"/>
            <a:r>
              <a:rPr lang="en-PH" sz="6000" dirty="0" smtClean="0">
                <a:solidFill>
                  <a:schemeClr val="bg2">
                    <a:lumMod val="9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RAM </a:t>
            </a:r>
          </a:p>
          <a:p>
            <a:pPr algn="ctr"/>
            <a:r>
              <a:rPr lang="en-PH" sz="6000" dirty="0" smtClean="0">
                <a:solidFill>
                  <a:schemeClr val="bg2">
                    <a:lumMod val="9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PLAN</a:t>
            </a:r>
            <a:endParaRPr lang="en-PH" sz="6000" dirty="0">
              <a:solidFill>
                <a:schemeClr val="bg2">
                  <a:lumMod val="9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006739" y="1546681"/>
            <a:ext cx="9641061" cy="1215199"/>
            <a:chOff x="425589" y="708481"/>
            <a:chExt cx="9641061" cy="1215199"/>
          </a:xfrm>
        </p:grpSpPr>
        <p:grpSp>
          <p:nvGrpSpPr>
            <p:cNvPr id="27" name="Group 26"/>
            <p:cNvGrpSpPr/>
            <p:nvPr/>
          </p:nvGrpSpPr>
          <p:grpSpPr>
            <a:xfrm>
              <a:off x="425589" y="749975"/>
              <a:ext cx="1187355" cy="1173705"/>
              <a:chOff x="1446663" y="750629"/>
              <a:chExt cx="1187355" cy="11737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5912" y="964790"/>
                <a:ext cx="877163" cy="744076"/>
                <a:chOff x="2144861" y="964790"/>
                <a:chExt cx="877163" cy="74407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30342" y="964790"/>
                  <a:ext cx="750738" cy="74407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144861" y="1155538"/>
                  <a:ext cx="8771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ja-JP" altLang="en-US" b="1" dirty="0" smtClean="0">
                      <a:solidFill>
                        <a:schemeClr val="bg1"/>
                      </a:solidFill>
                    </a:rPr>
                    <a:t>日本語</a:t>
                  </a:r>
                  <a:endParaRPr lang="en-PH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1446663" y="750629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864652" y="749975"/>
              <a:ext cx="1187355" cy="1173705"/>
              <a:chOff x="2970693" y="749975"/>
              <a:chExt cx="1187355" cy="117370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195260" y="964790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57337" y="1122022"/>
                <a:ext cx="8140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400" b="1" dirty="0" smtClean="0">
                    <a:solidFill>
                      <a:schemeClr val="bg1"/>
                    </a:solidFill>
                  </a:rPr>
                  <a:t>SDLC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70693" y="749975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229137" y="730555"/>
              <a:ext cx="1187355" cy="1173705"/>
              <a:chOff x="4545847" y="749975"/>
              <a:chExt cx="1187355" cy="117370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64156" y="951143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45847" y="749975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83813" y="1083922"/>
                <a:ext cx="9300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400" b="1" dirty="0" smtClean="0">
                    <a:solidFill>
                      <a:schemeClr val="bg1"/>
                    </a:solidFill>
                  </a:rPr>
                  <a:t>HTML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877512" y="964080"/>
              <a:ext cx="750738" cy="744076"/>
              <a:chOff x="6524764" y="942716"/>
              <a:chExt cx="750738" cy="74407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524764" y="942716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42504" y="1042978"/>
                <a:ext cx="7152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800" b="1" dirty="0" smtClean="0">
                    <a:solidFill>
                      <a:schemeClr val="bg1"/>
                    </a:solidFill>
                  </a:rPr>
                  <a:t>CSS</a:t>
                </a:r>
                <a:endParaRPr lang="en-PH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4659204" y="724419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214672" y="923295"/>
              <a:ext cx="797975" cy="744076"/>
              <a:chOff x="7467358" y="942716"/>
              <a:chExt cx="797975" cy="74407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485516" y="942716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467358" y="1013661"/>
                <a:ext cx="7979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b="1" dirty="0" smtClean="0">
                    <a:solidFill>
                      <a:schemeClr val="bg1"/>
                    </a:solidFill>
                  </a:rPr>
                  <a:t>BOOT</a:t>
                </a:r>
              </a:p>
              <a:p>
                <a:pPr algn="ctr"/>
                <a:r>
                  <a:rPr lang="en-PH" b="1" dirty="0" smtClean="0">
                    <a:solidFill>
                      <a:schemeClr val="bg1"/>
                    </a:solidFill>
                  </a:rPr>
                  <a:t>STRAP</a:t>
                </a:r>
                <a:endParaRPr lang="en-PH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6019983" y="708481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621918" y="964080"/>
              <a:ext cx="842795" cy="744076"/>
              <a:chOff x="4579894" y="3685264"/>
              <a:chExt cx="842795" cy="744076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612518" y="3685264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579894" y="3709235"/>
                <a:ext cx="8427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b="1" dirty="0" smtClean="0">
                    <a:solidFill>
                      <a:schemeClr val="bg1"/>
                    </a:solidFill>
                  </a:rPr>
                  <a:t>JAVA</a:t>
                </a:r>
              </a:p>
              <a:p>
                <a:pPr algn="ctr"/>
                <a:r>
                  <a:rPr lang="en-PH" b="1" dirty="0" smtClean="0">
                    <a:solidFill>
                      <a:schemeClr val="bg1"/>
                    </a:solidFill>
                  </a:rPr>
                  <a:t>SCRIPT</a:t>
                </a: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7449639" y="749975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879295" y="739099"/>
              <a:ext cx="1187355" cy="1173705"/>
              <a:chOff x="10226844" y="665159"/>
              <a:chExt cx="1187355" cy="11737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0369624" y="890362"/>
                <a:ext cx="919291" cy="744076"/>
                <a:chOff x="9558095" y="3680695"/>
                <a:chExt cx="919291" cy="744076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9633624" y="3680695"/>
                  <a:ext cx="750738" cy="74407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9558095" y="3786179"/>
                  <a:ext cx="91929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PH" sz="2800" b="1" dirty="0" smtClean="0">
                      <a:solidFill>
                        <a:schemeClr val="bg1"/>
                      </a:solidFill>
                    </a:rPr>
                    <a:t>SDLC</a:t>
                  </a: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10226844" y="665159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38" name="Straight Connector 37"/>
            <p:cNvCxnSpPr>
              <a:stCxn id="15" idx="6"/>
              <a:endCxn id="17" idx="2"/>
            </p:cNvCxnSpPr>
            <p:nvPr/>
          </p:nvCxnSpPr>
          <p:spPr>
            <a:xfrm>
              <a:off x="1612944" y="1336828"/>
              <a:ext cx="251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5" idx="6"/>
              <a:endCxn id="17" idx="2"/>
            </p:cNvCxnSpPr>
            <p:nvPr/>
          </p:nvCxnSpPr>
          <p:spPr>
            <a:xfrm>
              <a:off x="1612944" y="133682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0359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41329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039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1755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6233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9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8" name="Group 37"/>
          <p:cNvGrpSpPr/>
          <p:nvPr/>
        </p:nvGrpSpPr>
        <p:grpSpPr>
          <a:xfrm>
            <a:off x="2731324" y="199688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86664" y="1303341"/>
            <a:ext cx="9005800" cy="1039809"/>
            <a:chOff x="425589" y="708481"/>
            <a:chExt cx="9641061" cy="1215199"/>
          </a:xfrm>
        </p:grpSpPr>
        <p:grpSp>
          <p:nvGrpSpPr>
            <p:cNvPr id="32" name="Group 31"/>
            <p:cNvGrpSpPr/>
            <p:nvPr/>
          </p:nvGrpSpPr>
          <p:grpSpPr>
            <a:xfrm>
              <a:off x="425589" y="749975"/>
              <a:ext cx="1187355" cy="1173705"/>
              <a:chOff x="1446663" y="750629"/>
              <a:chExt cx="1187355" cy="1173705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613781" y="964790"/>
                <a:ext cx="903000" cy="744076"/>
                <a:chOff x="2172730" y="964790"/>
                <a:chExt cx="903000" cy="74407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2230342" y="964790"/>
                  <a:ext cx="750738" cy="74407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172730" y="1155538"/>
                  <a:ext cx="903000" cy="4136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ja-JP" altLang="en-US" sz="1700" b="1" dirty="0" smtClean="0">
                      <a:solidFill>
                        <a:schemeClr val="bg1"/>
                      </a:solidFill>
                    </a:rPr>
                    <a:t>日本語</a:t>
                  </a:r>
                  <a:endParaRPr lang="en-PH" sz="17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446663" y="750629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64652" y="749975"/>
              <a:ext cx="1187355" cy="1173705"/>
              <a:chOff x="2970693" y="749975"/>
              <a:chExt cx="1187355" cy="117370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147824" y="931724"/>
                <a:ext cx="798173" cy="77714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166219" y="1050527"/>
                <a:ext cx="871492" cy="539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400" b="1" dirty="0" smtClean="0">
                    <a:solidFill>
                      <a:schemeClr val="bg1"/>
                    </a:solidFill>
                  </a:rPr>
                  <a:t>SDLC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970693" y="749975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229137" y="730555"/>
              <a:ext cx="1187355" cy="1173705"/>
              <a:chOff x="4545847" y="749975"/>
              <a:chExt cx="1187355" cy="117370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764156" y="951143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545847" y="749975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717079" y="1083922"/>
                <a:ext cx="863530" cy="467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000" b="1" dirty="0" smtClean="0">
                    <a:solidFill>
                      <a:schemeClr val="bg1"/>
                    </a:solidFill>
                  </a:rPr>
                  <a:t>HTML</a:t>
                </a:r>
                <a:endParaRPr lang="en-P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857118" y="919554"/>
              <a:ext cx="753394" cy="744076"/>
              <a:chOff x="6504370" y="898190"/>
              <a:chExt cx="753394" cy="74407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504370" y="898190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542504" y="998451"/>
                <a:ext cx="7152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800" b="1" dirty="0" smtClean="0">
                    <a:solidFill>
                      <a:schemeClr val="bg1"/>
                    </a:solidFill>
                  </a:rPr>
                  <a:t>CSS</a:t>
                </a:r>
                <a:endParaRPr lang="en-PH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4659204" y="724419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222429" y="923295"/>
              <a:ext cx="782463" cy="754356"/>
              <a:chOff x="7475115" y="942716"/>
              <a:chExt cx="782463" cy="754356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485516" y="942716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475115" y="1013660"/>
                <a:ext cx="782463" cy="683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1600" b="1" dirty="0" smtClean="0">
                    <a:solidFill>
                      <a:schemeClr val="bg1"/>
                    </a:solidFill>
                  </a:rPr>
                  <a:t>BOOT</a:t>
                </a:r>
              </a:p>
              <a:p>
                <a:pPr algn="ctr"/>
                <a:r>
                  <a:rPr lang="en-PH" sz="1600" b="1" dirty="0" smtClean="0">
                    <a:solidFill>
                      <a:schemeClr val="bg1"/>
                    </a:solidFill>
                  </a:rPr>
                  <a:t>STRAP</a:t>
                </a:r>
                <a:endParaRPr lang="en-PH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6019983" y="708481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630737" y="964080"/>
              <a:ext cx="825158" cy="744076"/>
              <a:chOff x="4588713" y="3685264"/>
              <a:chExt cx="825158" cy="744076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612518" y="3685264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588713" y="3709235"/>
                <a:ext cx="825158" cy="683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1600" b="1" dirty="0" smtClean="0">
                    <a:solidFill>
                      <a:schemeClr val="bg1"/>
                    </a:solidFill>
                  </a:rPr>
                  <a:t>JAVA</a:t>
                </a:r>
              </a:p>
              <a:p>
                <a:pPr algn="ctr"/>
                <a:r>
                  <a:rPr lang="en-PH" sz="1600" b="1" dirty="0" smtClean="0">
                    <a:solidFill>
                      <a:schemeClr val="bg1"/>
                    </a:solidFill>
                  </a:rPr>
                  <a:t>SCRIPT</a:t>
                </a: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7449639" y="749975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879295" y="739099"/>
              <a:ext cx="1187355" cy="1173705"/>
              <a:chOff x="10226844" y="665159"/>
              <a:chExt cx="1187355" cy="11737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93523" y="890362"/>
                <a:ext cx="871493" cy="744076"/>
                <a:chOff x="9581994" y="3680695"/>
                <a:chExt cx="871493" cy="744076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9633624" y="3680695"/>
                  <a:ext cx="750738" cy="74407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9581994" y="3786179"/>
                  <a:ext cx="871493" cy="5395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PH" sz="2400" b="1" dirty="0" smtClean="0">
                      <a:solidFill>
                        <a:schemeClr val="bg1"/>
                      </a:solidFill>
                    </a:rPr>
                    <a:t>SDLC</a:t>
                  </a:r>
                </a:p>
              </p:txBody>
            </p:sp>
          </p:grpSp>
          <p:sp>
            <p:nvSpPr>
              <p:cNvPr id="56" name="Oval 55"/>
              <p:cNvSpPr/>
              <p:nvPr/>
            </p:nvSpPr>
            <p:spPr>
              <a:xfrm>
                <a:off x="10226844" y="665159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46" name="Straight Connector 45"/>
            <p:cNvCxnSpPr>
              <a:stCxn id="72" idx="6"/>
              <a:endCxn id="70" idx="2"/>
            </p:cNvCxnSpPr>
            <p:nvPr/>
          </p:nvCxnSpPr>
          <p:spPr>
            <a:xfrm>
              <a:off x="1612944" y="1336828"/>
              <a:ext cx="251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2" idx="6"/>
              <a:endCxn id="70" idx="2"/>
            </p:cNvCxnSpPr>
            <p:nvPr/>
          </p:nvCxnSpPr>
          <p:spPr>
            <a:xfrm>
              <a:off x="1612944" y="133682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0359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1329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8039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755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233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97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8" name="Group 37"/>
          <p:cNvGrpSpPr/>
          <p:nvPr/>
        </p:nvGrpSpPr>
        <p:grpSpPr>
          <a:xfrm>
            <a:off x="2731324" y="199688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86664" y="1303341"/>
            <a:ext cx="9005800" cy="1039809"/>
            <a:chOff x="425589" y="708481"/>
            <a:chExt cx="9641061" cy="1215199"/>
          </a:xfrm>
        </p:grpSpPr>
        <p:grpSp>
          <p:nvGrpSpPr>
            <p:cNvPr id="32" name="Group 31"/>
            <p:cNvGrpSpPr/>
            <p:nvPr/>
          </p:nvGrpSpPr>
          <p:grpSpPr>
            <a:xfrm>
              <a:off x="425589" y="749975"/>
              <a:ext cx="1187355" cy="1173705"/>
              <a:chOff x="1446663" y="750629"/>
              <a:chExt cx="1187355" cy="1173705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613781" y="964790"/>
                <a:ext cx="903000" cy="744076"/>
                <a:chOff x="2172730" y="964790"/>
                <a:chExt cx="903000" cy="74407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2230342" y="964790"/>
                  <a:ext cx="750738" cy="744076"/>
                </a:xfrm>
                <a:prstGeom prst="ellipse">
                  <a:avLst/>
                </a:prstGeom>
                <a:solidFill>
                  <a:srgbClr val="FF3399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172730" y="1155538"/>
                  <a:ext cx="903000" cy="4136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ja-JP" altLang="en-US" sz="1700" b="1" dirty="0" smtClean="0">
                      <a:solidFill>
                        <a:schemeClr val="bg1"/>
                      </a:solidFill>
                    </a:rPr>
                    <a:t>日本語</a:t>
                  </a:r>
                  <a:endParaRPr lang="en-PH" sz="17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446663" y="750629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64652" y="749975"/>
              <a:ext cx="1187355" cy="1173705"/>
              <a:chOff x="2970693" y="749975"/>
              <a:chExt cx="1187355" cy="117370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147824" y="931724"/>
                <a:ext cx="798173" cy="77714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166219" y="1050527"/>
                <a:ext cx="871492" cy="539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400" b="1" dirty="0" smtClean="0">
                    <a:solidFill>
                      <a:schemeClr val="bg1"/>
                    </a:solidFill>
                  </a:rPr>
                  <a:t>SDLC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970693" y="749975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229137" y="730555"/>
              <a:ext cx="1187355" cy="1173705"/>
              <a:chOff x="4545847" y="749975"/>
              <a:chExt cx="1187355" cy="117370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764156" y="951143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545847" y="749975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717079" y="1083922"/>
                <a:ext cx="863530" cy="467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000" b="1" dirty="0" smtClean="0">
                    <a:solidFill>
                      <a:schemeClr val="bg1"/>
                    </a:solidFill>
                  </a:rPr>
                  <a:t>HTML</a:t>
                </a:r>
                <a:endParaRPr lang="en-P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857118" y="919554"/>
              <a:ext cx="753394" cy="744076"/>
              <a:chOff x="6504370" y="898190"/>
              <a:chExt cx="753394" cy="74407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504370" y="898190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542504" y="998451"/>
                <a:ext cx="7152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2800" b="1" dirty="0" smtClean="0">
                    <a:solidFill>
                      <a:schemeClr val="bg1"/>
                    </a:solidFill>
                  </a:rPr>
                  <a:t>CSS</a:t>
                </a:r>
                <a:endParaRPr lang="en-PH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4659204" y="724419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222429" y="923295"/>
              <a:ext cx="782463" cy="754356"/>
              <a:chOff x="7475115" y="942716"/>
              <a:chExt cx="782463" cy="754356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485516" y="942716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475115" y="1013660"/>
                <a:ext cx="782463" cy="683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1600" b="1" dirty="0" smtClean="0">
                    <a:solidFill>
                      <a:schemeClr val="bg1"/>
                    </a:solidFill>
                  </a:rPr>
                  <a:t>BOOT</a:t>
                </a:r>
              </a:p>
              <a:p>
                <a:pPr algn="ctr"/>
                <a:r>
                  <a:rPr lang="en-PH" sz="1600" b="1" dirty="0" smtClean="0">
                    <a:solidFill>
                      <a:schemeClr val="bg1"/>
                    </a:solidFill>
                  </a:rPr>
                  <a:t>STRAP</a:t>
                </a:r>
                <a:endParaRPr lang="en-PH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6019983" y="708481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630737" y="964080"/>
              <a:ext cx="825158" cy="744076"/>
              <a:chOff x="4588713" y="3685264"/>
              <a:chExt cx="825158" cy="744076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612518" y="3685264"/>
                <a:ext cx="750738" cy="7440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588713" y="3709235"/>
                <a:ext cx="825158" cy="683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PH" sz="1600" b="1" dirty="0" smtClean="0">
                    <a:solidFill>
                      <a:schemeClr val="bg1"/>
                    </a:solidFill>
                  </a:rPr>
                  <a:t>JAVA</a:t>
                </a:r>
              </a:p>
              <a:p>
                <a:pPr algn="ctr"/>
                <a:r>
                  <a:rPr lang="en-PH" sz="1600" b="1" dirty="0" smtClean="0">
                    <a:solidFill>
                      <a:schemeClr val="bg1"/>
                    </a:solidFill>
                  </a:rPr>
                  <a:t>SCRIPT</a:t>
                </a: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7449639" y="749975"/>
              <a:ext cx="1187355" cy="1173705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879295" y="739099"/>
              <a:ext cx="1187355" cy="1173705"/>
              <a:chOff x="10226844" y="665159"/>
              <a:chExt cx="1187355" cy="11737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93523" y="890362"/>
                <a:ext cx="871493" cy="744076"/>
                <a:chOff x="9581994" y="3680695"/>
                <a:chExt cx="871493" cy="744076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9633624" y="3680695"/>
                  <a:ext cx="750738" cy="74407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9581994" y="3786179"/>
                  <a:ext cx="871493" cy="5395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PH" sz="2400" b="1" dirty="0" smtClean="0">
                      <a:solidFill>
                        <a:schemeClr val="bg1"/>
                      </a:solidFill>
                    </a:rPr>
                    <a:t>SDLC</a:t>
                  </a:r>
                </a:p>
              </p:txBody>
            </p:sp>
          </p:grpSp>
          <p:sp>
            <p:nvSpPr>
              <p:cNvPr id="56" name="Oval 55"/>
              <p:cNvSpPr/>
              <p:nvPr/>
            </p:nvSpPr>
            <p:spPr>
              <a:xfrm>
                <a:off x="10226844" y="665159"/>
                <a:ext cx="1187355" cy="1173705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46" name="Straight Connector 45"/>
            <p:cNvCxnSpPr>
              <a:stCxn id="72" idx="6"/>
              <a:endCxn id="70" idx="2"/>
            </p:cNvCxnSpPr>
            <p:nvPr/>
          </p:nvCxnSpPr>
          <p:spPr>
            <a:xfrm>
              <a:off x="1612944" y="1336828"/>
              <a:ext cx="251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2" idx="6"/>
              <a:endCxn id="70" idx="2"/>
            </p:cNvCxnSpPr>
            <p:nvPr/>
          </p:nvCxnSpPr>
          <p:spPr>
            <a:xfrm>
              <a:off x="1612944" y="1336828"/>
              <a:ext cx="251708" cy="0"/>
            </a:xfrm>
            <a:prstGeom prst="line">
              <a:avLst/>
            </a:prstGeom>
            <a:ln w="3810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0359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1329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8039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755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23344" y="1355878"/>
              <a:ext cx="25170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2961989" y="2480944"/>
            <a:ext cx="5568678" cy="4784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PH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SDLC</a:t>
            </a:r>
            <a:endParaRPr lang="en-PH" sz="2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6" name="Picture 3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167" y="3023496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3788166" y="3023496"/>
            <a:ext cx="231006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Instructor:</a:t>
            </a:r>
          </a:p>
          <a:p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Akiko </a:t>
            </a:r>
            <a:r>
              <a:rPr lang="en-PH" sz="1600" b="1" dirty="0" err="1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Ikedo</a:t>
            </a:r>
            <a:endParaRPr lang="en-PH" sz="1600" b="1" dirty="0">
              <a:latin typeface="Arial monospaced for SAP" panose="020B0609020202030204" pitchFamily="49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72166" y="3799763"/>
            <a:ext cx="3126061" cy="27699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Start date</a:t>
            </a: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22/05/2018</a:t>
            </a:r>
          </a:p>
          <a:p>
            <a:pPr>
              <a:lnSpc>
                <a:spcPct val="150000"/>
              </a:lnSpc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End date: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22/06/2018</a:t>
            </a:r>
          </a:p>
          <a:p>
            <a:pPr>
              <a:lnSpc>
                <a:spcPct val="150000"/>
              </a:lnSpc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Venue: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Meeting Rm 104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Every Tue &amp; Thurs</a:t>
            </a:r>
          </a:p>
          <a:p>
            <a:pPr>
              <a:lnSpc>
                <a:spcPct val="150000"/>
              </a:lnSpc>
            </a:pPr>
            <a:r>
              <a:rPr lang="en-PH" sz="1600" b="1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11am -12nn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244676" y="3048583"/>
            <a:ext cx="2285991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Description:</a:t>
            </a:r>
          </a:p>
          <a:p>
            <a:endParaRPr lang="en-PH" sz="1200" dirty="0" smtClean="0">
              <a:latin typeface="Arial monospaced for SAP" panose="020B0609020202030204" pitchFamily="49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latin typeface="Arial monospaced for SAP" panose="020B0609020202030204" pitchFamily="49" charset="0"/>
              </a:rPr>
              <a:t>The goal of this course is for the students to gain </a:t>
            </a:r>
            <a:r>
              <a:rPr lang="en-US" sz="1100" b="1" dirty="0">
                <a:latin typeface="Arial monospaced for SAP" panose="020B0609020202030204" pitchFamily="49" charset="0"/>
              </a:rPr>
              <a:t>knowledge</a:t>
            </a:r>
            <a:r>
              <a:rPr lang="en-US" sz="1100" dirty="0">
                <a:latin typeface="Arial monospaced for SAP" panose="020B0609020202030204" pitchFamily="49" charset="0"/>
              </a:rPr>
              <a:t> of basic Japanese grammar, and to acquire basic Japanese language </a:t>
            </a:r>
            <a:r>
              <a:rPr lang="en-US" sz="1100" b="1" dirty="0">
                <a:latin typeface="Arial monospaced for SAP" panose="020B0609020202030204" pitchFamily="49" charset="0"/>
              </a:rPr>
              <a:t>skills</a:t>
            </a:r>
            <a:r>
              <a:rPr lang="en-US" sz="1100" dirty="0">
                <a:latin typeface="Arial monospaced for SAP" panose="020B0609020202030204" pitchFamily="49" charset="0"/>
              </a:rPr>
              <a:t> (</a:t>
            </a:r>
            <a:r>
              <a:rPr lang="en-US" sz="1100" b="1" dirty="0">
                <a:latin typeface="Arial monospaced for SAP" panose="020B0609020202030204" pitchFamily="49" charset="0"/>
              </a:rPr>
              <a:t>listening</a:t>
            </a:r>
            <a:r>
              <a:rPr lang="en-US" sz="1100" dirty="0">
                <a:latin typeface="Arial monospaced for SAP" panose="020B0609020202030204" pitchFamily="49" charset="0"/>
              </a:rPr>
              <a:t>, speaking, writing, and reading).</a:t>
            </a:r>
            <a:endParaRPr lang="en-US" sz="1100" dirty="0" smtClean="0">
              <a:latin typeface="Arial monospaced for SAP" panose="020B0609020202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686524" y="7595198"/>
            <a:ext cx="1468853" cy="253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Download PPT</a:t>
            </a:r>
            <a:endParaRPr lang="en-PH" sz="1400" dirty="0"/>
          </a:p>
        </p:txBody>
      </p:sp>
      <p:sp>
        <p:nvSpPr>
          <p:cNvPr id="3" name="Rectangle 2"/>
          <p:cNvSpPr/>
          <p:nvPr/>
        </p:nvSpPr>
        <p:spPr>
          <a:xfrm>
            <a:off x="2886664" y="2418379"/>
            <a:ext cx="5820608" cy="42197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6245666" y="5043851"/>
            <a:ext cx="2285991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Reminder:</a:t>
            </a:r>
          </a:p>
          <a:p>
            <a:endParaRPr lang="en-PH" sz="1200" dirty="0">
              <a:latin typeface="Arial monospaced for SAP" panose="020B0609020202030204" pitchFamily="49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Please submit your homework </a:t>
            </a:r>
            <a:r>
              <a:rPr lang="en-PH" sz="1200" dirty="0">
                <a:latin typeface="Arial monospaced for SAP" panose="020B0609020202030204" pitchFamily="49" charset="0"/>
                <a:cs typeface="Arial" panose="020B0604020202020204" pitchFamily="34" charset="0"/>
              </a:rPr>
              <a:t>i</a:t>
            </a:r>
            <a:r>
              <a:rPr lang="en-PH" sz="1200" dirty="0" smtClean="0">
                <a:latin typeface="Arial monospaced for SAP" panose="020B0609020202030204" pitchFamily="49" charset="0"/>
                <a:cs typeface="Arial" panose="020B0604020202020204" pitchFamily="34" charset="0"/>
              </a:rPr>
              <a:t>n our next class.</a:t>
            </a:r>
            <a:endParaRPr lang="en-US" sz="1100" dirty="0" smtClean="0"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42700" y="197416"/>
            <a:ext cx="9240752" cy="6390421"/>
            <a:chOff x="2742700" y="197416"/>
            <a:chExt cx="9240752" cy="6390421"/>
          </a:xfrm>
        </p:grpSpPr>
        <p:sp>
          <p:nvSpPr>
            <p:cNvPr id="48" name="Rectangle 47"/>
            <p:cNvSpPr/>
            <p:nvPr/>
          </p:nvSpPr>
          <p:spPr>
            <a:xfrm>
              <a:off x="2742700" y="1000811"/>
              <a:ext cx="9240752" cy="5587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42700" y="197416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2742699" y="939505"/>
            <a:ext cx="9240753" cy="16916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/>
          <p:cNvSpPr/>
          <p:nvPr/>
        </p:nvSpPr>
        <p:spPr>
          <a:xfrm>
            <a:off x="2943382" y="2631962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382" y="3151075"/>
            <a:ext cx="1494205" cy="1640875"/>
          </a:xfrm>
        </p:spPr>
        <p:txBody>
          <a:bodyPr>
            <a:normAutofit/>
          </a:bodyPr>
          <a:lstStyle/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07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24333" y="2631147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924333" y="3198169"/>
            <a:ext cx="1494205" cy="164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08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77275" y="2612097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" name="Group 24"/>
          <p:cNvGrpSpPr/>
          <p:nvPr/>
        </p:nvGrpSpPr>
        <p:grpSpPr>
          <a:xfrm>
            <a:off x="7338542" y="3230799"/>
            <a:ext cx="986523" cy="984340"/>
            <a:chOff x="9337882" y="4419740"/>
            <a:chExt cx="986523" cy="984340"/>
          </a:xfrm>
        </p:grpSpPr>
        <p:sp>
          <p:nvSpPr>
            <p:cNvPr id="23" name="Oval 22"/>
            <p:cNvSpPr/>
            <p:nvPr/>
          </p:nvSpPr>
          <p:spPr>
            <a:xfrm>
              <a:off x="9337882" y="4419740"/>
              <a:ext cx="986523" cy="97602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9562627" y="4429182"/>
              <a:ext cx="570282" cy="9748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PH" sz="5400" b="1" dirty="0" smtClean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+</a:t>
              </a:r>
              <a:endParaRPr lang="en-PH" sz="5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0522" t="5636" r="10789" b="8063"/>
          <a:stretch/>
        </p:blipFill>
        <p:spPr>
          <a:xfrm>
            <a:off x="2948764" y="1400682"/>
            <a:ext cx="610426" cy="801184"/>
          </a:xfrm>
          <a:prstGeom prst="rect">
            <a:avLst/>
          </a:prstGeom>
        </p:spPr>
      </p:pic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/>
          <p:cNvSpPr/>
          <p:nvPr/>
        </p:nvSpPr>
        <p:spPr>
          <a:xfrm>
            <a:off x="3267664" y="1370959"/>
            <a:ext cx="5710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54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DAILY REPORT</a:t>
            </a:r>
            <a:endParaRPr lang="en-PH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42700" y="197416"/>
            <a:ext cx="9240752" cy="6390421"/>
            <a:chOff x="2742700" y="197416"/>
            <a:chExt cx="9240752" cy="6390421"/>
          </a:xfrm>
        </p:grpSpPr>
        <p:sp>
          <p:nvSpPr>
            <p:cNvPr id="48" name="Rectangle 47"/>
            <p:cNvSpPr/>
            <p:nvPr/>
          </p:nvSpPr>
          <p:spPr>
            <a:xfrm>
              <a:off x="2742700" y="1000811"/>
              <a:ext cx="9240752" cy="5587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42700" y="197416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2742699" y="939505"/>
            <a:ext cx="9240753" cy="16916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/>
          <p:cNvSpPr/>
          <p:nvPr/>
        </p:nvSpPr>
        <p:spPr>
          <a:xfrm>
            <a:off x="2943382" y="2631962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382" y="3151075"/>
            <a:ext cx="1494205" cy="1640875"/>
          </a:xfrm>
        </p:spPr>
        <p:txBody>
          <a:bodyPr>
            <a:normAutofit/>
          </a:bodyPr>
          <a:lstStyle/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07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24333" y="2631147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924333" y="3198169"/>
            <a:ext cx="1494205" cy="164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08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77275" y="2612097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" name="Group 24"/>
          <p:cNvGrpSpPr/>
          <p:nvPr/>
        </p:nvGrpSpPr>
        <p:grpSpPr>
          <a:xfrm>
            <a:off x="7338542" y="3230799"/>
            <a:ext cx="986523" cy="984340"/>
            <a:chOff x="9337882" y="4419740"/>
            <a:chExt cx="986523" cy="984340"/>
          </a:xfrm>
        </p:grpSpPr>
        <p:sp>
          <p:nvSpPr>
            <p:cNvPr id="23" name="Oval 22"/>
            <p:cNvSpPr/>
            <p:nvPr/>
          </p:nvSpPr>
          <p:spPr>
            <a:xfrm>
              <a:off x="9337882" y="4419740"/>
              <a:ext cx="986523" cy="97602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9562627" y="4429182"/>
              <a:ext cx="570282" cy="9748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PH" sz="5400" b="1" dirty="0" smtClean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+</a:t>
              </a:r>
              <a:endParaRPr lang="en-PH" sz="5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0522" t="5636" r="10789" b="8063"/>
          <a:stretch/>
        </p:blipFill>
        <p:spPr>
          <a:xfrm>
            <a:off x="2948764" y="1400682"/>
            <a:ext cx="610426" cy="801184"/>
          </a:xfrm>
          <a:prstGeom prst="rect">
            <a:avLst/>
          </a:prstGeom>
        </p:spPr>
      </p:pic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/>
          <p:cNvSpPr/>
          <p:nvPr/>
        </p:nvSpPr>
        <p:spPr>
          <a:xfrm>
            <a:off x="3267664" y="1370959"/>
            <a:ext cx="5710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54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DAILY REPORT</a:t>
            </a:r>
            <a:endParaRPr lang="en-PH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4591" y="2520720"/>
            <a:ext cx="8143009" cy="3880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269672" y="2625078"/>
            <a:ext cx="1995055" cy="362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/>
          <p:cNvSpPr/>
          <p:nvPr/>
        </p:nvSpPr>
        <p:spPr>
          <a:xfrm>
            <a:off x="5417651" y="2625078"/>
            <a:ext cx="1995055" cy="362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 39"/>
          <p:cNvSpPr/>
          <p:nvPr/>
        </p:nvSpPr>
        <p:spPr>
          <a:xfrm>
            <a:off x="7541685" y="2625078"/>
            <a:ext cx="1995055" cy="362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9660067" y="2469937"/>
            <a:ext cx="1617533" cy="3507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09</a:t>
            </a:r>
            <a:b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5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28017" y="2730956"/>
            <a:ext cx="1850115" cy="386317"/>
          </a:xfrm>
          <a:prstGeom prst="rect">
            <a:avLst/>
          </a:prstGeom>
          <a:solidFill>
            <a:srgbClr val="0033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Planned Tasks:</a:t>
            </a:r>
            <a:endParaRPr lang="en-P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3516" y="2730956"/>
            <a:ext cx="1850115" cy="386317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endParaRPr lang="en-P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6661" y="2743519"/>
            <a:ext cx="1850115" cy="386317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do list:</a:t>
            </a:r>
            <a:endParaRPr lang="en-P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722567" y="5977371"/>
            <a:ext cx="1011382" cy="256380"/>
          </a:xfrm>
          <a:prstGeom prst="roundRect">
            <a:avLst/>
          </a:prstGeom>
          <a:solidFill>
            <a:srgbClr val="0033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Submit</a:t>
            </a:r>
            <a:endParaRPr lang="en-PH" dirty="0"/>
          </a:p>
        </p:txBody>
      </p:sp>
      <p:sp>
        <p:nvSpPr>
          <p:cNvPr id="3" name="Multiply 2"/>
          <p:cNvSpPr/>
          <p:nvPr/>
        </p:nvSpPr>
        <p:spPr>
          <a:xfrm>
            <a:off x="11029950" y="2612097"/>
            <a:ext cx="114300" cy="13142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10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42700" y="197416"/>
            <a:ext cx="9240752" cy="6390421"/>
            <a:chOff x="2742700" y="197416"/>
            <a:chExt cx="9240752" cy="6390421"/>
          </a:xfrm>
        </p:grpSpPr>
        <p:sp>
          <p:nvSpPr>
            <p:cNvPr id="48" name="Rectangle 47"/>
            <p:cNvSpPr/>
            <p:nvPr/>
          </p:nvSpPr>
          <p:spPr>
            <a:xfrm>
              <a:off x="2742700" y="1000811"/>
              <a:ext cx="9240752" cy="5587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42700" y="197416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2742699" y="939505"/>
            <a:ext cx="9240753" cy="16916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/>
          <p:cNvSpPr/>
          <p:nvPr/>
        </p:nvSpPr>
        <p:spPr>
          <a:xfrm>
            <a:off x="2943382" y="2631962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382" y="3151075"/>
            <a:ext cx="1494205" cy="1640875"/>
          </a:xfrm>
        </p:spPr>
        <p:txBody>
          <a:bodyPr>
            <a:normAutofit/>
          </a:bodyPr>
          <a:lstStyle/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07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24333" y="2631147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924333" y="3198169"/>
            <a:ext cx="1494205" cy="164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08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77275" y="2612097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" name="Group 24"/>
          <p:cNvGrpSpPr/>
          <p:nvPr/>
        </p:nvGrpSpPr>
        <p:grpSpPr>
          <a:xfrm>
            <a:off x="7338542" y="3230799"/>
            <a:ext cx="986523" cy="984340"/>
            <a:chOff x="9337882" y="4419740"/>
            <a:chExt cx="986523" cy="984340"/>
          </a:xfrm>
        </p:grpSpPr>
        <p:sp>
          <p:nvSpPr>
            <p:cNvPr id="23" name="Oval 22"/>
            <p:cNvSpPr/>
            <p:nvPr/>
          </p:nvSpPr>
          <p:spPr>
            <a:xfrm>
              <a:off x="9337882" y="4419740"/>
              <a:ext cx="986523" cy="97602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9562627" y="4429182"/>
              <a:ext cx="570282" cy="9748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PH" sz="5400" b="1" dirty="0" smtClean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+</a:t>
              </a:r>
              <a:endParaRPr lang="en-PH" sz="5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0522" t="5636" r="10789" b="8063"/>
          <a:stretch/>
        </p:blipFill>
        <p:spPr>
          <a:xfrm>
            <a:off x="2948764" y="1400682"/>
            <a:ext cx="610426" cy="801184"/>
          </a:xfrm>
          <a:prstGeom prst="rect">
            <a:avLst/>
          </a:prstGeom>
        </p:spPr>
      </p:pic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/>
          <p:cNvSpPr/>
          <p:nvPr/>
        </p:nvSpPr>
        <p:spPr>
          <a:xfrm>
            <a:off x="3267664" y="1370959"/>
            <a:ext cx="5710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54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DAILY REPORT</a:t>
            </a:r>
            <a:endParaRPr lang="en-PH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4591" y="2520720"/>
            <a:ext cx="8143009" cy="3880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269672" y="2625078"/>
            <a:ext cx="1995055" cy="362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/>
          <p:cNvSpPr/>
          <p:nvPr/>
        </p:nvSpPr>
        <p:spPr>
          <a:xfrm>
            <a:off x="5417651" y="2625078"/>
            <a:ext cx="1995055" cy="362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 39"/>
          <p:cNvSpPr/>
          <p:nvPr/>
        </p:nvSpPr>
        <p:spPr>
          <a:xfrm>
            <a:off x="7541685" y="2625078"/>
            <a:ext cx="1995055" cy="362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9660067" y="2469937"/>
            <a:ext cx="1617533" cy="3507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09</a:t>
            </a:r>
            <a:b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54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5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28017" y="2730956"/>
            <a:ext cx="1850115" cy="386317"/>
          </a:xfrm>
          <a:prstGeom prst="rect">
            <a:avLst/>
          </a:prstGeom>
          <a:solidFill>
            <a:srgbClr val="0033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Planned Tasks:</a:t>
            </a:r>
            <a:endParaRPr lang="en-P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3516" y="2730956"/>
            <a:ext cx="1850115" cy="386317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endParaRPr lang="en-P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6661" y="2743519"/>
            <a:ext cx="1850115" cy="386317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do list:</a:t>
            </a:r>
            <a:endParaRPr lang="en-P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722567" y="5977371"/>
            <a:ext cx="1011382" cy="256380"/>
          </a:xfrm>
          <a:prstGeom prst="roundRect">
            <a:avLst/>
          </a:prstGeom>
          <a:solidFill>
            <a:srgbClr val="0033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Submit</a:t>
            </a:r>
            <a:endParaRPr lang="en-PH" dirty="0"/>
          </a:p>
        </p:txBody>
      </p:sp>
      <p:sp>
        <p:nvSpPr>
          <p:cNvPr id="46" name="Rectangle 45"/>
          <p:cNvSpPr/>
          <p:nvPr/>
        </p:nvSpPr>
        <p:spPr>
          <a:xfrm>
            <a:off x="3314309" y="3216597"/>
            <a:ext cx="1850115" cy="598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</a:t>
            </a:r>
            <a:r>
              <a:rPr lang="en-PH" sz="1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Nihongo</a:t>
            </a:r>
            <a:endParaRPr lang="en-PH" sz="14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Java</a:t>
            </a:r>
            <a:endParaRPr lang="en-PH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72206" y="3216597"/>
            <a:ext cx="1850115" cy="74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</a:t>
            </a:r>
            <a:r>
              <a:rPr lang="en-PH" sz="1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Nihongo</a:t>
            </a:r>
            <a:r>
              <a:rPr lang="en-PH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Hiragana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35038" y="3147325"/>
            <a:ext cx="1850115" cy="74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lesson</a:t>
            </a:r>
          </a:p>
        </p:txBody>
      </p:sp>
      <p:sp>
        <p:nvSpPr>
          <p:cNvPr id="52" name="Multiply 51"/>
          <p:cNvSpPr/>
          <p:nvPr/>
        </p:nvSpPr>
        <p:spPr>
          <a:xfrm>
            <a:off x="11029950" y="2612097"/>
            <a:ext cx="114300" cy="13142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94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42700" y="197416"/>
            <a:ext cx="9240752" cy="6390421"/>
            <a:chOff x="2742700" y="197416"/>
            <a:chExt cx="9240752" cy="6390421"/>
          </a:xfrm>
        </p:grpSpPr>
        <p:sp>
          <p:nvSpPr>
            <p:cNvPr id="48" name="Rectangle 47"/>
            <p:cNvSpPr/>
            <p:nvPr/>
          </p:nvSpPr>
          <p:spPr>
            <a:xfrm>
              <a:off x="2742700" y="1000811"/>
              <a:ext cx="9240752" cy="5587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42700" y="197416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2742699" y="939505"/>
            <a:ext cx="9240753" cy="16916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/>
          <p:cNvSpPr/>
          <p:nvPr/>
        </p:nvSpPr>
        <p:spPr>
          <a:xfrm>
            <a:off x="2943382" y="2631962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382" y="3151075"/>
            <a:ext cx="1494205" cy="1640875"/>
          </a:xfrm>
        </p:spPr>
        <p:txBody>
          <a:bodyPr>
            <a:normAutofit/>
          </a:bodyPr>
          <a:lstStyle/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07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24333" y="2631147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924333" y="3198169"/>
            <a:ext cx="1494205" cy="164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08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218922" y="2652625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" name="Group 24"/>
          <p:cNvGrpSpPr/>
          <p:nvPr/>
        </p:nvGrpSpPr>
        <p:grpSpPr>
          <a:xfrm>
            <a:off x="9575980" y="3264054"/>
            <a:ext cx="986523" cy="984340"/>
            <a:chOff x="9337882" y="4419740"/>
            <a:chExt cx="986523" cy="984340"/>
          </a:xfrm>
        </p:grpSpPr>
        <p:sp>
          <p:nvSpPr>
            <p:cNvPr id="23" name="Oval 22"/>
            <p:cNvSpPr/>
            <p:nvPr/>
          </p:nvSpPr>
          <p:spPr>
            <a:xfrm>
              <a:off x="9337882" y="4419740"/>
              <a:ext cx="986523" cy="97602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9562627" y="4429182"/>
              <a:ext cx="570282" cy="9748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PH" sz="5400" b="1" dirty="0" smtClean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+</a:t>
              </a:r>
              <a:endParaRPr lang="en-PH" sz="5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0522" t="5636" r="10789" b="8063"/>
          <a:stretch/>
        </p:blipFill>
        <p:spPr>
          <a:xfrm>
            <a:off x="2948764" y="1400682"/>
            <a:ext cx="610426" cy="801184"/>
          </a:xfrm>
          <a:prstGeom prst="rect">
            <a:avLst/>
          </a:prstGeom>
        </p:spPr>
      </p:pic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/>
          <p:cNvSpPr/>
          <p:nvPr/>
        </p:nvSpPr>
        <p:spPr>
          <a:xfrm>
            <a:off x="3267664" y="1370959"/>
            <a:ext cx="5710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54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DAILY REPORT</a:t>
            </a:r>
            <a:endParaRPr lang="en-PH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7875" y="2652625"/>
            <a:ext cx="1738741" cy="21704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071153" y="3198169"/>
            <a:ext cx="1494205" cy="164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09</a:t>
            </a:r>
            <a:b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PH" sz="3200" b="1" dirty="0" smtClean="0">
                <a:solidFill>
                  <a:srgbClr val="00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18</a:t>
            </a:r>
            <a:endParaRPr lang="en-PH" sz="3200" b="1" dirty="0">
              <a:solidFill>
                <a:srgbClr val="00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31324" y="211270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Rectangle 3"/>
          <p:cNvSpPr/>
          <p:nvPr/>
        </p:nvSpPr>
        <p:spPr>
          <a:xfrm>
            <a:off x="2978411" y="1260421"/>
            <a:ext cx="1291634" cy="1232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61454" y="1263935"/>
            <a:ext cx="8603244" cy="1252727"/>
            <a:chOff x="3036306" y="1240626"/>
            <a:chExt cx="8603244" cy="1252727"/>
          </a:xfrm>
        </p:grpSpPr>
        <p:pic>
          <p:nvPicPr>
            <p:cNvPr id="34" name="Picture 8" descr="Image result for huma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306" y="1293023"/>
              <a:ext cx="1200330" cy="1200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4391456" y="1240626"/>
              <a:ext cx="7248094" cy="124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PH" b="1" dirty="0" err="1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Dann</a:t>
              </a:r>
              <a:r>
                <a:rPr lang="en-PH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 Anthony </a:t>
              </a:r>
              <a:r>
                <a:rPr lang="en-PH" b="1" dirty="0" err="1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Astillero</a:t>
              </a:r>
              <a:endParaRPr lang="en-PH" b="1" dirty="0" smtClean="0">
                <a:latin typeface="Arial monospaced for SAP" panose="020B0609020202030204" pitchFamily="49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No. of skills acquired: 1</a:t>
              </a: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Highest Skill:</a:t>
              </a: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Lowest Skill:</a:t>
              </a:r>
              <a:endParaRPr lang="en-PH" sz="1200" b="1" dirty="0" smtClean="0">
                <a:latin typeface="Arial monospaced for SAP" panose="020B0609020202030204" pitchFamily="49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01928"/>
              </p:ext>
            </p:extLst>
          </p:nvPr>
        </p:nvGraphicFramePr>
        <p:xfrm>
          <a:off x="3001528" y="3001182"/>
          <a:ext cx="8657072" cy="2926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56222"/>
                <a:gridCol w="1879934"/>
                <a:gridCol w="2501566"/>
                <a:gridCol w="2419350"/>
              </a:tblGrid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Acquired Skill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Current Skill </a:t>
                      </a:r>
                      <a:r>
                        <a:rPr lang="en-PH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Lvl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Instructor’s Evaluation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Facilitator’s Evaluation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monospaced for SAP" panose="020B0609020202030204" pitchFamily="49" charset="0"/>
                        </a:rPr>
                        <a:t>JAVA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 monospaced for SAP" panose="020B0609020202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657850" y="3393918"/>
            <a:ext cx="4884316" cy="263692"/>
            <a:chOff x="5657850" y="3057022"/>
            <a:chExt cx="4884316" cy="263692"/>
          </a:xfrm>
        </p:grpSpPr>
        <p:sp>
          <p:nvSpPr>
            <p:cNvPr id="9" name="5-Point Star 8"/>
            <p:cNvSpPr/>
            <p:nvPr/>
          </p:nvSpPr>
          <p:spPr>
            <a:xfrm>
              <a:off x="5657850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7590926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7974433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10268448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283227" y="5950542"/>
            <a:ext cx="2356323" cy="661119"/>
            <a:chOff x="9283227" y="5661776"/>
            <a:chExt cx="2356323" cy="661119"/>
          </a:xfrm>
        </p:grpSpPr>
        <p:sp>
          <p:nvSpPr>
            <p:cNvPr id="42" name="Rounded Rectangle 41"/>
            <p:cNvSpPr/>
            <p:nvPr/>
          </p:nvSpPr>
          <p:spPr>
            <a:xfrm>
              <a:off x="10628168" y="6066515"/>
              <a:ext cx="1011382" cy="2563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Add Skill</a:t>
              </a:r>
              <a:endParaRPr lang="en-PH" dirty="0"/>
            </a:p>
          </p:txBody>
        </p:sp>
        <p:sp>
          <p:nvSpPr>
            <p:cNvPr id="10" name="Chevron 9"/>
            <p:cNvSpPr/>
            <p:nvPr/>
          </p:nvSpPr>
          <p:spPr>
            <a:xfrm>
              <a:off x="11435013" y="5703035"/>
              <a:ext cx="204537" cy="240632"/>
            </a:xfrm>
            <a:prstGeom prst="chevron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9283227" y="5685840"/>
              <a:ext cx="192506" cy="267981"/>
            </a:xfrm>
            <a:prstGeom prst="chevron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75733" y="5661776"/>
              <a:ext cx="1976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b="1" dirty="0" smtClean="0">
                  <a:solidFill>
                    <a:schemeClr val="accent4">
                      <a:lumMod val="50000"/>
                    </a:schemeClr>
                  </a:solidFill>
                  <a:latin typeface="Arial monospaced for SAP" panose="020B0609020202030204" pitchFamily="49" charset="0"/>
                  <a:cs typeface="Arial" panose="020B0604020202020204" pitchFamily="34" charset="0"/>
                </a:rPr>
                <a:t>1  2  3  4  5</a:t>
              </a:r>
              <a:endParaRPr lang="en-PH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2978411" y="2546811"/>
            <a:ext cx="8686287" cy="3948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PH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356233" y="2691400"/>
            <a:ext cx="157559" cy="121951"/>
            <a:chOff x="6304546" y="2598416"/>
            <a:chExt cx="243180" cy="160829"/>
          </a:xfrm>
        </p:grpSpPr>
        <p:sp>
          <p:nvSpPr>
            <p:cNvPr id="45" name="Oval 44"/>
            <p:cNvSpPr/>
            <p:nvPr/>
          </p:nvSpPr>
          <p:spPr>
            <a:xfrm>
              <a:off x="6304546" y="2598416"/>
              <a:ext cx="142872" cy="1219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447418" y="2703373"/>
              <a:ext cx="100308" cy="55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11208290" y="2543340"/>
            <a:ext cx="0" cy="3983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31324" y="211270"/>
            <a:ext cx="9252128" cy="6415444"/>
            <a:chOff x="2731324" y="199688"/>
            <a:chExt cx="9252128" cy="6415444"/>
          </a:xfrm>
        </p:grpSpPr>
        <p:sp>
          <p:nvSpPr>
            <p:cNvPr id="48" name="Rectangle 47"/>
            <p:cNvSpPr/>
            <p:nvPr/>
          </p:nvSpPr>
          <p:spPr>
            <a:xfrm>
              <a:off x="2742700" y="1039919"/>
              <a:ext cx="9240752" cy="557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31324" y="199688"/>
              <a:ext cx="9240752" cy="81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Rectangle 3"/>
          <p:cNvSpPr/>
          <p:nvPr/>
        </p:nvSpPr>
        <p:spPr>
          <a:xfrm>
            <a:off x="2978411" y="1260421"/>
            <a:ext cx="1291634" cy="1232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/>
          <p:cNvSpPr/>
          <p:nvPr/>
        </p:nvSpPr>
        <p:spPr>
          <a:xfrm>
            <a:off x="65768" y="1012623"/>
            <a:ext cx="2652869" cy="55752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65768" y="197416"/>
            <a:ext cx="2652869" cy="815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207818" y="990602"/>
            <a:ext cx="2510819" cy="22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" y="3269530"/>
            <a:ext cx="2362200" cy="51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Training Progress</a:t>
            </a:r>
            <a:endParaRPr lang="en-PH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4024458"/>
            <a:ext cx="2362200" cy="512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Program Plan</a:t>
            </a:r>
            <a:endParaRPr lang="en-PH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765387"/>
            <a:ext cx="2362200" cy="51276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Daily Report</a:t>
            </a:r>
            <a:endParaRPr lang="en-PH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55021" y="2520720"/>
            <a:ext cx="1956954" cy="4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</a:t>
            </a:r>
            <a:endParaRPr lang="en-PH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Image result for huma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5" y="1143516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97371" y="199363"/>
            <a:ext cx="1821267" cy="8132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BTS</a:t>
            </a:r>
            <a:endParaRPr lang="en-P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" y="211270"/>
            <a:ext cx="765477" cy="7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742700" y="197416"/>
            <a:ext cx="9240752" cy="81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52400" y="5506316"/>
            <a:ext cx="2362200" cy="512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Skills Matrix</a:t>
            </a:r>
            <a:endParaRPr lang="en-PH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61454" y="1263935"/>
            <a:ext cx="8603244" cy="1252727"/>
            <a:chOff x="3036306" y="1240626"/>
            <a:chExt cx="8603244" cy="1252727"/>
          </a:xfrm>
        </p:grpSpPr>
        <p:pic>
          <p:nvPicPr>
            <p:cNvPr id="34" name="Picture 8" descr="Image result for huma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306" y="1293023"/>
              <a:ext cx="1200330" cy="1200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4391456" y="1240626"/>
              <a:ext cx="7248094" cy="124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PH" b="1" dirty="0" err="1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Dann</a:t>
              </a:r>
              <a:r>
                <a:rPr lang="en-PH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 Anthony </a:t>
              </a:r>
              <a:r>
                <a:rPr lang="en-PH" b="1" dirty="0" err="1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Astillero</a:t>
              </a:r>
              <a:endParaRPr lang="en-PH" b="1" dirty="0" smtClean="0">
                <a:latin typeface="Arial monospaced for SAP" panose="020B0609020202030204" pitchFamily="49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No. of skills acquired: 1</a:t>
              </a: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Highest Skill:</a:t>
              </a:r>
            </a:p>
            <a:p>
              <a:pPr>
                <a:lnSpc>
                  <a:spcPct val="150000"/>
                </a:lnSpc>
              </a:pPr>
              <a:r>
                <a:rPr lang="en-PH" sz="1200" b="1" dirty="0" smtClean="0">
                  <a:latin typeface="Arial monospaced for SAP" panose="020B0609020202030204" pitchFamily="49" charset="0"/>
                  <a:cs typeface="Arial" panose="020B0604020202020204" pitchFamily="34" charset="0"/>
                </a:rPr>
                <a:t>Lowest Skill:</a:t>
              </a:r>
              <a:endParaRPr lang="en-PH" sz="1200" b="1" dirty="0" smtClean="0">
                <a:latin typeface="Arial monospaced for SAP" panose="020B0609020202030204" pitchFamily="49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01528" y="3001182"/>
          <a:ext cx="8657072" cy="2926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56222"/>
                <a:gridCol w="1879934"/>
                <a:gridCol w="2501566"/>
                <a:gridCol w="2419350"/>
              </a:tblGrid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Acquired Skill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Current Skill </a:t>
                      </a:r>
                      <a:r>
                        <a:rPr lang="en-PH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Lvl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Instructor’s Evaluation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Facilitator’s Evaluation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254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 monospaced for SAP" panose="020B0609020202030204" pitchFamily="49" charset="0"/>
                        </a:rPr>
                        <a:t>JAVA</a:t>
                      </a:r>
                      <a:endParaRPr lang="en-PH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Arial monospaced for SAP" panose="020B0609020202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2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657850" y="3297662"/>
            <a:ext cx="4884316" cy="263692"/>
            <a:chOff x="5657850" y="3057022"/>
            <a:chExt cx="4884316" cy="263692"/>
          </a:xfrm>
        </p:grpSpPr>
        <p:sp>
          <p:nvSpPr>
            <p:cNvPr id="9" name="5-Point Star 8"/>
            <p:cNvSpPr/>
            <p:nvPr/>
          </p:nvSpPr>
          <p:spPr>
            <a:xfrm>
              <a:off x="5657850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7590926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7974433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10268448" y="3057022"/>
              <a:ext cx="273718" cy="26369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283227" y="5950542"/>
            <a:ext cx="2356323" cy="661119"/>
            <a:chOff x="9283227" y="5661776"/>
            <a:chExt cx="2356323" cy="661119"/>
          </a:xfrm>
        </p:grpSpPr>
        <p:sp>
          <p:nvSpPr>
            <p:cNvPr id="42" name="Rounded Rectangle 41"/>
            <p:cNvSpPr/>
            <p:nvPr/>
          </p:nvSpPr>
          <p:spPr>
            <a:xfrm>
              <a:off x="10628168" y="6066515"/>
              <a:ext cx="1011382" cy="2563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Add Skill</a:t>
              </a:r>
              <a:endParaRPr lang="en-PH" dirty="0"/>
            </a:p>
          </p:txBody>
        </p:sp>
        <p:sp>
          <p:nvSpPr>
            <p:cNvPr id="10" name="Chevron 9"/>
            <p:cNvSpPr/>
            <p:nvPr/>
          </p:nvSpPr>
          <p:spPr>
            <a:xfrm>
              <a:off x="11435013" y="5703035"/>
              <a:ext cx="204537" cy="240632"/>
            </a:xfrm>
            <a:prstGeom prst="chevron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9283227" y="5685840"/>
              <a:ext cx="192506" cy="267981"/>
            </a:xfrm>
            <a:prstGeom prst="chevron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75733" y="5661776"/>
              <a:ext cx="1976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PH" b="1" dirty="0" smtClean="0">
                  <a:solidFill>
                    <a:schemeClr val="accent4">
                      <a:lumMod val="50000"/>
                    </a:schemeClr>
                  </a:solidFill>
                  <a:latin typeface="Arial monospaced for SAP" panose="020B0609020202030204" pitchFamily="49" charset="0"/>
                  <a:cs typeface="Arial" panose="020B0604020202020204" pitchFamily="34" charset="0"/>
                </a:rPr>
                <a:t>1  2  3  4  5</a:t>
              </a:r>
              <a:endParaRPr lang="en-PH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2978411" y="2546811"/>
            <a:ext cx="8686287" cy="3948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PH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356233" y="2691400"/>
            <a:ext cx="157559" cy="121951"/>
            <a:chOff x="6304546" y="2598416"/>
            <a:chExt cx="243180" cy="160829"/>
          </a:xfrm>
        </p:grpSpPr>
        <p:sp>
          <p:nvSpPr>
            <p:cNvPr id="45" name="Oval 44"/>
            <p:cNvSpPr/>
            <p:nvPr/>
          </p:nvSpPr>
          <p:spPr>
            <a:xfrm>
              <a:off x="6304546" y="2598416"/>
              <a:ext cx="142872" cy="1219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447418" y="2703373"/>
              <a:ext cx="100308" cy="55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11208290" y="2543340"/>
            <a:ext cx="0" cy="3983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33806" y="2740996"/>
            <a:ext cx="6550460" cy="3443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4035390" y="2961061"/>
            <a:ext cx="112082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PH" dirty="0" smtClean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79416" y="2976420"/>
            <a:ext cx="3320741" cy="395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 flipV="1">
            <a:off x="8797340" y="3108797"/>
            <a:ext cx="188747" cy="14946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 51"/>
          <p:cNvSpPr/>
          <p:nvPr/>
        </p:nvSpPr>
        <p:spPr>
          <a:xfrm>
            <a:off x="4035390" y="3486603"/>
            <a:ext cx="153125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PH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66137" y="3477781"/>
            <a:ext cx="3334019" cy="40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Isosceles Triangle 54"/>
          <p:cNvSpPr/>
          <p:nvPr/>
        </p:nvSpPr>
        <p:spPr>
          <a:xfrm flipV="1">
            <a:off x="8796128" y="3613691"/>
            <a:ext cx="189502" cy="153454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 56"/>
          <p:cNvSpPr/>
          <p:nvPr/>
        </p:nvSpPr>
        <p:spPr>
          <a:xfrm>
            <a:off x="4029765" y="4011948"/>
            <a:ext cx="17363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PH" dirty="0" smtClean="0">
                <a:latin typeface="Arial" panose="020B0604020202020204" pitchFamily="34" charset="0"/>
                <a:cs typeface="Arial" panose="020B0604020202020204" pitchFamily="34" charset="0"/>
              </a:rPr>
              <a:t>Self-Evaluation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5-Point Star 57"/>
          <p:cNvSpPr/>
          <p:nvPr/>
        </p:nvSpPr>
        <p:spPr>
          <a:xfrm>
            <a:off x="6009966" y="4000120"/>
            <a:ext cx="425052" cy="358594"/>
          </a:xfrm>
          <a:prstGeom prst="star5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5-Point Star 58"/>
          <p:cNvSpPr/>
          <p:nvPr/>
        </p:nvSpPr>
        <p:spPr>
          <a:xfrm>
            <a:off x="6769444" y="3997160"/>
            <a:ext cx="425052" cy="358594"/>
          </a:xfrm>
          <a:prstGeom prst="star5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5-Point Star 59"/>
          <p:cNvSpPr/>
          <p:nvPr/>
        </p:nvSpPr>
        <p:spPr>
          <a:xfrm>
            <a:off x="7528920" y="3997160"/>
            <a:ext cx="425052" cy="358594"/>
          </a:xfrm>
          <a:prstGeom prst="star5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5-Point Star 60"/>
          <p:cNvSpPr/>
          <p:nvPr/>
        </p:nvSpPr>
        <p:spPr>
          <a:xfrm>
            <a:off x="8318044" y="3997160"/>
            <a:ext cx="425052" cy="358594"/>
          </a:xfrm>
          <a:prstGeom prst="star5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Rounded Rectangle 61"/>
          <p:cNvSpPr/>
          <p:nvPr/>
        </p:nvSpPr>
        <p:spPr>
          <a:xfrm>
            <a:off x="9100156" y="5723764"/>
            <a:ext cx="1011382" cy="2563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Submit</a:t>
            </a:r>
            <a:endParaRPr lang="en-PH" dirty="0"/>
          </a:p>
        </p:txBody>
      </p:sp>
      <p:sp>
        <p:nvSpPr>
          <p:cNvPr id="63" name="Rectangle 62"/>
          <p:cNvSpPr/>
          <p:nvPr/>
        </p:nvSpPr>
        <p:spPr>
          <a:xfrm>
            <a:off x="5766137" y="4537218"/>
            <a:ext cx="4277886" cy="1089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b="1" dirty="0" smtClean="0">
                <a:solidFill>
                  <a:schemeClr val="accent4">
                    <a:lumMod val="50000"/>
                  </a:schemeClr>
                </a:solidFill>
              </a:rPr>
              <a:t>Legend:</a:t>
            </a:r>
          </a:p>
          <a:p>
            <a:pPr lvl="2">
              <a:lnSpc>
                <a:spcPct val="150000"/>
              </a:lnSpc>
            </a:pPr>
            <a:r>
              <a:rPr lang="en-US" sz="900" dirty="0" smtClean="0">
                <a:solidFill>
                  <a:schemeClr val="accent4">
                    <a:lumMod val="50000"/>
                  </a:schemeClr>
                </a:solidFill>
              </a:rPr>
              <a:t>Has Received Training or currently learning the skill </a:t>
            </a:r>
          </a:p>
          <a:p>
            <a:pPr lvl="2">
              <a:lnSpc>
                <a:spcPct val="150000"/>
              </a:lnSpc>
            </a:pPr>
            <a:r>
              <a:rPr lang="en-US" sz="900" dirty="0" smtClean="0">
                <a:solidFill>
                  <a:schemeClr val="accent4">
                    <a:lumMod val="50000"/>
                  </a:schemeClr>
                </a:solidFill>
              </a:rPr>
              <a:t>Could Deliver Supported (Can develop but needs coaching)</a:t>
            </a:r>
          </a:p>
          <a:p>
            <a:pPr lvl="2">
              <a:lnSpc>
                <a:spcPct val="150000"/>
              </a:lnSpc>
            </a:pPr>
            <a:r>
              <a:rPr lang="en-US" sz="900" dirty="0" smtClean="0">
                <a:solidFill>
                  <a:schemeClr val="accent4">
                    <a:lumMod val="50000"/>
                  </a:schemeClr>
                </a:solidFill>
              </a:rPr>
              <a:t>Could Deliver Unsupported (mastery of the skill)</a:t>
            </a:r>
            <a:endParaRPr lang="en-US" sz="900" dirty="0">
              <a:solidFill>
                <a:schemeClr val="accent4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900" dirty="0" smtClean="0">
                <a:solidFill>
                  <a:schemeClr val="accent4">
                    <a:lumMod val="50000"/>
                  </a:schemeClr>
                </a:solidFill>
              </a:rPr>
              <a:t>Subject Matter Expert (Mastery of the skill and can conduct training)</a:t>
            </a:r>
            <a:endParaRPr lang="en-PH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958605" y="5414153"/>
            <a:ext cx="604899" cy="108065"/>
            <a:chOff x="5879095" y="5422104"/>
            <a:chExt cx="604899" cy="108065"/>
          </a:xfrm>
        </p:grpSpPr>
        <p:grpSp>
          <p:nvGrpSpPr>
            <p:cNvPr id="65" name="Group 64"/>
            <p:cNvGrpSpPr/>
            <p:nvPr/>
          </p:nvGrpSpPr>
          <p:grpSpPr>
            <a:xfrm>
              <a:off x="5879095" y="5422447"/>
              <a:ext cx="270579" cy="107722"/>
              <a:chOff x="5035591" y="5132693"/>
              <a:chExt cx="270579" cy="107722"/>
            </a:xfrm>
          </p:grpSpPr>
          <p:sp>
            <p:nvSpPr>
              <p:cNvPr id="69" name="5-Point Star 68"/>
              <p:cNvSpPr/>
              <p:nvPr/>
            </p:nvSpPr>
            <p:spPr>
              <a:xfrm>
                <a:off x="5035591" y="5132693"/>
                <a:ext cx="103419" cy="107036"/>
              </a:xfrm>
              <a:prstGeom prst="star5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5-Point Star 69"/>
              <p:cNvSpPr/>
              <p:nvPr/>
            </p:nvSpPr>
            <p:spPr>
              <a:xfrm>
                <a:off x="5202751" y="5133379"/>
                <a:ext cx="103419" cy="107036"/>
              </a:xfrm>
              <a:prstGeom prst="star5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213415" y="5422104"/>
              <a:ext cx="270579" cy="107722"/>
              <a:chOff x="5035591" y="5132693"/>
              <a:chExt cx="270579" cy="107722"/>
            </a:xfrm>
          </p:grpSpPr>
          <p:sp>
            <p:nvSpPr>
              <p:cNvPr id="67" name="5-Point Star 66"/>
              <p:cNvSpPr/>
              <p:nvPr/>
            </p:nvSpPr>
            <p:spPr>
              <a:xfrm>
                <a:off x="5035591" y="5132693"/>
                <a:ext cx="103419" cy="107036"/>
              </a:xfrm>
              <a:prstGeom prst="star5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5-Point Star 67"/>
              <p:cNvSpPr/>
              <p:nvPr/>
            </p:nvSpPr>
            <p:spPr>
              <a:xfrm>
                <a:off x="5202751" y="5133379"/>
                <a:ext cx="103419" cy="107036"/>
              </a:xfrm>
              <a:prstGeom prst="star5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71" name="5-Point Star 70"/>
          <p:cNvSpPr/>
          <p:nvPr/>
        </p:nvSpPr>
        <p:spPr>
          <a:xfrm>
            <a:off x="5958605" y="4806178"/>
            <a:ext cx="103419" cy="107036"/>
          </a:xfrm>
          <a:prstGeom prst="star5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2" name="Group 71"/>
          <p:cNvGrpSpPr/>
          <p:nvPr/>
        </p:nvGrpSpPr>
        <p:grpSpPr>
          <a:xfrm>
            <a:off x="5958605" y="5206035"/>
            <a:ext cx="448619" cy="110552"/>
            <a:chOff x="5045471" y="5310860"/>
            <a:chExt cx="448619" cy="110552"/>
          </a:xfrm>
        </p:grpSpPr>
        <p:sp>
          <p:nvSpPr>
            <p:cNvPr id="73" name="5-Point Star 72"/>
            <p:cNvSpPr/>
            <p:nvPr/>
          </p:nvSpPr>
          <p:spPr>
            <a:xfrm>
              <a:off x="5390671" y="5314376"/>
              <a:ext cx="103419" cy="107036"/>
            </a:xfrm>
            <a:prstGeom prst="star5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045471" y="5310860"/>
              <a:ext cx="270579" cy="107722"/>
              <a:chOff x="5035591" y="5132693"/>
              <a:chExt cx="270579" cy="107722"/>
            </a:xfrm>
          </p:grpSpPr>
          <p:sp>
            <p:nvSpPr>
              <p:cNvPr id="75" name="5-Point Star 74"/>
              <p:cNvSpPr/>
              <p:nvPr/>
            </p:nvSpPr>
            <p:spPr>
              <a:xfrm>
                <a:off x="5035591" y="5132693"/>
                <a:ext cx="103419" cy="107036"/>
              </a:xfrm>
              <a:prstGeom prst="star5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6" name="5-Point Star 75"/>
              <p:cNvSpPr/>
              <p:nvPr/>
            </p:nvSpPr>
            <p:spPr>
              <a:xfrm>
                <a:off x="5202751" y="5133379"/>
                <a:ext cx="103419" cy="107036"/>
              </a:xfrm>
              <a:prstGeom prst="star5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5951913" y="5015635"/>
            <a:ext cx="270579" cy="107722"/>
            <a:chOff x="5035591" y="5132693"/>
            <a:chExt cx="270579" cy="107722"/>
          </a:xfrm>
        </p:grpSpPr>
        <p:sp>
          <p:nvSpPr>
            <p:cNvPr id="78" name="5-Point Star 77"/>
            <p:cNvSpPr/>
            <p:nvPr/>
          </p:nvSpPr>
          <p:spPr>
            <a:xfrm>
              <a:off x="5035591" y="5132693"/>
              <a:ext cx="103419" cy="107036"/>
            </a:xfrm>
            <a:prstGeom prst="star5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5202751" y="5133379"/>
              <a:ext cx="103419" cy="107036"/>
            </a:xfrm>
            <a:prstGeom prst="star5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80" name="Multiply 79"/>
          <p:cNvSpPr/>
          <p:nvPr/>
        </p:nvSpPr>
        <p:spPr>
          <a:xfrm>
            <a:off x="10096500" y="2821647"/>
            <a:ext cx="114300" cy="13142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43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562</Words>
  <Application>Microsoft Office PowerPoint</Application>
  <PresentationFormat>Widescreen</PresentationFormat>
  <Paragraphs>263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MS UI Gothic</vt:lpstr>
      <vt:lpstr>Arial</vt:lpstr>
      <vt:lpstr>Arial Black</vt:lpstr>
      <vt:lpstr>Arial monospaced for SAP</vt:lpstr>
      <vt:lpstr>Calibri</vt:lpstr>
      <vt:lpstr>Calibri Light</vt:lpstr>
      <vt:lpstr>Consolas</vt:lpstr>
      <vt:lpstr>Segoe UI Black</vt:lpstr>
      <vt:lpstr>Showcard Gothic</vt:lpstr>
      <vt:lpstr>Office Theme</vt:lpstr>
      <vt:lpstr>PowerPoint Presentation</vt:lpstr>
      <vt:lpstr>PowerPoint Presentation</vt:lpstr>
      <vt:lpstr>PowerPoint Presentation</vt:lpstr>
      <vt:lpstr>05 07 18</vt:lpstr>
      <vt:lpstr>05 07 18</vt:lpstr>
      <vt:lpstr>05 07 18</vt:lpstr>
      <vt:lpstr>05 07 18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</dc:title>
  <dc:creator>Vios, Ana Marie</dc:creator>
  <cp:lastModifiedBy>Vios, Ana Marie</cp:lastModifiedBy>
  <cp:revision>33</cp:revision>
  <dcterms:created xsi:type="dcterms:W3CDTF">2018-05-09T02:59:18Z</dcterms:created>
  <dcterms:modified xsi:type="dcterms:W3CDTF">2018-05-09T10:08:25Z</dcterms:modified>
</cp:coreProperties>
</file>