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84" r:id="rId5"/>
    <p:sldId id="298" r:id="rId6"/>
    <p:sldId id="297" r:id="rId7"/>
    <p:sldId id="299" r:id="rId8"/>
    <p:sldId id="304" r:id="rId9"/>
    <p:sldId id="300" r:id="rId10"/>
    <p:sldId id="305" r:id="rId11"/>
    <p:sldId id="307" r:id="rId12"/>
    <p:sldId id="314" r:id="rId13"/>
    <p:sldId id="301" r:id="rId14"/>
    <p:sldId id="306" r:id="rId15"/>
    <p:sldId id="303" r:id="rId16"/>
    <p:sldId id="302" r:id="rId17"/>
    <p:sldId id="308" r:id="rId18"/>
    <p:sldId id="310" r:id="rId19"/>
    <p:sldId id="311" r:id="rId20"/>
    <p:sldId id="312" r:id="rId21"/>
    <p:sldId id="313" r:id="rId22"/>
    <p:sldId id="315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3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912" y="10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irezatorabidev.vercel.app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069" y="1586343"/>
            <a:ext cx="8677686" cy="1842657"/>
          </a:xfrm>
        </p:spPr>
        <p:txBody>
          <a:bodyPr/>
          <a:lstStyle/>
          <a:p>
            <a:r>
              <a:rPr lang="en-US" sz="4000" dirty="0">
                <a:latin typeface="Archivo Black" panose="020B0A03020202020B04" pitchFamily="34" charset="0"/>
              </a:rPr>
              <a:t>DeepSeek-R1: Incentivizing Reasoning Capability in LLMs via Reinforcement Learning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630" y="3605846"/>
            <a:ext cx="5354739" cy="630936"/>
          </a:xfrm>
        </p:spPr>
        <p:txBody>
          <a:bodyPr/>
          <a:lstStyle/>
          <a:p>
            <a:r>
              <a:rPr lang="en-US" sz="1800" dirty="0">
                <a:latin typeface="Archivo Black" panose="020B0A03020202020B04" pitchFamily="34" charset="0"/>
              </a:rPr>
              <a:t>Paper Explained By Ali Reza Torabi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2E-E0D5-2E47-39D6-5D5CEC27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53845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Attention Is All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B7635-89C8-4CA7-9485-B8F7C4A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72FD-A340-FA11-D255-5F87D824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B8DB-0160-31D5-0562-18C93895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E43A-9182-465B-FEE4-79155F3E3089}"/>
              </a:ext>
            </a:extLst>
          </p:cNvPr>
          <p:cNvSpPr txBox="1"/>
          <p:nvPr/>
        </p:nvSpPr>
        <p:spPr>
          <a:xfrm>
            <a:off x="333473" y="1275291"/>
            <a:ext cx="473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Is Self Attention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37BBB-3931-E26D-D16D-3BA77EA50357}"/>
              </a:ext>
            </a:extLst>
          </p:cNvPr>
          <p:cNvSpPr txBox="1"/>
          <p:nvPr/>
        </p:nvSpPr>
        <p:spPr>
          <a:xfrm>
            <a:off x="333473" y="1808699"/>
            <a:ext cx="444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Self attention allows the model to relate words to each 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/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blipFill>
                <a:blip r:embed="rId2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C435702-5CC1-B826-2B11-6F429AF2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3474"/>
            <a:ext cx="6485586" cy="4341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47D04-A0CD-3AED-9A24-0CB87B55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97" t="3889"/>
          <a:stretch/>
        </p:blipFill>
        <p:spPr>
          <a:xfrm>
            <a:off x="6274294" y="2067553"/>
            <a:ext cx="5917707" cy="47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0BE9-135B-22B6-9DF8-76C00384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16000-7A4E-CCC9-C2DF-6DCECB6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8BFB-8C87-DA8A-F9E8-A5376C32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E233-3349-0508-1684-06B6AC25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CC363-7C99-C685-EF45-6954258A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84" y="325490"/>
            <a:ext cx="12192000" cy="6671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/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blipFill>
                <a:blip r:embed="rId3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68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F264E-8E6D-0EA8-030B-B759C3FC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A3EB3-865A-008C-70A3-B930B1E9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28A9-9D1C-63CB-FFB5-CF707E6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2802F-5ABE-02C7-428A-5E6301EC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5" t="1100" r="4295"/>
          <a:stretch/>
        </p:blipFill>
        <p:spPr>
          <a:xfrm>
            <a:off x="2513814" y="75414"/>
            <a:ext cx="7164372" cy="6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410D-C353-1268-D9AB-DA8B4A04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CAC9C-A9E0-9F9A-2C5A-BFE5971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8F421-9911-517A-66C8-363557CD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A4C7-0805-A3A2-B2B4-479A183A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5F8B7-433D-2C37-F77F-E9F3DDCA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3" r="833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538-CBD9-A39C-021C-88AE900B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07" y="2126633"/>
            <a:ext cx="8987743" cy="1901952"/>
          </a:xfrm>
        </p:spPr>
        <p:txBody>
          <a:bodyPr/>
          <a:lstStyle/>
          <a:p>
            <a:pPr algn="ctr"/>
            <a:r>
              <a:rPr lang="en-US" sz="6000" dirty="0">
                <a:latin typeface="Archivo Black" panose="020B0A03020202020B04" pitchFamily="34" charset="0"/>
                <a:cs typeface="Arabic Typesetting" panose="03020402040406030203" pitchFamily="66" charset="-78"/>
              </a:rPr>
              <a:t>Deepseek R1, Why Does it Matter ?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42C4C4-210B-DE72-519F-2B110706D9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572526-F3AB-B391-B90C-D88D2F21CE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193C57-346D-5518-8576-0ED8610B34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6539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41A3D-D533-6448-967C-62381206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E8BE1-868F-2AA5-8E5A-F776339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Presention</a:t>
            </a:r>
            <a:r>
              <a:rPr lang="en-US" noProof="0" dirty="0"/>
              <a:t>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2C9A-5606-5563-0AD7-8CDAE367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pic>
        <p:nvPicPr>
          <p:cNvPr id="1026" name="Picture 2" descr="Building a fully local &quot;deep researcher&quot; with DeepSeek-R1">
            <a:extLst>
              <a:ext uri="{FF2B5EF4-FFF2-40B4-BE49-F238E27FC236}">
                <a16:creationId xmlns:a16="http://schemas.microsoft.com/office/drawing/2014/main" id="{DD8EC1C8-EDA6-BCC8-331B-AAA92B255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12926" r="2891" b="14157"/>
          <a:stretch/>
        </p:blipFill>
        <p:spPr bwMode="auto">
          <a:xfrm>
            <a:off x="0" y="709127"/>
            <a:ext cx="12192000" cy="5938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9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94CC-E714-6316-2AB9-630FB2AE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C72A-E375-340C-FEB5-0A9BBA31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18AB-E8F7-1C8A-7DC6-39F91C0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31F6-89D4-FD4F-C41E-66A1E9AA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BE46C-B68B-5619-7A4B-0AD09D0B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5" r="2944"/>
          <a:stretch/>
        </p:blipFill>
        <p:spPr>
          <a:xfrm>
            <a:off x="0" y="0"/>
            <a:ext cx="12169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37477-F336-3BD9-5B14-EA724641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F469A-744D-A53A-9963-46E7270E9CE7}"/>
              </a:ext>
            </a:extLst>
          </p:cNvPr>
          <p:cNvSpPr txBox="1"/>
          <p:nvPr/>
        </p:nvSpPr>
        <p:spPr>
          <a:xfrm>
            <a:off x="898694" y="1183965"/>
            <a:ext cx="103946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ptos Narrow" panose="020B0004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 interesting “aha moment” of an intermediate version of DeepSeek-R1-Zero. The model learns to rethink using an anthropomorphic tone. This is also an aha moment for us, allowing us to witness the power and beauty of reinforcement learning. </a:t>
            </a:r>
          </a:p>
        </p:txBody>
      </p:sp>
    </p:spTree>
    <p:extLst>
      <p:ext uri="{BB962C8B-B14F-4D97-AF65-F5344CB8AC3E}">
        <p14:creationId xmlns:p14="http://schemas.microsoft.com/office/powerpoint/2010/main" val="23552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AC33-64DF-4E12-AACF-C61C80C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E2833-7F8A-1B31-60CD-51B75FB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441B-1D2F-1D45-3732-8107DCC2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6681-64FF-D603-2175-1600A9B6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55AF8-E217-F36B-05BC-358A7DE5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0"/>
            <a:ext cx="11215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3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A4A44-0DD6-B7B2-02FE-EA980705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C9157-8CBF-F340-6AE1-4A31DC3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13C-D598-EA2C-4499-D19FA0D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4BE9C-7C4B-6C0B-861B-3ACA2AF3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087"/>
            <a:ext cx="12192000" cy="60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5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F95-CDA7-4A0A-6709-59EEE3F6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3" y="483784"/>
            <a:ext cx="5534225" cy="1382723"/>
          </a:xfrm>
        </p:spPr>
        <p:txBody>
          <a:bodyPr/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sz="3200" b="1" dirty="0"/>
              <a:t>Understanding The Transformer Architecture 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altLang="en-US" sz="3200" b="1" dirty="0">
                <a:latin typeface="Arial" panose="020B0604020202020204" pitchFamily="34" charset="0"/>
              </a:rPr>
            </a:br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7318-CED6-CD2B-6946-430624DC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4C67-43DF-169D-1BF2-AC2E8FCC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D20D-9FBD-EE2B-6121-8644196D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C323A-F49D-7AFD-D315-1024ACA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38" y="0"/>
            <a:ext cx="637566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F331C5-2C8D-8E55-1BB1-08ECE891AF3A}"/>
              </a:ext>
            </a:extLst>
          </p:cNvPr>
          <p:cNvSpPr txBox="1"/>
          <p:nvPr/>
        </p:nvSpPr>
        <p:spPr>
          <a:xfrm>
            <a:off x="131284" y="1866507"/>
            <a:ext cx="5609640" cy="357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Input Embeddings and Tokens and Positional Encoding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Attention Mechanism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Feed Forward Neural Network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effectLst/>
              </a:rPr>
              <a:t>Output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8030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147" y="1581139"/>
            <a:ext cx="6361310" cy="1664395"/>
          </a:xfrm>
        </p:spPr>
        <p:txBody>
          <a:bodyPr/>
          <a:lstStyle/>
          <a:p>
            <a:r>
              <a:rPr lang="en-US" sz="24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www.alirezatorabidev.vercel.app</a:t>
            </a:r>
            <a:endParaRPr lang="en-US" sz="2400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4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Files Available at : </a:t>
            </a:r>
          </a:p>
          <a:p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github.com/</a:t>
            </a:r>
            <a:r>
              <a:rPr lang="en-US" sz="20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nullxxnerd</a:t>
            </a: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/deepseekR1-presentation</a:t>
            </a:r>
            <a:endParaRPr lang="en-US" sz="24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4DD37-C29D-4C99-5D5E-3E778D1EE81C}"/>
              </a:ext>
            </a:extLst>
          </p:cNvPr>
          <p:cNvSpPr txBox="1"/>
          <p:nvPr/>
        </p:nvSpPr>
        <p:spPr>
          <a:xfrm>
            <a:off x="7576457" y="4366726"/>
            <a:ext cx="3648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References:</a:t>
            </a:r>
            <a:br>
              <a:rPr lang="en-US" sz="2000" dirty="0"/>
            </a:br>
            <a:r>
              <a:rPr lang="en-US" sz="2000" dirty="0"/>
              <a:t>Sharif Machine Learning Course</a:t>
            </a:r>
          </a:p>
          <a:p>
            <a:r>
              <a:rPr lang="en-US" sz="2000" dirty="0"/>
              <a:t>https://github.com/hkproj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5768-DE6D-7178-F0E0-A9DE3C22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6" y="0"/>
            <a:ext cx="12069532" cy="2009221"/>
          </a:xfrm>
        </p:spPr>
        <p:txBody>
          <a:bodyPr/>
          <a:lstStyle/>
          <a:p>
            <a:pPr algn="l"/>
            <a:br>
              <a:rPr lang="en-US" sz="2800" b="1" dirty="0"/>
            </a:br>
            <a:r>
              <a:rPr lang="en-US" sz="2800" b="1" dirty="0"/>
              <a:t>To process text effectively, the first step is to represent words in a way that models can understand.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55A1B-1F33-58E0-FFD2-DEB92599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987FA-455C-313A-749B-D17A6989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5CC0E-FA1F-BDD7-B432-1BD0FFFF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7CB7F-CFC2-6FF4-CE8D-316AD2BE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9" t="12648" r="1055" b="9464"/>
          <a:stretch/>
        </p:blipFill>
        <p:spPr>
          <a:xfrm>
            <a:off x="0" y="2460915"/>
            <a:ext cx="12191998" cy="4298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FE3FF-FDA4-2CB2-84A3-ED7D6CE8937B}"/>
              </a:ext>
            </a:extLst>
          </p:cNvPr>
          <p:cNvSpPr txBox="1"/>
          <p:nvPr/>
        </p:nvSpPr>
        <p:spPr>
          <a:xfrm>
            <a:off x="64332" y="1408122"/>
            <a:ext cx="119532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1.1 One Hot Encoding</a:t>
            </a:r>
            <a:r>
              <a:rPr lang="fa-IR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length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one-hot</a:t>
            </a:r>
            <a:r>
              <a:rPr lang="fa-IR" sz="2400" dirty="0"/>
              <a:t> </a:t>
            </a:r>
            <a:r>
              <a:rPr lang="en-US" sz="2400" dirty="0"/>
              <a:t>vector depends</a:t>
            </a:r>
            <a:r>
              <a:rPr lang="fa-IR" sz="2400" dirty="0"/>
              <a:t> </a:t>
            </a:r>
            <a:r>
              <a:rPr lang="en-US" sz="2400" dirty="0"/>
              <a:t>on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number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unique</a:t>
            </a:r>
            <a:r>
              <a:rPr lang="fa-IR" sz="2400" dirty="0"/>
              <a:t> </a:t>
            </a:r>
            <a:r>
              <a:rPr lang="en-US" sz="2400" dirty="0"/>
              <a:t>words</a:t>
            </a:r>
            <a:r>
              <a:rPr lang="fa-IR" sz="2400" dirty="0"/>
              <a:t> </a:t>
            </a:r>
            <a:r>
              <a:rPr lang="en-US" sz="2400" dirty="0"/>
              <a:t>in</a:t>
            </a:r>
            <a:r>
              <a:rPr lang="fa-IR" sz="2400" dirty="0"/>
              <a:t> </a:t>
            </a:r>
            <a:r>
              <a:rPr lang="en-US" sz="2400" dirty="0"/>
              <a:t>the vocabulary</a:t>
            </a:r>
          </a:p>
        </p:txBody>
      </p:sp>
    </p:spTree>
    <p:extLst>
      <p:ext uri="{BB962C8B-B14F-4D97-AF65-F5344CB8AC3E}">
        <p14:creationId xmlns:p14="http://schemas.microsoft.com/office/powerpoint/2010/main" val="7338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7E94-E222-B2C5-6FA9-3733B731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1.2- Input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CAF75-7E1F-3989-0AE6-2DC52D90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6D013-A9F8-FFBA-6E58-373805F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C12F0-A835-C6BE-96B3-7AA163F1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3683E-ADB2-3FBA-E683-6154B196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3"/>
            <a:ext cx="12191999" cy="5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0E2-3E27-9681-6552-D83B8B0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15" y="417796"/>
            <a:ext cx="11594969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What is an Input Embedding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433EF-C8B2-B2C3-A411-03EF8B20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70222-C7BC-1C95-1EB4-A201A610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02ABE-5951-13A5-E73A-7C6E78A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1DCFC-C5EA-6C7B-C405-F33CFAA0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666"/>
            <a:ext cx="12192000" cy="47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32E-34F7-5034-09DF-A85957D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60D7F-C81B-1B4D-FA7E-FE861FE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5EBC2-3CB3-B547-E217-9435C30C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B4018-1167-B93D-99F4-3DA4E472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2050" name="Picture 2" descr="LLM Architectures Explained: Word Embeddings (Part 2) | by Vipra Singh |  Medium">
            <a:extLst>
              <a:ext uri="{FF2B5EF4-FFF2-40B4-BE49-F238E27FC236}">
                <a16:creationId xmlns:a16="http://schemas.microsoft.com/office/drawing/2014/main" id="{9F567F03-6236-E7BB-AFFC-6D519DD44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t="10241" r="7568" b="166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05BB-2967-AB03-E8FF-CBFD70F8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8" y="0"/>
            <a:ext cx="11764651" cy="1307310"/>
          </a:xfrm>
        </p:spPr>
        <p:txBody>
          <a:bodyPr/>
          <a:lstStyle/>
          <a:p>
            <a:r>
              <a:rPr lang="en-US" sz="3400" dirty="0">
                <a:latin typeface="Archivo Black" panose="020B0A03020202020B04" pitchFamily="34" charset="0"/>
              </a:rPr>
              <a:t>Input Embedding + Positional Encoding = Attention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B79AA9-CE5E-B9FF-02EF-DC099EB8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5623D-6B1E-F552-AE6F-6C6B536A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66B1-FAA6-9360-8E16-7C27B1A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56BB-A6FE-7348-B832-D8F2BF68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19" y="1165186"/>
            <a:ext cx="12249438" cy="5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A0B0-F19A-1A1E-514A-F1C5A27F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3733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Why We Need  Attention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F10B8-527C-91BF-FE82-F53D2CD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DBD40-2B32-EE7D-1D33-C8845714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1A673-A1FD-6CA8-C36F-ED84A211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F2865-58F5-26D7-4E31-D61630BC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660"/>
            <a:ext cx="12192000" cy="56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6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040E2-5090-125E-74F1-83973240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F4348-D699-2BE9-48E0-1F04EC0A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470BD-9DD5-8843-41FE-D1E3F5B1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EEE13-EB4D-FFA9-F386-21518B86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13"/>
          <a:stretch/>
        </p:blipFill>
        <p:spPr>
          <a:xfrm>
            <a:off x="0" y="643564"/>
            <a:ext cx="12192000" cy="60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{BD01C346-BD4C-4E91-93A9-9C0DE6F30138}tf11429527_win32</Template>
  <TotalTime>1072</TotalTime>
  <Words>304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Aptos Narrow</vt:lpstr>
      <vt:lpstr>Archivo Black</vt:lpstr>
      <vt:lpstr>Arial</vt:lpstr>
      <vt:lpstr>Calibri</vt:lpstr>
      <vt:lpstr>Cambria Math</vt:lpstr>
      <vt:lpstr>Century Gothic</vt:lpstr>
      <vt:lpstr>Karla</vt:lpstr>
      <vt:lpstr>Sans Serif Collection</vt:lpstr>
      <vt:lpstr>Univers Condensed Light</vt:lpstr>
      <vt:lpstr>Office Theme</vt:lpstr>
      <vt:lpstr>DeepSeek-R1: Incentivizing Reasoning Capability in LLMs via Reinforcement Learning</vt:lpstr>
      <vt:lpstr>Understanding The Transformer Architecture :     </vt:lpstr>
      <vt:lpstr> To process text effectively, the first step is to represent words in a way that models can understand.</vt:lpstr>
      <vt:lpstr>1.2- Input Embedding</vt:lpstr>
      <vt:lpstr>What is an Input Embedding ? </vt:lpstr>
      <vt:lpstr>PowerPoint Presentation</vt:lpstr>
      <vt:lpstr>Input Embedding + Positional Encoding = Attention Input</vt:lpstr>
      <vt:lpstr>Why We Need  Attention ? </vt:lpstr>
      <vt:lpstr>PowerPoint Presentation</vt:lpstr>
      <vt:lpstr>Attention Is All You Need</vt:lpstr>
      <vt:lpstr>PowerPoint Presentation</vt:lpstr>
      <vt:lpstr>PowerPoint Presentation</vt:lpstr>
      <vt:lpstr>PowerPoint Presentation</vt:lpstr>
      <vt:lpstr>Deepseek R1, Why Does it Matter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Null Nerd</dc:creator>
  <cp:lastModifiedBy>Null Nerd</cp:lastModifiedBy>
  <cp:revision>10</cp:revision>
  <dcterms:created xsi:type="dcterms:W3CDTF">2025-05-02T14:37:08Z</dcterms:created>
  <dcterms:modified xsi:type="dcterms:W3CDTF">2025-05-05T19:09:21Z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