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V4JP7psSiGdTmmLsYYbm68z2A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CC0CF9-6069-42CB-887A-47C63BAA5265}">
  <a:tblStyle styleId="{C5CC0CF9-6069-42CB-887A-47C63BAA52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5e3be633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9" name="Google Shape;239;ga5e3be633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5e3be633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3" name="Google Shape;253;ga5e3be633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5e3be6333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a5e3be6333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5e3be6333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0" name="Google Shape;280;ga5e3be633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79f40720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3" name="Google Shape;293;ga79f40720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ef215bda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4" name="Google Shape;304;gaef215bda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79f407205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9" name="Google Shape;329;ga79f407205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5e049ab4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9" name="Google Shape;349;ga5e049ab4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79f407205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1" name="Google Shape;371;ga79f40720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79f407205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96" name="Google Shape;396;ga79f407205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00c2b5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7" name="Google Shape;407;gb00c2b5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79f40720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8" name="Google Shape;418;ga79f40720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f5094be5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1" name="Google Shape;451;gaf5094be5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f5094be5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2" name="Google Shape;462;gaf5094be5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f44c23c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86" name="Google Shape;486;gaf44c23c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f5094be51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97" name="Google Shape;497;gaf5094be51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79f407205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10" name="Google Shape;510;ga79f407205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f15f36d0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22" name="Google Shape;522;gaf15f36d0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a5e049ab4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34" name="Google Shape;534;ga5e049ab4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f5094be5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7" name="Google Shape;547;gaf5094be5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7" name="Google Shape;5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5e3be6333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a5e3be6333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57e8c8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7" name="Google Shape;217;gaf57e8c8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f57e8c8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8" name="Google Shape;228;gaf57e8c8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178805" y="-2"/>
            <a:ext cx="6013194" cy="1511304"/>
          </a:xfrm>
          <a:custGeom>
            <a:avLst/>
            <a:gdLst/>
            <a:ahLst/>
            <a:cxnLst/>
            <a:rect l="l" t="t" r="r" b="b"/>
            <a:pathLst>
              <a:path w="6013194" h="1511304" extrusionOk="0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65610" y="168677"/>
            <a:ext cx="6013194" cy="134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Project</a:t>
            </a:r>
            <a:endParaRPr/>
          </a:p>
        </p:txBody>
      </p:sp>
      <p:pic>
        <p:nvPicPr>
          <p:cNvPr id="103" name="Google Shape;103;p1" descr="A picture containing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7741" r="23090"/>
          <a:stretch/>
        </p:blipFill>
        <p:spPr>
          <a:xfrm>
            <a:off x="1" y="1690692"/>
            <a:ext cx="5859851" cy="2502787"/>
          </a:xfrm>
          <a:custGeom>
            <a:avLst/>
            <a:gdLst/>
            <a:ahLst/>
            <a:cxnLst/>
            <a:rect l="l" t="t" r="r" b="b"/>
            <a:pathLst>
              <a:path w="5859851" h="2502787" extrusionOk="0">
                <a:moveTo>
                  <a:pt x="255181" y="0"/>
                </a:moveTo>
                <a:lnTo>
                  <a:pt x="5859851" y="0"/>
                </a:lnTo>
                <a:lnTo>
                  <a:pt x="4700603" y="2501837"/>
                </a:lnTo>
                <a:lnTo>
                  <a:pt x="4445862" y="2501837"/>
                </a:lnTo>
                <a:lnTo>
                  <a:pt x="4445422" y="2502787"/>
                </a:lnTo>
                <a:lnTo>
                  <a:pt x="0" y="2502787"/>
                </a:lnTo>
                <a:lnTo>
                  <a:pt x="0" y="950"/>
                </a:lnTo>
                <a:lnTo>
                  <a:pt x="255181" y="95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04" name="Google Shape;104;p1" descr="A picture containing drawing,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8347" r="1190"/>
          <a:stretch/>
        </p:blipFill>
        <p:spPr>
          <a:xfrm>
            <a:off x="0" y="4357117"/>
            <a:ext cx="4640742" cy="2500884"/>
          </a:xfrm>
          <a:custGeom>
            <a:avLst/>
            <a:gdLst/>
            <a:ahLst/>
            <a:cxnLst/>
            <a:rect l="l" t="t" r="r" b="b"/>
            <a:pathLst>
              <a:path w="4640742" h="2500884" extrusionOk="0">
                <a:moveTo>
                  <a:pt x="0" y="0"/>
                </a:moveTo>
                <a:lnTo>
                  <a:pt x="4640742" y="0"/>
                </a:lnTo>
                <a:lnTo>
                  <a:pt x="4640742" y="1"/>
                </a:lnTo>
                <a:lnTo>
                  <a:pt x="4639450" y="1"/>
                </a:lnTo>
                <a:lnTo>
                  <a:pt x="3480643" y="2500884"/>
                </a:lnTo>
                <a:lnTo>
                  <a:pt x="0" y="250088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3480797" y="1690688"/>
            <a:ext cx="8711202" cy="5167312"/>
          </a:xfrm>
          <a:custGeom>
            <a:avLst/>
            <a:gdLst/>
            <a:ahLst/>
            <a:cxnLst/>
            <a:rect l="l" t="t" r="r" b="b"/>
            <a:pathLst>
              <a:path w="8711202" h="5167312" extrusionOk="0">
                <a:moveTo>
                  <a:pt x="2613984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3984" y="952"/>
                </a:lnTo>
                <a:close/>
                <a:moveTo>
                  <a:pt x="0" y="0"/>
                </a:moveTo>
                <a:lnTo>
                  <a:pt x="2173113" y="0"/>
                </a:lnTo>
                <a:lnTo>
                  <a:pt x="217311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6096000" y="2176272"/>
            <a:ext cx="5945195" cy="4005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FFFE"/>
                </a:solidFill>
              </a:rPr>
              <a:t>COURSE: Z534 Search</a:t>
            </a:r>
            <a:endParaRPr sz="2000">
              <a:solidFill>
                <a:srgbClr val="FFFFFE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FFFE"/>
                </a:solidFill>
              </a:rPr>
              <a:t>INSTRUCTOR: Xiaozhong Liu</a:t>
            </a:r>
            <a:endParaRPr sz="2000">
              <a:solidFill>
                <a:srgbClr val="FFFFFE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FFFE"/>
                </a:solidFill>
              </a:rPr>
              <a:t>GROUP:  Abhishek Bane, Rohit Rokde, Vidit Mohaniya</a:t>
            </a:r>
            <a:endParaRPr sz="2000">
              <a:solidFill>
                <a:srgbClr val="FFFFF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5e3be6333_0_14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ga5e3be6333_0_14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243" name="Google Shape;243;ga5e3be6333_0_14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4" name="Google Shape;244;ga5e3be6333_0_14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ga5e3be6333_0_14"/>
          <p:cNvSpPr/>
          <p:nvPr/>
        </p:nvSpPr>
        <p:spPr>
          <a:xfrm>
            <a:off x="596464" y="318045"/>
            <a:ext cx="10999200" cy="532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a5e3be6333_0_14"/>
          <p:cNvSpPr txBox="1">
            <a:spLocks noGrp="1"/>
          </p:cNvSpPr>
          <p:nvPr>
            <p:ph type="title"/>
          </p:nvPr>
        </p:nvSpPr>
        <p:spPr>
          <a:xfrm>
            <a:off x="1060232" y="5021579"/>
            <a:ext cx="100716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800"/>
              <a:t>User-Based Similarity Matrices</a:t>
            </a:r>
            <a:endParaRPr sz="52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endParaRPr sz="4800"/>
          </a:p>
        </p:txBody>
      </p:sp>
      <p:sp>
        <p:nvSpPr>
          <p:cNvPr id="247" name="Google Shape;247;ga5e3be6333_0_14"/>
          <p:cNvSpPr txBox="1">
            <a:spLocks noGrp="1"/>
          </p:cNvSpPr>
          <p:nvPr>
            <p:ph type="body" idx="1"/>
          </p:nvPr>
        </p:nvSpPr>
        <p:spPr>
          <a:xfrm>
            <a:off x="1060232" y="4943175"/>
            <a:ext cx="10071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48" name="Google Shape;248;ga5e3be6333_0_14"/>
          <p:cNvSpPr txBox="1"/>
          <p:nvPr/>
        </p:nvSpPr>
        <p:spPr>
          <a:xfrm>
            <a:off x="-118471" y="402825"/>
            <a:ext cx="7043100" cy="179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9" name="Google Shape;249;ga5e3be6333_0_14"/>
          <p:cNvSpPr txBox="1"/>
          <p:nvPr/>
        </p:nvSpPr>
        <p:spPr>
          <a:xfrm>
            <a:off x="6096604" y="2060377"/>
            <a:ext cx="6094500" cy="144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0" name="Google Shape;250;ga5e3be6333_0_14"/>
          <p:cNvSpPr txBox="1"/>
          <p:nvPr/>
        </p:nvSpPr>
        <p:spPr>
          <a:xfrm>
            <a:off x="-165527" y="3198086"/>
            <a:ext cx="7253700" cy="1440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5e3be6333_0_102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ga5e3be6333_0_102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257" name="Google Shape;257;ga5e3be6333_0_102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8" name="Google Shape;258;ga5e3be6333_0_102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ga5e3be6333_0_102"/>
          <p:cNvSpPr/>
          <p:nvPr/>
        </p:nvSpPr>
        <p:spPr>
          <a:xfrm>
            <a:off x="596464" y="318045"/>
            <a:ext cx="10999200" cy="532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a5e3be6333_0_102"/>
          <p:cNvSpPr txBox="1">
            <a:spLocks noGrp="1"/>
          </p:cNvSpPr>
          <p:nvPr>
            <p:ph type="title"/>
          </p:nvPr>
        </p:nvSpPr>
        <p:spPr>
          <a:xfrm>
            <a:off x="1060232" y="3883014"/>
            <a:ext cx="100716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800"/>
              <a:t>Used-Based CF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a5e3be6333_0_102"/>
          <p:cNvSpPr txBox="1">
            <a:spLocks noGrp="1"/>
          </p:cNvSpPr>
          <p:nvPr>
            <p:ph type="body" idx="1"/>
          </p:nvPr>
        </p:nvSpPr>
        <p:spPr>
          <a:xfrm>
            <a:off x="1060232" y="4943175"/>
            <a:ext cx="10071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62" name="Google Shape;262;ga5e3be6333_0_102"/>
          <p:cNvSpPr txBox="1"/>
          <p:nvPr/>
        </p:nvSpPr>
        <p:spPr>
          <a:xfrm>
            <a:off x="407115" y="487477"/>
            <a:ext cx="5443200" cy="418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Google Shape;263;ga5e3be6333_0_102"/>
          <p:cNvSpPr txBox="1"/>
          <p:nvPr/>
        </p:nvSpPr>
        <p:spPr>
          <a:xfrm>
            <a:off x="5266677" y="1786091"/>
            <a:ext cx="6094500" cy="1566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5e3be6333_0_189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ga5e3be6333_0_189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270" name="Google Shape;270;ga5e3be6333_0_189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" name="Google Shape;271;ga5e3be6333_0_189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ga5e3be6333_0_189"/>
          <p:cNvSpPr/>
          <p:nvPr/>
        </p:nvSpPr>
        <p:spPr>
          <a:xfrm>
            <a:off x="596464" y="318045"/>
            <a:ext cx="10999200" cy="532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a5e3be6333_0_189"/>
          <p:cNvSpPr txBox="1">
            <a:spLocks noGrp="1"/>
          </p:cNvSpPr>
          <p:nvPr>
            <p:ph type="title"/>
          </p:nvPr>
        </p:nvSpPr>
        <p:spPr>
          <a:xfrm>
            <a:off x="1060232" y="4335779"/>
            <a:ext cx="100716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800"/>
              <a:t>Item-Based Similarity Matrices</a:t>
            </a:r>
            <a:endParaRPr sz="4800"/>
          </a:p>
        </p:txBody>
      </p:sp>
      <p:sp>
        <p:nvSpPr>
          <p:cNvPr id="274" name="Google Shape;274;ga5e3be6333_0_189"/>
          <p:cNvSpPr txBox="1">
            <a:spLocks noGrp="1"/>
          </p:cNvSpPr>
          <p:nvPr>
            <p:ph type="body" idx="1"/>
          </p:nvPr>
        </p:nvSpPr>
        <p:spPr>
          <a:xfrm>
            <a:off x="1060232" y="4943175"/>
            <a:ext cx="10071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75" name="Google Shape;275;ga5e3be6333_0_189"/>
          <p:cNvSpPr txBox="1"/>
          <p:nvPr/>
        </p:nvSpPr>
        <p:spPr>
          <a:xfrm>
            <a:off x="-118471" y="429453"/>
            <a:ext cx="7043100" cy="179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6" name="Google Shape;276;ga5e3be6333_0_189"/>
          <p:cNvSpPr txBox="1"/>
          <p:nvPr/>
        </p:nvSpPr>
        <p:spPr>
          <a:xfrm>
            <a:off x="6110779" y="2031790"/>
            <a:ext cx="6094500" cy="144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7" name="Google Shape;277;ga5e3be6333_0_189"/>
          <p:cNvSpPr txBox="1"/>
          <p:nvPr/>
        </p:nvSpPr>
        <p:spPr>
          <a:xfrm>
            <a:off x="-89322" y="3045677"/>
            <a:ext cx="6848400" cy="1440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5e3be6333_0_277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ga5e3be6333_0_277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284" name="Google Shape;284;ga5e3be6333_0_277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5" name="Google Shape;285;ga5e3be6333_0_277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ga5e3be6333_0_277"/>
          <p:cNvSpPr/>
          <p:nvPr/>
        </p:nvSpPr>
        <p:spPr>
          <a:xfrm>
            <a:off x="596464" y="318045"/>
            <a:ext cx="10999200" cy="532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a5e3be6333_0_277"/>
          <p:cNvSpPr txBox="1">
            <a:spLocks noGrp="1"/>
          </p:cNvSpPr>
          <p:nvPr>
            <p:ph type="title"/>
          </p:nvPr>
        </p:nvSpPr>
        <p:spPr>
          <a:xfrm>
            <a:off x="1060232" y="3883014"/>
            <a:ext cx="100716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800"/>
              <a:t>Item-Based CF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a5e3be6333_0_277"/>
          <p:cNvSpPr txBox="1">
            <a:spLocks noGrp="1"/>
          </p:cNvSpPr>
          <p:nvPr>
            <p:ph type="body" idx="1"/>
          </p:nvPr>
        </p:nvSpPr>
        <p:spPr>
          <a:xfrm>
            <a:off x="1060232" y="4943175"/>
            <a:ext cx="10071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89" name="Google Shape;289;ga5e3be6333_0_277"/>
          <p:cNvSpPr txBox="1"/>
          <p:nvPr/>
        </p:nvSpPr>
        <p:spPr>
          <a:xfrm>
            <a:off x="407115" y="487477"/>
            <a:ext cx="5443200" cy="418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ga5e3be6333_0_277"/>
          <p:cNvSpPr txBox="1"/>
          <p:nvPr/>
        </p:nvSpPr>
        <p:spPr>
          <a:xfrm>
            <a:off x="5266677" y="1786091"/>
            <a:ext cx="6094500" cy="1566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79f407205_1_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a79f407205_1_12"/>
          <p:cNvSpPr/>
          <p:nvPr/>
        </p:nvSpPr>
        <p:spPr>
          <a:xfrm>
            <a:off x="321732" y="321733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a79f407205_1_12"/>
          <p:cNvSpPr/>
          <p:nvPr/>
        </p:nvSpPr>
        <p:spPr>
          <a:xfrm flipH="1">
            <a:off x="8576660" y="3335867"/>
            <a:ext cx="329190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a79f407205_1_12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a79f407205_1_12"/>
          <p:cNvSpPr txBox="1">
            <a:spLocks noGrp="1"/>
          </p:cNvSpPr>
          <p:nvPr>
            <p:ph type="title"/>
          </p:nvPr>
        </p:nvSpPr>
        <p:spPr>
          <a:xfrm>
            <a:off x="1006900" y="1188637"/>
            <a:ext cx="31413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5940"/>
              <a:t>Model Based CF</a:t>
            </a:r>
            <a:endParaRPr/>
          </a:p>
        </p:txBody>
      </p:sp>
      <p:cxnSp>
        <p:nvCxnSpPr>
          <p:cNvPr id="300" name="Google Shape;300;ga79f407205_1_12"/>
          <p:cNvCxnSpPr/>
          <p:nvPr/>
        </p:nvCxnSpPr>
        <p:spPr>
          <a:xfrm>
            <a:off x="4654296" y="1852863"/>
            <a:ext cx="0" cy="3236400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1" name="Google Shape;301;ga79f407205_1_12"/>
          <p:cNvSpPr txBox="1">
            <a:spLocks noGrp="1"/>
          </p:cNvSpPr>
          <p:nvPr>
            <p:ph type="body" idx="1"/>
          </p:nvPr>
        </p:nvSpPr>
        <p:spPr>
          <a:xfrm>
            <a:off x="5138928" y="1338729"/>
            <a:ext cx="4795500" cy="4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68580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Matrix Factorization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SVD with Gradient Descent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Alternating Least Squares</a:t>
            </a:r>
            <a:endParaRPr/>
          </a:p>
          <a:p>
            <a:pPr marL="685800" lvl="1" indent="-228600" algn="l" rtl="0">
              <a:lnSpc>
                <a:spcPct val="115000"/>
              </a:lnSpc>
              <a:spcBef>
                <a:spcPts val="1100"/>
              </a:spcBef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Social Context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ef215bda8_0_24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gaef215bda8_0_24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308" name="Google Shape;308;gaef215bda8_0_24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9" name="Google Shape;309;gaef215bda8_0_24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gaef215bda8_0_24"/>
          <p:cNvSpPr/>
          <p:nvPr/>
        </p:nvSpPr>
        <p:spPr>
          <a:xfrm>
            <a:off x="596475" y="318050"/>
            <a:ext cx="10999200" cy="606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aef215bda8_0_24"/>
          <p:cNvSpPr txBox="1"/>
          <p:nvPr/>
        </p:nvSpPr>
        <p:spPr>
          <a:xfrm>
            <a:off x="826275" y="446175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Factorization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aef215bda8_0_24"/>
          <p:cNvSpPr/>
          <p:nvPr/>
        </p:nvSpPr>
        <p:spPr>
          <a:xfrm>
            <a:off x="826275" y="1440200"/>
            <a:ext cx="2457900" cy="3385500"/>
          </a:xfrm>
          <a:prstGeom prst="rect">
            <a:avLst/>
          </a:prstGeom>
          <a:solidFill>
            <a:srgbClr val="A2C4C9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aef215bda8_0_24"/>
          <p:cNvSpPr/>
          <p:nvPr/>
        </p:nvSpPr>
        <p:spPr>
          <a:xfrm>
            <a:off x="4090775" y="1440200"/>
            <a:ext cx="1355100" cy="33855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aef215bda8_0_24"/>
          <p:cNvSpPr/>
          <p:nvPr/>
        </p:nvSpPr>
        <p:spPr>
          <a:xfrm>
            <a:off x="5641825" y="1440200"/>
            <a:ext cx="2161200" cy="16134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aef215bda8_0_24"/>
          <p:cNvSpPr txBox="1"/>
          <p:nvPr/>
        </p:nvSpPr>
        <p:spPr>
          <a:xfrm>
            <a:off x="73125" y="2681275"/>
            <a:ext cx="828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aef215bda8_0_24"/>
          <p:cNvSpPr txBox="1"/>
          <p:nvPr/>
        </p:nvSpPr>
        <p:spPr>
          <a:xfrm>
            <a:off x="1449550" y="1081075"/>
            <a:ext cx="1482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Business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aef215bda8_0_24"/>
          <p:cNvSpPr txBox="1"/>
          <p:nvPr/>
        </p:nvSpPr>
        <p:spPr>
          <a:xfrm>
            <a:off x="1136425" y="2605075"/>
            <a:ext cx="1714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User-Business Sparse Matrix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aef215bda8_0_24"/>
          <p:cNvSpPr txBox="1"/>
          <p:nvPr/>
        </p:nvSpPr>
        <p:spPr>
          <a:xfrm>
            <a:off x="3889975" y="2603900"/>
            <a:ext cx="1714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User latent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factors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aef215bda8_0_24"/>
          <p:cNvSpPr txBox="1"/>
          <p:nvPr/>
        </p:nvSpPr>
        <p:spPr>
          <a:xfrm>
            <a:off x="5871175" y="1765700"/>
            <a:ext cx="1714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Business latent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factors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aef215bda8_0_24"/>
          <p:cNvSpPr txBox="1"/>
          <p:nvPr/>
        </p:nvSpPr>
        <p:spPr>
          <a:xfrm>
            <a:off x="3425925" y="2376475"/>
            <a:ext cx="828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>
                <a:latin typeface="Calibri"/>
                <a:ea typeface="Calibri"/>
                <a:cs typeface="Calibri"/>
                <a:sym typeface="Calibri"/>
              </a:rPr>
              <a:t>=</a:t>
            </a:r>
            <a:endParaRPr sz="5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aef215bda8_0_24"/>
          <p:cNvSpPr txBox="1"/>
          <p:nvPr/>
        </p:nvSpPr>
        <p:spPr>
          <a:xfrm>
            <a:off x="7998975" y="1437675"/>
            <a:ext cx="3814200" cy="41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Estimate a matrix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pred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such that matrix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=PQ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is close to the User-Business matrix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Cost Function: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Square difference between Actual and Predicted ratings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aef215bda8_0_24"/>
          <p:cNvSpPr txBox="1"/>
          <p:nvPr/>
        </p:nvSpPr>
        <p:spPr>
          <a:xfrm>
            <a:off x="1597125" y="3214675"/>
            <a:ext cx="828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(R)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aef215bda8_0_24"/>
          <p:cNvSpPr txBox="1"/>
          <p:nvPr/>
        </p:nvSpPr>
        <p:spPr>
          <a:xfrm>
            <a:off x="4332925" y="3243725"/>
            <a:ext cx="828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(P)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aef215bda8_0_24"/>
          <p:cNvSpPr txBox="1"/>
          <p:nvPr/>
        </p:nvSpPr>
        <p:spPr>
          <a:xfrm>
            <a:off x="6314125" y="2329325"/>
            <a:ext cx="828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(Q)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aef215bda8_0_24"/>
          <p:cNvSpPr txBox="1"/>
          <p:nvPr/>
        </p:nvSpPr>
        <p:spPr>
          <a:xfrm>
            <a:off x="826275" y="5348275"/>
            <a:ext cx="2599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n x m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matrix where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n = Number of Users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 =Number of Businesses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aef215bda8_0_24"/>
          <p:cNvSpPr txBox="1"/>
          <p:nvPr/>
        </p:nvSpPr>
        <p:spPr>
          <a:xfrm>
            <a:off x="4090775" y="5348275"/>
            <a:ext cx="2599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n x k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matrix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 x m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matrix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Number of latent factors (small)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79f407205_1_56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Google Shape;332;ga79f407205_1_56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333" name="Google Shape;333;ga79f407205_1_56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4" name="Google Shape;334;ga79f407205_1_56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ga79f407205_1_56"/>
          <p:cNvSpPr/>
          <p:nvPr/>
        </p:nvSpPr>
        <p:spPr>
          <a:xfrm>
            <a:off x="596475" y="318050"/>
            <a:ext cx="10999200" cy="606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a79f407205_1_56"/>
          <p:cNvSpPr txBox="1"/>
          <p:nvPr/>
        </p:nvSpPr>
        <p:spPr>
          <a:xfrm>
            <a:off x="826275" y="446175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Singular Value Decomposition 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a79f407205_1_56"/>
          <p:cNvSpPr txBox="1"/>
          <p:nvPr/>
        </p:nvSpPr>
        <p:spPr>
          <a:xfrm>
            <a:off x="826275" y="1170500"/>
            <a:ext cx="10986900" cy="4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 =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		   		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Minimization: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by Stochastic Gradient Descent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a79f407205_1_56"/>
          <p:cNvSpPr txBox="1"/>
          <p:nvPr/>
        </p:nvSpPr>
        <p:spPr>
          <a:xfrm>
            <a:off x="9684650" y="2315125"/>
            <a:ext cx="1235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Regularization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a79f407205_1_56"/>
          <p:cNvSpPr txBox="1"/>
          <p:nvPr/>
        </p:nvSpPr>
        <p:spPr>
          <a:xfrm>
            <a:off x="3646450" y="2543725"/>
            <a:ext cx="2346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Square of (Actual - Predicted)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ga79f407205_1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400" y="1291877"/>
            <a:ext cx="5844725" cy="99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ga79f407205_1_56"/>
          <p:cNvCxnSpPr>
            <a:endCxn id="339" idx="0"/>
          </p:cNvCxnSpPr>
          <p:nvPr/>
        </p:nvCxnSpPr>
        <p:spPr>
          <a:xfrm flipH="1">
            <a:off x="4819600" y="1984225"/>
            <a:ext cx="716700" cy="5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ga79f407205_1_56"/>
          <p:cNvCxnSpPr/>
          <p:nvPr/>
        </p:nvCxnSpPr>
        <p:spPr>
          <a:xfrm>
            <a:off x="8834525" y="1984175"/>
            <a:ext cx="1075200" cy="4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ga79f407205_1_56"/>
          <p:cNvCxnSpPr/>
          <p:nvPr/>
        </p:nvCxnSpPr>
        <p:spPr>
          <a:xfrm>
            <a:off x="7301800" y="1951550"/>
            <a:ext cx="0" cy="4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" name="Google Shape;344;ga79f407205_1_56"/>
          <p:cNvSpPr txBox="1"/>
          <p:nvPr/>
        </p:nvSpPr>
        <p:spPr>
          <a:xfrm>
            <a:off x="6941450" y="2391325"/>
            <a:ext cx="1235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Biases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ga79f407205_1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275" y="3882917"/>
            <a:ext cx="4600675" cy="23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a79f407205_1_56"/>
          <p:cNvSpPr txBox="1"/>
          <p:nvPr/>
        </p:nvSpPr>
        <p:spPr>
          <a:xfrm>
            <a:off x="6902075" y="4003775"/>
            <a:ext cx="3923100" cy="23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ui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the difference between actual and predicted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highlight>
                  <a:srgbClr val="FCFCFC"/>
                </a:highlight>
              </a:rPr>
              <a:t>λ </a:t>
            </a:r>
            <a:r>
              <a:rPr lang="en-US" sz="1800"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is the regularization parameter</a:t>
            </a:r>
            <a:endParaRPr sz="1800"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CFCF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1">
                <a:highlight>
                  <a:srgbClr val="FCFCFC"/>
                </a:highlight>
              </a:rPr>
              <a:t>𝛾 </a:t>
            </a:r>
            <a:r>
              <a:rPr lang="en-US" sz="1800"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is the learning rate</a:t>
            </a:r>
            <a:endParaRPr sz="2200"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5e049ab48_1_0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ga5e049ab48_1_0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353" name="Google Shape;353;ga5e049ab48_1_0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4" name="Google Shape;354;ga5e049ab48_1_0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ga5e049ab48_1_0"/>
          <p:cNvSpPr/>
          <p:nvPr/>
        </p:nvSpPr>
        <p:spPr>
          <a:xfrm>
            <a:off x="596475" y="318050"/>
            <a:ext cx="10999200" cy="606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a5e049ab48_1_0"/>
          <p:cNvSpPr txBox="1"/>
          <p:nvPr/>
        </p:nvSpPr>
        <p:spPr>
          <a:xfrm>
            <a:off x="826275" y="446175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Alternating Least Squares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a5e049ab48_1_0"/>
          <p:cNvSpPr txBox="1"/>
          <p:nvPr/>
        </p:nvSpPr>
        <p:spPr>
          <a:xfrm>
            <a:off x="826275" y="1170500"/>
            <a:ext cx="10986900" cy="4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		   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Cost Function =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Algorithm: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Initialize user vector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(can be random)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each restaurant, compute									 where 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is the vector of ratings for 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										                                    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each user, compute 										 	where 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the vector of ratings of a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													  	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Repeat for N iterations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ga5e049ab48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4800" y="3771975"/>
            <a:ext cx="3828650" cy="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a5e049ab4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650" y="4610825"/>
            <a:ext cx="3828650" cy="48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a5e049ab48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800" y="1606150"/>
            <a:ext cx="5825650" cy="76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ga5e049ab48_1_0"/>
          <p:cNvCxnSpPr/>
          <p:nvPr/>
        </p:nvCxnSpPr>
        <p:spPr>
          <a:xfrm>
            <a:off x="7290688" y="2295750"/>
            <a:ext cx="2346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ga5e049ab48_1_0"/>
          <p:cNvCxnSpPr/>
          <p:nvPr/>
        </p:nvCxnSpPr>
        <p:spPr>
          <a:xfrm>
            <a:off x="8322075" y="2304150"/>
            <a:ext cx="0" cy="26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ga5e049ab48_1_0"/>
          <p:cNvCxnSpPr/>
          <p:nvPr/>
        </p:nvCxnSpPr>
        <p:spPr>
          <a:xfrm rot="10800000" flipH="1">
            <a:off x="8311425" y="2559050"/>
            <a:ext cx="1351500" cy="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Google Shape;364;ga5e049ab48_1_0"/>
          <p:cNvSpPr txBox="1"/>
          <p:nvPr/>
        </p:nvSpPr>
        <p:spPr>
          <a:xfrm>
            <a:off x="9684650" y="2315125"/>
            <a:ext cx="1235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Regularization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ga5e049ab48_1_0"/>
          <p:cNvCxnSpPr/>
          <p:nvPr/>
        </p:nvCxnSpPr>
        <p:spPr>
          <a:xfrm>
            <a:off x="5172099" y="2295750"/>
            <a:ext cx="123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ga5e049ab48_1_0"/>
          <p:cNvCxnSpPr/>
          <p:nvPr/>
        </p:nvCxnSpPr>
        <p:spPr>
          <a:xfrm>
            <a:off x="5795249" y="2304150"/>
            <a:ext cx="0" cy="26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ga5e049ab48_1_0"/>
          <p:cNvCxnSpPr/>
          <p:nvPr/>
        </p:nvCxnSpPr>
        <p:spPr>
          <a:xfrm rot="10800000">
            <a:off x="4867925" y="2540175"/>
            <a:ext cx="9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" name="Google Shape;368;ga5e049ab48_1_0"/>
          <p:cNvSpPr txBox="1"/>
          <p:nvPr/>
        </p:nvSpPr>
        <p:spPr>
          <a:xfrm>
            <a:off x="2579650" y="2315125"/>
            <a:ext cx="2346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Square of (Actual - Predicted)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79f407205_1_80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ga79f407205_1_80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375" name="Google Shape;375;ga79f407205_1_80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6" name="Google Shape;376;ga79f407205_1_80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ga79f407205_1_80"/>
          <p:cNvSpPr/>
          <p:nvPr/>
        </p:nvSpPr>
        <p:spPr>
          <a:xfrm>
            <a:off x="596400" y="318050"/>
            <a:ext cx="10999200" cy="606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a79f407205_1_80"/>
          <p:cNvSpPr txBox="1"/>
          <p:nvPr/>
        </p:nvSpPr>
        <p:spPr>
          <a:xfrm>
            <a:off x="826275" y="446175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Improving recommendations with Social context (friends)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a79f407205_1_80"/>
          <p:cNvSpPr txBox="1"/>
          <p:nvPr/>
        </p:nvSpPr>
        <p:spPr>
          <a:xfrm>
            <a:off x="826275" y="1209075"/>
            <a:ext cx="10986900" cy="20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Not everyone who visits a restaurant rates it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users who have friends on yelp most likely have similar restaurant preferences. If a restaurant was positively rated by a lot of friends, then the user might most likely rate it positively as well.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ga79f407205_1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99" y="4148449"/>
            <a:ext cx="991500" cy="9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a79f407205_1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99" y="3156949"/>
            <a:ext cx="991500" cy="9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a79f407205_1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599" y="4148449"/>
            <a:ext cx="991500" cy="9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a79f407205_1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99" y="5150524"/>
            <a:ext cx="991500" cy="9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a79f407205_1_80"/>
          <p:cNvSpPr/>
          <p:nvPr/>
        </p:nvSpPr>
        <p:spPr>
          <a:xfrm rot="-1473655">
            <a:off x="1572790" y="3795376"/>
            <a:ext cx="571620" cy="3893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a79f407205_1_80"/>
          <p:cNvSpPr/>
          <p:nvPr/>
        </p:nvSpPr>
        <p:spPr>
          <a:xfrm>
            <a:off x="1713925" y="4485375"/>
            <a:ext cx="555300" cy="38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a79f407205_1_80"/>
          <p:cNvSpPr/>
          <p:nvPr/>
        </p:nvSpPr>
        <p:spPr>
          <a:xfrm rot="-1370168">
            <a:off x="1497521" y="3522264"/>
            <a:ext cx="336256" cy="337988"/>
          </a:xfrm>
          <a:prstGeom prst="mathPlus">
            <a:avLst>
              <a:gd name="adj1" fmla="val 2352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a79f407205_1_80"/>
          <p:cNvSpPr/>
          <p:nvPr/>
        </p:nvSpPr>
        <p:spPr>
          <a:xfrm rot="3067">
            <a:off x="1707895" y="4219543"/>
            <a:ext cx="336300" cy="337800"/>
          </a:xfrm>
          <a:prstGeom prst="mathPlus">
            <a:avLst>
              <a:gd name="adj1" fmla="val 2352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a79f407205_1_80"/>
          <p:cNvSpPr txBox="1"/>
          <p:nvPr/>
        </p:nvSpPr>
        <p:spPr>
          <a:xfrm>
            <a:off x="4504650" y="2904050"/>
            <a:ext cx="7090800" cy="23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positive ratings (&gt;=3 stars) from a user’s friends for a business are used as proxy interactions between the user and that business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estimate this user-restaurant matrix with proxy interactions as product of user and business matrices with latent factors using 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a79f407205_1_80"/>
          <p:cNvSpPr txBox="1"/>
          <p:nvPr/>
        </p:nvSpPr>
        <p:spPr>
          <a:xfrm>
            <a:off x="886775" y="5013750"/>
            <a:ext cx="6819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a79f407205_1_80"/>
          <p:cNvSpPr txBox="1"/>
          <p:nvPr/>
        </p:nvSpPr>
        <p:spPr>
          <a:xfrm>
            <a:off x="2506200" y="3030675"/>
            <a:ext cx="7926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Friend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a79f407205_1_80"/>
          <p:cNvSpPr txBox="1"/>
          <p:nvPr/>
        </p:nvSpPr>
        <p:spPr>
          <a:xfrm>
            <a:off x="2724625" y="5368525"/>
            <a:ext cx="7926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a79f407205_1_80"/>
          <p:cNvSpPr txBox="1"/>
          <p:nvPr/>
        </p:nvSpPr>
        <p:spPr>
          <a:xfrm>
            <a:off x="2781525" y="4148450"/>
            <a:ext cx="7926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ga79f407205_1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950" y="5242350"/>
            <a:ext cx="5459175" cy="5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79f407205_1_102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ga79f407205_1_102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400" name="Google Shape;400;ga79f407205_1_102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1" name="Google Shape;401;ga79f407205_1_102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ga79f407205_1_102"/>
          <p:cNvSpPr/>
          <p:nvPr/>
        </p:nvSpPr>
        <p:spPr>
          <a:xfrm>
            <a:off x="596475" y="318050"/>
            <a:ext cx="10999200" cy="606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a79f407205_1_102"/>
          <p:cNvSpPr txBox="1"/>
          <p:nvPr/>
        </p:nvSpPr>
        <p:spPr>
          <a:xfrm>
            <a:off x="826275" y="446175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Evaluating recommendation systems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a79f407205_1_102"/>
          <p:cNvSpPr txBox="1"/>
          <p:nvPr/>
        </p:nvSpPr>
        <p:spPr>
          <a:xfrm>
            <a:off x="826275" y="1132875"/>
            <a:ext cx="10986900" cy="51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dataset was made by masking a few percentage of restaurant ratings for every user. For example, if a user 	rates 10 restaurants, 2 ratings will be used for test and 8 for training (for 20% test)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Precision@K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◦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top K recommendations, how many were positively rated by the user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Mean precision for all users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Reciprocal Rank (MRR)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◦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Mean position of the first positively rated restaurant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143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 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Squared Error (RMSE)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143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 "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21732" y="321733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006900" y="1188637"/>
            <a:ext cx="31413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 sz="6600">
                <a:latin typeface="Calibri"/>
                <a:ea typeface="Calibri"/>
                <a:cs typeface="Calibri"/>
                <a:sym typeface="Calibri"/>
              </a:rPr>
              <a:t>Project Tasks</a:t>
            </a:r>
            <a:endParaRPr/>
          </a:p>
        </p:txBody>
      </p:sp>
      <p:cxnSp>
        <p:nvCxnSpPr>
          <p:cNvPr id="116" name="Google Shape;116;p3"/>
          <p:cNvCxnSpPr/>
          <p:nvPr/>
        </p:nvCxnSpPr>
        <p:spPr>
          <a:xfrm>
            <a:off x="4654296" y="1852863"/>
            <a:ext cx="0" cy="3236495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5138928" y="1338729"/>
            <a:ext cx="4795584" cy="418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Task 1: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Comparing different Collaborative Filtering methods for recommendation.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Task 2: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Classifying a review's rating from its text alone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00c2b59cd_0_0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gb00c2b59cd_0_0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411" name="Google Shape;411;gb00c2b59cd_0_0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12" name="Google Shape;412;gb00c2b59cd_0_0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gb00c2b59cd_0_0"/>
          <p:cNvSpPr/>
          <p:nvPr/>
        </p:nvSpPr>
        <p:spPr>
          <a:xfrm>
            <a:off x="596475" y="318050"/>
            <a:ext cx="10999200" cy="606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b00c2b59cd_0_0"/>
          <p:cNvSpPr txBox="1"/>
          <p:nvPr/>
        </p:nvSpPr>
        <p:spPr>
          <a:xfrm>
            <a:off x="826275" y="446175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Evaluating recommendation systems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b00c2b59cd_0_0"/>
          <p:cNvSpPr txBox="1"/>
          <p:nvPr/>
        </p:nvSpPr>
        <p:spPr>
          <a:xfrm>
            <a:off x="826275" y="1132875"/>
            <a:ext cx="10986900" cy="51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dataset was made by masking a few percentage of restaurant ratings for every user. For example, if a user 	rates 10 restaurants, 2 ratings will be used for test and 8 for training (for 20% test)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Precision@K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◦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top K recommendations, how many were positively rated by the user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Mean precision for all users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 Discounted Cumulative Gain (NDCG@K)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◦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Positively rated restaurant must be recommended first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Binary version of NDCG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Reciprocal Rank (MRR)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◦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Mean position of the first positively rated restaurant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143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 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Squared Error (RMSE)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143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 "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79f407205_1_22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1" name="Google Shape;421;ga79f407205_1_22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422" name="Google Shape;422;ga79f407205_1_22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3" name="Google Shape;423;ga79f407205_1_22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ga79f407205_1_22"/>
          <p:cNvSpPr/>
          <p:nvPr/>
        </p:nvSpPr>
        <p:spPr>
          <a:xfrm>
            <a:off x="596475" y="318050"/>
            <a:ext cx="10999200" cy="5821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" name="Google Shape;425;ga79f407205_1_22"/>
          <p:cNvGraphicFramePr/>
          <p:nvPr/>
        </p:nvGraphicFramePr>
        <p:xfrm>
          <a:off x="611030" y="1574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{C5CC0CF9-6069-42CB-887A-47C63BAA5265}</a:tableStyleId>
              </a:tblPr>
              <a:tblGrid>
                <a:gridCol w="215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5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User-Based CF</a:t>
                      </a:r>
                      <a:endParaRPr sz="16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Item-Based CF</a:t>
                      </a:r>
                      <a:endParaRPr sz="16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SVD</a:t>
                      </a:r>
                      <a:endParaRPr sz="16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ALS</a:t>
                      </a:r>
                      <a:endParaRPr sz="16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ALS with social context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Mean Precision@5</a:t>
                      </a:r>
                      <a:endParaRPr sz="16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0.90</a:t>
                      </a:r>
                      <a:endParaRPr/>
                    </a:p>
                  </a:txBody>
                  <a:tcPr marL="91425" marR="91425" marT="91425" marB="91425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/>
                    </a:p>
                  </a:txBody>
                  <a:tcPr marL="91425" marR="91425" marT="91425" marB="91425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0.88</a:t>
                      </a:r>
                      <a:endParaRPr/>
                    </a:p>
                  </a:txBody>
                  <a:tcPr marL="91425" marR="91425" marT="91425" marB="91425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MRR@5</a:t>
                      </a:r>
                      <a:endParaRPr sz="16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L="91425" marR="91425" marT="91425" marB="91425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L="91425" marR="91425" marT="91425" marB="91425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RMSE</a:t>
                      </a:r>
                      <a:endParaRPr sz="16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1.0469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1.12</a:t>
                      </a:r>
                      <a:endParaRPr/>
                    </a:p>
                  </a:txBody>
                  <a:tcPr marL="91425" marR="91425" marT="91425" marB="91425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1.02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6" name="Google Shape;426;ga79f407205_1_22"/>
          <p:cNvSpPr txBox="1"/>
          <p:nvPr/>
        </p:nvSpPr>
        <p:spPr>
          <a:xfrm>
            <a:off x="826275" y="446175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Collaborative filtering methods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a79f407205_1_22"/>
          <p:cNvSpPr txBox="1"/>
          <p:nvPr/>
        </p:nvSpPr>
        <p:spPr>
          <a:xfrm>
            <a:off x="4948250" y="6528675"/>
            <a:ext cx="77151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Both User-Based &amp; Item-Based CF considers user’s average rating, uses cosine similarity and 5-NN.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4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4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4"/>
          <p:cNvSpPr txBox="1"/>
          <p:nvPr/>
        </p:nvSpPr>
        <p:spPr>
          <a:xfrm>
            <a:off x="965200" y="1383528"/>
            <a:ext cx="5925989" cy="31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/>
          </a:p>
        </p:txBody>
      </p:sp>
      <p:pic>
        <p:nvPicPr>
          <p:cNvPr id="448" name="Google Shape;448;p14" descr="Customer review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9140" y="2209474"/>
            <a:ext cx="2489416" cy="248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f5094be51_1_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af5094be51_1_66"/>
          <p:cNvSpPr/>
          <p:nvPr/>
        </p:nvSpPr>
        <p:spPr>
          <a:xfrm>
            <a:off x="321732" y="321733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af5094be51_1_66"/>
          <p:cNvSpPr/>
          <p:nvPr/>
        </p:nvSpPr>
        <p:spPr>
          <a:xfrm flipH="1">
            <a:off x="8576660" y="3335867"/>
            <a:ext cx="329190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af5094be51_1_66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af5094be51_1_66"/>
          <p:cNvSpPr txBox="1">
            <a:spLocks noGrp="1"/>
          </p:cNvSpPr>
          <p:nvPr>
            <p:ph type="title"/>
          </p:nvPr>
        </p:nvSpPr>
        <p:spPr>
          <a:xfrm>
            <a:off x="1006900" y="1188637"/>
            <a:ext cx="31413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 sz="6600"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6600"/>
              <a:t>2</a:t>
            </a:r>
            <a:endParaRPr sz="6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Google Shape;458;gaf5094be51_1_66"/>
          <p:cNvCxnSpPr/>
          <p:nvPr/>
        </p:nvCxnSpPr>
        <p:spPr>
          <a:xfrm>
            <a:off x="4654296" y="1852863"/>
            <a:ext cx="0" cy="3236400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9" name="Google Shape;459;gaf5094be51_1_66"/>
          <p:cNvSpPr txBox="1">
            <a:spLocks noGrp="1"/>
          </p:cNvSpPr>
          <p:nvPr>
            <p:ph type="body" idx="1"/>
          </p:nvPr>
        </p:nvSpPr>
        <p:spPr>
          <a:xfrm>
            <a:off x="5138928" y="1338729"/>
            <a:ext cx="4795500" cy="4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228600" lvl="0" indent="-266700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Classify a review's rating from its text alone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f5094be51_1_21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5" name="Google Shape;465;gaf5094be51_1_21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466" name="Google Shape;466;gaf5094be51_1_21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67" name="Google Shape;467;gaf5094be51_1_21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gaf5094be51_1_21"/>
          <p:cNvSpPr/>
          <p:nvPr/>
        </p:nvSpPr>
        <p:spPr>
          <a:xfrm>
            <a:off x="596450" y="301525"/>
            <a:ext cx="10999200" cy="606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af5094be51_1_21"/>
          <p:cNvSpPr txBox="1"/>
          <p:nvPr/>
        </p:nvSpPr>
        <p:spPr>
          <a:xfrm>
            <a:off x="826275" y="446175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af5094be51_1_21"/>
          <p:cNvSpPr/>
          <p:nvPr/>
        </p:nvSpPr>
        <p:spPr>
          <a:xfrm>
            <a:off x="717850" y="1459052"/>
            <a:ext cx="1507800" cy="696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Parsing</a:t>
            </a:r>
            <a:endParaRPr b="1"/>
          </a:p>
        </p:txBody>
      </p:sp>
      <p:sp>
        <p:nvSpPr>
          <p:cNvPr id="471" name="Google Shape;471;gaf5094be51_1_21"/>
          <p:cNvSpPr/>
          <p:nvPr/>
        </p:nvSpPr>
        <p:spPr>
          <a:xfrm>
            <a:off x="2297553" y="1437675"/>
            <a:ext cx="660600" cy="73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af5094be51_1_21"/>
          <p:cNvSpPr/>
          <p:nvPr/>
        </p:nvSpPr>
        <p:spPr>
          <a:xfrm>
            <a:off x="9966348" y="1480428"/>
            <a:ext cx="1507800" cy="696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 b="1"/>
          </a:p>
        </p:txBody>
      </p:sp>
      <p:sp>
        <p:nvSpPr>
          <p:cNvPr id="473" name="Google Shape;473;gaf5094be51_1_21"/>
          <p:cNvSpPr/>
          <p:nvPr/>
        </p:nvSpPr>
        <p:spPr>
          <a:xfrm>
            <a:off x="3029975" y="1459052"/>
            <a:ext cx="1507800" cy="696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b="1"/>
          </a:p>
        </p:txBody>
      </p:sp>
      <p:sp>
        <p:nvSpPr>
          <p:cNvPr id="474" name="Google Shape;474;gaf5094be51_1_21"/>
          <p:cNvSpPr/>
          <p:nvPr/>
        </p:nvSpPr>
        <p:spPr>
          <a:xfrm>
            <a:off x="7654224" y="1459052"/>
            <a:ext cx="1507800" cy="696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b="1"/>
          </a:p>
        </p:txBody>
      </p:sp>
      <p:sp>
        <p:nvSpPr>
          <p:cNvPr id="475" name="Google Shape;475;gaf5094be51_1_21"/>
          <p:cNvSpPr/>
          <p:nvPr/>
        </p:nvSpPr>
        <p:spPr>
          <a:xfrm>
            <a:off x="5342137" y="1480502"/>
            <a:ext cx="1507800" cy="696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/>
          </a:p>
        </p:txBody>
      </p:sp>
      <p:sp>
        <p:nvSpPr>
          <p:cNvPr id="476" name="Google Shape;476;gaf5094be51_1_21"/>
          <p:cNvSpPr/>
          <p:nvPr/>
        </p:nvSpPr>
        <p:spPr>
          <a:xfrm>
            <a:off x="4609678" y="1437675"/>
            <a:ext cx="660600" cy="73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af5094be51_1_21"/>
          <p:cNvSpPr/>
          <p:nvPr/>
        </p:nvSpPr>
        <p:spPr>
          <a:xfrm>
            <a:off x="6921803" y="1437675"/>
            <a:ext cx="660600" cy="73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af5094be51_1_21"/>
          <p:cNvSpPr/>
          <p:nvPr/>
        </p:nvSpPr>
        <p:spPr>
          <a:xfrm>
            <a:off x="9233927" y="1459052"/>
            <a:ext cx="660600" cy="73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af5094be51_1_21"/>
          <p:cNvSpPr/>
          <p:nvPr/>
        </p:nvSpPr>
        <p:spPr>
          <a:xfrm>
            <a:off x="1561575" y="2599525"/>
            <a:ext cx="9155100" cy="2710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Feature Engineering</a:t>
            </a:r>
            <a:endParaRPr/>
          </a:p>
        </p:txBody>
      </p:sp>
      <p:sp>
        <p:nvSpPr>
          <p:cNvPr id="480" name="Google Shape;480;gaf5094be51_1_21"/>
          <p:cNvSpPr/>
          <p:nvPr/>
        </p:nvSpPr>
        <p:spPr>
          <a:xfrm>
            <a:off x="1916925" y="3404225"/>
            <a:ext cx="3916500" cy="1685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TF-IDF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Single word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Ngram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Character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af5094be51_1_21"/>
          <p:cNvSpPr/>
          <p:nvPr/>
        </p:nvSpPr>
        <p:spPr>
          <a:xfrm>
            <a:off x="6549950" y="3404225"/>
            <a:ext cx="3916500" cy="1685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8761D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Word Embedding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300 dimensional vector (Wikipedia 2017, UMBC webbase corpus)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af5094be51_1_21"/>
          <p:cNvSpPr/>
          <p:nvPr/>
        </p:nvSpPr>
        <p:spPr>
          <a:xfrm>
            <a:off x="5642150" y="1558400"/>
            <a:ext cx="907800" cy="9204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af5094be51_1_21"/>
          <p:cNvSpPr/>
          <p:nvPr/>
        </p:nvSpPr>
        <p:spPr>
          <a:xfrm>
            <a:off x="5342149" y="1480502"/>
            <a:ext cx="1507800" cy="696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b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f44c23c96_2_0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gaf44c23c96_2_0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490" name="Google Shape;490;gaf44c23c96_2_0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1" name="Google Shape;491;gaf44c23c96_2_0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2" name="Google Shape;492;gaf44c23c96_2_0"/>
          <p:cNvSpPr/>
          <p:nvPr/>
        </p:nvSpPr>
        <p:spPr>
          <a:xfrm>
            <a:off x="596475" y="318050"/>
            <a:ext cx="10999200" cy="606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af44c23c96_2_0"/>
          <p:cNvSpPr txBox="1"/>
          <p:nvPr/>
        </p:nvSpPr>
        <p:spPr>
          <a:xfrm>
            <a:off x="826275" y="446175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text features into numerical features 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af44c23c96_2_0"/>
          <p:cNvSpPr txBox="1"/>
          <p:nvPr/>
        </p:nvSpPr>
        <p:spPr>
          <a:xfrm>
            <a:off x="826275" y="1132875"/>
            <a:ext cx="10986900" cy="52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 Vectorizer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a given term “t”, the TF-IDF is calculated as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TF-IDF(t, d) = tf(t, d) * idf(t) 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298448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where 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80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tf(t, d) = term / total terms in the document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80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idf(t) = log [ n / df(t) ] + 1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80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 = total number of documents in the document set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80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df(t) is the document frequency of t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-US" sz="1800" b="1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Vector length = 5000</a:t>
            </a:r>
            <a:endParaRPr sz="1800" b="1" u="sng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embedding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Map the 300 dimensional vector to a smaller - 70 dimensional vector for each document</a:t>
            </a:r>
            <a:endParaRPr sz="180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-US" sz="1800" b="1" u="sng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Vector length = 70</a:t>
            </a:r>
            <a:endParaRPr sz="1800" b="1" u="sng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af5094be51_1_32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gaf5094be51_1_32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501" name="Google Shape;501;gaf5094be51_1_32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2" name="Google Shape;502;gaf5094be51_1_32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3" name="Google Shape;503;gaf5094be51_1_32"/>
          <p:cNvSpPr/>
          <p:nvPr/>
        </p:nvSpPr>
        <p:spPr>
          <a:xfrm>
            <a:off x="596475" y="318050"/>
            <a:ext cx="10999200" cy="606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af5094be51_1_32"/>
          <p:cNvSpPr txBox="1">
            <a:spLocks noGrp="1"/>
          </p:cNvSpPr>
          <p:nvPr>
            <p:ph type="body" idx="1"/>
          </p:nvPr>
        </p:nvSpPr>
        <p:spPr>
          <a:xfrm>
            <a:off x="785425" y="1226000"/>
            <a:ext cx="10617000" cy="4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228600" lvl="0" indent="-1905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/>
              <a:t>Traditional Machine Learning</a:t>
            </a:r>
            <a:endParaRPr sz="1800" b="1"/>
          </a:p>
          <a:p>
            <a:pPr marL="685800" lvl="1" indent="-190500" algn="l" rtl="0"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Naive Bayes</a:t>
            </a:r>
            <a:endParaRPr sz="1800"/>
          </a:p>
          <a:p>
            <a:pPr marL="685800" lvl="1" indent="-190500" algn="l" rtl="0"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Logistic Regression</a:t>
            </a:r>
            <a:endParaRPr sz="1800"/>
          </a:p>
          <a:p>
            <a:pPr marL="685800" lvl="1" indent="-190500" algn="l" rtl="0"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Support Vector Classifier</a:t>
            </a:r>
            <a:endParaRPr sz="1800"/>
          </a:p>
          <a:p>
            <a:pPr marL="685800" lvl="1" indent="-190500" algn="l" rtl="0"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Random Forest Classifier</a:t>
            </a:r>
            <a:endParaRPr sz="1800"/>
          </a:p>
          <a:p>
            <a:pPr marL="685800" lvl="1" indent="-190500" algn="l" rtl="0"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XG boost</a:t>
            </a:r>
            <a:endParaRPr sz="1800"/>
          </a:p>
          <a:p>
            <a:pPr marL="228600" lvl="0" indent="-190500" algn="l" rtl="0"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/>
              <a:t>Deep Learning</a:t>
            </a:r>
            <a:endParaRPr sz="1800" b="1"/>
          </a:p>
          <a:p>
            <a:pPr marL="685800" lvl="1" indent="-190500" algn="l" rtl="0"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Convolutional Neural Network</a:t>
            </a:r>
            <a:endParaRPr sz="1800"/>
          </a:p>
          <a:p>
            <a:pPr marL="685800" lvl="1" indent="-190500" algn="l" rtl="0"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Long-Short Term Memory</a:t>
            </a:r>
            <a:endParaRPr sz="1800"/>
          </a:p>
          <a:p>
            <a:pPr marL="685800" lvl="1" indent="-190500" algn="l" rtl="0"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Gated Recurrent Unit</a:t>
            </a:r>
            <a:endParaRPr sz="1800"/>
          </a:p>
          <a:p>
            <a:pPr marL="685800" lvl="1" indent="-190500" algn="l" rtl="0"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en-US" sz="1800"/>
              <a:t>Combination of above layers</a:t>
            </a:r>
            <a:endParaRPr sz="1800"/>
          </a:p>
        </p:txBody>
      </p:sp>
      <p:sp>
        <p:nvSpPr>
          <p:cNvPr id="505" name="Google Shape;505;gaf5094be51_1_32"/>
          <p:cNvSpPr txBox="1"/>
          <p:nvPr/>
        </p:nvSpPr>
        <p:spPr>
          <a:xfrm>
            <a:off x="6598025" y="1500150"/>
            <a:ext cx="4521000" cy="3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Recall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F1-score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af5094be51_1_32"/>
          <p:cNvSpPr txBox="1"/>
          <p:nvPr/>
        </p:nvSpPr>
        <p:spPr>
          <a:xfrm>
            <a:off x="976975" y="491300"/>
            <a:ext cx="5087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af5094be51_1_32"/>
          <p:cNvSpPr txBox="1"/>
          <p:nvPr/>
        </p:nvSpPr>
        <p:spPr>
          <a:xfrm>
            <a:off x="6064675" y="491300"/>
            <a:ext cx="59010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79f407205_1_91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3" name="Google Shape;513;ga79f407205_1_91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514" name="Google Shape;514;ga79f407205_1_91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5" name="Google Shape;515;ga79f407205_1_91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6" name="Google Shape;516;ga79f407205_1_91"/>
          <p:cNvSpPr/>
          <p:nvPr/>
        </p:nvSpPr>
        <p:spPr>
          <a:xfrm>
            <a:off x="596464" y="318045"/>
            <a:ext cx="10999200" cy="532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a79f407205_1_91"/>
          <p:cNvSpPr txBox="1">
            <a:spLocks noGrp="1"/>
          </p:cNvSpPr>
          <p:nvPr>
            <p:ph type="body" idx="1"/>
          </p:nvPr>
        </p:nvSpPr>
        <p:spPr>
          <a:xfrm>
            <a:off x="1060232" y="4943175"/>
            <a:ext cx="10071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518" name="Google Shape;518;ga79f407205_1_91"/>
          <p:cNvGraphicFramePr/>
          <p:nvPr/>
        </p:nvGraphicFramePr>
        <p:xfrm>
          <a:off x="2770113" y="1437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{C5CC0CF9-6069-42CB-887A-47C63BAA5265}</a:tableStyleId>
              </a:tblPr>
              <a:tblGrid>
                <a:gridCol w="217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Multinomial Naive Bayes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 counts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(CountVectorizer)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54.47%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60.88%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59.67%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 (</a:t>
                      </a:r>
                      <a:r>
                        <a:rPr lang="en-US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 level</a:t>
                      </a: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54.84%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62.30%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59.79%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TF_IDF N-gram)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55.49%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60.48%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 </a:t>
                      </a:r>
                      <a:r>
                        <a:rPr lang="en-US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(Character level)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53.54%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60.80%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9" name="Google Shape;519;ga79f407205_1_91"/>
          <p:cNvSpPr txBox="1"/>
          <p:nvPr/>
        </p:nvSpPr>
        <p:spPr>
          <a:xfrm>
            <a:off x="826275" y="446175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Accuracies obtained using Traditional </a:t>
            </a: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Machine Learning approaches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f15f36d04_0_4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5" name="Google Shape;525;gaf15f36d04_0_4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526" name="Google Shape;526;gaf15f36d04_0_4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527;gaf15f36d04_0_4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8" name="Google Shape;528;gaf15f36d04_0_4"/>
          <p:cNvSpPr/>
          <p:nvPr/>
        </p:nvSpPr>
        <p:spPr>
          <a:xfrm>
            <a:off x="596464" y="318045"/>
            <a:ext cx="10999200" cy="532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af15f36d04_0_4"/>
          <p:cNvSpPr txBox="1">
            <a:spLocks noGrp="1"/>
          </p:cNvSpPr>
          <p:nvPr>
            <p:ph type="body" idx="1"/>
          </p:nvPr>
        </p:nvSpPr>
        <p:spPr>
          <a:xfrm>
            <a:off x="1060232" y="4943175"/>
            <a:ext cx="10071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530" name="Google Shape;530;gaf15f36d04_0_4"/>
          <p:cNvGraphicFramePr/>
          <p:nvPr/>
        </p:nvGraphicFramePr>
        <p:xfrm>
          <a:off x="1158325" y="2049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{C5CC0CF9-6069-42CB-887A-47C63BAA5265}</a:tableStyleId>
              </a:tblPr>
              <a:tblGrid>
                <a:gridCol w="120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64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5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Neural Network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Short-Term Memory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Gated Recurrent Units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Gated Recurrent Units (Bidirectional)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Gated Recurrent Units (Bidirectional) + CNN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Short-Term Memory ((Bidirectional)) x 2 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[Deep LSTM]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 Embeddings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62.27%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65.28%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64.65%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65.11%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62.17%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65.53%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1" name="Google Shape;531;gaf15f36d04_0_4"/>
          <p:cNvSpPr txBox="1"/>
          <p:nvPr/>
        </p:nvSpPr>
        <p:spPr>
          <a:xfrm>
            <a:off x="826275" y="396600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Accuracies obtained using Deep</a:t>
            </a: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 Learning approaches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5e049ab48_3_0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7" name="Google Shape;537;ga5e049ab48_3_0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538" name="Google Shape;538;ga5e049ab48_3_0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9" name="Google Shape;539;ga5e049ab48_3_0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Google Shape;540;ga5e049ab48_3_0"/>
          <p:cNvSpPr/>
          <p:nvPr/>
        </p:nvSpPr>
        <p:spPr>
          <a:xfrm>
            <a:off x="596464" y="318045"/>
            <a:ext cx="10999200" cy="532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a5e049ab48_3_0"/>
          <p:cNvSpPr txBox="1">
            <a:spLocks noGrp="1"/>
          </p:cNvSpPr>
          <p:nvPr>
            <p:ph type="body" idx="1"/>
          </p:nvPr>
        </p:nvSpPr>
        <p:spPr>
          <a:xfrm>
            <a:off x="1060232" y="4943175"/>
            <a:ext cx="10071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542" name="Google Shape;542;ga5e049ab48_3_0"/>
          <p:cNvSpPr txBox="1"/>
          <p:nvPr/>
        </p:nvSpPr>
        <p:spPr>
          <a:xfrm>
            <a:off x="826275" y="396600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report using Deep LSTM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3" name="Google Shape;543;ga5e049ab48_3_0"/>
          <p:cNvGraphicFramePr/>
          <p:nvPr/>
        </p:nvGraphicFramePr>
        <p:xfrm>
          <a:off x="952500" y="97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{C5CC0CF9-6069-42CB-887A-47C63BAA5265}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104516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104670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105104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105439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104908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 avg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524637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 avg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524637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4" name="Google Shape;544;ga5e049ab48_3_0"/>
          <p:cNvSpPr txBox="1"/>
          <p:nvPr/>
        </p:nvSpPr>
        <p:spPr>
          <a:xfrm>
            <a:off x="826275" y="4693175"/>
            <a:ext cx="105432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Note: High Precision and recall for the prediction of rating-classes 1 and 5.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965200" y="1383528"/>
            <a:ext cx="5925989" cy="31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</p:txBody>
      </p:sp>
      <p:pic>
        <p:nvPicPr>
          <p:cNvPr id="126" name="Google Shape;126;p5" descr="Bar ch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9140" y="2209474"/>
            <a:ext cx="2489416" cy="248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f5094be51_1_11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0" name="Google Shape;550;gaf5094be51_1_11"/>
          <p:cNvGrpSpPr/>
          <p:nvPr/>
        </p:nvGrpSpPr>
        <p:grpSpPr>
          <a:xfrm>
            <a:off x="2271244" y="-1"/>
            <a:ext cx="7651573" cy="5728133"/>
            <a:chOff x="329184" y="1"/>
            <a:chExt cx="524400" cy="5728133"/>
          </a:xfrm>
        </p:grpSpPr>
        <p:cxnSp>
          <p:nvCxnSpPr>
            <p:cNvPr id="551" name="Google Shape;551;gaf5094be51_1_11"/>
            <p:cNvCxnSpPr/>
            <p:nvPr/>
          </p:nvCxnSpPr>
          <p:spPr>
            <a:xfrm rot="10800000">
              <a:off x="329208" y="5728134"/>
              <a:ext cx="523800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2" name="Google Shape;552;gaf5094be51_1_11"/>
            <p:cNvSpPr/>
            <p:nvPr/>
          </p:nvSpPr>
          <p:spPr>
            <a:xfrm>
              <a:off x="329184" y="1"/>
              <a:ext cx="524400" cy="55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3" name="Google Shape;553;gaf5094be51_1_11"/>
          <p:cNvSpPr/>
          <p:nvPr/>
        </p:nvSpPr>
        <p:spPr>
          <a:xfrm>
            <a:off x="596475" y="318050"/>
            <a:ext cx="10999200" cy="606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af5094be51_1_11"/>
          <p:cNvSpPr txBox="1"/>
          <p:nvPr/>
        </p:nvSpPr>
        <p:spPr>
          <a:xfrm>
            <a:off x="826275" y="446175"/>
            <a:ext cx="106257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af5094be51_1_11"/>
          <p:cNvSpPr txBox="1"/>
          <p:nvPr/>
        </p:nvSpPr>
        <p:spPr>
          <a:xfrm>
            <a:off x="826275" y="1132875"/>
            <a:ext cx="10986900" cy="41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-US" sz="18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Task 1</a:t>
            </a:r>
            <a:endParaRPr sz="1800" b="1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Combining Model based and Memory based approaches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Exploring more variables for implicit interactions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b="1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-US" sz="1800" b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Task 2</a:t>
            </a:r>
            <a:endParaRPr sz="1800" b="1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Improvements in word embeddings: Glove, fast-ai, and many others to choose from.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Combining TF-IDF features with word embeddings.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"/>
          <p:cNvSpPr/>
          <p:nvPr/>
        </p:nvSpPr>
        <p:spPr>
          <a:xfrm flipH="1">
            <a:off x="8576660" y="3335867"/>
            <a:ext cx="329190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"/>
          <p:cNvSpPr txBox="1"/>
          <p:nvPr/>
        </p:nvSpPr>
        <p:spPr>
          <a:xfrm>
            <a:off x="965200" y="1383528"/>
            <a:ext cx="5925989" cy="31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Tasks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 Role</a:t>
            </a:r>
            <a:endParaRPr/>
          </a:p>
        </p:txBody>
      </p:sp>
      <p:pic>
        <p:nvPicPr>
          <p:cNvPr id="564" name="Google Shape;564;p2" descr="L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9140" y="2209474"/>
            <a:ext cx="2489416" cy="248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"/>
          <p:cNvSpPr/>
          <p:nvPr/>
        </p:nvSpPr>
        <p:spPr>
          <a:xfrm>
            <a:off x="321732" y="321733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"/>
          <p:cNvSpPr txBox="1">
            <a:spLocks noGrp="1"/>
          </p:cNvSpPr>
          <p:nvPr>
            <p:ph type="title"/>
          </p:nvPr>
        </p:nvSpPr>
        <p:spPr>
          <a:xfrm>
            <a:off x="1006899" y="1188637"/>
            <a:ext cx="3460317" cy="448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Members Role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4"/>
          <p:cNvCxnSpPr/>
          <p:nvPr/>
        </p:nvCxnSpPr>
        <p:spPr>
          <a:xfrm>
            <a:off x="4654296" y="1852863"/>
            <a:ext cx="0" cy="3236495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5" name="Google Shape;575;p4"/>
          <p:cNvSpPr txBox="1">
            <a:spLocks noGrp="1"/>
          </p:cNvSpPr>
          <p:nvPr>
            <p:ph type="body" idx="1"/>
          </p:nvPr>
        </p:nvSpPr>
        <p:spPr>
          <a:xfrm>
            <a:off x="5138928" y="1338729"/>
            <a:ext cx="4795500" cy="4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Abhishek Bane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Collaborative filtering with SVD and ALS</a:t>
            </a:r>
            <a:endParaRPr sz="1500"/>
          </a:p>
          <a:p>
            <a:pPr marL="685800" lvl="1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Social context with Collaborative filtering</a:t>
            </a:r>
            <a:endParaRPr sz="1500"/>
          </a:p>
          <a:p>
            <a:pPr marL="685800" lvl="1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Model Evaluation</a:t>
            </a:r>
            <a:endParaRPr sz="1500"/>
          </a:p>
          <a:p>
            <a:pPr marL="228600" lvl="0" indent="-2286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Rohit Rokde</a:t>
            </a:r>
            <a:endParaRPr sz="1500"/>
          </a:p>
          <a:p>
            <a:pPr marL="685800" lvl="1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Task 2: Feature Engineering</a:t>
            </a:r>
            <a:endParaRPr sz="1500"/>
          </a:p>
          <a:p>
            <a:pPr marL="685800" lvl="1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Model selection</a:t>
            </a:r>
            <a:endParaRPr sz="1500"/>
          </a:p>
          <a:p>
            <a:pPr marL="685800" lvl="1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Compilation of results</a:t>
            </a:r>
            <a:endParaRPr sz="1500"/>
          </a:p>
          <a:p>
            <a:pPr marL="228600" lvl="0" indent="-2286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Vidit Mohaniya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Exploratory Data Analysis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Data Preprocessing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Task 1: Memory-Based Collaborative Filtering Approaches and their evaluation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00"/>
              </a:spcBef>
              <a:spcAft>
                <a:spcPts val="60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Task 2: Models Development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5e3be6333_0_3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a5e3be6333_0_375"/>
          <p:cNvSpPr/>
          <p:nvPr/>
        </p:nvSpPr>
        <p:spPr>
          <a:xfrm flipH="1">
            <a:off x="8576660" y="3335867"/>
            <a:ext cx="329190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a5e3be6333_0_375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a5e3be6333_0_375"/>
          <p:cNvSpPr txBox="1"/>
          <p:nvPr/>
        </p:nvSpPr>
        <p:spPr>
          <a:xfrm>
            <a:off x="3131325" y="1655003"/>
            <a:ext cx="5925900" cy="3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6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6"/>
          <p:cNvGrpSpPr/>
          <p:nvPr/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3" name="Google Shape;133;p6"/>
            <p:cNvCxnSpPr/>
            <p:nvPr/>
          </p:nvCxnSpPr>
          <p:spPr>
            <a:xfrm rot="10800000">
              <a:off x="329184" y="5728134"/>
              <a:ext cx="523824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" name="Google Shape;134;p6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>
            <a:off x="596475" y="318051"/>
            <a:ext cx="10998900" cy="621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1060225" y="377823"/>
            <a:ext cx="100716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500" b="1">
                <a:solidFill>
                  <a:schemeClr val="dk1"/>
                </a:solidFill>
              </a:rPr>
              <a:t>Business</a:t>
            </a:r>
            <a:endParaRPr sz="3700" b="1"/>
          </a:p>
        </p:txBody>
      </p:sp>
      <p:pic>
        <p:nvPicPr>
          <p:cNvPr id="137" name="Google Shape;137;p6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005" r="58286"/>
          <a:stretch/>
        </p:blipFill>
        <p:spPr>
          <a:xfrm>
            <a:off x="827975" y="2162525"/>
            <a:ext cx="4207375" cy="45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 descr="Chart, histo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13599" b="7114"/>
          <a:stretch/>
        </p:blipFill>
        <p:spPr>
          <a:xfrm>
            <a:off x="5189575" y="1933925"/>
            <a:ext cx="6573551" cy="45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07475" y="1546843"/>
            <a:ext cx="100716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1800"/>
              <a:t>Arizona has the highest number of businesses in the data. Most common business category is Restaurants and Food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8"/>
          <p:cNvGrpSpPr/>
          <p:nvPr/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57" name="Google Shape;157;p8"/>
            <p:cNvCxnSpPr/>
            <p:nvPr/>
          </p:nvCxnSpPr>
          <p:spPr>
            <a:xfrm rot="10800000">
              <a:off x="329184" y="5728134"/>
              <a:ext cx="523824" cy="0"/>
            </a:xfrm>
            <a:prstGeom prst="straightConnector1">
              <a:avLst/>
            </a:prstGeom>
            <a:noFill/>
            <a:ln w="152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8" name="Google Shape;158;p8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/>
          <p:nvPr/>
        </p:nvSpPr>
        <p:spPr>
          <a:xfrm>
            <a:off x="596475" y="318051"/>
            <a:ext cx="10998900" cy="624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1060225" y="454022"/>
            <a:ext cx="100716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500" b="1">
                <a:solidFill>
                  <a:schemeClr val="dk1"/>
                </a:solidFill>
              </a:rPr>
              <a:t>Users</a:t>
            </a:r>
            <a:endParaRPr sz="3700" b="1"/>
          </a:p>
        </p:txBody>
      </p:sp>
      <p:pic>
        <p:nvPicPr>
          <p:cNvPr id="161" name="Google Shape;161;p8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852" r="8346"/>
          <a:stretch/>
        </p:blipFill>
        <p:spPr>
          <a:xfrm>
            <a:off x="676625" y="2602525"/>
            <a:ext cx="5290676" cy="31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 descr="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8403" r="7859"/>
          <a:stretch/>
        </p:blipFill>
        <p:spPr>
          <a:xfrm>
            <a:off x="6304700" y="2526325"/>
            <a:ext cx="5290676" cy="34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1060225" y="1285172"/>
            <a:ext cx="100716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1800"/>
              <a:t>The data has very few users before 2010 and most of the users prefer to give a rating of 3 or more to the business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20895" y="363846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856500" y="1188625"/>
            <a:ext cx="32919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0"/>
          <p:cNvCxnSpPr/>
          <p:nvPr/>
        </p:nvCxnSpPr>
        <p:spPr>
          <a:xfrm>
            <a:off x="4501896" y="1852863"/>
            <a:ext cx="0" cy="3236400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10"/>
          <p:cNvSpPr/>
          <p:nvPr/>
        </p:nvSpPr>
        <p:spPr>
          <a:xfrm>
            <a:off x="5325247" y="1852863"/>
            <a:ext cx="1305000" cy="733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>
            <a:off x="7508317" y="1852863"/>
            <a:ext cx="1305000" cy="733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Businesses</a:t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6471333" y="4075254"/>
            <a:ext cx="1305000" cy="733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endParaRPr/>
          </a:p>
        </p:txBody>
      </p:sp>
      <p:sp>
        <p:nvSpPr>
          <p:cNvPr id="190" name="Google Shape;190;p10"/>
          <p:cNvSpPr txBox="1"/>
          <p:nvPr/>
        </p:nvSpPr>
        <p:spPr>
          <a:xfrm>
            <a:off x="8691217" y="2761272"/>
            <a:ext cx="1443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Open</a:t>
            </a:r>
            <a:endParaRPr/>
          </a:p>
        </p:txBody>
      </p:sp>
      <p:pic>
        <p:nvPicPr>
          <p:cNvPr id="191" name="Google Shape;191;p10" descr="Filter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2728" y="3028090"/>
            <a:ext cx="328067" cy="32806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8700795" y="3025496"/>
            <a:ext cx="1443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Arizona State</a:t>
            </a:r>
            <a:endParaRPr/>
          </a:p>
        </p:txBody>
      </p:sp>
      <p:pic>
        <p:nvPicPr>
          <p:cNvPr id="193" name="Google Shape;193;p10" descr="Filter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150" y="3294982"/>
            <a:ext cx="328067" cy="32806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8691217" y="3292388"/>
            <a:ext cx="169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2 Parent Categories</a:t>
            </a:r>
            <a:endParaRPr/>
          </a:p>
        </p:txBody>
      </p:sp>
      <p:cxnSp>
        <p:nvCxnSpPr>
          <p:cNvPr id="195" name="Google Shape;195;p10"/>
          <p:cNvCxnSpPr>
            <a:stCxn id="188" idx="2"/>
            <a:endCxn id="189" idx="0"/>
          </p:cNvCxnSpPr>
          <p:nvPr/>
        </p:nvCxnSpPr>
        <p:spPr>
          <a:xfrm rot="5400000">
            <a:off x="6897667" y="2812113"/>
            <a:ext cx="1489200" cy="10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6" name="Google Shape;196;p10"/>
          <p:cNvCxnSpPr>
            <a:stCxn id="187" idx="2"/>
            <a:endCxn id="189" idx="0"/>
          </p:cNvCxnSpPr>
          <p:nvPr/>
        </p:nvCxnSpPr>
        <p:spPr>
          <a:xfrm rot="-5400000" flipH="1">
            <a:off x="5806147" y="2757663"/>
            <a:ext cx="1489200" cy="11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7" name="Google Shape;197;p10"/>
          <p:cNvSpPr txBox="1"/>
          <p:nvPr/>
        </p:nvSpPr>
        <p:spPr>
          <a:xfrm>
            <a:off x="4224530" y="2788638"/>
            <a:ext cx="1443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&gt;= 2010</a:t>
            </a:r>
            <a:endParaRPr/>
          </a:p>
        </p:txBody>
      </p:sp>
      <p:pic>
        <p:nvPicPr>
          <p:cNvPr id="198" name="Google Shape;198;p10" descr="Filter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9117" y="2788638"/>
            <a:ext cx="328067" cy="328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 descr="Filter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2713" y="4139803"/>
            <a:ext cx="328067" cy="3280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8160780" y="4137209"/>
            <a:ext cx="26313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 of above users and businesses</a:t>
            </a:r>
            <a:endParaRPr/>
          </a:p>
        </p:txBody>
      </p:sp>
      <p:pic>
        <p:nvPicPr>
          <p:cNvPr id="201" name="Google Shape;201;p10" descr="Filter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91" y="4785027"/>
            <a:ext cx="328067" cy="3280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/>
        </p:nvSpPr>
        <p:spPr>
          <a:xfrm>
            <a:off x="8170351" y="4782425"/>
            <a:ext cx="263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who rated at least 50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businesses</a:t>
            </a:r>
            <a:endParaRPr/>
          </a:p>
        </p:txBody>
      </p:sp>
      <p:pic>
        <p:nvPicPr>
          <p:cNvPr id="203" name="Google Shape;203;p10" descr="Filter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91" y="4479227"/>
            <a:ext cx="328067" cy="32806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/>
        </p:nvSpPr>
        <p:spPr>
          <a:xfrm>
            <a:off x="8170344" y="4400425"/>
            <a:ext cx="250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recent review of a user on a business</a:t>
            </a:r>
            <a:endParaRPr/>
          </a:p>
        </p:txBody>
      </p:sp>
      <p:pic>
        <p:nvPicPr>
          <p:cNvPr id="205" name="Google Shape;205;p10" descr="Filter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2728" y="2723290"/>
            <a:ext cx="328067" cy="32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965200" y="1383528"/>
            <a:ext cx="5925989" cy="31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/>
          </a:p>
        </p:txBody>
      </p:sp>
      <p:pic>
        <p:nvPicPr>
          <p:cNvPr id="214" name="Google Shape;214;p11" descr="Connections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9140" y="2209474"/>
            <a:ext cx="2489416" cy="248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f57e8c834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af57e8c834_0_0"/>
          <p:cNvSpPr/>
          <p:nvPr/>
        </p:nvSpPr>
        <p:spPr>
          <a:xfrm>
            <a:off x="321732" y="321733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af57e8c834_0_0"/>
          <p:cNvSpPr/>
          <p:nvPr/>
        </p:nvSpPr>
        <p:spPr>
          <a:xfrm flipH="1">
            <a:off x="8576660" y="3335867"/>
            <a:ext cx="329190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af57e8c834_0_0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af57e8c834_0_0"/>
          <p:cNvSpPr txBox="1">
            <a:spLocks noGrp="1"/>
          </p:cNvSpPr>
          <p:nvPr>
            <p:ph type="title"/>
          </p:nvPr>
        </p:nvSpPr>
        <p:spPr>
          <a:xfrm>
            <a:off x="1006900" y="1188637"/>
            <a:ext cx="31413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 sz="6600">
                <a:latin typeface="Calibri"/>
                <a:ea typeface="Calibri"/>
                <a:cs typeface="Calibri"/>
                <a:sym typeface="Calibri"/>
              </a:rPr>
              <a:t>Task 1</a:t>
            </a:r>
            <a:endParaRPr sz="6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gaf57e8c834_0_0"/>
          <p:cNvCxnSpPr/>
          <p:nvPr/>
        </p:nvCxnSpPr>
        <p:spPr>
          <a:xfrm>
            <a:off x="4654296" y="1852863"/>
            <a:ext cx="0" cy="3236400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gaf57e8c834_0_0"/>
          <p:cNvSpPr txBox="1">
            <a:spLocks noGrp="1"/>
          </p:cNvSpPr>
          <p:nvPr>
            <p:ph type="body" idx="1"/>
          </p:nvPr>
        </p:nvSpPr>
        <p:spPr>
          <a:xfrm>
            <a:off x="5138928" y="1338729"/>
            <a:ext cx="4795500" cy="4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Memory Based CF Approaches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User-Based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Item-Based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Model Based CF Approaches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Singular Value Decomposition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Alternating Least Squares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f57e8c834_0_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af57e8c834_0_10"/>
          <p:cNvSpPr/>
          <p:nvPr/>
        </p:nvSpPr>
        <p:spPr>
          <a:xfrm>
            <a:off x="321732" y="321733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af57e8c834_0_10"/>
          <p:cNvSpPr/>
          <p:nvPr/>
        </p:nvSpPr>
        <p:spPr>
          <a:xfrm flipH="1">
            <a:off x="8576660" y="3335867"/>
            <a:ext cx="329190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af57e8c834_0_10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af57e8c834_0_10"/>
          <p:cNvSpPr txBox="1">
            <a:spLocks noGrp="1"/>
          </p:cNvSpPr>
          <p:nvPr>
            <p:ph type="title"/>
          </p:nvPr>
        </p:nvSpPr>
        <p:spPr>
          <a:xfrm>
            <a:off x="1006900" y="1188637"/>
            <a:ext cx="31413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en-US" sz="4600"/>
              <a:t>Memory Based CF Approaches</a:t>
            </a:r>
            <a:endParaRPr/>
          </a:p>
        </p:txBody>
      </p:sp>
      <p:cxnSp>
        <p:nvCxnSpPr>
          <p:cNvPr id="235" name="Google Shape;235;gaf57e8c834_0_10"/>
          <p:cNvCxnSpPr/>
          <p:nvPr/>
        </p:nvCxnSpPr>
        <p:spPr>
          <a:xfrm>
            <a:off x="4654296" y="1852863"/>
            <a:ext cx="0" cy="3236400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gaf57e8c834_0_10"/>
          <p:cNvSpPr txBox="1">
            <a:spLocks noGrp="1"/>
          </p:cNvSpPr>
          <p:nvPr>
            <p:ph type="body" idx="1"/>
          </p:nvPr>
        </p:nvSpPr>
        <p:spPr>
          <a:xfrm>
            <a:off x="5138928" y="1338729"/>
            <a:ext cx="4795500" cy="4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both User-Based &amp; Item-Based: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Without and With considering mean ratings of User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Similarity Matrix using: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MSD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Cosine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Pearson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Microsoft Office PowerPoint</Application>
  <PresentationFormat>Widescreen</PresentationFormat>
  <Paragraphs>347</Paragraphs>
  <Slides>33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Open Sans</vt:lpstr>
      <vt:lpstr>Roboto</vt:lpstr>
      <vt:lpstr>Arial</vt:lpstr>
      <vt:lpstr>Office Theme</vt:lpstr>
      <vt:lpstr>Office Theme</vt:lpstr>
      <vt:lpstr>Search Project</vt:lpstr>
      <vt:lpstr>Project Tasks</vt:lpstr>
      <vt:lpstr>PowerPoint Presentation</vt:lpstr>
      <vt:lpstr>Business</vt:lpstr>
      <vt:lpstr>Users</vt:lpstr>
      <vt:lpstr>Data Preprocessing</vt:lpstr>
      <vt:lpstr>PowerPoint Presentation</vt:lpstr>
      <vt:lpstr>Task 1</vt:lpstr>
      <vt:lpstr>Memory Based CF Approaches</vt:lpstr>
      <vt:lpstr>User-Based Similarity Matrices </vt:lpstr>
      <vt:lpstr>Used-Based CF</vt:lpstr>
      <vt:lpstr>Item-Based Similarity Matrices</vt:lpstr>
      <vt:lpstr>Item-Based CF</vt:lpstr>
      <vt:lpstr>Model Based CF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Members Role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Project</dc:title>
  <dc:creator>qwerty</dc:creator>
  <cp:lastModifiedBy>qwerty</cp:lastModifiedBy>
  <cp:revision>1</cp:revision>
  <dcterms:created xsi:type="dcterms:W3CDTF">2020-12-02T23:55:07Z</dcterms:created>
  <dcterms:modified xsi:type="dcterms:W3CDTF">2020-12-14T03:34:54Z</dcterms:modified>
</cp:coreProperties>
</file>