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7"/>
  </p:notesMasterIdLst>
  <p:sldIdLst>
    <p:sldId id="263" r:id="rId2"/>
    <p:sldId id="265" r:id="rId3"/>
    <p:sldId id="301" r:id="rId4"/>
    <p:sldId id="314" r:id="rId5"/>
    <p:sldId id="298" r:id="rId6"/>
    <p:sldId id="338" r:id="rId7"/>
    <p:sldId id="339" r:id="rId8"/>
    <p:sldId id="340" r:id="rId9"/>
    <p:sldId id="299" r:id="rId10"/>
    <p:sldId id="315" r:id="rId11"/>
    <p:sldId id="316" r:id="rId12"/>
    <p:sldId id="317" r:id="rId13"/>
    <p:sldId id="341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13" r:id="rId35"/>
    <p:sldId id="30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 Chi Tuan" initials="VCT" lastIdx="3" clrIdx="0">
    <p:extLst>
      <p:ext uri="{19B8F6BF-5375-455C-9EA6-DF929625EA0E}">
        <p15:presenceInfo xmlns:p15="http://schemas.microsoft.com/office/powerpoint/2012/main" userId="a1866e9ca074b0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7839" autoAdjust="0"/>
  </p:normalViewPr>
  <p:slideViewPr>
    <p:cSldViewPr snapToGrid="0">
      <p:cViewPr varScale="1">
        <p:scale>
          <a:sx n="86" d="100"/>
          <a:sy n="86" d="100"/>
        </p:scale>
        <p:origin x="82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E900-2727-4C95-82DF-122630CBDC6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1300-8553-4EFC-8251-DF491993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325ED-D76B-180F-3932-41FBAA2F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20B20-9F3D-9818-FE8B-697DD2F5AD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22513-5224-D727-0E72-A1DF2C6BB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people hear about http3 protocol, this is protocol which support for </a:t>
            </a:r>
            <a:r>
              <a:rPr lang="en-US" dirty="0" err="1"/>
              <a:t>wasm</a:t>
            </a:r>
            <a:r>
              <a:rPr lang="en-US" dirty="0"/>
              <a:t>. It helps to increase performance for web. WASM outside work on the browser. It also desirable to be able to execute well in other environments (IoT devices, mobile/desktop apps, or embedded with larger programs)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A7B15-897A-FB1B-AC3A-D38F164D7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C36F4-0181-328C-FF08-667B65D13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E6810-1380-84E5-DE7C-56C6878E3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9645F-D173-297A-BAD7-B8AEC9B39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3D2C1-8973-5B73-F04A-8A1B5C48F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web apps</a:t>
            </a:r>
          </a:p>
          <a:p>
            <a:r>
              <a:rPr lang="en-US" dirty="0"/>
              <a:t>Server side web UI framework: produce </a:t>
            </a:r>
            <a:r>
              <a:rPr lang="en-US" dirty="0" err="1"/>
              <a:t>WebUI</a:t>
            </a:r>
            <a:r>
              <a:rPr lang="en-US" dirty="0"/>
              <a:t> on the server. </a:t>
            </a:r>
            <a:r>
              <a:rPr lang="en-US" dirty="0" err="1"/>
              <a:t>WebUI</a:t>
            </a:r>
            <a:r>
              <a:rPr lang="en-US" dirty="0"/>
              <a:t> is an user  interface that is built using web technologies such as HTML, CSS, JAVASCRIPT. Why don’t create </a:t>
            </a:r>
            <a:r>
              <a:rPr lang="en-US" dirty="0" err="1"/>
              <a:t>webUi</a:t>
            </a:r>
            <a:r>
              <a:rPr lang="en-US" dirty="0"/>
              <a:t> by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that need a Frame work. Because the framework can create a dynamic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will work a little bit here. It will compile and JIT will run code.</a:t>
            </a:r>
          </a:p>
          <a:p>
            <a:r>
              <a:rPr lang="en-US" dirty="0" smtClean="0"/>
              <a:t>Also, web assembly do those steps. It seems like to be a kind of by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thinking that </a:t>
            </a:r>
            <a:r>
              <a:rPr lang="en-US" dirty="0" err="1" smtClean="0"/>
              <a:t>dotnet.WASM</a:t>
            </a:r>
            <a:r>
              <a:rPr lang="en-US" dirty="0" smtClean="0"/>
              <a:t> is running with whole our DLLs inside browser. That is a cool thinking, if it is, we’ll have an amount large file. That is probably wrong a bit.</a:t>
            </a:r>
          </a:p>
          <a:p>
            <a:r>
              <a:rPr lang="en-US" dirty="0" smtClean="0"/>
              <a:t>Another explain way, at go ahead time is compilation we can remove all DLLs and put everything, compile everything to </a:t>
            </a:r>
            <a:r>
              <a:rPr lang="en-US" dirty="0" err="1" smtClean="0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webserver, it only change hosting. Now all things is inside browser. </a:t>
            </a:r>
            <a:r>
              <a:rPr lang="en-US" dirty="0" err="1" smtClean="0"/>
              <a:t>WebAssembly</a:t>
            </a:r>
            <a:r>
              <a:rPr lang="en-US" dirty="0" smtClean="0"/>
              <a:t> also don’t work directly with DOM that it access to DOM via JS Interop instead of </a:t>
            </a:r>
            <a:r>
              <a:rPr lang="en-US" dirty="0" err="1" smtClean="0"/>
              <a:t>SignalR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people hear about http3 protocol, this is protocol which support for </a:t>
            </a:r>
            <a:r>
              <a:rPr lang="en-US" dirty="0" err="1"/>
              <a:t>wasm</a:t>
            </a:r>
            <a:r>
              <a:rPr lang="en-US" dirty="0"/>
              <a:t>. It helps to increase performance for web. WASM outside work on the browser. It also desirable to be able to execute well in other environments (IoT devices, mobile/desktop apps, or embedded with larger programs)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9BEF6-A0A3-6C02-8C27-891CF506F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182668-570A-7C21-5353-A49D73886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CC105-1B3E-A9F0-D9A9-85F2E5F42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people hear about http3 protocol, this is protocol which support for </a:t>
            </a:r>
            <a:r>
              <a:rPr lang="en-US" dirty="0" err="1"/>
              <a:t>wasm</a:t>
            </a:r>
            <a:r>
              <a:rPr lang="en-US" dirty="0"/>
              <a:t>. It helps to increase performance for web. WASM outside work on the browser. It also desirable to be able to execute well in other environments (IoT devices, mobile/desktop apps, or embedded with larger programs)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DBB6-8E3B-CE28-12F5-669214FA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1300-8553-4EFC-8251-DF491993D3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1302DD-7382-EB46-BA30-AB1821AFC60F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704A7-9009-12B7-9B04-33495B8EA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" y="1"/>
            <a:ext cx="121877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8E8A79-9502-074A-9BF6-8E1393AC3294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D5BC45-A6D7-0747-8E5C-0B17F77F687A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0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2C8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auto">
          <a:xfrm>
            <a:off x="343269" y="1368426"/>
            <a:ext cx="11142879" cy="259718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C80C2"/>
              </a:buClr>
              <a:buSzPct val="120000"/>
              <a:buFont typeface="Wingdings"/>
              <a:buChar char="v"/>
              <a:defRPr sz="2400">
                <a:solidFill>
                  <a:srgbClr val="2C80C2"/>
                </a:solidFill>
                <a:latin typeface="Cambria"/>
              </a:defRPr>
            </a:lvl1pPr>
            <a:lvl2pPr marL="800100" indent="-342900">
              <a:buClr>
                <a:schemeClr val="tx2"/>
              </a:buClr>
              <a:buSzPct val="120000"/>
              <a:buFont typeface="Wingdings"/>
              <a:buChar char="§"/>
              <a:defRPr sz="2000">
                <a:solidFill>
                  <a:schemeClr val="tx2"/>
                </a:solidFill>
                <a:latin typeface="Cambria"/>
              </a:defRPr>
            </a:lvl2pPr>
            <a:lvl3pPr marL="1200150" indent="-285750">
              <a:buClrTx/>
              <a:buFont typeface="Arial"/>
              <a:buChar char="•"/>
              <a:defRPr sz="1700">
                <a:solidFill>
                  <a:srgbClr val="2C80C2"/>
                </a:solidFill>
                <a:latin typeface="Cambria"/>
              </a:defRPr>
            </a:lvl3pPr>
            <a:lvl4pPr marL="1600200" indent="-228600">
              <a:buFont typeface="Wingdings"/>
              <a:buChar char="§"/>
              <a:defRPr sz="1500">
                <a:solidFill>
                  <a:schemeClr val="tx2"/>
                </a:solidFill>
                <a:latin typeface="Cambria"/>
              </a:defRPr>
            </a:lvl4pPr>
            <a:lvl5pPr marL="2057400" indent="-228600">
              <a:buFont typeface="Wingdings"/>
              <a:buChar char="§"/>
              <a:defRPr>
                <a:solidFill>
                  <a:schemeClr val="bg1"/>
                </a:solidFill>
                <a:latin typeface="Cambria"/>
              </a:defRPr>
            </a:lvl5pPr>
          </a:lstStyle>
          <a:p>
            <a:pPr lvl="0">
              <a:defRPr/>
            </a:pPr>
            <a:r>
              <a:rPr lang="en-US"/>
              <a:t>  Click to edit Master text styles</a:t>
            </a:r>
            <a:endParaRPr/>
          </a:p>
          <a:p>
            <a:pPr lvl="1">
              <a:defRPr/>
            </a:pPr>
            <a:r>
              <a:rPr lang="en-US"/>
              <a:t>Click to edit</a:t>
            </a:r>
            <a:endParaRPr/>
          </a:p>
          <a:p>
            <a:pPr lvl="2">
              <a:defRPr/>
            </a:pPr>
            <a:r>
              <a:rPr lang="en-US"/>
              <a:t>Click to edit</a:t>
            </a:r>
            <a:endParaRPr/>
          </a:p>
          <a:p>
            <a:pPr lvl="3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227130" y="341998"/>
            <a:ext cx="10009716" cy="546100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6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A6CCA7-1540-2444-8F98-FC10C85D78A9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2CC8C-2C48-4B6E-9053-4F2CD8E8593E}"/>
              </a:ext>
            </a:extLst>
          </p:cNvPr>
          <p:cNvGrpSpPr/>
          <p:nvPr userDrawn="1"/>
        </p:nvGrpSpPr>
        <p:grpSpPr>
          <a:xfrm>
            <a:off x="448970" y="1118103"/>
            <a:ext cx="11363951" cy="5034869"/>
            <a:chOff x="336727" y="1118103"/>
            <a:chExt cx="8522963" cy="22585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04EA2-63A5-426E-BBF4-78E8E848C95A}"/>
                </a:ext>
              </a:extLst>
            </p:cNvPr>
            <p:cNvSpPr/>
            <p:nvPr userDrawn="1"/>
          </p:nvSpPr>
          <p:spPr>
            <a:xfrm>
              <a:off x="336727" y="1118103"/>
              <a:ext cx="8522963" cy="2258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23669E-FD68-4DDE-9D09-C3D798994E20}"/>
                </a:ext>
              </a:extLst>
            </p:cNvPr>
            <p:cNvSpPr/>
            <p:nvPr userDrawn="1"/>
          </p:nvSpPr>
          <p:spPr>
            <a:xfrm>
              <a:off x="445809" y="1547767"/>
              <a:ext cx="8304798" cy="177134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78380"/>
            <a:ext cx="10602384" cy="355839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0459"/>
            <a:ext cx="10602384" cy="57747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88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D163DC6-4580-494B-B1D3-08519BF97E86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04EA2-63A5-426E-BBF4-78E8E848C95A}"/>
              </a:ext>
            </a:extLst>
          </p:cNvPr>
          <p:cNvSpPr/>
          <p:nvPr userDrawn="1"/>
        </p:nvSpPr>
        <p:spPr>
          <a:xfrm>
            <a:off x="448970" y="1118103"/>
            <a:ext cx="11363951" cy="503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0459"/>
            <a:ext cx="10602384" cy="462870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393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A4A60F4-45B3-B447-916C-20427BB8DA85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2CC8C-2C48-4B6E-9053-4F2CD8E8593E}"/>
              </a:ext>
            </a:extLst>
          </p:cNvPr>
          <p:cNvGrpSpPr/>
          <p:nvPr userDrawn="1"/>
        </p:nvGrpSpPr>
        <p:grpSpPr>
          <a:xfrm>
            <a:off x="448970" y="1118102"/>
            <a:ext cx="11363951" cy="2590774"/>
            <a:chOff x="336727" y="1118103"/>
            <a:chExt cx="8522963" cy="11621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04EA2-63A5-426E-BBF4-78E8E848C95A}"/>
                </a:ext>
              </a:extLst>
            </p:cNvPr>
            <p:cNvSpPr/>
            <p:nvPr userDrawn="1"/>
          </p:nvSpPr>
          <p:spPr>
            <a:xfrm>
              <a:off x="336727" y="1118103"/>
              <a:ext cx="8522963" cy="1162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23669E-FD68-4DDE-9D09-C3D798994E20}"/>
                </a:ext>
              </a:extLst>
            </p:cNvPr>
            <p:cNvSpPr/>
            <p:nvPr userDrawn="1"/>
          </p:nvSpPr>
          <p:spPr>
            <a:xfrm>
              <a:off x="445809" y="1456071"/>
              <a:ext cx="8304798" cy="774350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75948"/>
            <a:ext cx="10602384" cy="135305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48432"/>
            <a:ext cx="10602384" cy="49711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E4E40A-21CE-48E6-A6CC-8FFB30AD0C97}"/>
              </a:ext>
            </a:extLst>
          </p:cNvPr>
          <p:cNvGrpSpPr/>
          <p:nvPr userDrawn="1"/>
        </p:nvGrpSpPr>
        <p:grpSpPr>
          <a:xfrm>
            <a:off x="453083" y="3896885"/>
            <a:ext cx="11363951" cy="2590774"/>
            <a:chOff x="336727" y="1118103"/>
            <a:chExt cx="8522963" cy="11621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A33D38-A745-4505-B208-3D4764836FED}"/>
                </a:ext>
              </a:extLst>
            </p:cNvPr>
            <p:cNvSpPr/>
            <p:nvPr userDrawn="1"/>
          </p:nvSpPr>
          <p:spPr>
            <a:xfrm>
              <a:off x="336727" y="1118103"/>
              <a:ext cx="8522963" cy="1162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08153-200E-4085-8BB8-B5C73CFFFD69}"/>
                </a:ext>
              </a:extLst>
            </p:cNvPr>
            <p:cNvSpPr/>
            <p:nvPr userDrawn="1"/>
          </p:nvSpPr>
          <p:spPr>
            <a:xfrm>
              <a:off x="445809" y="1456071"/>
              <a:ext cx="8304798" cy="774350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2900D8AB-B101-489A-B1D2-0F76BD0E5F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877317"/>
            <a:ext cx="10602384" cy="135305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FC49180D-FAC7-4BB7-B86B-5C257D2DB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022446"/>
            <a:ext cx="10602384" cy="5518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05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9C3BB4-68FB-433A-B71E-C9D15FD83D4E}"/>
              </a:ext>
            </a:extLst>
          </p:cNvPr>
          <p:cNvGrpSpPr/>
          <p:nvPr userDrawn="1"/>
        </p:nvGrpSpPr>
        <p:grpSpPr>
          <a:xfrm>
            <a:off x="448971" y="1467652"/>
            <a:ext cx="5455787" cy="4479791"/>
            <a:chOff x="336728" y="1467651"/>
            <a:chExt cx="4091840" cy="4479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704446-FA06-42BF-9E8B-5AD2ED7CB3FA}"/>
                </a:ext>
              </a:extLst>
            </p:cNvPr>
            <p:cNvSpPr/>
            <p:nvPr userDrawn="1"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7109B-7D40-4177-AD08-F7D3D1F8BE2E}"/>
                </a:ext>
              </a:extLst>
            </p:cNvPr>
            <p:cNvSpPr/>
            <p:nvPr userDrawn="1"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FC6A130-91ED-9E4A-B7DB-A7B5321C7CAB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844049"/>
            <a:ext cx="469900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68DA06-53D0-4151-903A-E088B647D5AF}"/>
              </a:ext>
            </a:extLst>
          </p:cNvPr>
          <p:cNvGrpSpPr/>
          <p:nvPr userDrawn="1"/>
        </p:nvGrpSpPr>
        <p:grpSpPr>
          <a:xfrm>
            <a:off x="6287243" y="1467652"/>
            <a:ext cx="5455787" cy="4479791"/>
            <a:chOff x="336728" y="1467651"/>
            <a:chExt cx="4091840" cy="44797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B537A1-FA9C-417F-B162-9CA6394FDDD5}"/>
                </a:ext>
              </a:extLst>
            </p:cNvPr>
            <p:cNvSpPr/>
            <p:nvPr userDrawn="1"/>
          </p:nvSpPr>
          <p:spPr>
            <a:xfrm>
              <a:off x="336728" y="1467651"/>
              <a:ext cx="4091840" cy="447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FF740F-65CC-4E89-BE46-02D4D074FFE5}"/>
                </a:ext>
              </a:extLst>
            </p:cNvPr>
            <p:cNvSpPr/>
            <p:nvPr userDrawn="1"/>
          </p:nvSpPr>
          <p:spPr>
            <a:xfrm>
              <a:off x="452874" y="2628179"/>
              <a:ext cx="3859548" cy="3019586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4172548E-2D11-4EE8-8DCB-EBBE6A1A6B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54800" y="2844049"/>
            <a:ext cx="4699000" cy="261949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43366C2-49D8-495F-B62D-ED944BD849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548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84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31FA2C-83AC-4856-B21D-1E3965D5FB2E}"/>
              </a:ext>
            </a:extLst>
          </p:cNvPr>
          <p:cNvSpPr/>
          <p:nvPr userDrawn="1"/>
        </p:nvSpPr>
        <p:spPr>
          <a:xfrm>
            <a:off x="336986" y="1467652"/>
            <a:ext cx="3579857" cy="447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D2762-0754-4776-87EA-D40D7570A9CF}"/>
              </a:ext>
            </a:extLst>
          </p:cNvPr>
          <p:cNvSpPr/>
          <p:nvPr userDrawn="1"/>
        </p:nvSpPr>
        <p:spPr>
          <a:xfrm>
            <a:off x="487884" y="2628179"/>
            <a:ext cx="3272883" cy="3019586"/>
          </a:xfrm>
          <a:prstGeom prst="rect">
            <a:avLst/>
          </a:prstGeom>
          <a:solidFill>
            <a:srgbClr val="1EB2F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195A5C8-22D0-3644-B7FE-C4E496F0901D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6213" y="2844049"/>
            <a:ext cx="2819400" cy="261949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213" y="1621524"/>
            <a:ext cx="28194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FF515-300C-4D93-B7AF-7C12BE0B4381}"/>
              </a:ext>
            </a:extLst>
          </p:cNvPr>
          <p:cNvSpPr/>
          <p:nvPr userDrawn="1"/>
        </p:nvSpPr>
        <p:spPr>
          <a:xfrm>
            <a:off x="4306072" y="1444071"/>
            <a:ext cx="3579857" cy="447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F0C87D-05A9-41FC-8288-165EEC0B0766}"/>
              </a:ext>
            </a:extLst>
          </p:cNvPr>
          <p:cNvSpPr/>
          <p:nvPr userDrawn="1"/>
        </p:nvSpPr>
        <p:spPr>
          <a:xfrm>
            <a:off x="4459557" y="2604598"/>
            <a:ext cx="3272883" cy="3019586"/>
          </a:xfrm>
          <a:prstGeom prst="rect">
            <a:avLst/>
          </a:prstGeom>
          <a:solidFill>
            <a:srgbClr val="1EB2F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Content Placeholder 16">
            <a:extLst>
              <a:ext uri="{FF2B5EF4-FFF2-40B4-BE49-F238E27FC236}">
                <a16:creationId xmlns:a16="http://schemas.microsoft.com/office/drawing/2014/main" id="{F1A319A4-5897-4446-8B25-7918FB2FC6F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86299" y="2820469"/>
            <a:ext cx="2819400" cy="261949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FF0690ED-6E2C-42CC-B42E-6E45A1B0D6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6299" y="1597943"/>
            <a:ext cx="28194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18FD90-67A6-4053-8A14-1AEAB82B7DB7}"/>
              </a:ext>
            </a:extLst>
          </p:cNvPr>
          <p:cNvSpPr/>
          <p:nvPr userDrawn="1"/>
        </p:nvSpPr>
        <p:spPr>
          <a:xfrm>
            <a:off x="8275157" y="1444071"/>
            <a:ext cx="3579857" cy="447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4D0968-6EFD-493C-A844-4C0827F0FE8C}"/>
              </a:ext>
            </a:extLst>
          </p:cNvPr>
          <p:cNvSpPr/>
          <p:nvPr userDrawn="1"/>
        </p:nvSpPr>
        <p:spPr>
          <a:xfrm>
            <a:off x="8428643" y="2604598"/>
            <a:ext cx="3272883" cy="3019586"/>
          </a:xfrm>
          <a:prstGeom prst="rect">
            <a:avLst/>
          </a:prstGeom>
          <a:solidFill>
            <a:srgbClr val="1EB2F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Content Placeholder 16">
            <a:extLst>
              <a:ext uri="{FF2B5EF4-FFF2-40B4-BE49-F238E27FC236}">
                <a16:creationId xmlns:a16="http://schemas.microsoft.com/office/drawing/2014/main" id="{795E4389-12CA-4B5D-BC85-FDA72B879CA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655384" y="2820469"/>
            <a:ext cx="2819400" cy="261949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A8C75976-2FE1-4A82-B9C5-7981D12B51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55384" y="1597943"/>
            <a:ext cx="28194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11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D97C7C-AC4E-45D4-924A-AC71575C167A}"/>
              </a:ext>
            </a:extLst>
          </p:cNvPr>
          <p:cNvGrpSpPr/>
          <p:nvPr userDrawn="1"/>
        </p:nvGrpSpPr>
        <p:grpSpPr>
          <a:xfrm>
            <a:off x="486236" y="1463234"/>
            <a:ext cx="5374120" cy="2140579"/>
            <a:chOff x="364677" y="1463233"/>
            <a:chExt cx="4030590" cy="2140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079C8E-19FB-4FDB-B284-1FCFD8EE94DD}"/>
                </a:ext>
              </a:extLst>
            </p:cNvPr>
            <p:cNvSpPr/>
            <p:nvPr userDrawn="1"/>
          </p:nvSpPr>
          <p:spPr>
            <a:xfrm>
              <a:off x="364677" y="1463233"/>
              <a:ext cx="4030590" cy="214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5F3410-9B33-4C2C-BD33-21F2E3AC16B5}"/>
                </a:ext>
              </a:extLst>
            </p:cNvPr>
            <p:cNvSpPr/>
            <p:nvPr userDrawn="1"/>
          </p:nvSpPr>
          <p:spPr>
            <a:xfrm>
              <a:off x="500562" y="2526974"/>
              <a:ext cx="3758820" cy="938525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9F0C28A-8F91-7E46-B49E-3FE799CAAFF8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387BAF-6B7D-4693-B7C7-B0B2584DC4AA}"/>
              </a:ext>
            </a:extLst>
          </p:cNvPr>
          <p:cNvGrpSpPr/>
          <p:nvPr userDrawn="1"/>
        </p:nvGrpSpPr>
        <p:grpSpPr>
          <a:xfrm>
            <a:off x="6331644" y="1463234"/>
            <a:ext cx="5374120" cy="2140579"/>
            <a:chOff x="364677" y="1463233"/>
            <a:chExt cx="4030590" cy="214057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663DC2-AA0D-4F9F-A54A-165A8649FA9F}"/>
                </a:ext>
              </a:extLst>
            </p:cNvPr>
            <p:cNvSpPr/>
            <p:nvPr userDrawn="1"/>
          </p:nvSpPr>
          <p:spPr>
            <a:xfrm>
              <a:off x="364677" y="1463233"/>
              <a:ext cx="4030590" cy="214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D1299F-0B33-48A2-A243-C466F2157439}"/>
                </a:ext>
              </a:extLst>
            </p:cNvPr>
            <p:cNvSpPr/>
            <p:nvPr userDrawn="1"/>
          </p:nvSpPr>
          <p:spPr>
            <a:xfrm>
              <a:off x="500562" y="2526974"/>
              <a:ext cx="3758820" cy="938525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6C7C7298-421F-4324-8A63-6F59A9BFC7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3608" y="1621524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DE013-F281-4EBB-86E6-B8E514C57E43}"/>
              </a:ext>
            </a:extLst>
          </p:cNvPr>
          <p:cNvGrpSpPr/>
          <p:nvPr userDrawn="1"/>
        </p:nvGrpSpPr>
        <p:grpSpPr>
          <a:xfrm>
            <a:off x="486236" y="4000417"/>
            <a:ext cx="5374120" cy="2140579"/>
            <a:chOff x="364677" y="1463233"/>
            <a:chExt cx="4030590" cy="21405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D8CB7-972D-4CA4-90A6-533057A69165}"/>
                </a:ext>
              </a:extLst>
            </p:cNvPr>
            <p:cNvSpPr/>
            <p:nvPr userDrawn="1"/>
          </p:nvSpPr>
          <p:spPr>
            <a:xfrm>
              <a:off x="364677" y="1463233"/>
              <a:ext cx="4030590" cy="214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E277F5-CA9A-4BEC-ADB0-54DB55971F1C}"/>
                </a:ext>
              </a:extLst>
            </p:cNvPr>
            <p:cNvSpPr/>
            <p:nvPr userDrawn="1"/>
          </p:nvSpPr>
          <p:spPr>
            <a:xfrm>
              <a:off x="500562" y="2526974"/>
              <a:ext cx="3758820" cy="938525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5931BF11-04FD-4019-96C9-F27D5B4B2B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4158707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B2AE1F-D108-4C64-AE77-E6CB977DA31D}"/>
              </a:ext>
            </a:extLst>
          </p:cNvPr>
          <p:cNvGrpSpPr/>
          <p:nvPr userDrawn="1"/>
        </p:nvGrpSpPr>
        <p:grpSpPr>
          <a:xfrm>
            <a:off x="6331644" y="4000417"/>
            <a:ext cx="5374120" cy="2140579"/>
            <a:chOff x="364677" y="1463233"/>
            <a:chExt cx="4030590" cy="21405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61A214-6C97-4FF0-BBB4-BBA8A37995AD}"/>
                </a:ext>
              </a:extLst>
            </p:cNvPr>
            <p:cNvSpPr/>
            <p:nvPr userDrawn="1"/>
          </p:nvSpPr>
          <p:spPr>
            <a:xfrm>
              <a:off x="364677" y="1463233"/>
              <a:ext cx="4030590" cy="2140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76FF04D-4A82-4F0D-A1C3-B8BC9FDD746D}"/>
                </a:ext>
              </a:extLst>
            </p:cNvPr>
            <p:cNvSpPr/>
            <p:nvPr userDrawn="1"/>
          </p:nvSpPr>
          <p:spPr>
            <a:xfrm>
              <a:off x="500562" y="2526974"/>
              <a:ext cx="3758820" cy="938525"/>
            </a:xfrm>
            <a:prstGeom prst="rect">
              <a:avLst/>
            </a:prstGeom>
            <a:solidFill>
              <a:srgbClr val="1EB2F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B8DECDF1-88C9-4ADA-BFAE-62A76382DC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3608" y="4158707"/>
            <a:ext cx="4699000" cy="82243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E99940-6659-44EF-8DB7-2D0D61AC3B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204" y="2661111"/>
            <a:ext cx="4699000" cy="6937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6A7E0689-35FE-4D86-B557-6FA200ED11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2661111"/>
            <a:ext cx="4699000" cy="6937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59E85D18-DECC-475A-832B-EBF1DAE4C5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54800" y="5199523"/>
            <a:ext cx="4699000" cy="6937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C3035031-5D05-4B02-BAE6-97085FB0B0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796" y="5199523"/>
            <a:ext cx="4699000" cy="6937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061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B0B055-52C6-4D96-95F7-8244218F89ED}"/>
              </a:ext>
            </a:extLst>
          </p:cNvPr>
          <p:cNvGrpSpPr/>
          <p:nvPr userDrawn="1"/>
        </p:nvGrpSpPr>
        <p:grpSpPr>
          <a:xfrm>
            <a:off x="536162" y="1617273"/>
            <a:ext cx="5383327" cy="914400"/>
            <a:chOff x="402121" y="1617273"/>
            <a:chExt cx="4037495" cy="914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5ADBA2-BC39-441C-9E41-DF97668EEFCB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F5FE92-E6A8-4BD7-84F3-A7862A68CA17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1528" y="16172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161" y="16172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3CB42F-CDD4-4A8E-8FD0-D0B6D922ABC1}"/>
              </a:ext>
            </a:extLst>
          </p:cNvPr>
          <p:cNvGrpSpPr/>
          <p:nvPr userDrawn="1"/>
        </p:nvGrpSpPr>
        <p:grpSpPr>
          <a:xfrm>
            <a:off x="6272515" y="1617273"/>
            <a:ext cx="5383327" cy="914400"/>
            <a:chOff x="402121" y="1617273"/>
            <a:chExt cx="4037495" cy="9144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29670F-B54F-4CCB-8EB0-8997D91FC36A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4099B0-890F-4894-BE5F-EE9C5AA3430A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Content Placeholder 16">
            <a:extLst>
              <a:ext uri="{FF2B5EF4-FFF2-40B4-BE49-F238E27FC236}">
                <a16:creationId xmlns:a16="http://schemas.microsoft.com/office/drawing/2014/main" id="{4D61F764-C7E7-40EA-98D0-1411A86A7F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87881" y="16172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21">
            <a:extLst>
              <a:ext uri="{FF2B5EF4-FFF2-40B4-BE49-F238E27FC236}">
                <a16:creationId xmlns:a16="http://schemas.microsoft.com/office/drawing/2014/main" id="{40927698-5113-4D8D-9D4E-5EC7D487B3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2515" y="16172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065C6D-F692-4CA7-8BD3-074CD043DEEE}"/>
              </a:ext>
            </a:extLst>
          </p:cNvPr>
          <p:cNvGrpSpPr/>
          <p:nvPr userDrawn="1"/>
        </p:nvGrpSpPr>
        <p:grpSpPr>
          <a:xfrm>
            <a:off x="536162" y="2722173"/>
            <a:ext cx="5383327" cy="914400"/>
            <a:chOff x="402121" y="1617273"/>
            <a:chExt cx="4037495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63F8244-A630-4821-82F2-1A425974575E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5DE8339-B3D4-48C3-A3C2-9E0B569C1851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Content Placeholder 16">
            <a:extLst>
              <a:ext uri="{FF2B5EF4-FFF2-40B4-BE49-F238E27FC236}">
                <a16:creationId xmlns:a16="http://schemas.microsoft.com/office/drawing/2014/main" id="{5A624AC3-AD03-46EC-A357-48B981ADDF8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51528" y="27221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4DF6AA78-F457-49B4-AD62-A27479C216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6161" y="27221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0AC348-7184-4C6C-B1F7-5314CA870E0A}"/>
              </a:ext>
            </a:extLst>
          </p:cNvPr>
          <p:cNvGrpSpPr/>
          <p:nvPr userDrawn="1"/>
        </p:nvGrpSpPr>
        <p:grpSpPr>
          <a:xfrm>
            <a:off x="6272515" y="2722173"/>
            <a:ext cx="5383327" cy="914400"/>
            <a:chOff x="402121" y="1617273"/>
            <a:chExt cx="4037495" cy="9144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6A1E8-B344-4225-BA84-CC9E39F8636E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CAFD9C3-310D-485B-9884-3B289D4E2D4F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Content Placeholder 16">
            <a:extLst>
              <a:ext uri="{FF2B5EF4-FFF2-40B4-BE49-F238E27FC236}">
                <a16:creationId xmlns:a16="http://schemas.microsoft.com/office/drawing/2014/main" id="{1F8FACBD-FA93-43CA-897B-39F891DFA06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887881" y="27221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5B8FBF47-941E-40D7-90D6-9C192E0B4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2515" y="27221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0B220F-5A59-4EA1-8A3A-56DDE92C63CB}"/>
              </a:ext>
            </a:extLst>
          </p:cNvPr>
          <p:cNvGrpSpPr/>
          <p:nvPr userDrawn="1"/>
        </p:nvGrpSpPr>
        <p:grpSpPr>
          <a:xfrm>
            <a:off x="539254" y="3827073"/>
            <a:ext cx="5383327" cy="914400"/>
            <a:chOff x="402121" y="1617273"/>
            <a:chExt cx="4037495" cy="9144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9D7775B-AD05-4AA8-8462-837CEC98360B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CA0671-16C3-4144-AD9D-EBA0B5086BF0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Content Placeholder 16">
            <a:extLst>
              <a:ext uri="{FF2B5EF4-FFF2-40B4-BE49-F238E27FC236}">
                <a16:creationId xmlns:a16="http://schemas.microsoft.com/office/drawing/2014/main" id="{E55948CA-EF21-40D4-B526-015C6D271E0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154620" y="38270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CF98F336-4070-4FCA-8474-65B47A74A6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9253" y="38270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F24-87E5-403F-B52E-08F0DB532016}"/>
              </a:ext>
            </a:extLst>
          </p:cNvPr>
          <p:cNvGrpSpPr/>
          <p:nvPr userDrawn="1"/>
        </p:nvGrpSpPr>
        <p:grpSpPr>
          <a:xfrm>
            <a:off x="6275607" y="3827073"/>
            <a:ext cx="5383327" cy="914400"/>
            <a:chOff x="402121" y="1617273"/>
            <a:chExt cx="4037495" cy="9144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5CB0B1-6E6B-4BE0-9077-50CD6D4877DE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58A3B76-53F6-4C71-B0E8-21B715FD05DF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Content Placeholder 16">
            <a:extLst>
              <a:ext uri="{FF2B5EF4-FFF2-40B4-BE49-F238E27FC236}">
                <a16:creationId xmlns:a16="http://schemas.microsoft.com/office/drawing/2014/main" id="{A0A9823A-7CFF-4A0B-BEDA-B9F57C45617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90973" y="38270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21">
            <a:extLst>
              <a:ext uri="{FF2B5EF4-FFF2-40B4-BE49-F238E27FC236}">
                <a16:creationId xmlns:a16="http://schemas.microsoft.com/office/drawing/2014/main" id="{41CC2EB1-A24F-431C-B09D-85D41B458F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5607" y="38270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ECF464-CF42-480E-9F83-E7D691F6B711}"/>
              </a:ext>
            </a:extLst>
          </p:cNvPr>
          <p:cNvGrpSpPr/>
          <p:nvPr userDrawn="1"/>
        </p:nvGrpSpPr>
        <p:grpSpPr>
          <a:xfrm>
            <a:off x="539254" y="4931973"/>
            <a:ext cx="5383327" cy="914400"/>
            <a:chOff x="402121" y="1617273"/>
            <a:chExt cx="4037495" cy="914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A4C9F1-87D5-4918-AC2C-AC92F77CAEAC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C42A2C2-8568-429A-A8CE-9E095B0E34D4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Content Placeholder 16">
            <a:extLst>
              <a:ext uri="{FF2B5EF4-FFF2-40B4-BE49-F238E27FC236}">
                <a16:creationId xmlns:a16="http://schemas.microsoft.com/office/drawing/2014/main" id="{DC15A603-2550-43AD-9AD8-3EC760B3529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154620" y="49319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21">
            <a:extLst>
              <a:ext uri="{FF2B5EF4-FFF2-40B4-BE49-F238E27FC236}">
                <a16:creationId xmlns:a16="http://schemas.microsoft.com/office/drawing/2014/main" id="{5AFC1D1B-F3B8-477C-9225-CEEE42AE6D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9253" y="49319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7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7AECAAA-250C-4F72-AB3B-658890CE4BDF}"/>
              </a:ext>
            </a:extLst>
          </p:cNvPr>
          <p:cNvGrpSpPr/>
          <p:nvPr userDrawn="1"/>
        </p:nvGrpSpPr>
        <p:grpSpPr>
          <a:xfrm>
            <a:off x="6275607" y="4931973"/>
            <a:ext cx="5383327" cy="914400"/>
            <a:chOff x="402121" y="1617273"/>
            <a:chExt cx="4037495" cy="9144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138A56-49E4-4978-ADEE-508E2A547B32}"/>
                </a:ext>
              </a:extLst>
            </p:cNvPr>
            <p:cNvSpPr/>
            <p:nvPr userDrawn="1"/>
          </p:nvSpPr>
          <p:spPr>
            <a:xfrm>
              <a:off x="402121" y="1617273"/>
              <a:ext cx="1211526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0" rtlCol="0" anchor="ctr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EB2FF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0DEEBA8-6913-4BDE-BFA0-76BE0F6908CB}"/>
                </a:ext>
              </a:extLst>
            </p:cNvPr>
            <p:cNvSpPr/>
            <p:nvPr userDrawn="1"/>
          </p:nvSpPr>
          <p:spPr>
            <a:xfrm>
              <a:off x="1613647" y="1617273"/>
              <a:ext cx="2825969" cy="914400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Content Placeholder 16">
            <a:extLst>
              <a:ext uri="{FF2B5EF4-FFF2-40B4-BE49-F238E27FC236}">
                <a16:creationId xmlns:a16="http://schemas.microsoft.com/office/drawing/2014/main" id="{FFDCFABD-C1D4-49BD-A21D-00D2A4FDE28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890973" y="4931973"/>
            <a:ext cx="3767960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CD258042-2392-42B5-BC11-EF41C75C455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5607" y="4931973"/>
            <a:ext cx="161536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130E0A-3690-4700-8DF6-33A5132B511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05B86A-126E-CA4C-9CE3-BD7B96382B59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4AD0B2-4E68-487F-949E-1CA92684CFB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FDE244-F4B1-4830-8F27-7DE6BD17893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82B056F-1BA7-4CD0-8664-E5AD08B0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50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A6C220-64A1-D64F-AAE8-0E8A979452FE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30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4E540F8-A8BF-4B80-97DB-5EB2EF87E498}"/>
              </a:ext>
            </a:extLst>
          </p:cNvPr>
          <p:cNvSpPr/>
          <p:nvPr userDrawn="1"/>
        </p:nvSpPr>
        <p:spPr>
          <a:xfrm>
            <a:off x="533061" y="1330485"/>
            <a:ext cx="10998567" cy="1094387"/>
          </a:xfrm>
          <a:prstGeom prst="rect">
            <a:avLst/>
          </a:prstGeom>
          <a:solidFill>
            <a:srgbClr val="1EB2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A6E5F55-D995-9440-A982-411120545DC9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30483"/>
            <a:ext cx="10363200" cy="69439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3C8F91-E503-43CE-B35B-C4BF74BA65EF}"/>
              </a:ext>
            </a:extLst>
          </p:cNvPr>
          <p:cNvSpPr/>
          <p:nvPr userDrawn="1"/>
        </p:nvSpPr>
        <p:spPr>
          <a:xfrm>
            <a:off x="533061" y="2624871"/>
            <a:ext cx="10998567" cy="1094387"/>
          </a:xfrm>
          <a:prstGeom prst="rect">
            <a:avLst/>
          </a:prstGeom>
          <a:solidFill>
            <a:srgbClr val="1EB2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4" name="Content Placeholder 16">
            <a:extLst>
              <a:ext uri="{FF2B5EF4-FFF2-40B4-BE49-F238E27FC236}">
                <a16:creationId xmlns:a16="http://schemas.microsoft.com/office/drawing/2014/main" id="{7FED6A81-FE62-4859-BED1-A221B29B36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824868"/>
            <a:ext cx="10363200" cy="69439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48FC05-1023-408A-BFD8-5BC0D2332436}"/>
              </a:ext>
            </a:extLst>
          </p:cNvPr>
          <p:cNvSpPr/>
          <p:nvPr userDrawn="1"/>
        </p:nvSpPr>
        <p:spPr>
          <a:xfrm>
            <a:off x="533061" y="3948830"/>
            <a:ext cx="10998567" cy="1094387"/>
          </a:xfrm>
          <a:prstGeom prst="rect">
            <a:avLst/>
          </a:prstGeom>
          <a:solidFill>
            <a:srgbClr val="1EB2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Content Placeholder 16">
            <a:extLst>
              <a:ext uri="{FF2B5EF4-FFF2-40B4-BE49-F238E27FC236}">
                <a16:creationId xmlns:a16="http://schemas.microsoft.com/office/drawing/2014/main" id="{CD9435BC-0213-4939-91B2-EA9C2600F39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148827"/>
            <a:ext cx="10363200" cy="69439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12232E-B19B-40E0-A51B-629D3893D854}"/>
              </a:ext>
            </a:extLst>
          </p:cNvPr>
          <p:cNvSpPr/>
          <p:nvPr userDrawn="1"/>
        </p:nvSpPr>
        <p:spPr>
          <a:xfrm>
            <a:off x="533061" y="5243215"/>
            <a:ext cx="10998567" cy="1094387"/>
          </a:xfrm>
          <a:prstGeom prst="rect">
            <a:avLst/>
          </a:prstGeom>
          <a:solidFill>
            <a:srgbClr val="1EB2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8" name="Content Placeholder 16">
            <a:extLst>
              <a:ext uri="{FF2B5EF4-FFF2-40B4-BE49-F238E27FC236}">
                <a16:creationId xmlns:a16="http://schemas.microsoft.com/office/drawing/2014/main" id="{C2D08B56-684C-408D-A827-DBD31BB270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5443212"/>
            <a:ext cx="10363200" cy="69439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69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21AA51-DD03-43DE-A5A3-7D88A446FDD4}"/>
              </a:ext>
            </a:extLst>
          </p:cNvPr>
          <p:cNvSpPr/>
          <p:nvPr userDrawn="1"/>
        </p:nvSpPr>
        <p:spPr>
          <a:xfrm>
            <a:off x="536161" y="1471565"/>
            <a:ext cx="5488643" cy="224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B2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F310D8B-76B6-7240-BFE3-615594C02691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7A55C2-987C-49B3-BA6C-07B55AA12A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73376" y="1692872"/>
            <a:ext cx="1014213" cy="760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B1D52C-3856-4A8F-BCA9-5938090B77E8}"/>
              </a:ext>
            </a:extLst>
          </p:cNvPr>
          <p:cNvSpPr/>
          <p:nvPr userDrawn="1"/>
        </p:nvSpPr>
        <p:spPr>
          <a:xfrm>
            <a:off x="6326841" y="1475007"/>
            <a:ext cx="5488643" cy="224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B2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5" name="Picture Placeholder 7">
            <a:extLst>
              <a:ext uri="{FF2B5EF4-FFF2-40B4-BE49-F238E27FC236}">
                <a16:creationId xmlns:a16="http://schemas.microsoft.com/office/drawing/2014/main" id="{8E64E3F3-2197-4227-B427-A216A96D20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64056" y="1696314"/>
            <a:ext cx="1014213" cy="760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D7BF8-8BE9-4807-8C5B-93E2BD22F515}"/>
              </a:ext>
            </a:extLst>
          </p:cNvPr>
          <p:cNvSpPr/>
          <p:nvPr userDrawn="1"/>
        </p:nvSpPr>
        <p:spPr>
          <a:xfrm>
            <a:off x="536161" y="3933702"/>
            <a:ext cx="5488643" cy="224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B2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8" name="Picture Placeholder 7">
            <a:extLst>
              <a:ext uri="{FF2B5EF4-FFF2-40B4-BE49-F238E27FC236}">
                <a16:creationId xmlns:a16="http://schemas.microsoft.com/office/drawing/2014/main" id="{3EFAC8D8-211C-431B-A595-1A19A01096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73376" y="4155009"/>
            <a:ext cx="1014213" cy="760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35EEB-24DF-4C7C-8F5F-32C4C985570F}"/>
              </a:ext>
            </a:extLst>
          </p:cNvPr>
          <p:cNvSpPr/>
          <p:nvPr userDrawn="1"/>
        </p:nvSpPr>
        <p:spPr>
          <a:xfrm>
            <a:off x="6326841" y="3937144"/>
            <a:ext cx="5488643" cy="2245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B2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1" name="Picture Placeholder 7">
            <a:extLst>
              <a:ext uri="{FF2B5EF4-FFF2-40B4-BE49-F238E27FC236}">
                <a16:creationId xmlns:a16="http://schemas.microsoft.com/office/drawing/2014/main" id="{D5D93598-8B17-4467-8295-D80C5CD78C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64056" y="4158451"/>
            <a:ext cx="1014213" cy="760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7CA6D5-879C-4D2E-8C67-9AE4054EAC3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38201" y="2773892"/>
            <a:ext cx="4889500" cy="6949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84AFC8E7-A114-43A1-84CE-1FA26003D84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35733" y="5254351"/>
            <a:ext cx="4889500" cy="6949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24CB928-6076-48D0-B42D-C644D99C7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622066" y="2773892"/>
            <a:ext cx="4889500" cy="6949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66AB08BE-E9B9-4641-BA2B-7A33B56984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619598" y="5254351"/>
            <a:ext cx="4889500" cy="6949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232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084FA6-A402-47ED-92F3-AA8B4D9E4511}"/>
              </a:ext>
            </a:extLst>
          </p:cNvPr>
          <p:cNvSpPr/>
          <p:nvPr userDrawn="1"/>
        </p:nvSpPr>
        <p:spPr>
          <a:xfrm rot="5400000">
            <a:off x="1166904" y="782323"/>
            <a:ext cx="2097174" cy="3534656"/>
          </a:xfrm>
          <a:prstGeom prst="rect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90BE4AC-BBC4-C547-9786-323F977DEBD7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830" y="2790046"/>
            <a:ext cx="2935516" cy="69439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7A55C2-987C-49B3-BA6C-07B55AA12A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06673" y="1735131"/>
            <a:ext cx="1017635" cy="763224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469B-50B9-4309-AF3E-C1CEE1C0E9BD}"/>
              </a:ext>
            </a:extLst>
          </p:cNvPr>
          <p:cNvSpPr/>
          <p:nvPr userDrawn="1"/>
        </p:nvSpPr>
        <p:spPr>
          <a:xfrm rot="5400000">
            <a:off x="5058226" y="782323"/>
            <a:ext cx="2097174" cy="3534656"/>
          </a:xfrm>
          <a:prstGeom prst="rect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378218B1-6E68-4CE9-9F5F-A031EAEE5B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96153" y="2790046"/>
            <a:ext cx="2935516" cy="69439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CB998D14-BFF7-4CAB-B830-27EF5A371C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7996" y="1735131"/>
            <a:ext cx="1017635" cy="763224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C8CC89-5D9A-4227-9E29-A3A61CEA4899}"/>
              </a:ext>
            </a:extLst>
          </p:cNvPr>
          <p:cNvSpPr/>
          <p:nvPr userDrawn="1"/>
        </p:nvSpPr>
        <p:spPr>
          <a:xfrm rot="5400000">
            <a:off x="8949549" y="782323"/>
            <a:ext cx="2097174" cy="3534656"/>
          </a:xfrm>
          <a:prstGeom prst="rect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26A018CF-0400-4B1F-AE81-0DCF1D5836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87475" y="2790046"/>
            <a:ext cx="2935516" cy="69439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2B642B0-5237-49FB-8255-2017EC8FC0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9319" y="1735131"/>
            <a:ext cx="1017635" cy="763224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ADB7CE-62DE-4573-A526-A1AB3F6AB16A}"/>
              </a:ext>
            </a:extLst>
          </p:cNvPr>
          <p:cNvSpPr/>
          <p:nvPr userDrawn="1"/>
        </p:nvSpPr>
        <p:spPr>
          <a:xfrm rot="5400000">
            <a:off x="3233801" y="3051367"/>
            <a:ext cx="2097174" cy="3534656"/>
          </a:xfrm>
          <a:prstGeom prst="rect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Content Placeholder 16">
            <a:extLst>
              <a:ext uri="{FF2B5EF4-FFF2-40B4-BE49-F238E27FC236}">
                <a16:creationId xmlns:a16="http://schemas.microsoft.com/office/drawing/2014/main" id="{86D5D0D1-ED9F-4E08-B320-A24E1585A0C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871727" y="5059090"/>
            <a:ext cx="2935516" cy="69439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C6304EDA-EF93-415B-91B6-1B682BD8F7F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73571" y="4004175"/>
            <a:ext cx="1017635" cy="763224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1888F5-725D-44CF-9C7B-63B5AA0C90EC}"/>
              </a:ext>
            </a:extLst>
          </p:cNvPr>
          <p:cNvSpPr/>
          <p:nvPr userDrawn="1"/>
        </p:nvSpPr>
        <p:spPr>
          <a:xfrm rot="5400000">
            <a:off x="7125124" y="3051367"/>
            <a:ext cx="2097174" cy="3534656"/>
          </a:xfrm>
          <a:prstGeom prst="rect">
            <a:avLst/>
          </a:prstGeom>
          <a:solidFill>
            <a:schemeClr val="accent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Content Placeholder 16">
            <a:extLst>
              <a:ext uri="{FF2B5EF4-FFF2-40B4-BE49-F238E27FC236}">
                <a16:creationId xmlns:a16="http://schemas.microsoft.com/office/drawing/2014/main" id="{65B60284-579F-445D-9986-B7F911EFD76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63050" y="5059090"/>
            <a:ext cx="2935516" cy="69439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1ABA1F9-EE99-4FEE-A36F-0A84F37273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64893" y="4004175"/>
            <a:ext cx="1017635" cy="7632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6DA7FB3-3875-4552-A958-B192EBB19984}"/>
              </a:ext>
            </a:extLst>
          </p:cNvPr>
          <p:cNvSpPr/>
          <p:nvPr userDrawn="1"/>
        </p:nvSpPr>
        <p:spPr>
          <a:xfrm>
            <a:off x="703620" y="1119912"/>
            <a:ext cx="5120640" cy="865406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407CB3-F637-294F-A4A9-AC6A2BC3BCD6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9937" y="1205420"/>
            <a:ext cx="4788009" cy="69439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CA11A9-70EC-4EBE-BFC5-18396CFBC2F1}"/>
              </a:ext>
            </a:extLst>
          </p:cNvPr>
          <p:cNvSpPr/>
          <p:nvPr userDrawn="1"/>
        </p:nvSpPr>
        <p:spPr>
          <a:xfrm>
            <a:off x="6200503" y="1119912"/>
            <a:ext cx="5120640" cy="865406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Content Placeholder 16">
            <a:extLst>
              <a:ext uri="{FF2B5EF4-FFF2-40B4-BE49-F238E27FC236}">
                <a16:creationId xmlns:a16="http://schemas.microsoft.com/office/drawing/2014/main" id="{54E39B50-6703-4480-824E-E3605BDF9F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66820" y="1205420"/>
            <a:ext cx="4788009" cy="69439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8ACDB-84BE-4AB6-952C-904A33E9AC2F}"/>
              </a:ext>
            </a:extLst>
          </p:cNvPr>
          <p:cNvSpPr/>
          <p:nvPr userDrawn="1"/>
        </p:nvSpPr>
        <p:spPr>
          <a:xfrm>
            <a:off x="703620" y="2273917"/>
            <a:ext cx="5120640" cy="865406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5" name="Content Placeholder 16">
            <a:extLst>
              <a:ext uri="{FF2B5EF4-FFF2-40B4-BE49-F238E27FC236}">
                <a16:creationId xmlns:a16="http://schemas.microsoft.com/office/drawing/2014/main" id="{AA97D9A3-2805-419A-8C04-22FFEC6A44D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9937" y="2359425"/>
            <a:ext cx="4788009" cy="69439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50D22A-D697-4CB4-9BE4-978E99E93E44}"/>
              </a:ext>
            </a:extLst>
          </p:cNvPr>
          <p:cNvSpPr/>
          <p:nvPr userDrawn="1"/>
        </p:nvSpPr>
        <p:spPr>
          <a:xfrm>
            <a:off x="6200503" y="2273917"/>
            <a:ext cx="5120640" cy="865406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Content Placeholder 16">
            <a:extLst>
              <a:ext uri="{FF2B5EF4-FFF2-40B4-BE49-F238E27FC236}">
                <a16:creationId xmlns:a16="http://schemas.microsoft.com/office/drawing/2014/main" id="{6526AF59-BA5B-4169-B457-C92A8991A5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66820" y="2359425"/>
            <a:ext cx="4788009" cy="69439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None/>
              <a:defRPr sz="20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41B926-8990-4731-AAD9-72AB51AD65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3621" y="4270562"/>
            <a:ext cx="3425372" cy="176738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710ABB75-0A41-46A2-B58C-4269D4AAA3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9695" y="4270562"/>
            <a:ext cx="3425372" cy="176738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93F9C03-ECB7-4058-B930-6100798A44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5771" y="4270562"/>
            <a:ext cx="3425372" cy="176738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4325" y="991662"/>
            <a:ext cx="5240217" cy="1034041"/>
          </a:xfrm>
          <a:solidFill>
            <a:schemeClr val="accent2"/>
          </a:solidFill>
          <a:ln w="5715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285750" indent="-285750" algn="l">
              <a:lnSpc>
                <a:spcPct val="100000"/>
              </a:lnSpc>
              <a:buClr>
                <a:schemeClr val="bg1"/>
              </a:buClr>
              <a:buFont typeface="Wingdings 3" panose="05040102010807070707" pitchFamily="18" charset="2"/>
              <a:buChar char="}"/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044A48-7517-4446-8832-7AA0D9454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475" y="991662"/>
            <a:ext cx="2499851" cy="1034041"/>
          </a:xfr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130E0A-3690-4700-8DF6-33A5132B511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1F8136-83F1-044D-8497-372B6A2ED11C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4AD0B2-4E68-487F-949E-1CA92684CFB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FDE244-F4B1-4830-8F27-7DE6BD17893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82B056F-1BA7-4CD0-8664-E5AD08B0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1" name="Content Placeholder 16">
            <a:extLst>
              <a:ext uri="{FF2B5EF4-FFF2-40B4-BE49-F238E27FC236}">
                <a16:creationId xmlns:a16="http://schemas.microsoft.com/office/drawing/2014/main" id="{4B7E90A1-E71D-4F7C-A345-8D02B352AE6C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804324" y="2343529"/>
            <a:ext cx="5240217" cy="1034041"/>
          </a:xfrm>
          <a:solidFill>
            <a:schemeClr val="accent2"/>
          </a:solidFill>
          <a:ln w="5715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285750" indent="-285750" algn="l">
              <a:lnSpc>
                <a:spcPct val="100000"/>
              </a:lnSpc>
              <a:buClr>
                <a:schemeClr val="bg1"/>
              </a:buClr>
              <a:buFont typeface="Wingdings 3" panose="05040102010807070707" pitchFamily="18" charset="2"/>
              <a:buChar char="}"/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2" name="Text Placeholder 21">
            <a:extLst>
              <a:ext uri="{FF2B5EF4-FFF2-40B4-BE49-F238E27FC236}">
                <a16:creationId xmlns:a16="http://schemas.microsoft.com/office/drawing/2014/main" id="{B0FFA14C-C5B8-479D-96A0-B43CD5B17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4473" y="2343529"/>
            <a:ext cx="2499851" cy="1034041"/>
          </a:xfr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3" name="Content Placeholder 16">
            <a:extLst>
              <a:ext uri="{FF2B5EF4-FFF2-40B4-BE49-F238E27FC236}">
                <a16:creationId xmlns:a16="http://schemas.microsoft.com/office/drawing/2014/main" id="{9E89050C-C8EF-407B-926D-68D2D4C3E6AF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2804322" y="3695396"/>
            <a:ext cx="5240217" cy="1034041"/>
          </a:xfrm>
          <a:solidFill>
            <a:schemeClr val="accent2"/>
          </a:solidFill>
          <a:ln w="5715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285750" indent="-285750" algn="l">
              <a:lnSpc>
                <a:spcPct val="100000"/>
              </a:lnSpc>
              <a:buClr>
                <a:schemeClr val="bg1"/>
              </a:buClr>
              <a:buFont typeface="Wingdings 3" panose="05040102010807070707" pitchFamily="18" charset="2"/>
              <a:buChar char="}"/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4" name="Text Placeholder 21">
            <a:extLst>
              <a:ext uri="{FF2B5EF4-FFF2-40B4-BE49-F238E27FC236}">
                <a16:creationId xmlns:a16="http://schemas.microsoft.com/office/drawing/2014/main" id="{0A43D44B-322B-471E-AF98-A2FEEEC8E1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4472" y="3695396"/>
            <a:ext cx="2499851" cy="1034041"/>
          </a:xfr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85" name="Content Placeholder 16">
            <a:extLst>
              <a:ext uri="{FF2B5EF4-FFF2-40B4-BE49-F238E27FC236}">
                <a16:creationId xmlns:a16="http://schemas.microsoft.com/office/drawing/2014/main" id="{A2066AD4-6CEE-41A2-AF99-B2A00FCC7A4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804321" y="5047263"/>
            <a:ext cx="5240217" cy="1034041"/>
          </a:xfrm>
          <a:solidFill>
            <a:schemeClr val="accent2"/>
          </a:solidFill>
          <a:ln w="5715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285750" indent="-285750" algn="l">
              <a:lnSpc>
                <a:spcPct val="100000"/>
              </a:lnSpc>
              <a:buClr>
                <a:schemeClr val="bg1"/>
              </a:buClr>
              <a:buFont typeface="Wingdings 3" panose="05040102010807070707" pitchFamily="18" charset="2"/>
              <a:buChar char="}"/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Text Placeholder 21">
            <a:extLst>
              <a:ext uri="{FF2B5EF4-FFF2-40B4-BE49-F238E27FC236}">
                <a16:creationId xmlns:a16="http://schemas.microsoft.com/office/drawing/2014/main" id="{476E56AF-C957-4284-9051-F398FF7F0F1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04471" y="5047263"/>
            <a:ext cx="2499851" cy="1034041"/>
          </a:xfr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lIns="274320" tIns="274320" rIns="274320" bIns="27432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57E2060-51D0-48AC-AF2A-F430B28A8EF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458200" y="992188"/>
            <a:ext cx="3429000" cy="162718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87" name="Picture Placeholder 3">
            <a:extLst>
              <a:ext uri="{FF2B5EF4-FFF2-40B4-BE49-F238E27FC236}">
                <a16:creationId xmlns:a16="http://schemas.microsoft.com/office/drawing/2014/main" id="{E6894619-4037-4536-B76E-112E579A9735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458200" y="2723152"/>
            <a:ext cx="3429000" cy="162718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  <p:sp>
        <p:nvSpPr>
          <p:cNvPr id="88" name="Picture Placeholder 3">
            <a:extLst>
              <a:ext uri="{FF2B5EF4-FFF2-40B4-BE49-F238E27FC236}">
                <a16:creationId xmlns:a16="http://schemas.microsoft.com/office/drawing/2014/main" id="{299C10FF-4E71-40E7-BA9D-9F15D12EFB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458200" y="4454117"/>
            <a:ext cx="3429000" cy="162718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8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ABE88E-1369-8C41-B269-CD5BBC34C64A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6356154-0332-43DD-974A-A56FE42C3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1529" y="1089964"/>
            <a:ext cx="11228936" cy="102019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177800" indent="0" algn="l">
              <a:lnSpc>
                <a:spcPct val="100000"/>
              </a:lnSpc>
              <a:buClr>
                <a:schemeClr val="bg1"/>
              </a:buClr>
              <a:buNone/>
              <a:defRPr sz="2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8727C7-36C9-40DC-8BB6-1916268BC9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931" y="2362200"/>
            <a:ext cx="11228936" cy="3708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4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1F6C0F-32C1-4B16-9606-CEF9922F5D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248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6579" y="112554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0563B8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6579" y="783397"/>
            <a:ext cx="11714536" cy="5470062"/>
          </a:xfrm>
        </p:spPr>
        <p:txBody>
          <a:bodyPr/>
          <a:lstStyle>
            <a:lvl1pPr marL="568325" indent="-568325">
              <a:lnSpc>
                <a:spcPct val="150000"/>
              </a:lnSpc>
              <a:buClr>
                <a:srgbClr val="249DD8"/>
              </a:buClr>
              <a:buSzPct val="10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Helvetica" panose="020B0604020202030204" pitchFamily="34" charset="0"/>
              </a:defRPr>
            </a:lvl1pPr>
            <a:lvl2pPr marL="620713" indent="-342900">
              <a:lnSpc>
                <a:spcPct val="150000"/>
              </a:lnSpc>
              <a:buClr>
                <a:srgbClr val="FFC000"/>
              </a:buClr>
              <a:buSzPct val="95000"/>
              <a:buFontTx/>
              <a:buBlip>
                <a:blip r:embed="rId3"/>
              </a:buBlip>
              <a:defRPr sz="260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defRPr>
            </a:lvl2pPr>
            <a:lvl3pPr marL="1077913" indent="-342900">
              <a:lnSpc>
                <a:spcPct val="150000"/>
              </a:lnSpc>
              <a:buClr>
                <a:srgbClr val="92D050"/>
              </a:buClr>
              <a:buSzPct val="90000"/>
              <a:buFontTx/>
              <a:buBlip>
                <a:blip r:embed="rId4"/>
              </a:buBlip>
              <a:tabLst/>
              <a:defRPr sz="2400">
                <a:solidFill>
                  <a:srgbClr val="00B0F0"/>
                </a:solidFill>
                <a:latin typeface="Helvetica" panose="020B0604020202030204" pitchFamily="34" charset="0"/>
              </a:defRPr>
            </a:lvl3pPr>
            <a:lvl4pPr marL="1538288" indent="-285750">
              <a:lnSpc>
                <a:spcPct val="150000"/>
              </a:lnSpc>
              <a:buClr>
                <a:srgbClr val="07C6F9"/>
              </a:buClr>
              <a:buSzPct val="80000"/>
              <a:buFontTx/>
              <a:buBlip>
                <a:blip r:embed="rId5"/>
              </a:buBlip>
              <a:tabLst/>
              <a:defRPr sz="2200">
                <a:solidFill>
                  <a:schemeClr val="bg2">
                    <a:lumMod val="50000"/>
                  </a:schemeClr>
                </a:solidFill>
                <a:latin typeface="Helvetica" panose="020B0604020202030204" pitchFamily="34" charset="0"/>
              </a:defRPr>
            </a:lvl4pPr>
            <a:lvl5pPr marL="1995488" indent="-28575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bg2">
                    <a:lumMod val="75000"/>
                  </a:schemeClr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7915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8E72D01-7DBC-4A2E-919D-958A222001EC}" type="slidenum">
              <a:rPr lang="en-US" smtClean="0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2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 bwMode="auto"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21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21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8"/>
          <p:cNvSpPr/>
          <p:nvPr/>
        </p:nvSpPr>
        <p:spPr bwMode="auto"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8" name="TextBox 9"/>
          <p:cNvSpPr>
            <a:spLocks/>
          </p:cNvSpPr>
          <p:nvPr/>
        </p:nvSpPr>
        <p:spPr bwMode="auto">
          <a:xfrm>
            <a:off x="8849785" y="6459539"/>
            <a:ext cx="3843865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/>
                <a:cs typeface="Arial"/>
              </a:rPr>
              <a:t>www.tmasolutions.com</a:t>
            </a:r>
            <a:endParaRPr sz="1800"/>
          </a:p>
        </p:txBody>
      </p:sp>
      <p:sp>
        <p:nvSpPr>
          <p:cNvPr id="9" name="TextBox 10"/>
          <p:cNvSpPr>
            <a:spLocks/>
          </p:cNvSpPr>
          <p:nvPr/>
        </p:nvSpPr>
        <p:spPr bwMode="auto">
          <a:xfrm>
            <a:off x="116418" y="6465889"/>
            <a:ext cx="3843865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entury Gothic"/>
                <a:cs typeface="Arial"/>
              </a:rPr>
              <a:t>TMA Solutions</a:t>
            </a:r>
            <a:endParaRPr sz="180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auto"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auto"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6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/>
              <a:buChar char="Ø"/>
              <a:defRPr sz="2400" b="0">
                <a:solidFill>
                  <a:srgbClr val="0563B8"/>
                </a:solidFill>
                <a:latin typeface="Century Gothic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Char char="*"/>
              <a:defRPr sz="1800">
                <a:solidFill>
                  <a:srgbClr val="0563B8"/>
                </a:solidFill>
                <a:latin typeface="Century Gothic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defRPr>
            </a:lvl4pPr>
            <a:lvl5pPr marL="1998663" indent="-169862">
              <a:lnSpc>
                <a:spcPct val="150000"/>
              </a:lnSpc>
              <a:spcBef>
                <a:spcPts val="0"/>
              </a:spcBef>
              <a:buSzPct val="80000"/>
              <a:buFont typeface="Wingdings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FA6E740-46EC-7345-9071-3A532BAC67F0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45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 bwMode="auto"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/>
            </a:endParaRPr>
          </a:p>
        </p:txBody>
      </p:sp>
      <p:sp>
        <p:nvSpPr>
          <p:cNvPr id="5" name="Rectangle 3"/>
          <p:cNvSpPr/>
          <p:nvPr/>
        </p:nvSpPr>
        <p:spPr bwMode="auto"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/>
            </a:endParaRPr>
          </a:p>
        </p:txBody>
      </p:sp>
      <p:sp>
        <p:nvSpPr>
          <p:cNvPr id="6" name="Rectangle 4"/>
          <p:cNvSpPr/>
          <p:nvPr/>
        </p:nvSpPr>
        <p:spPr bwMode="auto"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/>
            </a:endParaRPr>
          </a:p>
        </p:txBody>
      </p:sp>
      <p:sp>
        <p:nvSpPr>
          <p:cNvPr id="7" name="Rectangle 5"/>
          <p:cNvSpPr/>
          <p:nvPr/>
        </p:nvSpPr>
        <p:spPr bwMode="auto">
          <a:xfrm>
            <a:off x="624418" y="1389062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/>
            </a:endParaRPr>
          </a:p>
        </p:txBody>
      </p:sp>
      <p:sp>
        <p:nvSpPr>
          <p:cNvPr id="8" name="TextBox 6"/>
          <p:cNvSpPr>
            <a:spLocks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buSzPct val="130000"/>
              <a:defRPr/>
            </a:pPr>
            <a:r>
              <a:rPr lang="en-US" sz="2000" b="1">
                <a:solidFill>
                  <a:srgbClr val="249DD8"/>
                </a:solidFill>
                <a:latin typeface="Century Gothic"/>
                <a:cs typeface="Arial"/>
              </a:rPr>
              <a:t>A. </a:t>
            </a:r>
            <a:endParaRPr sz="1800"/>
          </a:p>
        </p:txBody>
      </p:sp>
      <p:sp>
        <p:nvSpPr>
          <p:cNvPr id="9" name="TextBox 7"/>
          <p:cNvSpPr>
            <a:spLocks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buSzPct val="130000"/>
              <a:defRPr/>
            </a:pPr>
            <a:r>
              <a:rPr lang="en-US" sz="2000" b="1">
                <a:solidFill>
                  <a:srgbClr val="229DD8"/>
                </a:solidFill>
                <a:latin typeface="Century Gothic"/>
                <a:cs typeface="Arial"/>
              </a:rPr>
              <a:t>D. </a:t>
            </a:r>
            <a:endParaRPr sz="1800"/>
          </a:p>
        </p:txBody>
      </p:sp>
      <p:sp>
        <p:nvSpPr>
          <p:cNvPr id="10" name="TextBox 8"/>
          <p:cNvSpPr>
            <a:spLocks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buSzPct val="130000"/>
              <a:defRPr/>
            </a:pPr>
            <a:r>
              <a:rPr lang="en-US" sz="2000" b="1">
                <a:solidFill>
                  <a:srgbClr val="229DD8"/>
                </a:solidFill>
                <a:latin typeface="Century Gothic"/>
                <a:cs typeface="Arial"/>
              </a:rPr>
              <a:t>B. </a:t>
            </a:r>
            <a:endParaRPr sz="1800"/>
          </a:p>
        </p:txBody>
      </p:sp>
      <p:sp>
        <p:nvSpPr>
          <p:cNvPr id="11" name="TextBox 9"/>
          <p:cNvSpPr>
            <a:spLocks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buSzPct val="130000"/>
              <a:defRPr/>
            </a:pPr>
            <a:r>
              <a:rPr lang="en-US" sz="2000" b="1">
                <a:solidFill>
                  <a:srgbClr val="229DD8"/>
                </a:solidFill>
                <a:latin typeface="Century Gothic"/>
                <a:cs typeface="Arial"/>
              </a:rPr>
              <a:t>C. </a:t>
            </a:r>
            <a:endParaRPr sz="1800"/>
          </a:p>
        </p:txBody>
      </p:sp>
      <p:sp>
        <p:nvSpPr>
          <p:cNvPr id="12" name="Rectangle 10"/>
          <p:cNvSpPr/>
          <p:nvPr/>
        </p:nvSpPr>
        <p:spPr bwMode="auto"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/>
            </a:endParaRPr>
          </a:p>
        </p:txBody>
      </p:sp>
      <p:sp>
        <p:nvSpPr>
          <p:cNvPr id="13" name="TextBox 11"/>
          <p:cNvSpPr>
            <a:spLocks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Calibri"/>
              </a:defRPr>
            </a:lvl9pPr>
          </a:lstStyle>
          <a:p>
            <a:pPr>
              <a:buSzPct val="130000"/>
              <a:defRPr/>
            </a:pPr>
            <a:r>
              <a:rPr lang="en-US" sz="2000" b="1">
                <a:solidFill>
                  <a:srgbClr val="229DD8"/>
                </a:solidFill>
                <a:latin typeface="Century Gothic"/>
                <a:cs typeface="Arial"/>
              </a:rPr>
              <a:t>E. </a:t>
            </a:r>
            <a:endParaRPr sz="1800"/>
          </a:p>
        </p:txBody>
      </p:sp>
      <p:sp>
        <p:nvSpPr>
          <p:cNvPr id="14" name="Rectangle 12"/>
          <p:cNvSpPr/>
          <p:nvPr/>
        </p:nvSpPr>
        <p:spPr bwMode="auto"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7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 bwMode="auto"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/>
              <a:buChar char="•"/>
              <a:defRPr>
                <a:latin typeface="Century Gothic"/>
              </a:defRPr>
            </a:lvl1pPr>
          </a:lstStyle>
          <a:p>
            <a:pPr lvl="0">
              <a:defRPr/>
            </a:pPr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8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6" name="Table Placeholder 7"/>
          <p:cNvSpPr>
            <a:spLocks noGrp="1"/>
          </p:cNvSpPr>
          <p:nvPr>
            <p:ph type="tbl" sz="quarter" idx="13"/>
          </p:nvPr>
        </p:nvSpPr>
        <p:spPr bwMode="auto"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9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6" name="SmartArt Placeholder 10"/>
          <p:cNvSpPr>
            <a:spLocks noGrp="1"/>
          </p:cNvSpPr>
          <p:nvPr>
            <p:ph type="dgm" sz="quarter" idx="13"/>
          </p:nvPr>
        </p:nvSpPr>
        <p:spPr bwMode="auto"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en-US"/>
              <a:t>Click icon to add SmartArt graphic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 userDrawn="1"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>
              <a:spLocks/>
            </p:cNvSpPr>
            <p:nvPr/>
          </p:nvSpPr>
          <p:spPr bwMode="auto"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+84 8 3997-8000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+84 908-676-212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+84 8 3990-3303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sales@tmasolutions.com</a:t>
              </a:r>
            </a:p>
          </p:txBody>
        </p:sp>
        <p:sp>
          <p:nvSpPr>
            <p:cNvPr id="6" name="TextBox 5"/>
            <p:cNvSpPr>
              <a:spLocks/>
            </p:cNvSpPr>
            <p:nvPr/>
          </p:nvSpPr>
          <p:spPr bwMode="auto"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Tel: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Mobile: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Fax: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Email:</a:t>
              </a:r>
              <a:endParaRPr sz="1800"/>
            </a:p>
          </p:txBody>
        </p:sp>
      </p:grpSp>
      <p:sp>
        <p:nvSpPr>
          <p:cNvPr id="7" name="TextBox 6"/>
          <p:cNvSpPr>
            <a:spLocks noAdjustHandles="1"/>
          </p:cNvSpPr>
          <p:nvPr userDrawn="1"/>
        </p:nvSpPr>
        <p:spPr bwMode="auto"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North America number: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Australia number: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Japan number: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Website:</a:t>
            </a:r>
            <a:endParaRPr sz="1800"/>
          </a:p>
        </p:txBody>
      </p:sp>
      <p:sp>
        <p:nvSpPr>
          <p:cNvPr id="8" name="TextBox 7"/>
          <p:cNvSpPr>
            <a:spLocks noAdjustHandles="1"/>
          </p:cNvSpPr>
          <p:nvPr userDrawn="1"/>
        </p:nvSpPr>
        <p:spPr bwMode="auto"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+ 1 802-735-1392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+ 61 414-734-277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+81 3-6432-4994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www.tmasolutions.com</a:t>
            </a:r>
            <a:endParaRPr sz="180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21438" y="1287003"/>
            <a:ext cx="3424452" cy="1190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A4A6F7-AD3E-7946-8910-B6732F33D25F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4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8C4E23D-AD86-4749-A37D-028E197AD3A1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7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B01111-FF70-A445-9A3E-8E53C1F37640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262E-39F7-0742-8617-3D7D0E37FDB3}" type="datetime1">
              <a:rPr lang="en-US" smtClean="0"/>
              <a:t>2/6/2025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E1D9-9046-734D-894D-22C40173E3B9}" type="slidenum">
              <a:rPr lang="en-VN" smtClean="0"/>
              <a:t>‹#›</a:t>
            </a:fld>
            <a:endParaRPr lang="en-VN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9E767484-586D-3F8C-40F1-BDC8244CC743}"/>
              </a:ext>
            </a:extLst>
          </p:cNvPr>
          <p:cNvGrpSpPr/>
          <p:nvPr userDrawn="1"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23CE3F12-9C03-7D0B-F1B9-B32121B0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+84 8 3997-8000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+84 908-676-212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+84 8 3990-3303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sales@tmasolutions.com</a:t>
              </a: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B8DFB7E2-2A3D-1BA8-97DE-91EFCCDF0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Tel: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Mobile: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Fax:</a:t>
              </a:r>
              <a:endParaRPr sz="1800"/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>
                  <a:solidFill>
                    <a:srgbClr val="249DD8"/>
                  </a:solidFill>
                  <a:latin typeface="Century Gothic"/>
                </a:rPr>
                <a:t>Email:</a:t>
              </a:r>
              <a:endParaRPr sz="1800"/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CF419EBD-1F70-7930-B183-666807712325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North America number: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Australia number: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Japan number: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Website:</a:t>
            </a:r>
            <a:endParaRPr sz="180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40443F5-62A9-49FE-DD33-2A4C3E285CE2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+ 1 802-735-1392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+ 61 414-734-277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+81 3-6432-4994</a:t>
            </a:r>
            <a:endParaRPr sz="18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srgbClr val="249DD8"/>
                </a:solidFill>
                <a:latin typeface="Century Gothic"/>
              </a:rPr>
              <a:t>www.tmasolutions.com</a:t>
            </a:r>
            <a:endParaRPr sz="180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716BD998-3D2B-DD6C-221D-466A01391D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003414-CE15-3C44-B857-31D443876C54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C5D493-72C0-C841-8A76-6FBE55E647A5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2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85B6589-84A1-BF45-A6F1-013B8625A5D4}" type="datetime1">
              <a:rPr lang="en-US" sz="1200" smtClean="0">
                <a:solidFill>
                  <a:srgbClr val="111111">
                    <a:tint val="75000"/>
                  </a:srgbClr>
                </a:solidFill>
              </a:rPr>
              <a:t>2/6/2025</a:t>
            </a:fld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>
              <a:solidFill>
                <a:srgbClr val="111111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123757-366A-41C3-BB69-7F3BE759D5C0}" type="slidenum">
              <a:rPr lang="en-US" sz="1200" smtClean="0">
                <a:solidFill>
                  <a:prstClr val="white"/>
                </a:solidFill>
              </a:rPr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68ADF-9381-2E01-A0BE-435F5BEA6854}"/>
              </a:ext>
            </a:extLst>
          </p:cNvPr>
          <p:cNvSpPr/>
          <p:nvPr userDrawn="1"/>
        </p:nvSpPr>
        <p:spPr>
          <a:xfrm>
            <a:off x="11443201" y="6537600"/>
            <a:ext cx="748800" cy="230400"/>
          </a:xfrm>
          <a:prstGeom prst="rect">
            <a:avLst/>
          </a:prstGeom>
          <a:solidFill>
            <a:srgbClr val="1E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31E22-F7DE-83DE-50C3-202979818BC4}"/>
              </a:ext>
            </a:extLst>
          </p:cNvPr>
          <p:cNvSpPr/>
          <p:nvPr userDrawn="1"/>
        </p:nvSpPr>
        <p:spPr>
          <a:xfrm>
            <a:off x="0" y="1"/>
            <a:ext cx="12192000" cy="74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4" r:id="rId27"/>
    <p:sldLayoutId id="2147483649" r:id="rId28"/>
    <p:sldLayoutId id="2147483650" r:id="rId29"/>
    <p:sldLayoutId id="2147483651" r:id="rId30"/>
    <p:sldLayoutId id="2147483652" r:id="rId31"/>
    <p:sldLayoutId id="2147483653" r:id="rId32"/>
    <p:sldLayoutId id="2147483654" r:id="rId33"/>
    <p:sldLayoutId id="2147483655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?view=aspnetcore-7.0&amp;WT.mc_id=dotnet-35129-websi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dsoGW59Vtpk" TargetMode="External"/><Relationship Id="rId4" Type="http://schemas.openxmlformats.org/officeDocument/2006/relationships/hyperlink" Target="https://www.youtube.com/watch?v=rfPQytn7tf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6F9-241E-41A3-943A-4D628E3DC1DD}"/>
              </a:ext>
            </a:extLst>
          </p:cNvPr>
          <p:cNvSpPr/>
          <p:nvPr/>
        </p:nvSpPr>
        <p:spPr>
          <a:xfrm>
            <a:off x="2028906" y="3356191"/>
            <a:ext cx="8158039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5" name="Regular Pentagon 5">
            <a:extLst>
              <a:ext uri="{FF2B5EF4-FFF2-40B4-BE49-F238E27FC236}">
                <a16:creationId xmlns:a16="http://schemas.microsoft.com/office/drawing/2014/main" id="{036D4560-805F-4D47-B45A-656D297E988B}"/>
              </a:ext>
            </a:extLst>
          </p:cNvPr>
          <p:cNvSpPr/>
          <p:nvPr/>
        </p:nvSpPr>
        <p:spPr>
          <a:xfrm>
            <a:off x="1403430" y="4961467"/>
            <a:ext cx="9377160" cy="1889310"/>
          </a:xfrm>
          <a:custGeom>
            <a:avLst/>
            <a:gdLst>
              <a:gd name="connsiteX0" fmla="*/ 10 w 9144000"/>
              <a:gd name="connsiteY0" fmla="*/ 740298 h 1938130"/>
              <a:gd name="connsiteX1" fmla="*/ 4572000 w 9144000"/>
              <a:gd name="connsiteY1" fmla="*/ 0 h 1938130"/>
              <a:gd name="connsiteX2" fmla="*/ 9143990 w 9144000"/>
              <a:gd name="connsiteY2" fmla="*/ 740298 h 1938130"/>
              <a:gd name="connsiteX3" fmla="*/ 7397645 w 9144000"/>
              <a:gd name="connsiteY3" fmla="*/ 1938125 h 1938130"/>
              <a:gd name="connsiteX4" fmla="*/ 1746355 w 9144000"/>
              <a:gd name="connsiteY4" fmla="*/ 1938125 h 1938130"/>
              <a:gd name="connsiteX5" fmla="*/ 10 w 9144000"/>
              <a:gd name="connsiteY5" fmla="*/ 740298 h 1938130"/>
              <a:gd name="connsiteX0" fmla="*/ 92504 w 9236484"/>
              <a:gd name="connsiteY0" fmla="*/ 740298 h 1998416"/>
              <a:gd name="connsiteX1" fmla="*/ 4664494 w 9236484"/>
              <a:gd name="connsiteY1" fmla="*/ 0 h 1998416"/>
              <a:gd name="connsiteX2" fmla="*/ 9236484 w 9236484"/>
              <a:gd name="connsiteY2" fmla="*/ 740298 h 1998416"/>
              <a:gd name="connsiteX3" fmla="*/ 7490139 w 9236484"/>
              <a:gd name="connsiteY3" fmla="*/ 1938125 h 1998416"/>
              <a:gd name="connsiteX4" fmla="*/ 0 w 9236484"/>
              <a:gd name="connsiteY4" fmla="*/ 1998416 h 1998416"/>
              <a:gd name="connsiteX5" fmla="*/ 92504 w 9236484"/>
              <a:gd name="connsiteY5" fmla="*/ 740298 h 1998416"/>
              <a:gd name="connsiteX0" fmla="*/ 92504 w 9349084"/>
              <a:gd name="connsiteY0" fmla="*/ 740298 h 2048657"/>
              <a:gd name="connsiteX1" fmla="*/ 4664494 w 9349084"/>
              <a:gd name="connsiteY1" fmla="*/ 0 h 2048657"/>
              <a:gd name="connsiteX2" fmla="*/ 9236484 w 9349084"/>
              <a:gd name="connsiteY2" fmla="*/ 740298 h 2048657"/>
              <a:gd name="connsiteX3" fmla="*/ 9349084 w 9349084"/>
              <a:gd name="connsiteY3" fmla="*/ 2048657 h 2048657"/>
              <a:gd name="connsiteX4" fmla="*/ 0 w 9349084"/>
              <a:gd name="connsiteY4" fmla="*/ 1998416 h 2048657"/>
              <a:gd name="connsiteX5" fmla="*/ 92504 w 9349084"/>
              <a:gd name="connsiteY5" fmla="*/ 740298 h 2048657"/>
              <a:gd name="connsiteX0" fmla="*/ 0 w 9377160"/>
              <a:gd name="connsiteY0" fmla="*/ 750346 h 2048657"/>
              <a:gd name="connsiteX1" fmla="*/ 4692570 w 9377160"/>
              <a:gd name="connsiteY1" fmla="*/ 0 h 2048657"/>
              <a:gd name="connsiteX2" fmla="*/ 9264560 w 9377160"/>
              <a:gd name="connsiteY2" fmla="*/ 740298 h 2048657"/>
              <a:gd name="connsiteX3" fmla="*/ 9377160 w 9377160"/>
              <a:gd name="connsiteY3" fmla="*/ 2048657 h 2048657"/>
              <a:gd name="connsiteX4" fmla="*/ 28076 w 9377160"/>
              <a:gd name="connsiteY4" fmla="*/ 1998416 h 2048657"/>
              <a:gd name="connsiteX5" fmla="*/ 0 w 9377160"/>
              <a:gd name="connsiteY5" fmla="*/ 750346 h 2048657"/>
              <a:gd name="connsiteX0" fmla="*/ 0 w 9377160"/>
              <a:gd name="connsiteY0" fmla="*/ 750346 h 2048657"/>
              <a:gd name="connsiteX1" fmla="*/ 4692570 w 9377160"/>
              <a:gd name="connsiteY1" fmla="*/ 0 h 2048657"/>
              <a:gd name="connsiteX2" fmla="*/ 9354995 w 9377160"/>
              <a:gd name="connsiteY2" fmla="*/ 760394 h 2048657"/>
              <a:gd name="connsiteX3" fmla="*/ 9377160 w 9377160"/>
              <a:gd name="connsiteY3" fmla="*/ 2048657 h 2048657"/>
              <a:gd name="connsiteX4" fmla="*/ 28076 w 9377160"/>
              <a:gd name="connsiteY4" fmla="*/ 1998416 h 2048657"/>
              <a:gd name="connsiteX5" fmla="*/ 0 w 9377160"/>
              <a:gd name="connsiteY5" fmla="*/ 750346 h 204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77160" h="2048657">
                <a:moveTo>
                  <a:pt x="0" y="750346"/>
                </a:moveTo>
                <a:lnTo>
                  <a:pt x="4692570" y="0"/>
                </a:lnTo>
                <a:lnTo>
                  <a:pt x="9354995" y="760394"/>
                </a:lnTo>
                <a:lnTo>
                  <a:pt x="9377160" y="2048657"/>
                </a:lnTo>
                <a:lnTo>
                  <a:pt x="28076" y="1998416"/>
                </a:lnTo>
                <a:lnTo>
                  <a:pt x="0" y="7503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vi-VN">
              <a:solidFill>
                <a:prstClr val="white"/>
              </a:solidFill>
              <a:latin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5753F-3803-445A-B209-A3C70BE38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56" y="5385343"/>
            <a:ext cx="1792769" cy="82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8F09D-E9E8-4C96-9F02-498CC6CA6A6B}"/>
              </a:ext>
            </a:extLst>
          </p:cNvPr>
          <p:cNvSpPr txBox="1"/>
          <p:nvPr/>
        </p:nvSpPr>
        <p:spPr>
          <a:xfrm>
            <a:off x="1722782" y="3451274"/>
            <a:ext cx="877028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457200">
              <a:defRPr/>
            </a:pPr>
            <a:r>
              <a:rPr lang="en-US" sz="3200" dirty="0" err="1" smtClean="0">
                <a:solidFill>
                  <a:srgbClr val="FFFFFF"/>
                </a:solidFill>
                <a:latin typeface="Arial"/>
                <a:ea typeface="Segoe UI" panose="020B0502040204020203" pitchFamily="34" charset="0"/>
                <a:cs typeface="Segoe UI"/>
              </a:rPr>
              <a:t>Blazor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ea typeface="Segoe UI" panose="020B0502040204020203" pitchFamily="34" charset="0"/>
                <a:cs typeface="Segoe UI"/>
              </a:rPr>
              <a:t> work cross platform</a:t>
            </a:r>
            <a:endParaRPr lang="en-US" sz="3200" dirty="0">
              <a:solidFill>
                <a:srgbClr val="FFFFFF"/>
              </a:solidFill>
              <a:latin typeface="Arial"/>
              <a:ea typeface="Segoe UI" panose="020B0502040204020203" pitchFamily="34" charset="0"/>
              <a:cs typeface="Segoe UI"/>
            </a:endParaRPr>
          </a:p>
          <a:p>
            <a:pPr algn="ctr" defTabSz="457200">
              <a:defRPr/>
            </a:pPr>
            <a:r>
              <a:rPr lang="en-US" sz="2800" dirty="0">
                <a:solidFill>
                  <a:srgbClr val="FFFFFF"/>
                </a:solidFill>
                <a:latin typeface="Bookman Old Style"/>
                <a:ea typeface="Segoe UI" panose="020B0502040204020203" pitchFamily="34" charset="0"/>
                <a:cs typeface="Segoe UI" panose="020B0502040204020203" pitchFamily="34" charset="0"/>
              </a:rPr>
              <a:t>DC4/Program3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5B7F7-BC11-4016-B79A-DDB243D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defTabSz="457200">
              <a:defRPr/>
            </a:pPr>
            <a:fld id="{DD123757-366A-41C3-BB69-7F3BE759D5C0}" type="slidenum">
              <a:rPr lang="en-US" sz="1200">
                <a:solidFill>
                  <a:prstClr val="white"/>
                </a:solidFill>
                <a:latin typeface="Calibri Light"/>
              </a:rPr>
              <a:pPr algn="ctr" defTabSz="457200">
                <a:defRPr/>
              </a:pPr>
              <a:t>1</a:t>
            </a:fld>
            <a:endParaRPr lang="en-US" sz="120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1FA85-BB21-4852-8E86-B73804FA208D}"/>
              </a:ext>
            </a:extLst>
          </p:cNvPr>
          <p:cNvSpPr txBox="1"/>
          <p:nvPr/>
        </p:nvSpPr>
        <p:spPr>
          <a:xfrm>
            <a:off x="74842" y="6234587"/>
            <a:ext cx="110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400" b="1" dirty="0">
                <a:solidFill>
                  <a:srgbClr val="008DD6"/>
                </a:solidFill>
                <a:latin typeface="Bookman Old Style"/>
              </a:rPr>
              <a:t>Nhat Le</a:t>
            </a:r>
          </a:p>
        </p:txBody>
      </p:sp>
    </p:spTree>
    <p:extLst>
      <p:ext uri="{BB962C8B-B14F-4D97-AF65-F5344CB8AC3E}">
        <p14:creationId xmlns:p14="http://schemas.microsoft.com/office/powerpoint/2010/main" val="33074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2160E4-EE36-127B-8A4F-08928571D4A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CD20E7-BBB2-DA6E-182C-F6036D9986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/>
              <a:t>Benefit of </a:t>
            </a:r>
            <a:r>
              <a:rPr lang="en-US" dirty="0" err="1"/>
              <a:t>Blazor</a:t>
            </a:r>
            <a:r>
              <a:rPr lang="en-US" dirty="0"/>
              <a:t> WASM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7A012-8A78-759C-CD3F-1B9B46FA6455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651802"/>
          </a:xfrm>
        </p:spPr>
        <p:txBody>
          <a:bodyPr>
            <a:normAutofit/>
          </a:bodyPr>
          <a:lstStyle/>
          <a:p>
            <a:r>
              <a:rPr lang="en-US" dirty="0"/>
              <a:t>Faster UI Code</a:t>
            </a:r>
          </a:p>
          <a:p>
            <a:endParaRPr lang="en-US" dirty="0"/>
          </a:p>
          <a:p>
            <a:r>
              <a:rPr lang="en-US" dirty="0"/>
              <a:t>Offline Support</a:t>
            </a:r>
          </a:p>
          <a:p>
            <a:endParaRPr lang="en-US" dirty="0"/>
          </a:p>
          <a:p>
            <a:r>
              <a:rPr lang="en-US" dirty="0"/>
              <a:t>Server Not Required</a:t>
            </a:r>
          </a:p>
          <a:p>
            <a:endParaRPr lang="en-US" dirty="0"/>
          </a:p>
          <a:p>
            <a:r>
              <a:rPr lang="en-US" dirty="0"/>
              <a:t>Any .NET standard 2 C#</a:t>
            </a: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999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73D990E-603B-4063-B9E1-ABE5F95427E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CCBDD7-F0FE-503D-20F2-BE03133C8A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/>
              <a:t>How secure is WASM?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5208E0-D1DD-1E06-E61E-7CD0B4BB073C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651802"/>
          </a:xfrm>
        </p:spPr>
        <p:txBody>
          <a:bodyPr>
            <a:normAutofit/>
          </a:bodyPr>
          <a:lstStyle/>
          <a:p>
            <a:r>
              <a:rPr lang="en-US" dirty="0"/>
              <a:t>More secure than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direct DOM access</a:t>
            </a:r>
          </a:p>
          <a:p>
            <a:endParaRPr lang="en-US" dirty="0"/>
          </a:p>
          <a:p>
            <a:r>
              <a:rPr lang="en-US" dirty="0"/>
              <a:t>Send message to JS Handler</a:t>
            </a:r>
          </a:p>
          <a:p>
            <a:endParaRPr lang="en-US" dirty="0"/>
          </a:p>
          <a:p>
            <a:r>
              <a:rPr lang="en-US" dirty="0"/>
              <a:t>JS interacts with DOM</a:t>
            </a: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37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3153522" y="3158749"/>
            <a:ext cx="5884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BLAZOR SERVER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3153522" y="3158749"/>
            <a:ext cx="5884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BLAZOR SERVER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6BCAF-CA6C-4427-AB55-E216CD34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3753" y="1241417"/>
            <a:ext cx="9524545" cy="52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Install packages: </a:t>
            </a:r>
          </a:p>
          <a:p>
            <a:pPr lvl="1"/>
            <a:r>
              <a:rPr lang="en-US" dirty="0" err="1" smtClean="0"/>
              <a:t>System.ServiceModel.Syndication</a:t>
            </a:r>
            <a:r>
              <a:rPr lang="en-US" dirty="0" smtClean="0"/>
              <a:t> (to read feed data)</a:t>
            </a:r>
          </a:p>
          <a:p>
            <a:pPr lvl="1"/>
            <a:endParaRPr lang="en-US" dirty="0" smtClean="0"/>
          </a:p>
          <a:p>
            <a:r>
              <a:rPr lang="en-US" dirty="0"/>
              <a:t>Create 2 files: </a:t>
            </a:r>
            <a:r>
              <a:rPr lang="en-US" dirty="0" err="1"/>
              <a:t>BlogPost.cs</a:t>
            </a:r>
            <a:r>
              <a:rPr lang="en-US" dirty="0"/>
              <a:t> and </a:t>
            </a:r>
            <a:r>
              <a:rPr lang="en-US" dirty="0" err="1" smtClean="0"/>
              <a:t>BlogDataManager.cs</a:t>
            </a:r>
            <a:r>
              <a:rPr lang="en-US" dirty="0" smtClean="0"/>
              <a:t> to read feed data.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 err="1" smtClean="0"/>
              <a:t>Index.razor</a:t>
            </a:r>
            <a:r>
              <a:rPr lang="en-US" dirty="0" smtClean="0"/>
              <a:t> file to display the feed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Server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817685" y="3158749"/>
            <a:ext cx="101902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Window MAUI BLAZOR HYBRID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Install packages: </a:t>
            </a:r>
          </a:p>
          <a:p>
            <a:pPr lvl="1"/>
            <a:r>
              <a:rPr lang="en-US" dirty="0" err="1" smtClean="0"/>
              <a:t>System.ServiceModel.Syndication</a:t>
            </a:r>
            <a:r>
              <a:rPr lang="en-US" dirty="0" smtClean="0"/>
              <a:t> (to read feed data)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/>
              <a:t>2 files: </a:t>
            </a:r>
            <a:r>
              <a:rPr lang="en-US" dirty="0" err="1"/>
              <a:t>BlogPost.cs</a:t>
            </a:r>
            <a:r>
              <a:rPr lang="en-US" dirty="0"/>
              <a:t> and </a:t>
            </a:r>
            <a:r>
              <a:rPr lang="en-US" dirty="0" err="1" smtClean="0"/>
              <a:t>BlogDataManager.cs</a:t>
            </a:r>
            <a:r>
              <a:rPr lang="en-US" dirty="0" smtClean="0"/>
              <a:t> from the </a:t>
            </a:r>
            <a:r>
              <a:rPr lang="en-US" dirty="0" err="1" smtClean="0"/>
              <a:t>blazor</a:t>
            </a:r>
            <a:r>
              <a:rPr lang="en-US" dirty="0" smtClean="0"/>
              <a:t> server project.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 err="1" smtClean="0"/>
              <a:t>Home.razor</a:t>
            </a:r>
            <a:r>
              <a:rPr lang="en-US" dirty="0" smtClean="0"/>
              <a:t> file to display the feed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</a:t>
            </a:r>
            <a:r>
              <a:rPr lang="en-US" dirty="0" err="1" smtClean="0"/>
              <a:t>maui</a:t>
            </a:r>
            <a:r>
              <a:rPr lang="en-US" dirty="0" smtClean="0"/>
              <a:t> </a:t>
            </a:r>
            <a:r>
              <a:rPr lang="en-US" dirty="0" err="1" smtClean="0"/>
              <a:t>blazor</a:t>
            </a:r>
            <a:r>
              <a:rPr lang="en-US" dirty="0" smtClean="0"/>
              <a:t> 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3153522" y="3158749"/>
            <a:ext cx="6658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Window Forms </a:t>
            </a:r>
            <a:r>
              <a:rPr lang="en-US" sz="5000" b="1" dirty="0">
                <a:solidFill>
                  <a:schemeClr val="accent1"/>
                </a:solidFill>
              </a:rPr>
              <a:t>P</a:t>
            </a:r>
            <a:r>
              <a:rPr lang="en-US" sz="5000" b="1" dirty="0" smtClean="0">
                <a:solidFill>
                  <a:schemeClr val="accent1"/>
                </a:solidFill>
              </a:rPr>
              <a:t>roject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packages: </a:t>
            </a:r>
          </a:p>
          <a:p>
            <a:pPr lvl="1"/>
            <a:r>
              <a:rPr lang="en-US" dirty="0" err="1" smtClean="0"/>
              <a:t>System.ServiceModel.Syndication</a:t>
            </a:r>
            <a:r>
              <a:rPr lang="en-US" dirty="0" smtClean="0"/>
              <a:t> (to read feed data)</a:t>
            </a:r>
          </a:p>
          <a:p>
            <a:pPr lvl="1"/>
            <a:r>
              <a:rPr lang="en-US" dirty="0" err="1"/>
              <a:t>Microsoft.AspNetCore.Components.WebView.WindowsForms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/>
              <a:t>2 files: </a:t>
            </a:r>
            <a:r>
              <a:rPr lang="en-US" dirty="0" err="1"/>
              <a:t>BlogPost.cs</a:t>
            </a:r>
            <a:r>
              <a:rPr lang="en-US" dirty="0"/>
              <a:t> and </a:t>
            </a:r>
            <a:r>
              <a:rPr lang="en-US" dirty="0" err="1" smtClean="0"/>
              <a:t>BlogDataManager.cs</a:t>
            </a:r>
            <a:r>
              <a:rPr lang="en-US" dirty="0" smtClean="0"/>
              <a:t> from the </a:t>
            </a:r>
            <a:r>
              <a:rPr lang="en-US" dirty="0" err="1" smtClean="0"/>
              <a:t>blazor</a:t>
            </a:r>
            <a:r>
              <a:rPr lang="en-US" dirty="0" smtClean="0"/>
              <a:t> server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forms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wwwroot</a:t>
            </a:r>
            <a:r>
              <a:rPr lang="en-US" dirty="0" smtClean="0"/>
              <a:t> folder and index.html as below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7" y="1817811"/>
            <a:ext cx="7302377" cy="4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vi-VN" dirty="0"/>
              <a:t>agenda</a:t>
            </a:r>
            <a:endParaRPr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CB341B-7961-4412-979E-DCF8EE6E2DC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3269" y="1368426"/>
            <a:ext cx="11142879" cy="514757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What is </a:t>
            </a:r>
            <a:r>
              <a:rPr lang="en-US" sz="1600" dirty="0" err="1" smtClean="0"/>
              <a:t>Blazor</a:t>
            </a:r>
            <a:r>
              <a:rPr lang="en-US" sz="1600" dirty="0" smtClean="0"/>
              <a:t>?</a:t>
            </a: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chemeClr val="accent1"/>
                </a:solidFill>
                <a:latin typeface="+mn-lt"/>
                <a:sym typeface="Fira Sans Extra Condensed Medium"/>
              </a:rPr>
              <a:t>Blazor</a:t>
            </a:r>
            <a:r>
              <a:rPr lang="en-US" sz="1600" dirty="0" smtClean="0">
                <a:solidFill>
                  <a:schemeClr val="accent1"/>
                </a:solidFill>
                <a:latin typeface="+mn-lt"/>
                <a:sym typeface="Fira Sans Extra Condensed Medium"/>
              </a:rPr>
              <a:t> Server Project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1600" dirty="0" err="1" smtClean="0"/>
              <a:t>Blazor</a:t>
            </a:r>
            <a:r>
              <a:rPr lang="en-US" sz="1600" dirty="0" smtClean="0"/>
              <a:t> in MAUI project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Blazor</a:t>
            </a:r>
            <a:r>
              <a:rPr lang="en-US" sz="1600" dirty="0" smtClean="0"/>
              <a:t> in Window Forms project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Blazor</a:t>
            </a:r>
            <a:r>
              <a:rPr lang="en-US" sz="1600" dirty="0" smtClean="0"/>
              <a:t> in WPF project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Blazor</a:t>
            </a:r>
            <a:r>
              <a:rPr lang="en-US" sz="1600" dirty="0" smtClean="0"/>
              <a:t> in Web MVC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22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Form1.cs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forms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76" y="2050439"/>
            <a:ext cx="8153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343269" y="1368426"/>
            <a:ext cx="11142879" cy="51994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Index.razor</a:t>
            </a:r>
            <a:r>
              <a:rPr lang="en-US" dirty="0" smtClean="0"/>
              <a:t> at project 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Don’t forget update project file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forms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1899616"/>
            <a:ext cx="6286500" cy="3375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88" y="5386754"/>
            <a:ext cx="5524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3153522" y="3158749"/>
            <a:ext cx="6658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WPF </a:t>
            </a:r>
            <a:r>
              <a:rPr lang="en-US" sz="5000" b="1" dirty="0">
                <a:solidFill>
                  <a:schemeClr val="accent1"/>
                </a:solidFill>
              </a:rPr>
              <a:t>P</a:t>
            </a:r>
            <a:r>
              <a:rPr lang="en-US" sz="5000" b="1" dirty="0" smtClean="0">
                <a:solidFill>
                  <a:schemeClr val="accent1"/>
                </a:solidFill>
              </a:rPr>
              <a:t>roject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packages: </a:t>
            </a:r>
          </a:p>
          <a:p>
            <a:pPr lvl="1"/>
            <a:r>
              <a:rPr lang="en-US" dirty="0" err="1" smtClean="0"/>
              <a:t>System.ServiceModel.Syndication</a:t>
            </a:r>
            <a:r>
              <a:rPr lang="en-US" dirty="0" smtClean="0"/>
              <a:t> (to read feed data)</a:t>
            </a:r>
          </a:p>
          <a:p>
            <a:pPr lvl="1"/>
            <a:r>
              <a:rPr lang="en-US" dirty="0" err="1" smtClean="0"/>
              <a:t>Microsoft.AspNetCore.Components.WebView.Wpf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/>
              <a:t>2 files: </a:t>
            </a:r>
            <a:r>
              <a:rPr lang="en-US" dirty="0" err="1"/>
              <a:t>BlogPost.cs</a:t>
            </a:r>
            <a:r>
              <a:rPr lang="en-US" dirty="0"/>
              <a:t> and </a:t>
            </a:r>
            <a:r>
              <a:rPr lang="en-US" dirty="0" err="1" smtClean="0"/>
              <a:t>BlogDataManager.cs</a:t>
            </a:r>
            <a:r>
              <a:rPr lang="en-US" dirty="0" smtClean="0"/>
              <a:t> from the </a:t>
            </a:r>
            <a:r>
              <a:rPr lang="en-US" dirty="0" err="1" smtClean="0"/>
              <a:t>blazor</a:t>
            </a:r>
            <a:r>
              <a:rPr lang="en-US" dirty="0" smtClean="0"/>
              <a:t> server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wwwroot</a:t>
            </a:r>
            <a:r>
              <a:rPr lang="en-US" dirty="0" smtClean="0"/>
              <a:t> folder and index.html as below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7" y="1817811"/>
            <a:ext cx="7302377" cy="4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MainWindow.xaml.cs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0" y="2140887"/>
            <a:ext cx="7486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Index.razor</a:t>
            </a:r>
            <a:r>
              <a:rPr lang="en-US" dirty="0" smtClean="0"/>
              <a:t> in the project folder as the Window Forms project</a:t>
            </a:r>
          </a:p>
          <a:p>
            <a:endParaRPr lang="en-US" dirty="0"/>
          </a:p>
          <a:p>
            <a:r>
              <a:rPr lang="en-US" dirty="0" smtClean="0"/>
              <a:t>Don’t forget update project file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50" y="2810608"/>
            <a:ext cx="5438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3153522" y="3158749"/>
            <a:ext cx="6658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 smtClean="0">
                <a:solidFill>
                  <a:schemeClr val="accent1"/>
                </a:solidFill>
              </a:rPr>
              <a:t>Blazor</a:t>
            </a:r>
            <a:r>
              <a:rPr lang="en-US" sz="5000" b="1" dirty="0" smtClean="0">
                <a:solidFill>
                  <a:schemeClr val="accent1"/>
                </a:solidFill>
              </a:rPr>
              <a:t> with MVC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folder tree as side image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imports.razor</a:t>
            </a:r>
            <a:r>
              <a:rPr lang="en-US" dirty="0"/>
              <a:t>, </a:t>
            </a:r>
            <a:r>
              <a:rPr lang="en-US" dirty="0" err="1"/>
              <a:t>App.razor</a:t>
            </a:r>
            <a:r>
              <a:rPr lang="en-US" dirty="0"/>
              <a:t>, </a:t>
            </a:r>
            <a:r>
              <a:rPr lang="en-US" dirty="0" err="1"/>
              <a:t>Routes.razor</a:t>
            </a:r>
            <a:endParaRPr lang="en-US" dirty="0"/>
          </a:p>
          <a:p>
            <a:pPr lvl="1"/>
            <a:r>
              <a:rPr lang="en-US" dirty="0"/>
              <a:t>Component: </a:t>
            </a:r>
            <a:r>
              <a:rPr lang="en-US" dirty="0" err="1"/>
              <a:t>Counter.razor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with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33" y="1597025"/>
            <a:ext cx="3026861" cy="36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Config</a:t>
            </a:r>
            <a:r>
              <a:rPr lang="en-US" dirty="0"/>
              <a:t> the _</a:t>
            </a:r>
            <a:r>
              <a:rPr lang="en-US" dirty="0" err="1" smtClean="0"/>
              <a:t>ViewImports.cshtml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with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2249539"/>
            <a:ext cx="2676525" cy="260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41" y="2392413"/>
            <a:ext cx="8382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49C15-7DF7-CB99-13BB-DBD097B1CBCF}"/>
              </a:ext>
            </a:extLst>
          </p:cNvPr>
          <p:cNvSpPr/>
          <p:nvPr/>
        </p:nvSpPr>
        <p:spPr bwMode="auto">
          <a:xfrm>
            <a:off x="3153522" y="3158749"/>
            <a:ext cx="5884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accent1"/>
                </a:solidFill>
              </a:rPr>
              <a:t>WHAT IS BLAZOR?</a:t>
            </a:r>
            <a:endParaRPr lang="vi-VN" sz="5000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06DAC-6CC4-B8EB-48D1-F0D411C6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_</a:t>
            </a:r>
            <a:r>
              <a:rPr lang="en-US" dirty="0" err="1"/>
              <a:t>Layout.cshtml</a:t>
            </a:r>
            <a:r>
              <a:rPr lang="en-US" dirty="0"/>
              <a:t> as following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with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283" y="1333284"/>
            <a:ext cx="2733675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8" y="3310630"/>
            <a:ext cx="11475893" cy="1772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8" y="5165076"/>
            <a:ext cx="9005456" cy="15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Counter component into </a:t>
            </a:r>
            <a:r>
              <a:rPr lang="en-US" dirty="0" err="1"/>
              <a:t>index.cshtml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with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1" y="2377032"/>
            <a:ext cx="11268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for </a:t>
            </a:r>
            <a:r>
              <a:rPr lang="en-US" dirty="0" err="1"/>
              <a:t>program.cs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with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9" y="2101496"/>
            <a:ext cx="9559925" cy="1995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9" y="4476107"/>
            <a:ext cx="8572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/>
              <a:t>applicaton</a:t>
            </a:r>
            <a:r>
              <a:rPr lang="en-US" dirty="0"/>
              <a:t> and the result as below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with </a:t>
            </a:r>
            <a:r>
              <a:rPr lang="en-US" dirty="0" err="1" smtClean="0"/>
              <a:t>mvc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110049"/>
            <a:ext cx="10089103" cy="37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4876ACD-505C-023D-0324-A45182FD6F1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2CBCB2-C354-0BEE-DD5A-A1EB75EBDA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 lvl="0" defTabSz="889000">
              <a:spcAft>
                <a:spcPct val="35000"/>
              </a:spcAft>
            </a:pPr>
            <a:r>
              <a:rPr lang="en-US" dirty="0" err="1" smtClean="0"/>
              <a:t>Blazor</a:t>
            </a:r>
            <a:r>
              <a:rPr lang="en-US" dirty="0" smtClean="0"/>
              <a:t> cross platform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7D94D-6E89-229E-1CC7-61FB338B8ABE}"/>
              </a:ext>
            </a:extLst>
          </p:cNvPr>
          <p:cNvSpPr/>
          <p:nvPr/>
        </p:nvSpPr>
        <p:spPr bwMode="auto">
          <a:xfrm>
            <a:off x="3153522" y="3158749"/>
            <a:ext cx="58849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accent1"/>
                </a:solidFill>
              </a:rPr>
              <a:t>Q&amp;A</a:t>
            </a:r>
            <a:endParaRPr lang="vi-VN" sz="5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CB341B-7961-4412-979E-DCF8EE6E2DC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3269" y="1368426"/>
            <a:ext cx="11142879" cy="4297856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  <a:hlinkClick r:id="rId3"/>
              </a:rPr>
              <a:t>https://learn.microsoft.com/en-us/aspnet/core/blazor/?</a:t>
            </a:r>
            <a:r>
              <a:rPr lang="en-US" sz="1900" dirty="0" smtClean="0">
                <a:solidFill>
                  <a:schemeClr val="accent1"/>
                </a:solidFill>
                <a:latin typeface="+mn-lt"/>
                <a:sym typeface="Fira Sans Extra Condensed Medium"/>
                <a:hlinkClick r:id="rId3"/>
              </a:rPr>
              <a:t>view=aspnetcore-7.0&amp;WT.mc_id=dotnet-35129-website</a:t>
            </a:r>
            <a:endParaRPr lang="en-US" sz="1900" dirty="0" smtClean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2000" dirty="0">
                <a:hlinkClick r:id="rId4"/>
              </a:rPr>
              <a:t>https://www.youtube.com/watch?v=rfPQytn7tfk</a:t>
            </a:r>
            <a:endParaRPr lang="en-US" sz="2000" dirty="0">
              <a:hlinkClick r:id="rId5"/>
            </a:endParaRPr>
          </a:p>
          <a:p>
            <a:r>
              <a:rPr lang="en-US" sz="2000" dirty="0">
                <a:hlinkClick r:id="rId5"/>
              </a:rPr>
              <a:t>https://www.youtube.com/watch?v=dsoGW59Vtpk</a:t>
            </a:r>
            <a:r>
              <a:rPr lang="en-US" sz="2000" dirty="0"/>
              <a:t> </a:t>
            </a: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79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741220A-64D0-7704-3433-0D47BE16AD0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7745F4-2009-AD44-BCFE-0EE87C7F4B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/>
              <a:t>WHAT IS BLAZOR?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B8705D-DC99-D296-6E0E-3D9F9C8DA205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41026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</a:rPr>
              <a:t>Web UI Framework</a:t>
            </a: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</a:rPr>
              <a:t>HTML, CSS, C#</a:t>
            </a: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1900" dirty="0" err="1">
                <a:solidFill>
                  <a:schemeClr val="accent1"/>
                </a:solidFill>
                <a:latin typeface="+mn-lt"/>
                <a:sym typeface="Fira Sans Extra Condensed Medium"/>
              </a:rPr>
              <a:t>Javascript</a:t>
            </a:r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</a:rPr>
              <a:t> is optional</a:t>
            </a: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</a:rPr>
              <a:t>Binding &amp; </a:t>
            </a:r>
            <a:r>
              <a:rPr lang="en-US" sz="1900" dirty="0" err="1">
                <a:solidFill>
                  <a:schemeClr val="accent1"/>
                </a:solidFill>
                <a:latin typeface="+mn-lt"/>
                <a:sym typeface="Fira Sans Extra Condensed Medium"/>
              </a:rPr>
              <a:t>eventing</a:t>
            </a: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19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/>
              <a:t>WHAT IS BLAZOR?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7D676-C867-4E2F-EEEF-ED94A1FE140E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410262"/>
          </a:xfrm>
        </p:spPr>
        <p:txBody>
          <a:bodyPr>
            <a:normAutofit/>
          </a:bodyPr>
          <a:lstStyle/>
          <a:p>
            <a:r>
              <a:rPr lang="en-US" sz="1900" dirty="0" err="1">
                <a:solidFill>
                  <a:schemeClr val="accent1"/>
                </a:solidFill>
                <a:latin typeface="+mn-lt"/>
                <a:sym typeface="Fira Sans Extra Condensed Medium"/>
              </a:rPr>
              <a:t>Blazor</a:t>
            </a:r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</a:rPr>
              <a:t> </a:t>
            </a:r>
            <a:r>
              <a:rPr lang="en-US" sz="1900" dirty="0" err="1">
                <a:solidFill>
                  <a:schemeClr val="accent1"/>
                </a:solidFill>
                <a:latin typeface="+mn-lt"/>
                <a:sym typeface="Fira Sans Extra Condensed Medium"/>
              </a:rPr>
              <a:t>WebAssembly</a:t>
            </a: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1900" dirty="0" err="1">
                <a:solidFill>
                  <a:schemeClr val="accent1"/>
                </a:solidFill>
                <a:latin typeface="+mn-lt"/>
                <a:sym typeface="Fira Sans Extra Condensed Medium"/>
              </a:rPr>
              <a:t>Blazor</a:t>
            </a:r>
            <a:r>
              <a:rPr lang="en-US" sz="1900" dirty="0">
                <a:solidFill>
                  <a:schemeClr val="accent1"/>
                </a:solidFill>
                <a:latin typeface="+mn-lt"/>
                <a:sym typeface="Fira Sans Extra Condensed Medium"/>
              </a:rPr>
              <a:t> server</a:t>
            </a: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9892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 smtClean="0"/>
              <a:t>How does </a:t>
            </a:r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r>
              <a:rPr lang="en-US" dirty="0" smtClean="0"/>
              <a:t> work?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7D676-C867-4E2F-EEEF-ED94A1FE140E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410262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4D3B1-5221-4389-BCFF-A2AAF0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7130" y="1575806"/>
            <a:ext cx="11061525" cy="47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 smtClean="0"/>
              <a:t>How does </a:t>
            </a:r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r>
              <a:rPr lang="en-US" dirty="0" smtClean="0"/>
              <a:t> work?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7D676-C867-4E2F-EEEF-ED94A1FE140E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410262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4E8A5-DC2A-44C3-B1C5-DA2F9E54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5456" y="1575806"/>
            <a:ext cx="7156587" cy="46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 smtClean="0"/>
              <a:t>How does </a:t>
            </a:r>
            <a:r>
              <a:rPr lang="en-US" dirty="0" err="1" smtClean="0"/>
              <a:t>blazor</a:t>
            </a:r>
            <a:r>
              <a:rPr lang="en-US" dirty="0" smtClean="0"/>
              <a:t> </a:t>
            </a:r>
            <a:r>
              <a:rPr lang="en-US" dirty="0" err="1" smtClean="0"/>
              <a:t>webassembly</a:t>
            </a:r>
            <a:r>
              <a:rPr lang="en-US" dirty="0" smtClean="0"/>
              <a:t> work?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7D676-C867-4E2F-EEEF-ED94A1FE140E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3410262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2226F-A425-4199-AADA-C6FDA248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7118" y="1429480"/>
            <a:ext cx="8902941" cy="47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rgbClr val="FFFF00"/>
                </a:solidFill>
                <a:latin typeface="Cambria"/>
                <a:cs typeface="Cambria"/>
              </a:defRPr>
            </a:lvl1pPr>
          </a:lstStyle>
          <a:p>
            <a:pPr>
              <a:defRPr/>
            </a:pPr>
            <a:r>
              <a:rPr lang="en-US" dirty="0"/>
              <a:t>What WASM?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1A133E-2635-3CCF-E951-777B4D80E6DF}"/>
              </a:ext>
            </a:extLst>
          </p:cNvPr>
          <p:cNvSpPr>
            <a:spLocks noGrp="1"/>
          </p:cNvSpPr>
          <p:nvPr>
            <p:ph idx="14"/>
          </p:nvPr>
        </p:nvSpPr>
        <p:spPr bwMode="auto">
          <a:xfrm>
            <a:off x="485456" y="1575806"/>
            <a:ext cx="9320069" cy="407449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Not a Language</a:t>
            </a: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r>
              <a:rPr lang="en-US" sz="2400" dirty="0"/>
              <a:t>Not a Compiler</a:t>
            </a:r>
          </a:p>
          <a:p>
            <a:endParaRPr lang="en-US" sz="2400" dirty="0"/>
          </a:p>
          <a:p>
            <a:r>
              <a:rPr lang="en-US" sz="2400" dirty="0"/>
              <a:t>Virtual machine</a:t>
            </a:r>
          </a:p>
          <a:p>
            <a:endParaRPr lang="en-US" sz="2400" dirty="0"/>
          </a:p>
          <a:p>
            <a:r>
              <a:rPr lang="en-US" sz="2400" dirty="0"/>
              <a:t>Target for compilers, just like an OS</a:t>
            </a:r>
          </a:p>
          <a:p>
            <a:endParaRPr lang="en-US" sz="2400" dirty="0"/>
          </a:p>
          <a:p>
            <a:r>
              <a:rPr lang="en-US" sz="2400" dirty="0"/>
              <a:t>Code compiled to WASM binary</a:t>
            </a:r>
          </a:p>
          <a:p>
            <a:endParaRPr lang="en-US" sz="2400" dirty="0"/>
          </a:p>
          <a:p>
            <a:r>
              <a:rPr lang="en-US" sz="2400" dirty="0"/>
              <a:t>Near native speed</a:t>
            </a: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/>
              </a:solidFill>
              <a:latin typeface="+mn-lt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4870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A_template.potx" id="{25DE4E61-D216-492F-885E-729381DD338E}" vid="{587A4B96-1CB4-45EC-A522-08C1FEBE58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20639</TotalTime>
  <Words>784</Words>
  <Application>Microsoft Office PowerPoint</Application>
  <PresentationFormat>Widescreen</PresentationFormat>
  <Paragraphs>169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Bookman Old Style</vt:lpstr>
      <vt:lpstr>Calibri</vt:lpstr>
      <vt:lpstr>Calibri Light</vt:lpstr>
      <vt:lpstr>Cambria</vt:lpstr>
      <vt:lpstr>Century Gothic</vt:lpstr>
      <vt:lpstr>Courier New</vt:lpstr>
      <vt:lpstr>Fira Sans Extra Condensed Medium</vt:lpstr>
      <vt:lpstr>Helvetica</vt:lpstr>
      <vt:lpstr>Segoe UI</vt:lpstr>
      <vt:lpstr>Wingdings</vt:lpstr>
      <vt:lpstr>Wingdings 3</vt:lpstr>
      <vt:lpstr>Office Theme</vt:lpstr>
      <vt:lpstr>PowerPoint Presentation</vt:lpstr>
      <vt:lpstr>agenda</vt:lpstr>
      <vt:lpstr>PowerPoint Presentation</vt:lpstr>
      <vt:lpstr>WHAT IS BLAZOR?</vt:lpstr>
      <vt:lpstr>WHAT IS BLAZOR?</vt:lpstr>
      <vt:lpstr>How does blazor webassembly work?</vt:lpstr>
      <vt:lpstr>How does blazor webassembly work?</vt:lpstr>
      <vt:lpstr>How does blazor webassembly work?</vt:lpstr>
      <vt:lpstr>What WASM?</vt:lpstr>
      <vt:lpstr>Benefit of Blazor WASM</vt:lpstr>
      <vt:lpstr>How secure is WASM?</vt:lpstr>
      <vt:lpstr>PowerPoint Presentation</vt:lpstr>
      <vt:lpstr>Blazor server</vt:lpstr>
      <vt:lpstr>Blazor Server Demo</vt:lpstr>
      <vt:lpstr>PowerPoint Presentation</vt:lpstr>
      <vt:lpstr>Window maui blazor hybrid</vt:lpstr>
      <vt:lpstr>PowerPoint Presentation</vt:lpstr>
      <vt:lpstr>Window forms project</vt:lpstr>
      <vt:lpstr>Window forms project</vt:lpstr>
      <vt:lpstr>Window forms project</vt:lpstr>
      <vt:lpstr>Window forms project</vt:lpstr>
      <vt:lpstr>PowerPoint Presentation</vt:lpstr>
      <vt:lpstr>WPF Project</vt:lpstr>
      <vt:lpstr>WPF project</vt:lpstr>
      <vt:lpstr>WPF project</vt:lpstr>
      <vt:lpstr>WPF project</vt:lpstr>
      <vt:lpstr>PowerPoint Presentation</vt:lpstr>
      <vt:lpstr>Blazor with mvc</vt:lpstr>
      <vt:lpstr>Blazor with mvc</vt:lpstr>
      <vt:lpstr>Blazor with mvc</vt:lpstr>
      <vt:lpstr>Blazor with mvc</vt:lpstr>
      <vt:lpstr>Blazor with mvc</vt:lpstr>
      <vt:lpstr>Blazor with mvc</vt:lpstr>
      <vt:lpstr>Blazor cross platform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Vo Chi Tuan</dc:creator>
  <cp:keywords/>
  <dc:description/>
  <cp:lastModifiedBy>Admins</cp:lastModifiedBy>
  <cp:revision>378</cp:revision>
  <dcterms:created xsi:type="dcterms:W3CDTF">2015-12-28T08:57:07Z</dcterms:created>
  <dcterms:modified xsi:type="dcterms:W3CDTF">2025-02-06T13:32:21Z</dcterms:modified>
  <cp:category/>
  <dc:identifier/>
  <cp:contentStatus/>
  <dc:languag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2023-09-24T09:48:52Z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bb0bb413-b6ed-4329-9cb8-7fa0a25d75a5</vt:lpwstr>
  </property>
  <property fmtid="{D5CDD505-2E9C-101B-9397-08002B2CF9AE}" pid="7" name="MSIP_Label_defa4170-0d19-0005-0004-bc88714345d2_ActionId">
    <vt:lpwstr>db321c4b-45fe-431c-834f-6cc1ff48d43d</vt:lpwstr>
  </property>
  <property fmtid="{D5CDD505-2E9C-101B-9397-08002B2CF9AE}" pid="8" name="MSIP_Label_defa4170-0d19-0005-0004-bc88714345d2_ContentBits">
    <vt:lpwstr>0</vt:lpwstr>
  </property>
</Properties>
</file>