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06" r:id="rId13"/>
  </p:sldMasterIdLst>
  <p:sldIdLst>
    <p:sldId id="256" r:id="rId15"/>
    <p:sldId id="259" r:id="rId16"/>
    <p:sldId id="266" r:id="rId17"/>
    <p:sldId id="258" r:id="rId18"/>
    <p:sldId id="272" r:id="rId19"/>
    <p:sldId id="267" r:id="rId20"/>
    <p:sldId id="276" r:id="rId21"/>
    <p:sldId id="274" r:id="rId22"/>
    <p:sldId id="275" r:id="rId23"/>
    <p:sldId id="270" r:id="rId24"/>
    <p:sldId id="277" r:id="rId25"/>
    <p:sldId id="268" r:id="rId26"/>
    <p:sldId id="278" r:id="rId27"/>
    <p:sldId id="279" r:id="rId28"/>
    <p:sldId id="280" r:id="rId29"/>
    <p:sldId id="281" r:id="rId30"/>
    <p:sldId id="282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7" userDrawn="1">
          <p15:clr>
            <a:srgbClr val="A4A3A4"/>
          </p15:clr>
        </p15:guide>
        <p15:guide id="2" pos="38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C6AD42"/>
    <a:srgbClr val="3E3C46"/>
    <a:srgbClr val="706122"/>
    <a:srgbClr val="FFFFFB"/>
    <a:srgbClr val="FFFFFD"/>
    <a:srgbClr val="FFFFF7"/>
    <a:srgbClr val="FDFDFD"/>
    <a:srgbClr val="FBFBFB"/>
    <a:srgbClr val="CCB87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67" autoAdjust="0"/>
    <p:restoredTop sz="94660"/>
  </p:normalViewPr>
  <p:slideViewPr>
    <p:cSldViewPr snapToGrid="0" snapToObjects="1">
      <p:cViewPr>
        <p:scale>
          <a:sx n="101" d="100"/>
          <a:sy n="101" d="100"/>
        </p:scale>
        <p:origin x="864" y="512"/>
      </p:cViewPr>
      <p:guideLst>
        <p:guide orient="horz" pos="2087"/>
        <p:guide pos="38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slide" Target="slides/slide12.xml"></Relationship><Relationship Id="rId27" Type="http://schemas.openxmlformats.org/officeDocument/2006/relationships/slide" Target="slides/slide13.xml"></Relationship><Relationship Id="rId28" Type="http://schemas.openxmlformats.org/officeDocument/2006/relationships/slide" Target="slides/slide14.xml"></Relationship><Relationship Id="rId29" Type="http://schemas.openxmlformats.org/officeDocument/2006/relationships/slide" Target="slides/slide15.xml"></Relationship><Relationship Id="rId30" Type="http://schemas.openxmlformats.org/officeDocument/2006/relationships/slide" Target="slides/slide16.xml"></Relationship><Relationship Id="rId31" Type="http://schemas.openxmlformats.org/officeDocument/2006/relationships/slide" Target="slides/slide17.xml"></Relationship><Relationship Id="rId32" Type="http://schemas.openxmlformats.org/officeDocument/2006/relationships/viewProps" Target="viewProps.xml"></Relationship><Relationship Id="rId33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CE297-3DB5-4510-8A11-83179BB12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73982F-56EE-4A2C-A568-8EFF9CB36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2A751B-5B73-4D9A-B7DA-6C4DF91BC5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F8CE3C-DC1D-4A45-9A82-F53C47762B78}" type="datetimeFigureOut">
              <a:rPr lang="ko-KR" altLang="en-US" smtClean="0"/>
              <a:t>2022. 9. 18.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3005C7-99E6-4B7D-B9F8-14745C274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3CE5F9-B0B2-424B-ADBF-938ED4329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F731C5-EA3B-4740-BF4C-F8F36333C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022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181D6-49B7-4944-96E6-EE99C71FA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0891D1-27F4-4741-AE0D-080C0B504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73B780-CF3F-461A-A16C-6157A87A4D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F8CE3C-DC1D-4A45-9A82-F53C47762B78}" type="datetimeFigureOut">
              <a:rPr lang="ko-KR" altLang="en-US" smtClean="0"/>
              <a:t>2022. 9. 18.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D3DF95-3777-43B6-A1DB-73CC8475D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9C66E8-AC23-4D01-85C7-823372555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F731C5-EA3B-4740-BF4C-F8F36333C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242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606397C-F177-4220-824C-F0AB2C4F85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AE7F31-1B22-4F7D-8ADC-EE5252C40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5B418E-60BD-4575-A1D0-701EFDDA01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F8CE3C-DC1D-4A45-9A82-F53C47762B78}" type="datetimeFigureOut">
              <a:rPr lang="ko-KR" altLang="en-US" smtClean="0"/>
              <a:t>2022. 9. 18.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E30E67-1BAB-47BE-B0A1-75E1FF437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78CDB4-ADE0-4B0C-9094-C5F9B4B39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F731C5-EA3B-4740-BF4C-F8F36333C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14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548B9A-5C0B-494A-A033-F3E76DDE4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FF3DC8-3865-419E-9D8D-6385903A4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6E7B4E-085E-4BEA-A2A5-DB6BBCB660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F8CE3C-DC1D-4A45-9A82-F53C47762B78}" type="datetimeFigureOut">
              <a:rPr lang="ko-KR" altLang="en-US" smtClean="0"/>
              <a:t>2022. 9. 18.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5B8B54-9666-4AEE-BB7B-44D10C1E2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1068FA-C792-4518-A7B5-69A34E3C8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F731C5-EA3B-4740-BF4C-F8F36333C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786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B22E2-805F-4596-9C99-34428650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CD8D72-9E9F-4171-A832-C5E33EC76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540E44-1648-4BE8-9A11-61161B9E6A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F8CE3C-DC1D-4A45-9A82-F53C47762B78}" type="datetimeFigureOut">
              <a:rPr lang="ko-KR" altLang="en-US" smtClean="0"/>
              <a:t>2022. 9. 18.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B74CD1-40E9-4E46-9D57-31E403801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ECF8E0-8541-4B17-B38E-8E4365B23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F731C5-EA3B-4740-BF4C-F8F36333C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86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7B821C-3493-404D-8528-BEDCAF017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AE74E0-40B0-473A-AC67-5F8615CFEE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5D896B-448F-46C7-B11C-8EE0939F9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4C07E1-85AA-4B5F-8D94-E72F06B954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F8CE3C-DC1D-4A45-9A82-F53C47762B78}" type="datetimeFigureOut">
              <a:rPr lang="ko-KR" altLang="en-US" smtClean="0"/>
              <a:t>2022. 9. 18.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641AF3-E184-48EA-8BDA-569A028BE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F46C2A-9880-482A-85F4-CF70713C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F731C5-EA3B-4740-BF4C-F8F36333C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679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91047-8D72-4F1F-B3F9-71B6148A0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752ED1-5E53-42A7-B2A6-C768E5076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14273C-1DC8-43C8-8DD6-5C447A420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3EAC0C-9D98-4FF2-8D3C-E34D6A91C5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4CFBF8-A511-40E0-B7B2-51803F657C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778404-34F8-480D-8B33-A7635BCE26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F8CE3C-DC1D-4A45-9A82-F53C47762B78}" type="datetimeFigureOut">
              <a:rPr lang="ko-KR" altLang="en-US" smtClean="0"/>
              <a:t>2022. 9. 18.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4DF8D5-46A6-494E-9FC5-384165A47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9A8E6A-184A-46A8-B597-EA8442532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F731C5-EA3B-4740-BF4C-F8F36333C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633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A2C6C-AF15-4B9A-9E57-8DBB5E801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F81B66-9C90-4093-8917-A75E1410F2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F8CE3C-DC1D-4A45-9A82-F53C47762B78}" type="datetimeFigureOut">
              <a:rPr lang="ko-KR" altLang="en-US" smtClean="0"/>
              <a:t>2022. 9. 18.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35A660-41A8-49FB-821B-D81ECDCC7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8AE168-7864-44AC-B4BB-6BEE1116E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F731C5-EA3B-4740-BF4C-F8F36333C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05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97045AA-DE45-49F2-900E-08907915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F8CE3C-DC1D-4A45-9A82-F53C47762B78}" type="datetimeFigureOut">
              <a:rPr lang="ko-KR" altLang="en-US" smtClean="0"/>
              <a:t>2022. 9. 18.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F821E7-15B6-44A7-9FDD-B19353840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BC3761-A102-4A98-A044-B34B4A791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F731C5-EA3B-4740-BF4C-F8F36333C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3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E156E-2F8A-4B58-A1CC-423E3FEB6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E48479-54D1-4391-A8E5-BB7D21C38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2E7BF8-9E34-4A8C-9CFD-9F1E591FC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07F4B4-CFFD-41E1-BDFE-04ECCA9468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F8CE3C-DC1D-4A45-9A82-F53C47762B78}" type="datetimeFigureOut">
              <a:rPr lang="ko-KR" altLang="en-US" smtClean="0"/>
              <a:t>2022. 9. 18.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BEFF03-2C0D-48A3-A027-97154CE4C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60DB66-7321-4F21-A790-B00F1C37E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F731C5-EA3B-4740-BF4C-F8F36333C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02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5A900-509A-41C4-BAED-CA974287F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A7C63F-0072-40EF-A696-1278B37955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71F9A1-F2AA-4057-8423-F5D4AACBC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A6DEEE-F83A-4DFF-8246-349F57AD51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F8CE3C-DC1D-4A45-9A82-F53C47762B78}" type="datetimeFigureOut">
              <a:rPr lang="ko-KR" altLang="en-US" smtClean="0"/>
              <a:t>2022. 9. 18.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010209-D41C-45BF-B2B2-E612F2148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04CA6D-49CA-458F-B7DD-9D11C3943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F731C5-EA3B-4740-BF4C-F8F36333C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263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4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A7D4D1A-4EDB-4758-8695-69AEF375D6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32DFB-C4FF-4F4F-91C0-CB44438EF69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슬라이드 번호 개체 틀 7">
            <a:extLst>
              <a:ext uri="{FF2B5EF4-FFF2-40B4-BE49-F238E27FC236}">
                <a16:creationId xmlns:a16="http://schemas.microsoft.com/office/drawing/2014/main" id="{002F1A42-FB35-44BF-B318-A8610A6DA4FC}"/>
              </a:ext>
            </a:extLst>
          </p:cNvPr>
          <p:cNvSpPr txBox="1">
            <a:spLocks/>
          </p:cNvSpPr>
          <p:nvPr userDrawn="1"/>
        </p:nvSpPr>
        <p:spPr>
          <a:xfrm>
            <a:off x="5621351" y="6264985"/>
            <a:ext cx="949299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lnSpc>
                <a:spcPct val="106000"/>
              </a:lnSpc>
              <a:defRPr sz="1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C46">
                    <a:alpha val="5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- Page</a:t>
            </a:r>
            <a:r>
              <a:rPr lang="ko-KR" altLang="en-US" dirty="0"/>
              <a:t> </a:t>
            </a:r>
            <a:fld id="{C6D32DFB-C4FF-4F4F-91C0-CB44438EF697}" type="slidenum">
              <a:rPr lang="en-US" smtClean="0"/>
              <a:pPr lvl="0"/>
              <a:t>‹#›</a:t>
            </a:fld>
            <a:r>
              <a:rPr lang="en-US" dirty="0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27374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image4.png"></Relationship><Relationship Id="rId3" Type="http://schemas.openxmlformats.org/officeDocument/2006/relationships/slideLayout" Target="../slideLayouts/slideLayout1.xml"></Relationship></Relationships>
</file>

<file path=ppt/slides/_rels/slide15.xml.rels><?xml version="1.0" encoding="UTF-8"?>
<Relationships xmlns="http://schemas.openxmlformats.org/package/2006/relationships"><Relationship Id="rId3" Type="http://schemas.openxmlformats.org/officeDocument/2006/relationships/image" Target="../media/image4.png"></Relationship><Relationship Id="rId2" Type="http://schemas.openxmlformats.org/officeDocument/2006/relationships/image" Target="../media/image5.png"></Relationship><Relationship Id="rId4" Type="http://schemas.openxmlformats.org/officeDocument/2006/relationships/slideLayout" Target="../slideLayouts/slideLayout1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image5.png"></Relationship><Relationship Id="rId4" Type="http://schemas.openxmlformats.org/officeDocument/2006/relationships/image" Target="../media/image4.png"></Relationship><Relationship Id="rId5" Type="http://schemas.openxmlformats.org/officeDocument/2006/relationships/image" Target="../media/fImage2428624841.png"></Relationship><Relationship Id="rId6" Type="http://schemas.openxmlformats.org/officeDocument/2006/relationships/slideLayout" Target="../slideLayouts/slideLayout1.xml"></Relationship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?>
<Relationships xmlns="http://schemas.openxmlformats.org/package/2006/relationships"><Relationship Id="rId3" Type="http://schemas.openxmlformats.org/officeDocument/2006/relationships/slideLayout" Target="../slideLayouts/slideLayout1.xml"></Relationship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5EE2693-FD3D-C31D-0CC9-31ABF8151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4482" y="-128235"/>
            <a:ext cx="13949940" cy="711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F7C4418-10B1-16E0-6F96-71297C404F68}"/>
              </a:ext>
            </a:extLst>
          </p:cNvPr>
          <p:cNvSpPr/>
          <p:nvPr/>
        </p:nvSpPr>
        <p:spPr>
          <a:xfrm>
            <a:off x="-1144482" y="-571499"/>
            <a:ext cx="14123882" cy="7683500"/>
          </a:xfrm>
          <a:prstGeom prst="rect">
            <a:avLst/>
          </a:prstGeom>
          <a:solidFill>
            <a:schemeClr val="tx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3302941" y="2285242"/>
            <a:ext cx="5609228" cy="1754326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>
            <a:spAutoFit/>
          </a:bodyPr>
          <a:lstStyle/>
          <a:p>
            <a:pPr marL="0" indent="0" algn="ctr" latinLnBrk="0">
              <a:lnSpc>
                <a:spcPct val="140000"/>
              </a:lnSpc>
              <a:buFontTx/>
              <a:buNone/>
            </a:pPr>
            <a:r>
              <a:rPr lang="en-US" altLang="ko-KR" sz="4000" b="1" spc="-50" dirty="0" err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market Sans TTF Bold" panose="02000000000000000000" pitchFamily="2" charset="-128"/>
                <a:ea typeface="Gmarket Sans TTF Bold" panose="02000000000000000000" pitchFamily="2" charset="-128"/>
              </a:rPr>
              <a:t>소프트웨어응용설계</a:t>
            </a:r>
            <a:endParaRPr lang="ko-KR" altLang="en-US" sz="4000" b="1" dirty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Gmarket Sans TTF Bold" panose="02000000000000000000" pitchFamily="2" charset="-128"/>
              <a:ea typeface="Gmarket Sans TTF Bold" panose="02000000000000000000" pitchFamily="2" charset="-128"/>
            </a:endParaRPr>
          </a:p>
          <a:p>
            <a:pPr marL="0" indent="0" algn="ctr" latinLnBrk="0">
              <a:lnSpc>
                <a:spcPct val="140000"/>
              </a:lnSpc>
              <a:buFontTx/>
              <a:buNone/>
            </a:pPr>
            <a:r>
              <a:rPr lang="ko-KR" altLang="en-US" sz="4000" b="1" spc="-50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market Sans TTF Bold" panose="02000000000000000000" pitchFamily="2" charset="-128"/>
                <a:ea typeface="Gmarket Sans TTF Bold" panose="02000000000000000000" pitchFamily="2" charset="-128"/>
              </a:rPr>
              <a:t>문제 발굴 활동 결과 발표</a:t>
            </a:r>
            <a:endParaRPr lang="ko-KR" altLang="en-US" sz="4000" b="1" dirty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Gmarket Sans TTF Bold" panose="02000000000000000000" pitchFamily="2" charset="-128"/>
              <a:ea typeface="Gmarket Sans TTF Bold" panose="02000000000000000000" pitchFamily="2" charset="-128"/>
            </a:endParaRP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4528820" y="4010025"/>
            <a:ext cx="3112770" cy="32004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06000"/>
              </a:lnSpc>
              <a:buFontTx/>
              <a:buNone/>
            </a:pPr>
            <a:r>
              <a:rPr lang="en-US" altLang="ko-KR" sz="1400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3팀 : </a:t>
            </a:r>
            <a:r>
              <a:rPr lang="en-US" altLang="ko-KR" sz="1400" dirty="0" err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강인찬</a:t>
            </a:r>
            <a:r>
              <a:rPr lang="en-US" altLang="ko-KR" sz="1400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(</a:t>
            </a:r>
            <a:r>
              <a:rPr lang="en-US" altLang="ko-KR" sz="1400" dirty="0" err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발표자</a:t>
            </a:r>
            <a:r>
              <a:rPr lang="en-US" altLang="ko-KR" sz="1400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), </a:t>
            </a:r>
            <a:r>
              <a:rPr lang="en-US" altLang="ko-KR" sz="1400" dirty="0" err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김태영</a:t>
            </a:r>
            <a:r>
              <a:rPr lang="en-US" altLang="ko-KR" sz="1400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, </a:t>
            </a:r>
            <a:r>
              <a:rPr lang="en-US" altLang="ko-KR" sz="1400" dirty="0" err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정다함</a:t>
            </a:r>
            <a:endParaRPr lang="ko-KR" altLang="en-US" sz="1400" dirty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6412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3263C7C7-D56D-4C7A-B3FC-DF1463601BA1}"/>
              </a:ext>
            </a:extLst>
          </p:cNvPr>
          <p:cNvSpPr txBox="1"/>
          <p:nvPr/>
        </p:nvSpPr>
        <p:spPr>
          <a:xfrm>
            <a:off x="3125470" y="764540"/>
            <a:ext cx="5942330" cy="70104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10000"/>
              </a:lnSpc>
              <a:buFontTx/>
              <a:buNone/>
            </a:pPr>
            <a:r>
              <a:rPr lang="ko-KR" altLang="en-US" sz="3600" spc="-11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Bold" charset="0"/>
                <a:ea typeface="G마켓 산스 Bold" charset="0"/>
              </a:rPr>
              <a:t>문제 사항</a:t>
            </a:r>
            <a:r>
              <a:rPr lang="ko-KR" altLang="en-US" sz="3600" spc="-11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Bold" charset="0"/>
                <a:ea typeface="G마켓 산스 Bold" charset="0"/>
              </a:rPr>
              <a:t>에서 </a:t>
            </a:r>
            <a:r>
              <a:rPr lang="ko-KR" altLang="en-US" sz="3600" spc="-11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Bold" charset="0"/>
                <a:ea typeface="G마켓 산스 Bold" charset="0"/>
              </a:rPr>
              <a:t>최종 의견</a:t>
            </a:r>
            <a:r>
              <a:rPr lang="ko-KR" altLang="en-US" sz="3600" spc="-11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Bold" charset="0"/>
                <a:ea typeface="G마켓 산스 Bold" charset="0"/>
              </a:rPr>
              <a:t>까지</a:t>
            </a:r>
            <a:endParaRPr lang="ko-KR" altLang="en-US" sz="360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3E3C46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BF1AE00-DA18-4B32-A5BA-31C4C9EF0B64}"/>
              </a:ext>
            </a:extLst>
          </p:cNvPr>
          <p:cNvSpPr txBox="1"/>
          <p:nvPr/>
        </p:nvSpPr>
        <p:spPr>
          <a:xfrm>
            <a:off x="4991100" y="397510"/>
            <a:ext cx="2209800" cy="32004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06000"/>
              </a:lnSpc>
              <a:buFontTx/>
              <a:buNone/>
            </a:pPr>
            <a:r>
              <a:rPr lang="en-US" altLang="ko-KR" sz="140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Medium" charset="0"/>
                <a:ea typeface="G마켓 산스 Medium" charset="0"/>
              </a:rPr>
              <a:t>03. </a:t>
            </a:r>
            <a:r>
              <a:rPr lang="ko-KR" altLang="en-US" sz="1400">
                <a:solidFill>
                  <a:schemeClr val="tx1"/>
                </a:solidFill>
                <a:latin typeface="G마켓 산스 Medium" charset="0"/>
                <a:ea typeface="G마켓 산스 Medium" charset="0"/>
              </a:rPr>
              <a:t>아이디어</a:t>
            </a:r>
            <a:r>
              <a:rPr lang="ko-KR" altLang="en-US" sz="140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Medium" charset="0"/>
                <a:ea typeface="G마켓 산스 Medium" charset="0"/>
              </a:rPr>
              <a:t> 융합 </a:t>
            </a:r>
            <a:r>
              <a:rPr lang="ko-KR" altLang="en-US" sz="1400">
                <a:solidFill>
                  <a:schemeClr val="tx1"/>
                </a:solidFill>
                <a:latin typeface="G마켓 산스 Medium" charset="0"/>
                <a:ea typeface="G마켓 산스 Medium" charset="0"/>
              </a:rPr>
              <a:t>및</a:t>
            </a:r>
            <a:r>
              <a:rPr lang="ko-KR" altLang="en-US" sz="140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Medium" charset="0"/>
                <a:ea typeface="G마켓 산스 Medium" charset="0"/>
              </a:rPr>
              <a:t> 개선</a:t>
            </a:r>
          </a:p>
        </p:txBody>
      </p:sp>
      <p:sp>
        <p:nvSpPr>
          <p:cNvPr id="123" name="사각형: 둥근 모서리 122"/>
          <p:cNvSpPr>
            <a:spLocks/>
          </p:cNvSpPr>
          <p:nvPr/>
        </p:nvSpPr>
        <p:spPr>
          <a:xfrm>
            <a:off x="8070215" y="3928745"/>
            <a:ext cx="3303905" cy="1630680"/>
          </a:xfrm>
          <a:prstGeom prst="roundRect">
            <a:avLst>
              <a:gd name="adj" fmla="val 2903"/>
            </a:avLst>
          </a:prstGeom>
          <a:solidFill>
            <a:srgbClr val="C6AD42"/>
          </a:solidFill>
          <a:ln w="0">
            <a:noFill/>
            <a:prstDash/>
          </a:ln>
          <a:effectLst>
            <a:outerShdw blurRad="50800" dist="50800" dir="2700000" algn="ctr" rotWithShape="0">
              <a:schemeClr val="bg1">
                <a:lumMod val="50000"/>
                <a:lumOff val="0"/>
                <a:alpha val="10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24" name="사각형: 둥근 모서리 123"/>
          <p:cNvSpPr>
            <a:spLocks/>
          </p:cNvSpPr>
          <p:nvPr/>
        </p:nvSpPr>
        <p:spPr>
          <a:xfrm>
            <a:off x="817880" y="2002155"/>
            <a:ext cx="3303905" cy="1630680"/>
          </a:xfrm>
          <a:prstGeom prst="roundRect">
            <a:avLst>
              <a:gd name="adj" fmla="val 2903"/>
            </a:avLst>
          </a:prstGeom>
          <a:solidFill>
            <a:srgbClr val="3E3C46"/>
          </a:solidFill>
          <a:ln w="0">
            <a:noFill/>
            <a:prstDash/>
          </a:ln>
          <a:effectLst>
            <a:outerShdw blurRad="50800" dist="50800" dir="2700000" algn="ctr" rotWithShape="0">
              <a:schemeClr val="bg1">
                <a:lumMod val="50000"/>
                <a:lumOff val="0"/>
                <a:alpha val="10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25" name="사각형: 둥근 모서리 124"/>
          <p:cNvSpPr>
            <a:spLocks/>
          </p:cNvSpPr>
          <p:nvPr/>
        </p:nvSpPr>
        <p:spPr>
          <a:xfrm>
            <a:off x="4443730" y="2002155"/>
            <a:ext cx="3303905" cy="1630680"/>
          </a:xfrm>
          <a:prstGeom prst="roundRect">
            <a:avLst>
              <a:gd name="adj" fmla="val 2903"/>
            </a:avLst>
          </a:prstGeom>
          <a:solidFill>
            <a:srgbClr val="3E3C46"/>
          </a:solidFill>
          <a:ln w="0">
            <a:noFill/>
            <a:prstDash/>
          </a:ln>
          <a:effectLst>
            <a:outerShdw blurRad="50800" dist="50800" dir="2700000" algn="ctr" rotWithShape="0">
              <a:schemeClr val="bg1">
                <a:lumMod val="50000"/>
                <a:lumOff val="0"/>
                <a:alpha val="10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28" name="TextBox 127"/>
          <p:cNvSpPr txBox="1">
            <a:spLocks/>
          </p:cNvSpPr>
          <p:nvPr/>
        </p:nvSpPr>
        <p:spPr>
          <a:xfrm>
            <a:off x="8206105" y="4064000"/>
            <a:ext cx="996315" cy="398780"/>
          </a:xfrm>
          <a:prstGeom prst="rect">
            <a:avLst/>
          </a:prstGeom>
          <a:noFill/>
          <a:effectLst>
            <a:outerShdw blurRad="50800" dist="50800" dir="2700000" algn="ctr" rotWithShape="0">
              <a:schemeClr val="bg1">
                <a:lumMod val="50000"/>
                <a:lumOff val="0"/>
                <a:alpha val="100000"/>
              </a:schemeClr>
            </a:outerShdw>
          </a:effectLst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06000"/>
              </a:lnSpc>
              <a:buFontTx/>
              <a:buNone/>
            </a:pPr>
            <a:r>
              <a:rPr lang="en-US" altLang="ko-KR" sz="160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마켓 산스 Bold" charset="0"/>
                <a:ea typeface="G마켓 산스 Bold" charset="0"/>
              </a:rPr>
              <a:t>최종의견</a:t>
            </a:r>
            <a:endParaRPr lang="ko-KR" altLang="en-US" sz="160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131" name="TextBox 130"/>
          <p:cNvSpPr txBox="1">
            <a:spLocks/>
          </p:cNvSpPr>
          <p:nvPr/>
        </p:nvSpPr>
        <p:spPr>
          <a:xfrm>
            <a:off x="7251700" y="3186430"/>
            <a:ext cx="462915" cy="463550"/>
          </a:xfrm>
          <a:prstGeom prst="rect">
            <a:avLst/>
          </a:prstGeom>
          <a:noFill/>
          <a:effectLst>
            <a:outerShdw blurRad="50800" dist="50800" dir="2700000" algn="ctr" rotWithShape="0">
              <a:schemeClr val="bg1">
                <a:lumMod val="50000"/>
                <a:lumOff val="0"/>
                <a:alpha val="100000"/>
              </a:schemeClr>
            </a:outerShdw>
          </a:effectLst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r" latinLnBrk="0">
              <a:lnSpc>
                <a:spcPct val="106000"/>
              </a:lnSpc>
              <a:buFontTx/>
              <a:buNone/>
            </a:pPr>
            <a:r>
              <a:rPr lang="en-US" altLang="ko-KR" sz="200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마켓 산스 Bold" charset="0"/>
                <a:ea typeface="G마켓 산스 Bold" charset="0"/>
              </a:rPr>
              <a:t>01</a:t>
            </a:r>
            <a:endParaRPr lang="ko-KR" altLang="en-US" sz="200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132" name="TextBox 131"/>
          <p:cNvSpPr txBox="1">
            <a:spLocks/>
          </p:cNvSpPr>
          <p:nvPr/>
        </p:nvSpPr>
        <p:spPr>
          <a:xfrm>
            <a:off x="939800" y="2137410"/>
            <a:ext cx="996315" cy="398780"/>
          </a:xfrm>
          <a:prstGeom prst="rect">
            <a:avLst/>
          </a:prstGeom>
          <a:noFill/>
          <a:effectLst>
            <a:outerShdw blurRad="50800" dist="50800" dir="2700000" algn="ctr" rotWithShape="0">
              <a:schemeClr val="bg1">
                <a:lumMod val="50000"/>
                <a:lumOff val="0"/>
                <a:alpha val="100000"/>
              </a:schemeClr>
            </a:outerShdw>
          </a:effectLst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06000"/>
              </a:lnSpc>
              <a:buFontTx/>
              <a:buNone/>
            </a:pPr>
            <a:r>
              <a:rPr lang="en-US" altLang="ko-KR" sz="160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마켓 산스 Bold" charset="0"/>
                <a:ea typeface="G마켓 산스 Bold" charset="0"/>
              </a:rPr>
              <a:t>문제사항</a:t>
            </a:r>
            <a:endParaRPr lang="ko-KR" altLang="en-US" sz="160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133" name="TextBox 132"/>
          <p:cNvSpPr txBox="1">
            <a:spLocks/>
          </p:cNvSpPr>
          <p:nvPr/>
        </p:nvSpPr>
        <p:spPr>
          <a:xfrm>
            <a:off x="4543425" y="2137410"/>
            <a:ext cx="1068070" cy="398780"/>
          </a:xfrm>
          <a:prstGeom prst="rect">
            <a:avLst/>
          </a:prstGeom>
          <a:noFill/>
          <a:effectLst>
            <a:outerShdw blurRad="50800" dist="50800" dir="2700000" algn="ctr" rotWithShape="0">
              <a:schemeClr val="bg1">
                <a:lumMod val="50000"/>
                <a:lumOff val="0"/>
                <a:alpha val="100000"/>
              </a:schemeClr>
            </a:outerShdw>
          </a:effectLst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06000"/>
              </a:lnSpc>
              <a:buFontTx/>
              <a:buNone/>
            </a:pPr>
            <a:r>
              <a:rPr lang="en-US" altLang="ko-KR" sz="160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마켓 산스 Bold" charset="0"/>
                <a:ea typeface="G마켓 산스 Bold" charset="0"/>
              </a:rPr>
              <a:t>해결 과정</a:t>
            </a:r>
            <a:endParaRPr lang="ko-KR" altLang="en-US" sz="160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134" name="TextBox 133"/>
          <p:cNvSpPr txBox="1">
            <a:spLocks/>
          </p:cNvSpPr>
          <p:nvPr/>
        </p:nvSpPr>
        <p:spPr>
          <a:xfrm>
            <a:off x="8206105" y="4399280"/>
            <a:ext cx="2289175" cy="359410"/>
          </a:xfrm>
          <a:prstGeom prst="rect">
            <a:avLst/>
          </a:prstGeom>
          <a:noFill/>
          <a:effectLst>
            <a:outerShdw blurRad="50800" dist="50800" dir="2700000" algn="ctr" rotWithShape="0">
              <a:schemeClr val="bg1">
                <a:lumMod val="50000"/>
                <a:lumOff val="0"/>
                <a:alpha val="100000"/>
              </a:schemeClr>
            </a:outerShdw>
          </a:effectLst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20000"/>
              </a:lnSpc>
              <a:buFontTx/>
              <a:buNone/>
            </a:pPr>
            <a:r>
              <a:rPr lang="ko-KR" altLang="en-US" sz="1200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마켓 산스 Medium" charset="0"/>
                <a:ea typeface="G마켓 산스 Medium" charset="0"/>
              </a:rPr>
              <a:t>흡연구역에 대한 위치 정보 부족</a:t>
            </a:r>
            <a:endParaRPr lang="ko-KR" altLang="en-US"/>
          </a:p>
        </p:txBody>
      </p:sp>
      <p:sp>
        <p:nvSpPr>
          <p:cNvPr id="135" name="TextBox 134"/>
          <p:cNvSpPr txBox="1">
            <a:spLocks/>
          </p:cNvSpPr>
          <p:nvPr/>
        </p:nvSpPr>
        <p:spPr>
          <a:xfrm>
            <a:off x="939800" y="2472690"/>
            <a:ext cx="2992755" cy="581025"/>
          </a:xfrm>
          <a:prstGeom prst="rect">
            <a:avLst/>
          </a:prstGeom>
          <a:noFill/>
          <a:effectLst>
            <a:outerShdw blurRad="50800" dist="50800" dir="2700000" algn="ctr" rotWithShape="0">
              <a:schemeClr val="bg1">
                <a:lumMod val="50000"/>
                <a:lumOff val="0"/>
                <a:alpha val="100000"/>
              </a:schemeClr>
            </a:outerShdw>
          </a:effectLst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20000"/>
              </a:lnSpc>
              <a:buFontTx/>
              <a:buNone/>
            </a:pPr>
            <a:r>
              <a:rPr lang="ko-KR" altLang="en-US" sz="1200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마켓 산스 Medium" charset="0"/>
                <a:ea typeface="G마켓 산스 Medium" charset="0"/>
              </a:rPr>
              <a:t>단순히 ‘흡연구역에 대한 관리 미흡’</a:t>
            </a:r>
            <a:r>
              <a:rPr lang="ko-KR" altLang="en-US" sz="1200" b="0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마켓 산스 Medium" charset="0"/>
                <a:ea typeface="G마켓 산스 Medium" charset="0"/>
              </a:rPr>
              <a:t>이</a:t>
            </a:r>
            <a:r>
              <a:rPr lang="ko-KR" altLang="en-US" sz="1200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마켓 산스 Medium" charset="0"/>
                <a:ea typeface="G마켓 산스 Medium" charset="0"/>
              </a:rPr>
              <a:t>라는 </a:t>
            </a:r>
            <a:endParaRPr lang="ko-KR" altLang="en-US" sz="120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G마켓 산스 Medium" charset="0"/>
              <a:ea typeface="G마켓 산스 Medium" charset="0"/>
            </a:endParaRPr>
          </a:p>
          <a:p>
            <a:pPr marL="0" indent="0" latinLnBrk="0">
              <a:lnSpc>
                <a:spcPct val="120000"/>
              </a:lnSpc>
              <a:buFontTx/>
              <a:buNone/>
            </a:pPr>
            <a:r>
              <a:rPr lang="ko-KR" altLang="en-US" sz="1200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마켓 산스 Medium" charset="0"/>
                <a:ea typeface="G마켓 산스 Medium" charset="0"/>
              </a:rPr>
              <a:t>말로 표현하기에는 부족함이 있다.</a:t>
            </a:r>
            <a:endParaRPr lang="ko-KR" altLang="en-US"/>
          </a:p>
        </p:txBody>
      </p:sp>
      <p:sp>
        <p:nvSpPr>
          <p:cNvPr id="136" name="TextBox 135"/>
          <p:cNvSpPr txBox="1">
            <a:spLocks/>
          </p:cNvSpPr>
          <p:nvPr/>
        </p:nvSpPr>
        <p:spPr>
          <a:xfrm>
            <a:off x="4543425" y="2472690"/>
            <a:ext cx="2804795" cy="359410"/>
          </a:xfrm>
          <a:prstGeom prst="rect">
            <a:avLst/>
          </a:prstGeom>
          <a:noFill/>
          <a:effectLst>
            <a:outerShdw blurRad="50800" dist="50800" dir="2700000" algn="ctr" rotWithShape="0">
              <a:schemeClr val="bg1">
                <a:lumMod val="50000"/>
                <a:lumOff val="0"/>
                <a:alpha val="100000"/>
              </a:schemeClr>
            </a:outerShdw>
          </a:effectLst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20000"/>
              </a:lnSpc>
              <a:buFontTx/>
              <a:buNone/>
            </a:pPr>
            <a:r>
              <a:rPr lang="ko-KR" altLang="en-US" sz="1200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마켓 산스 Medium" charset="0"/>
                <a:ea typeface="G마켓 산스 Medium" charset="0"/>
              </a:rPr>
              <a:t>흡연구역에 어떤 관리가 미흡한 것인가?</a:t>
            </a:r>
            <a:endParaRPr lang="ko-KR" altLang="en-US"/>
          </a:p>
        </p:txBody>
      </p:sp>
      <p:sp>
        <p:nvSpPr>
          <p:cNvPr id="139" name="사각형: 둥근 모서리 138"/>
          <p:cNvSpPr>
            <a:spLocks/>
          </p:cNvSpPr>
          <p:nvPr/>
        </p:nvSpPr>
        <p:spPr>
          <a:xfrm>
            <a:off x="8070215" y="2002790"/>
            <a:ext cx="3303905" cy="1630680"/>
          </a:xfrm>
          <a:prstGeom prst="roundRect">
            <a:avLst>
              <a:gd name="adj" fmla="val 2903"/>
            </a:avLst>
          </a:prstGeom>
          <a:solidFill>
            <a:srgbClr val="3E3C46"/>
          </a:solidFill>
          <a:ln w="0">
            <a:noFill/>
            <a:prstDash/>
          </a:ln>
          <a:effectLst>
            <a:outerShdw blurRad="50800" dist="50800" dir="2700000" algn="ctr" rotWithShape="0">
              <a:schemeClr val="bg1">
                <a:lumMod val="50000"/>
                <a:lumOff val="0"/>
                <a:alpha val="10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40" name="사각형: 둥근 모서리 139"/>
          <p:cNvSpPr>
            <a:spLocks/>
          </p:cNvSpPr>
          <p:nvPr/>
        </p:nvSpPr>
        <p:spPr>
          <a:xfrm>
            <a:off x="817880" y="3930015"/>
            <a:ext cx="3303905" cy="1630680"/>
          </a:xfrm>
          <a:prstGeom prst="roundRect">
            <a:avLst>
              <a:gd name="adj" fmla="val 2903"/>
            </a:avLst>
          </a:prstGeom>
          <a:solidFill>
            <a:srgbClr val="3E3C46"/>
          </a:solidFill>
          <a:ln w="0">
            <a:noFill/>
            <a:prstDash/>
          </a:ln>
          <a:effectLst>
            <a:outerShdw blurRad="50800" dist="50800" dir="2700000" algn="ctr" rotWithShape="0">
              <a:schemeClr val="bg1">
                <a:lumMod val="50000"/>
                <a:lumOff val="0"/>
                <a:alpha val="10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41" name="사각형: 둥근 모서리 140"/>
          <p:cNvSpPr>
            <a:spLocks/>
          </p:cNvSpPr>
          <p:nvPr/>
        </p:nvSpPr>
        <p:spPr>
          <a:xfrm>
            <a:off x="4443730" y="3930015"/>
            <a:ext cx="3303905" cy="1630680"/>
          </a:xfrm>
          <a:prstGeom prst="roundRect">
            <a:avLst>
              <a:gd name="adj" fmla="val 2903"/>
            </a:avLst>
          </a:prstGeom>
          <a:solidFill>
            <a:srgbClr val="3E3C46"/>
          </a:solidFill>
          <a:ln w="0">
            <a:noFill/>
            <a:prstDash/>
          </a:ln>
          <a:effectLst>
            <a:outerShdw blurRad="50800" dist="50800" dir="2700000" algn="ctr" rotWithShape="0">
              <a:schemeClr val="bg1">
                <a:lumMod val="50000"/>
                <a:lumOff val="0"/>
                <a:alpha val="10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42" name="TextBox 141"/>
          <p:cNvSpPr txBox="1">
            <a:spLocks/>
          </p:cNvSpPr>
          <p:nvPr/>
        </p:nvSpPr>
        <p:spPr>
          <a:xfrm>
            <a:off x="8206105" y="2138045"/>
            <a:ext cx="1068070" cy="398780"/>
          </a:xfrm>
          <a:prstGeom prst="rect">
            <a:avLst/>
          </a:prstGeom>
          <a:noFill/>
          <a:effectLst>
            <a:outerShdw blurRad="50800" dist="50800" dir="2700000" algn="ctr" rotWithShape="0">
              <a:schemeClr val="bg1">
                <a:lumMod val="50000"/>
                <a:lumOff val="0"/>
                <a:alpha val="100000"/>
              </a:schemeClr>
            </a:outerShdw>
          </a:effectLst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06000"/>
              </a:lnSpc>
              <a:buFontTx/>
              <a:buNone/>
            </a:pPr>
            <a:r>
              <a:rPr lang="en-US" altLang="ko-KR" sz="160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마켓 산스 Bold" charset="0"/>
                <a:ea typeface="G마켓 산스 Bold" charset="0"/>
              </a:rPr>
              <a:t>해결 과정</a:t>
            </a:r>
            <a:endParaRPr lang="ko-KR" altLang="en-US" sz="160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143" name="TextBox 142"/>
          <p:cNvSpPr txBox="1">
            <a:spLocks/>
          </p:cNvSpPr>
          <p:nvPr/>
        </p:nvSpPr>
        <p:spPr>
          <a:xfrm>
            <a:off x="10887710" y="3186430"/>
            <a:ext cx="462915" cy="463550"/>
          </a:xfrm>
          <a:prstGeom prst="rect">
            <a:avLst/>
          </a:prstGeom>
          <a:noFill/>
          <a:effectLst>
            <a:outerShdw blurRad="50800" dist="50800" dir="2700000" algn="ctr" rotWithShape="0">
              <a:schemeClr val="bg1">
                <a:lumMod val="50000"/>
                <a:lumOff val="0"/>
                <a:alpha val="100000"/>
              </a:schemeClr>
            </a:outerShdw>
          </a:effectLst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r" latinLnBrk="0">
              <a:lnSpc>
                <a:spcPct val="106000"/>
              </a:lnSpc>
              <a:buFontTx/>
              <a:buNone/>
            </a:pPr>
            <a:r>
              <a:rPr lang="en-US" altLang="ko-KR" sz="200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마켓 산스 Bold" charset="0"/>
                <a:ea typeface="G마켓 산스 Bold" charset="0"/>
              </a:rPr>
              <a:t>02</a:t>
            </a:r>
            <a:endParaRPr lang="ko-KR" altLang="en-US" sz="200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144" name="TextBox 143"/>
          <p:cNvSpPr txBox="1">
            <a:spLocks/>
          </p:cNvSpPr>
          <p:nvPr/>
        </p:nvSpPr>
        <p:spPr>
          <a:xfrm>
            <a:off x="3625215" y="5113655"/>
            <a:ext cx="462915" cy="463550"/>
          </a:xfrm>
          <a:prstGeom prst="rect">
            <a:avLst/>
          </a:prstGeom>
          <a:noFill/>
          <a:effectLst>
            <a:outerShdw blurRad="50800" dist="50800" dir="2700000" algn="ctr" rotWithShape="0">
              <a:schemeClr val="bg1">
                <a:lumMod val="50000"/>
                <a:lumOff val="0"/>
                <a:alpha val="100000"/>
              </a:schemeClr>
            </a:outerShdw>
          </a:effectLst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r" latinLnBrk="0">
              <a:lnSpc>
                <a:spcPct val="106000"/>
              </a:lnSpc>
              <a:buFontTx/>
              <a:buNone/>
            </a:pPr>
            <a:r>
              <a:rPr lang="en-US" altLang="ko-KR" sz="200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마켓 산스 Bold" charset="0"/>
                <a:ea typeface="G마켓 산스 Bold" charset="0"/>
              </a:rPr>
              <a:t>03</a:t>
            </a:r>
            <a:endParaRPr lang="ko-KR" altLang="en-US" sz="200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146" name="TextBox 145"/>
          <p:cNvSpPr txBox="1">
            <a:spLocks/>
          </p:cNvSpPr>
          <p:nvPr/>
        </p:nvSpPr>
        <p:spPr>
          <a:xfrm>
            <a:off x="939800" y="4065270"/>
            <a:ext cx="1068070" cy="398780"/>
          </a:xfrm>
          <a:prstGeom prst="rect">
            <a:avLst/>
          </a:prstGeom>
          <a:noFill/>
          <a:effectLst>
            <a:outerShdw blurRad="50800" dist="50800" dir="2700000" algn="ctr" rotWithShape="0">
              <a:schemeClr val="bg1">
                <a:lumMod val="50000"/>
                <a:lumOff val="0"/>
                <a:alpha val="100000"/>
              </a:schemeClr>
            </a:outerShdw>
          </a:effectLst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06000"/>
              </a:lnSpc>
              <a:buFontTx/>
              <a:buNone/>
            </a:pPr>
            <a:r>
              <a:rPr lang="en-US" altLang="ko-KR" sz="160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마켓 산스 Bold" charset="0"/>
                <a:ea typeface="G마켓 산스 Bold" charset="0"/>
              </a:rPr>
              <a:t>해결 과정</a:t>
            </a:r>
            <a:endParaRPr lang="ko-KR" altLang="en-US" sz="160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147" name="TextBox 146"/>
          <p:cNvSpPr txBox="1">
            <a:spLocks/>
          </p:cNvSpPr>
          <p:nvPr/>
        </p:nvSpPr>
        <p:spPr>
          <a:xfrm>
            <a:off x="4543425" y="4065270"/>
            <a:ext cx="1068070" cy="398780"/>
          </a:xfrm>
          <a:prstGeom prst="rect">
            <a:avLst/>
          </a:prstGeom>
          <a:noFill/>
          <a:effectLst>
            <a:outerShdw blurRad="50800" dist="50800" dir="2700000" algn="ctr" rotWithShape="0">
              <a:schemeClr val="bg1">
                <a:lumMod val="50000"/>
                <a:lumOff val="0"/>
                <a:alpha val="100000"/>
              </a:schemeClr>
            </a:outerShdw>
          </a:effectLst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06000"/>
              </a:lnSpc>
              <a:buFontTx/>
              <a:buNone/>
            </a:pPr>
            <a:r>
              <a:rPr lang="en-US" altLang="ko-KR" sz="160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마켓 산스 Bold" charset="0"/>
                <a:ea typeface="G마켓 산스 Bold" charset="0"/>
              </a:rPr>
              <a:t>문제 해결</a:t>
            </a:r>
            <a:endParaRPr lang="ko-KR" altLang="en-US" sz="160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148" name="TextBox 147"/>
          <p:cNvSpPr txBox="1">
            <a:spLocks/>
          </p:cNvSpPr>
          <p:nvPr/>
        </p:nvSpPr>
        <p:spPr>
          <a:xfrm>
            <a:off x="8206105" y="2472690"/>
            <a:ext cx="2699385" cy="359410"/>
          </a:xfrm>
          <a:prstGeom prst="rect">
            <a:avLst/>
          </a:prstGeom>
          <a:noFill/>
          <a:effectLst>
            <a:outerShdw blurRad="50800" dist="50800" dir="2700000" algn="ctr" rotWithShape="0">
              <a:schemeClr val="bg1">
                <a:lumMod val="50000"/>
                <a:lumOff val="0"/>
                <a:alpha val="100000"/>
              </a:schemeClr>
            </a:outerShdw>
          </a:effectLst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20000"/>
              </a:lnSpc>
              <a:buFontTx/>
              <a:buNone/>
            </a:pPr>
            <a:r>
              <a:rPr lang="ko-KR" altLang="en-US" sz="1200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마켓 산스 Medium" charset="0"/>
                <a:ea typeface="G마켓 산스 Medium" charset="0"/>
              </a:rPr>
              <a:t>흡연자들이 흡연구역의 위치를 모른다</a:t>
            </a:r>
            <a:endParaRPr lang="ko-KR" altLang="en-US"/>
          </a:p>
        </p:txBody>
      </p:sp>
      <p:sp>
        <p:nvSpPr>
          <p:cNvPr id="149" name="TextBox 148"/>
          <p:cNvSpPr txBox="1">
            <a:spLocks/>
          </p:cNvSpPr>
          <p:nvPr/>
        </p:nvSpPr>
        <p:spPr>
          <a:xfrm>
            <a:off x="939800" y="4399915"/>
            <a:ext cx="2927985" cy="359410"/>
          </a:xfrm>
          <a:prstGeom prst="rect">
            <a:avLst/>
          </a:prstGeom>
          <a:noFill/>
          <a:effectLst>
            <a:outerShdw blurRad="50800" dist="50800" dir="2700000" algn="ctr" rotWithShape="0">
              <a:schemeClr val="bg1">
                <a:lumMod val="50000"/>
                <a:lumOff val="0"/>
                <a:alpha val="100000"/>
              </a:schemeClr>
            </a:outerShdw>
          </a:effectLst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20000"/>
              </a:lnSpc>
              <a:buFontTx/>
              <a:buNone/>
            </a:pPr>
            <a:r>
              <a:rPr lang="ko-KR" altLang="en-US" sz="1200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마켓 산스 Medium" charset="0"/>
                <a:ea typeface="G마켓 산스 Medium" charset="0"/>
              </a:rPr>
              <a:t>시조차 흡연구역 대한 정확한 정보가 없다</a:t>
            </a:r>
            <a:endParaRPr lang="ko-KR" altLang="en-US"/>
          </a:p>
        </p:txBody>
      </p:sp>
      <p:sp>
        <p:nvSpPr>
          <p:cNvPr id="150" name="TextBox 149"/>
          <p:cNvSpPr txBox="1">
            <a:spLocks/>
          </p:cNvSpPr>
          <p:nvPr/>
        </p:nvSpPr>
        <p:spPr>
          <a:xfrm>
            <a:off x="4581525" y="4428490"/>
            <a:ext cx="2488565" cy="581025"/>
          </a:xfrm>
          <a:prstGeom prst="rect">
            <a:avLst/>
          </a:prstGeom>
          <a:noFill/>
          <a:effectLst>
            <a:outerShdw blurRad="50800" dist="50800" dir="2700000" algn="ctr" rotWithShape="0">
              <a:schemeClr val="bg1">
                <a:lumMod val="50000"/>
                <a:lumOff val="0"/>
                <a:alpha val="100000"/>
              </a:schemeClr>
            </a:outerShdw>
          </a:effectLst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20000"/>
              </a:lnSpc>
              <a:buFontTx/>
              <a:buNone/>
            </a:pPr>
            <a:r>
              <a:rPr lang="ko-KR" altLang="en-US" sz="1200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마켓 산스 Medium" charset="0"/>
                <a:ea typeface="G마켓 산스 Medium" charset="0"/>
              </a:rPr>
              <a:t>흡연구역에 대한 관리 미흡 </a:t>
            </a:r>
            <a:endParaRPr lang="ko-KR" altLang="en-US" sz="120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G마켓 산스 Medium" charset="0"/>
              <a:ea typeface="G마켓 산스 Medium" charset="0"/>
            </a:endParaRPr>
          </a:p>
          <a:p>
            <a:pPr marL="0" indent="0" latinLnBrk="0">
              <a:lnSpc>
                <a:spcPct val="120000"/>
              </a:lnSpc>
              <a:buFontTx/>
              <a:buNone/>
            </a:pPr>
            <a:r>
              <a:rPr lang="ko-KR" altLang="en-US" sz="1200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마켓 산스 Medium" charset="0"/>
                <a:ea typeface="G마켓 산스 Medium" charset="0"/>
              </a:rPr>
              <a:t>-&gt; 흡연구역에 대한 위치 정보 부족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210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/>
        </p:nvSpPr>
        <p:spPr>
          <a:xfrm>
            <a:off x="5297805" y="2529205"/>
            <a:ext cx="1598295" cy="106997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06000"/>
              </a:lnSpc>
              <a:buFontTx/>
              <a:buNone/>
            </a:pPr>
            <a:r>
              <a:rPr lang="en-US" altLang="ko-KR" sz="3000" b="1" spc="-3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Bold" charset="0"/>
                <a:ea typeface="G마켓 산스 Bold" charset="0"/>
              </a:rPr>
              <a:t>04.</a:t>
            </a:r>
            <a:r>
              <a:rPr lang="en-US" altLang="ko-KR" sz="3000" b="1" spc="-3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Bold" charset="0"/>
                <a:ea typeface="G마켓 산스 Bold" charset="0"/>
              </a:rPr>
              <a:t> </a:t>
            </a:r>
            <a:r>
              <a:rPr lang="ko-KR" altLang="en-US" sz="3000" b="1" spc="-3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Bold" charset="0"/>
                <a:ea typeface="G마켓 산스 Bold" charset="0"/>
              </a:rPr>
              <a:t>검토</a:t>
            </a:r>
            <a:endParaRPr lang="ko-KR" altLang="en-US" sz="3000" b="1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C6AD42"/>
              </a:solidFill>
              <a:latin typeface="G마켓 산스 Bold" charset="0"/>
              <a:ea typeface="G마켓 산스 Bold" charset="0"/>
            </a:endParaRPr>
          </a:p>
          <a:p>
            <a:pPr marL="0" indent="0" algn="ctr" latinLnBrk="0">
              <a:lnSpc>
                <a:spcPct val="106000"/>
              </a:lnSpc>
              <a:buFontTx/>
              <a:buNone/>
            </a:pPr>
            <a:endParaRPr lang="ko-KR" altLang="en-US" sz="3000" b="1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C6AD42"/>
              </a:solidFill>
              <a:latin typeface="G마켓 산스 Bold" charset="0"/>
              <a:ea typeface="G마켓 산스 Bold" charset="0"/>
            </a:endParaRPr>
          </a:p>
        </p:txBody>
      </p:sp>
      <p:cxnSp>
        <p:nvCxnSpPr>
          <p:cNvPr id="4" name="Rect 0"/>
          <p:cNvCxnSpPr/>
          <p:nvPr/>
        </p:nvCxnSpPr>
        <p:spPr>
          <a:xfrm flipH="1">
            <a:off x="5634355" y="2232025"/>
            <a:ext cx="923290" cy="1905"/>
          </a:xfrm>
          <a:prstGeom prst="line">
            <a:avLst/>
          </a:prstGeom>
          <a:ln w="57150" cap="flat" cmpd="sng">
            <a:solidFill>
              <a:srgbClr val="3E3C4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 0"/>
          <p:cNvSpPr txBox="1">
            <a:spLocks/>
          </p:cNvSpPr>
          <p:nvPr/>
        </p:nvSpPr>
        <p:spPr>
          <a:xfrm>
            <a:off x="3831590" y="3232150"/>
            <a:ext cx="4530725" cy="4610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20000"/>
              </a:lnSpc>
              <a:buFontTx/>
              <a:buNone/>
            </a:pPr>
            <a:r>
              <a:rPr lang="en-US" altLang="ko-KR" sz="200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Light" charset="0"/>
                <a:ea typeface="G마켓 산스 Light" charset="0"/>
              </a:rPr>
              <a:t>과정과 </a:t>
            </a:r>
            <a:r>
              <a:rPr lang="en-US" altLang="ko-KR" sz="200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Light" charset="0"/>
                <a:ea typeface="G마켓 산스 Light" charset="0"/>
              </a:rPr>
              <a:t>규칙</a:t>
            </a:r>
            <a:r>
              <a:rPr lang="en-US" altLang="ko-KR" sz="200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Light" charset="0"/>
                <a:ea typeface="G마켓 산스 Light" charset="0"/>
              </a:rPr>
              <a:t> </a:t>
            </a:r>
            <a:r>
              <a:rPr lang="en-US" altLang="ko-KR" sz="200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Light" charset="0"/>
                <a:ea typeface="G마켓 산스 Light" charset="0"/>
              </a:rPr>
              <a:t>검토</a:t>
            </a:r>
            <a:r>
              <a:rPr lang="en-US" altLang="ko-KR" sz="200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Light" charset="0"/>
                <a:ea typeface="G마켓 산스 Light" charset="0"/>
              </a:rPr>
              <a:t> 및 아이디어 </a:t>
            </a:r>
            <a:r>
              <a:rPr lang="en-US" altLang="ko-KR" sz="200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Light" charset="0"/>
                <a:ea typeface="G마켓 산스 Light" charset="0"/>
              </a:rPr>
              <a:t>타당성 확인</a:t>
            </a:r>
            <a:endParaRPr lang="ko-KR" altLang="en-US" sz="200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3E3C46"/>
              </a:solidFill>
              <a:latin typeface="G마켓 산스 Light" charset="0"/>
              <a:ea typeface="G마켓 산스 Light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1880AF9A-1861-4944-9A3F-4BCE3B0E004F}"/>
              </a:ext>
            </a:extLst>
          </p:cNvPr>
          <p:cNvSpPr txBox="1"/>
          <p:nvPr/>
        </p:nvSpPr>
        <p:spPr>
          <a:xfrm>
            <a:off x="5706110" y="397510"/>
            <a:ext cx="779780" cy="32004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06000"/>
              </a:lnSpc>
              <a:buFontTx/>
              <a:buNone/>
            </a:pPr>
            <a:r>
              <a:rPr lang="en-US" altLang="ko-KR" sz="1400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Medium" charset="0"/>
                <a:ea typeface="G마켓 산스 Medium" charset="0"/>
              </a:rPr>
              <a:t>04 </a:t>
            </a:r>
            <a:r>
              <a:rPr lang="ko-KR" altLang="en-US" sz="1400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Medium" charset="0"/>
                <a:ea typeface="G마켓 산스 Medium" charset="0"/>
              </a:rPr>
              <a:t>검토</a:t>
            </a:r>
          </a:p>
        </p:txBody>
      </p:sp>
      <p:sp>
        <p:nvSpPr>
          <p:cNvPr id="50" name="TextBox 49"/>
          <p:cNvSpPr txBox="1">
            <a:spLocks/>
          </p:cNvSpPr>
          <p:nvPr/>
        </p:nvSpPr>
        <p:spPr>
          <a:xfrm>
            <a:off x="1140460" y="2666365"/>
            <a:ext cx="1581150" cy="32004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06000"/>
              </a:lnSpc>
              <a:buFontTx/>
              <a:buNone/>
            </a:pPr>
            <a:r>
              <a:rPr lang="en-US" altLang="ko-KR" sz="1400" b="1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Bold" charset="0"/>
                <a:ea typeface="G마켓 산스 Bold" charset="0"/>
              </a:rPr>
              <a:t>01. </a:t>
            </a:r>
            <a:r>
              <a:rPr lang="ko-KR" altLang="en-US" sz="1400" b="1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Bold" charset="0"/>
                <a:ea typeface="G마켓 산스 Bold" charset="0"/>
              </a:rPr>
              <a:t>아이디어 생성</a:t>
            </a:r>
            <a:endParaRPr lang="ko-KR" altLang="en-US" sz="1400" b="1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3E3C46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53" name="TextBox 52"/>
          <p:cNvSpPr txBox="1">
            <a:spLocks/>
          </p:cNvSpPr>
          <p:nvPr/>
        </p:nvSpPr>
        <p:spPr>
          <a:xfrm>
            <a:off x="1140460" y="3005455"/>
            <a:ext cx="2738755" cy="49847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10000"/>
              </a:lnSpc>
              <a:buFontTx/>
              <a:buNone/>
            </a:pPr>
            <a:r>
              <a:rPr lang="ko-KR" altLang="en-US" sz="1200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>
                    <a:alpha val="60052"/>
                  </a:srgbClr>
                </a:solidFill>
                <a:latin typeface="G마켓 산스 Medium" charset="0"/>
                <a:ea typeface="G마켓 산스 Medium" charset="0"/>
              </a:rPr>
              <a:t>비난 없이 필요하면 히치하이킹도 하며</a:t>
            </a:r>
            <a:endParaRPr lang="ko-KR" altLang="en-US" sz="120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3E3C46">
                  <a:alpha val="60052"/>
                </a:srgbClr>
              </a:solidFill>
              <a:latin typeface="G마켓 산스 Medium" charset="0"/>
              <a:ea typeface="G마켓 산스 Medium" charset="0"/>
            </a:endParaRPr>
          </a:p>
          <a:p>
            <a:pPr marL="0" indent="0" latinLnBrk="0">
              <a:lnSpc>
                <a:spcPct val="110000"/>
              </a:lnSpc>
              <a:buFontTx/>
              <a:buNone/>
            </a:pPr>
            <a:r>
              <a:rPr lang="ko-KR" altLang="en-US" sz="1200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>
                    <a:alpha val="60052"/>
                  </a:srgbClr>
                </a:solidFill>
                <a:latin typeface="G마켓 산스 Medium" charset="0"/>
                <a:ea typeface="G마켓 산스 Medium" charset="0"/>
              </a:rPr>
              <a:t>많은 양의 아이디어 생성</a:t>
            </a:r>
            <a:endParaRPr lang="ko-KR" altLang="en-US"/>
          </a:p>
        </p:txBody>
      </p:sp>
      <p:pic>
        <p:nvPicPr>
          <p:cNvPr id="105" name="그림 164" descr="C:/Users/47780/AppData/Roaming/PolarisOffice/ETemp/17640_21249568/fImage26861409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745" y="977900"/>
            <a:ext cx="1370965" cy="1364615"/>
          </a:xfrm>
          <a:prstGeom prst="rect">
            <a:avLst/>
          </a:prstGeom>
          <a:noFill/>
        </p:spPr>
      </p:pic>
      <p:sp>
        <p:nvSpPr>
          <p:cNvPr id="106" name="도형 165"/>
          <p:cNvSpPr>
            <a:spLocks/>
          </p:cNvSpPr>
          <p:nvPr/>
        </p:nvSpPr>
        <p:spPr>
          <a:xfrm>
            <a:off x="0" y="4157980"/>
            <a:ext cx="2696845" cy="2696845"/>
          </a:xfrm>
          <a:prstGeom prst="rtTriangle">
            <a:avLst/>
          </a:prstGeom>
          <a:solidFill>
            <a:srgbClr val="C099FF"/>
          </a:solidFill>
          <a:ln w="0">
            <a:noFill/>
            <a:prstDash/>
          </a:ln>
          <a:effectLst>
            <a:outerShdw blurRad="50800" dist="50800" algn="ctr" rotWithShape="0">
              <a:schemeClr val="bg1">
                <a:lumMod val="50000"/>
                <a:lumOff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7" name="텍스트 상자 178"/>
          <p:cNvSpPr txBox="1">
            <a:spLocks/>
          </p:cNvSpPr>
          <p:nvPr/>
        </p:nvSpPr>
        <p:spPr>
          <a:xfrm rot="2700000">
            <a:off x="-118745" y="5321027"/>
            <a:ext cx="2415540" cy="89018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10000"/>
              </a:lnSpc>
              <a:buFontTx/>
              <a:buNone/>
            </a:pPr>
            <a:r>
              <a:rPr lang="ko-KR" altLang="en-US" sz="5000" b="1" spc="-150" dirty="0" err="1">
                <a:solidFill>
                  <a:schemeClr val="tx1"/>
                </a:solidFill>
                <a:latin typeface="G마켓 산스 Medium" charset="0"/>
                <a:ea typeface="G마켓 산스 Medium" charset="0"/>
              </a:rPr>
              <a:t>Review</a:t>
            </a:r>
            <a:endParaRPr lang="ko-KR" altLang="en-US" sz="5000" b="1" spc="-1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196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 0"/>
          <p:cNvSpPr txBox="1">
            <a:spLocks/>
          </p:cNvSpPr>
          <p:nvPr/>
        </p:nvSpPr>
        <p:spPr>
          <a:xfrm>
            <a:off x="5706110" y="397510"/>
            <a:ext cx="779780" cy="32004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06000"/>
              </a:lnSpc>
              <a:buFontTx/>
              <a:buNone/>
            </a:pPr>
            <a:r>
              <a:rPr lang="en-US" altLang="ko-KR" sz="140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Medium" charset="0"/>
                <a:ea typeface="G마켓 산스 Medium" charset="0"/>
              </a:rPr>
              <a:t>04 </a:t>
            </a:r>
            <a:r>
              <a:rPr lang="ko-KR" altLang="en-US" sz="140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Medium" charset="0"/>
                <a:ea typeface="G마켓 산스 Medium" charset="0"/>
              </a:rPr>
              <a:t>검토</a:t>
            </a:r>
          </a:p>
        </p:txBody>
      </p:sp>
      <p:sp>
        <p:nvSpPr>
          <p:cNvPr id="50" name="Rect 0"/>
          <p:cNvSpPr txBox="1">
            <a:spLocks/>
          </p:cNvSpPr>
          <p:nvPr/>
        </p:nvSpPr>
        <p:spPr>
          <a:xfrm>
            <a:off x="1140460" y="2666365"/>
            <a:ext cx="1581150" cy="32004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06000"/>
              </a:lnSpc>
              <a:buFontTx/>
              <a:buNone/>
            </a:pPr>
            <a:r>
              <a:rPr lang="en-US" altLang="ko-KR" sz="1400" b="1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Bold" charset="0"/>
                <a:ea typeface="G마켓 산스 Bold" charset="0"/>
              </a:rPr>
              <a:t>01. </a:t>
            </a:r>
            <a:r>
              <a:rPr lang="ko-KR" altLang="en-US" sz="1400" b="1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Bold" charset="0"/>
                <a:ea typeface="G마켓 산스 Bold" charset="0"/>
              </a:rPr>
              <a:t>아이디어 생성</a:t>
            </a:r>
            <a:endParaRPr lang="ko-KR" altLang="en-US" sz="1400" b="1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3E3C46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53" name="Rect 0"/>
          <p:cNvSpPr txBox="1">
            <a:spLocks/>
          </p:cNvSpPr>
          <p:nvPr/>
        </p:nvSpPr>
        <p:spPr>
          <a:xfrm>
            <a:off x="1140460" y="3005455"/>
            <a:ext cx="2738755" cy="49847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10000"/>
              </a:lnSpc>
              <a:buFontTx/>
              <a:buNone/>
            </a:pPr>
            <a:r>
              <a:rPr lang="ko-KR" altLang="en-US" sz="1200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>
                    <a:alpha val="60052"/>
                  </a:srgbClr>
                </a:solidFill>
                <a:latin typeface="G마켓 산스 Medium" charset="0"/>
                <a:ea typeface="G마켓 산스 Medium" charset="0"/>
              </a:rPr>
              <a:t>비난 없이 필요하면 히치하이킹도 하며</a:t>
            </a:r>
            <a:endParaRPr lang="ko-KR" altLang="en-US" sz="120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3E3C46">
                  <a:alpha val="60052"/>
                </a:srgbClr>
              </a:solidFill>
              <a:latin typeface="G마켓 산스 Medium" charset="0"/>
              <a:ea typeface="G마켓 산스 Medium" charset="0"/>
            </a:endParaRPr>
          </a:p>
          <a:p>
            <a:pPr marL="0" indent="0" latinLnBrk="0">
              <a:lnSpc>
                <a:spcPct val="110000"/>
              </a:lnSpc>
              <a:buFontTx/>
              <a:buNone/>
            </a:pPr>
            <a:r>
              <a:rPr lang="ko-KR" altLang="en-US" sz="1200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>
                    <a:alpha val="60052"/>
                  </a:srgbClr>
                </a:solidFill>
                <a:latin typeface="G마켓 산스 Medium" charset="0"/>
                <a:ea typeface="G마켓 산스 Medium" charset="0"/>
              </a:rPr>
              <a:t>많은 양의 아이디어 생성</a:t>
            </a:r>
            <a:endParaRPr lang="ko-KR" altLang="en-US"/>
          </a:p>
        </p:txBody>
      </p:sp>
      <p:sp>
        <p:nvSpPr>
          <p:cNvPr id="51" name="Rect 0"/>
          <p:cNvSpPr txBox="1">
            <a:spLocks/>
          </p:cNvSpPr>
          <p:nvPr/>
        </p:nvSpPr>
        <p:spPr>
          <a:xfrm>
            <a:off x="4528185" y="2675255"/>
            <a:ext cx="1581150" cy="32004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06000"/>
              </a:lnSpc>
              <a:buFontTx/>
              <a:buNone/>
            </a:pPr>
            <a:r>
              <a:rPr lang="en-US" altLang="ko-KR" sz="1400" b="1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Bold" charset="0"/>
                <a:ea typeface="G마켓 산스 Bold" charset="0"/>
              </a:rPr>
              <a:t>02. </a:t>
            </a:r>
            <a:r>
              <a:rPr lang="ko-KR" altLang="en-US" sz="1400" b="1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Bold" charset="0"/>
                <a:ea typeface="G마켓 산스 Bold" charset="0"/>
              </a:rPr>
              <a:t>아이디어 평가</a:t>
            </a:r>
            <a:endParaRPr lang="ko-KR" altLang="en-US" sz="1400" b="1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3E3C46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>
            <a:off x="4528185" y="2995930"/>
            <a:ext cx="2560955" cy="70167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10000"/>
              </a:lnSpc>
              <a:buFontTx/>
              <a:buNone/>
            </a:pPr>
            <a:r>
              <a:rPr lang="ko-KR" altLang="en-US" sz="1200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>
                    <a:alpha val="60052"/>
                  </a:srgbClr>
                </a:solidFill>
                <a:latin typeface="G마켓 산스 Medium" charset="0"/>
                <a:ea typeface="G마켓 산스 Medium" charset="0"/>
              </a:rPr>
              <a:t>아이디어 분류, 그룹 생각 후 </a:t>
            </a:r>
            <a:endParaRPr lang="ko-KR" altLang="en-US" sz="120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3E3C46">
                  <a:alpha val="60052"/>
                </a:srgbClr>
              </a:solidFill>
              <a:latin typeface="G마켓 산스 Medium" charset="0"/>
              <a:ea typeface="G마켓 산스 Medium" charset="0"/>
            </a:endParaRPr>
          </a:p>
          <a:p>
            <a:pPr marL="0" indent="0" latinLnBrk="0">
              <a:lnSpc>
                <a:spcPct val="110000"/>
              </a:lnSpc>
              <a:buFontTx/>
              <a:buNone/>
            </a:pPr>
            <a:r>
              <a:rPr lang="ko-KR" altLang="en-US" sz="1200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>
                    <a:alpha val="60052"/>
                  </a:srgbClr>
                </a:solidFill>
                <a:latin typeface="G마켓 산스 Medium" charset="0"/>
                <a:ea typeface="G마켓 산스 Medium" charset="0"/>
              </a:rPr>
              <a:t>정보탐색, 사회, 학교, 일상생활, 개인</a:t>
            </a:r>
            <a:endParaRPr lang="ko-KR" altLang="en-US" sz="120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3E3C46">
                  <a:alpha val="60052"/>
                </a:srgbClr>
              </a:solidFill>
              <a:latin typeface="G마켓 산스 Medium" charset="0"/>
              <a:ea typeface="G마켓 산스 Medium" charset="0"/>
            </a:endParaRPr>
          </a:p>
          <a:p>
            <a:pPr marL="0" indent="0" latinLnBrk="0">
              <a:lnSpc>
                <a:spcPct val="110000"/>
              </a:lnSpc>
              <a:buFontTx/>
              <a:buNone/>
            </a:pPr>
            <a:r>
              <a:rPr lang="ko-KR" altLang="en-US" sz="1200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>
                    <a:alpha val="60052"/>
                  </a:srgbClr>
                </a:solidFill>
                <a:latin typeface="G마켓 산스 Medium" charset="0"/>
                <a:ea typeface="G마켓 산스 Medium" charset="0"/>
              </a:rPr>
              <a:t>5그룹으로 분류</a:t>
            </a:r>
            <a:endParaRPr lang="ko-KR" altLang="en-US"/>
          </a:p>
        </p:txBody>
      </p:sp>
      <p:cxnSp>
        <p:nvCxnSpPr>
          <p:cNvPr id="8" name="Rect 0"/>
          <p:cNvCxnSpPr/>
          <p:nvPr/>
        </p:nvCxnSpPr>
        <p:spPr>
          <a:xfrm>
            <a:off x="3959860" y="3072130"/>
            <a:ext cx="102870" cy="113665"/>
          </a:xfrm>
          <a:prstGeom prst="line">
            <a:avLst/>
          </a:prstGeom>
          <a:ln w="12700" cap="rnd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Rect 0"/>
          <p:cNvCxnSpPr/>
          <p:nvPr/>
        </p:nvCxnSpPr>
        <p:spPr>
          <a:xfrm flipV="1">
            <a:off x="3959860" y="3188335"/>
            <a:ext cx="102870" cy="113665"/>
          </a:xfrm>
          <a:prstGeom prst="line">
            <a:avLst/>
          </a:prstGeom>
          <a:ln w="12700" cap="rnd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 0"/>
          <p:cNvSpPr>
            <a:spLocks/>
          </p:cNvSpPr>
          <p:nvPr/>
        </p:nvSpPr>
        <p:spPr>
          <a:xfrm>
            <a:off x="4663440" y="1656080"/>
            <a:ext cx="771525" cy="78168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 b="1">
                <a:solidFill>
                  <a:schemeClr val="bg1"/>
                </a:solidFill>
                <a:latin typeface="G마켓 산스 Bold" charset="0"/>
                <a:ea typeface="G마켓 산스 Bold" charset="0"/>
              </a:rPr>
              <a:t>학교</a:t>
            </a:r>
          </a:p>
        </p:txBody>
      </p:sp>
      <p:sp>
        <p:nvSpPr>
          <p:cNvPr id="92" name="Rect 0"/>
          <p:cNvSpPr>
            <a:spLocks/>
          </p:cNvSpPr>
          <p:nvPr/>
        </p:nvSpPr>
        <p:spPr>
          <a:xfrm>
            <a:off x="5427345" y="1661160"/>
            <a:ext cx="771525" cy="78168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 b="1">
                <a:solidFill>
                  <a:schemeClr val="bg1"/>
                </a:solidFill>
                <a:latin typeface="G마켓 산스 Bold" charset="0"/>
                <a:ea typeface="G마켓 산스 Bold" charset="0"/>
              </a:rPr>
              <a:t>일상생활</a:t>
            </a:r>
          </a:p>
        </p:txBody>
      </p:sp>
      <p:sp>
        <p:nvSpPr>
          <p:cNvPr id="93" name="Rect 0"/>
          <p:cNvSpPr>
            <a:spLocks/>
          </p:cNvSpPr>
          <p:nvPr/>
        </p:nvSpPr>
        <p:spPr>
          <a:xfrm>
            <a:off x="5052695" y="992505"/>
            <a:ext cx="771525" cy="78168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 b="1">
                <a:solidFill>
                  <a:schemeClr val="bg1"/>
                </a:solidFill>
                <a:latin typeface="G마켓 산스 Bold" charset="0"/>
                <a:ea typeface="G마켓 산스 Bold" charset="0"/>
              </a:rPr>
              <a:t>정보탐색</a:t>
            </a:r>
          </a:p>
        </p:txBody>
      </p:sp>
      <p:sp>
        <p:nvSpPr>
          <p:cNvPr id="94" name="Rect 0"/>
          <p:cNvSpPr>
            <a:spLocks/>
          </p:cNvSpPr>
          <p:nvPr/>
        </p:nvSpPr>
        <p:spPr>
          <a:xfrm>
            <a:off x="5807710" y="997585"/>
            <a:ext cx="762000" cy="78168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 b="1">
                <a:solidFill>
                  <a:schemeClr val="bg1"/>
                </a:solidFill>
                <a:latin typeface="G마켓 산스 Bold" charset="0"/>
                <a:ea typeface="G마켓 산스 Bold" charset="0"/>
              </a:rPr>
              <a:t>사회</a:t>
            </a:r>
          </a:p>
        </p:txBody>
      </p:sp>
      <p:sp>
        <p:nvSpPr>
          <p:cNvPr id="95" name="Rect 0"/>
          <p:cNvSpPr>
            <a:spLocks/>
          </p:cNvSpPr>
          <p:nvPr/>
        </p:nvSpPr>
        <p:spPr>
          <a:xfrm>
            <a:off x="6187440" y="1662430"/>
            <a:ext cx="771525" cy="78168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 b="1">
                <a:solidFill>
                  <a:schemeClr val="bg1"/>
                </a:solidFill>
                <a:latin typeface="G마켓 산스 Bold" charset="0"/>
                <a:ea typeface="G마켓 산스 Bold" charset="0"/>
              </a:rPr>
              <a:t>개인</a:t>
            </a:r>
          </a:p>
        </p:txBody>
      </p:sp>
      <p:pic>
        <p:nvPicPr>
          <p:cNvPr id="105" name="Picture " descr="C:/Users/47780/AppData/Roaming/PolarisOffice/ETemp/17640_21249568/fImage26861445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745" y="977900"/>
            <a:ext cx="1370965" cy="1364615"/>
          </a:xfrm>
          <a:prstGeom prst="rect">
            <a:avLst/>
          </a:prstGeom>
          <a:noFill/>
        </p:spPr>
      </p:pic>
      <p:sp>
        <p:nvSpPr>
          <p:cNvPr id="106" name="Rect 0"/>
          <p:cNvSpPr>
            <a:spLocks/>
          </p:cNvSpPr>
          <p:nvPr/>
        </p:nvSpPr>
        <p:spPr>
          <a:xfrm>
            <a:off x="0" y="4157980"/>
            <a:ext cx="2696845" cy="2696845"/>
          </a:xfrm>
          <a:prstGeom prst="rtTriangle">
            <a:avLst/>
          </a:prstGeom>
          <a:solidFill>
            <a:srgbClr val="C099FF"/>
          </a:solidFill>
          <a:ln w="0">
            <a:noFill/>
            <a:prstDash/>
          </a:ln>
          <a:effectLst>
            <a:outerShdw blurRad="50800" dist="50800" algn="ctr" rotWithShape="0">
              <a:schemeClr val="bg1">
                <a:lumMod val="50000"/>
                <a:lumOff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" name="텍스트 상자 178">
            <a:extLst>
              <a:ext uri="{FF2B5EF4-FFF2-40B4-BE49-F238E27FC236}">
                <a16:creationId xmlns:a16="http://schemas.microsoft.com/office/drawing/2014/main" id="{5E23F26A-3CF4-991D-9EB9-FF798C98A6BE}"/>
              </a:ext>
            </a:extLst>
          </p:cNvPr>
          <p:cNvSpPr txBox="1">
            <a:spLocks/>
          </p:cNvSpPr>
          <p:nvPr/>
        </p:nvSpPr>
        <p:spPr>
          <a:xfrm rot="2700000">
            <a:off x="-118745" y="5321027"/>
            <a:ext cx="2415540" cy="89018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10000"/>
              </a:lnSpc>
              <a:buFontTx/>
              <a:buNone/>
            </a:pPr>
            <a:r>
              <a:rPr lang="ko-KR" altLang="en-US" sz="5000" b="1" spc="-150" dirty="0" err="1">
                <a:solidFill>
                  <a:schemeClr val="tx1"/>
                </a:solidFill>
                <a:latin typeface="G마켓 산스 Medium" charset="0"/>
                <a:ea typeface="G마켓 산스 Medium" charset="0"/>
              </a:rPr>
              <a:t>Review</a:t>
            </a:r>
            <a:endParaRPr lang="ko-KR" altLang="en-US" sz="5000" b="1" spc="-15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 0"/>
          <p:cNvSpPr txBox="1">
            <a:spLocks/>
          </p:cNvSpPr>
          <p:nvPr/>
        </p:nvSpPr>
        <p:spPr>
          <a:xfrm>
            <a:off x="5706110" y="397510"/>
            <a:ext cx="779780" cy="32004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06000"/>
              </a:lnSpc>
              <a:buFontTx/>
              <a:buNone/>
            </a:pPr>
            <a:r>
              <a:rPr lang="en-US" altLang="ko-KR" sz="140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Medium" charset="0"/>
                <a:ea typeface="G마켓 산스 Medium" charset="0"/>
              </a:rPr>
              <a:t>04 </a:t>
            </a:r>
            <a:r>
              <a:rPr lang="ko-KR" altLang="en-US" sz="140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Medium" charset="0"/>
                <a:ea typeface="G마켓 산스 Medium" charset="0"/>
              </a:rPr>
              <a:t>검토</a:t>
            </a:r>
          </a:p>
        </p:txBody>
      </p:sp>
      <p:sp>
        <p:nvSpPr>
          <p:cNvPr id="50" name="Rect 0"/>
          <p:cNvSpPr txBox="1">
            <a:spLocks/>
          </p:cNvSpPr>
          <p:nvPr/>
        </p:nvSpPr>
        <p:spPr>
          <a:xfrm>
            <a:off x="1140460" y="2666365"/>
            <a:ext cx="1581150" cy="32004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06000"/>
              </a:lnSpc>
              <a:buFontTx/>
              <a:buNone/>
            </a:pPr>
            <a:r>
              <a:rPr lang="en-US" altLang="ko-KR" sz="1400" b="1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Bold" charset="0"/>
                <a:ea typeface="G마켓 산스 Bold" charset="0"/>
              </a:rPr>
              <a:t>01. </a:t>
            </a:r>
            <a:r>
              <a:rPr lang="ko-KR" altLang="en-US" sz="1400" b="1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Bold" charset="0"/>
                <a:ea typeface="G마켓 산스 Bold" charset="0"/>
              </a:rPr>
              <a:t>아이디어 생성</a:t>
            </a:r>
            <a:endParaRPr lang="ko-KR" altLang="en-US" sz="1400" b="1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3E3C46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53" name="Rect 0"/>
          <p:cNvSpPr txBox="1">
            <a:spLocks/>
          </p:cNvSpPr>
          <p:nvPr/>
        </p:nvSpPr>
        <p:spPr>
          <a:xfrm>
            <a:off x="1140460" y="3005455"/>
            <a:ext cx="2738755" cy="49847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10000"/>
              </a:lnSpc>
              <a:buFontTx/>
              <a:buNone/>
            </a:pPr>
            <a:r>
              <a:rPr lang="ko-KR" altLang="en-US" sz="1200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>
                    <a:alpha val="60052"/>
                  </a:srgbClr>
                </a:solidFill>
                <a:latin typeface="G마켓 산스 Medium" charset="0"/>
                <a:ea typeface="G마켓 산스 Medium" charset="0"/>
              </a:rPr>
              <a:t>비난 없이 필요하면 히치하이킹도 하며</a:t>
            </a:r>
            <a:endParaRPr lang="ko-KR" altLang="en-US" sz="120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3E3C46">
                  <a:alpha val="60052"/>
                </a:srgbClr>
              </a:solidFill>
              <a:latin typeface="G마켓 산스 Medium" charset="0"/>
              <a:ea typeface="G마켓 산스 Medium" charset="0"/>
            </a:endParaRPr>
          </a:p>
          <a:p>
            <a:pPr marL="0" indent="0" latinLnBrk="0">
              <a:lnSpc>
                <a:spcPct val="110000"/>
              </a:lnSpc>
              <a:buFontTx/>
              <a:buNone/>
            </a:pPr>
            <a:r>
              <a:rPr lang="ko-KR" altLang="en-US" sz="1200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>
                    <a:alpha val="60052"/>
                  </a:srgbClr>
                </a:solidFill>
                <a:latin typeface="G마켓 산스 Medium" charset="0"/>
                <a:ea typeface="G마켓 산스 Medium" charset="0"/>
              </a:rPr>
              <a:t>많은 양의 아이디어 생성</a:t>
            </a:r>
            <a:endParaRPr lang="ko-KR" altLang="en-US"/>
          </a:p>
        </p:txBody>
      </p:sp>
      <p:sp>
        <p:nvSpPr>
          <p:cNvPr id="51" name="Rect 0"/>
          <p:cNvSpPr txBox="1">
            <a:spLocks/>
          </p:cNvSpPr>
          <p:nvPr/>
        </p:nvSpPr>
        <p:spPr>
          <a:xfrm>
            <a:off x="4528185" y="2675255"/>
            <a:ext cx="1581150" cy="32004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06000"/>
              </a:lnSpc>
              <a:buFontTx/>
              <a:buNone/>
            </a:pPr>
            <a:r>
              <a:rPr lang="en-US" altLang="ko-KR" sz="1400" b="1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Bold" charset="0"/>
                <a:ea typeface="G마켓 산스 Bold" charset="0"/>
              </a:rPr>
              <a:t>02. </a:t>
            </a:r>
            <a:r>
              <a:rPr lang="ko-KR" altLang="en-US" sz="1400" b="1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Bold" charset="0"/>
                <a:ea typeface="G마켓 산스 Bold" charset="0"/>
              </a:rPr>
              <a:t>아이디어 평가</a:t>
            </a:r>
            <a:endParaRPr lang="ko-KR" altLang="en-US" sz="1400" b="1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3E3C46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>
            <a:off x="4528185" y="2995930"/>
            <a:ext cx="2560955" cy="70167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10000"/>
              </a:lnSpc>
              <a:buFontTx/>
              <a:buNone/>
            </a:pPr>
            <a:r>
              <a:rPr lang="ko-KR" altLang="en-US" sz="1200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>
                    <a:alpha val="60052"/>
                  </a:srgbClr>
                </a:solidFill>
                <a:latin typeface="G마켓 산스 Medium" charset="0"/>
                <a:ea typeface="G마켓 산스 Medium" charset="0"/>
              </a:rPr>
              <a:t>아이디어 분류, 그룹 생각 후 </a:t>
            </a:r>
            <a:endParaRPr lang="ko-KR" altLang="en-US" sz="120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3E3C46">
                  <a:alpha val="60052"/>
                </a:srgbClr>
              </a:solidFill>
              <a:latin typeface="G마켓 산스 Medium" charset="0"/>
              <a:ea typeface="G마켓 산스 Medium" charset="0"/>
            </a:endParaRPr>
          </a:p>
          <a:p>
            <a:pPr marL="0" indent="0" latinLnBrk="0">
              <a:lnSpc>
                <a:spcPct val="110000"/>
              </a:lnSpc>
              <a:buFontTx/>
              <a:buNone/>
            </a:pPr>
            <a:r>
              <a:rPr lang="ko-KR" altLang="en-US" sz="1200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>
                    <a:alpha val="60052"/>
                  </a:srgbClr>
                </a:solidFill>
                <a:latin typeface="G마켓 산스 Medium" charset="0"/>
                <a:ea typeface="G마켓 산스 Medium" charset="0"/>
              </a:rPr>
              <a:t>정보탐색, 사회, 학교, 일상생활, 개인</a:t>
            </a:r>
            <a:endParaRPr lang="ko-KR" altLang="en-US" sz="120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3E3C46">
                  <a:alpha val="60052"/>
                </a:srgbClr>
              </a:solidFill>
              <a:latin typeface="G마켓 산스 Medium" charset="0"/>
              <a:ea typeface="G마켓 산스 Medium" charset="0"/>
            </a:endParaRPr>
          </a:p>
          <a:p>
            <a:pPr marL="0" indent="0" latinLnBrk="0">
              <a:lnSpc>
                <a:spcPct val="110000"/>
              </a:lnSpc>
              <a:buFontTx/>
              <a:buNone/>
            </a:pPr>
            <a:r>
              <a:rPr lang="ko-KR" altLang="en-US" sz="1200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>
                    <a:alpha val="60052"/>
                  </a:srgbClr>
                </a:solidFill>
                <a:latin typeface="G마켓 산스 Medium" charset="0"/>
                <a:ea typeface="G마켓 산스 Medium" charset="0"/>
              </a:rPr>
              <a:t>5그룹으로 분류</a:t>
            </a:r>
            <a:endParaRPr lang="ko-KR" altLang="en-US"/>
          </a:p>
        </p:txBody>
      </p:sp>
      <p:sp>
        <p:nvSpPr>
          <p:cNvPr id="52" name="Rect 0"/>
          <p:cNvSpPr txBox="1">
            <a:spLocks/>
          </p:cNvSpPr>
          <p:nvPr/>
        </p:nvSpPr>
        <p:spPr>
          <a:xfrm>
            <a:off x="8489950" y="2684780"/>
            <a:ext cx="1581150" cy="32004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06000"/>
              </a:lnSpc>
              <a:buFontTx/>
              <a:buNone/>
            </a:pPr>
            <a:r>
              <a:rPr lang="en-US" altLang="ko-KR" sz="1400" b="1" spc="-20">
                <a:solidFill>
                  <a:schemeClr val="tx1"/>
                </a:solidFill>
                <a:latin typeface="G마켓 산스 Bold" charset="0"/>
                <a:ea typeface="G마켓 산스 Bold" charset="0"/>
              </a:rPr>
              <a:t>03. </a:t>
            </a:r>
            <a:r>
              <a:rPr lang="ko-KR" altLang="en-US" sz="1400" b="1" spc="-20">
                <a:solidFill>
                  <a:schemeClr val="tx1"/>
                </a:solidFill>
                <a:latin typeface="G마켓 산스 Bold" charset="0"/>
                <a:ea typeface="G마켓 산스 Bold" charset="0"/>
              </a:rPr>
              <a:t>아이디어 선정</a:t>
            </a:r>
            <a:endParaRPr lang="ko-KR" altLang="en-US" sz="1400" b="1">
              <a:solidFill>
                <a:schemeClr val="tx1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55" name="Rect 0"/>
          <p:cNvSpPr txBox="1">
            <a:spLocks/>
          </p:cNvSpPr>
          <p:nvPr/>
        </p:nvSpPr>
        <p:spPr>
          <a:xfrm>
            <a:off x="8489950" y="2987040"/>
            <a:ext cx="2736215" cy="70167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10000"/>
              </a:lnSpc>
              <a:buFontTx/>
              <a:buNone/>
            </a:pP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charset="0"/>
                <a:ea typeface="G마켓 산스 Medium" charset="0"/>
              </a:rPr>
              <a:t>다수결로 아이디어 선정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  <a:latin typeface="G마켓 산스 Medium" charset="0"/>
              <a:ea typeface="G마켓 산스 Medium" charset="0"/>
            </a:endParaRPr>
          </a:p>
          <a:p>
            <a:pPr marL="0" indent="0" latinLnBrk="0">
              <a:lnSpc>
                <a:spcPct val="110000"/>
              </a:lnSpc>
              <a:buFontTx/>
              <a:buNone/>
            </a:pP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charset="0"/>
                <a:ea typeface="G마켓 산스 Medium" charset="0"/>
              </a:rPr>
              <a:t>금연사업 대비 흡연자 관심X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  <a:latin typeface="G마켓 산스 Medium" charset="0"/>
              <a:ea typeface="G마켓 산스 Medium" charset="0"/>
            </a:endParaRPr>
          </a:p>
          <a:p>
            <a:pPr marL="0" indent="0" latinLnBrk="0">
              <a:lnSpc>
                <a:spcPct val="110000"/>
              </a:lnSpc>
              <a:buFontTx/>
              <a:buNone/>
            </a:pP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charset="0"/>
                <a:ea typeface="G마켓 산스 Medium" charset="0"/>
              </a:rPr>
              <a:t>더욱 소홀한 흡연구역 관리 미흡 선정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  <a:latin typeface="G마켓 산스 Medium" charset="0"/>
              <a:ea typeface="G마켓 산스 Medium" charset="0"/>
            </a:endParaRPr>
          </a:p>
        </p:txBody>
      </p:sp>
      <p:cxnSp>
        <p:nvCxnSpPr>
          <p:cNvPr id="8" name="Rect 0"/>
          <p:cNvCxnSpPr/>
          <p:nvPr/>
        </p:nvCxnSpPr>
        <p:spPr>
          <a:xfrm>
            <a:off x="3959860" y="3072130"/>
            <a:ext cx="102870" cy="113665"/>
          </a:xfrm>
          <a:prstGeom prst="line">
            <a:avLst/>
          </a:prstGeom>
          <a:ln w="12700" cap="rnd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Rect 0"/>
          <p:cNvCxnSpPr/>
          <p:nvPr/>
        </p:nvCxnSpPr>
        <p:spPr>
          <a:xfrm flipV="1">
            <a:off x="3959860" y="3188335"/>
            <a:ext cx="102870" cy="113665"/>
          </a:xfrm>
          <a:prstGeom prst="line">
            <a:avLst/>
          </a:prstGeom>
          <a:ln w="12700" cap="rnd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Rect 0"/>
          <p:cNvCxnSpPr/>
          <p:nvPr/>
        </p:nvCxnSpPr>
        <p:spPr>
          <a:xfrm>
            <a:off x="7921625" y="3072130"/>
            <a:ext cx="102870" cy="113665"/>
          </a:xfrm>
          <a:prstGeom prst="line">
            <a:avLst/>
          </a:prstGeom>
          <a:ln w="12700" cap="rnd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ect 0"/>
          <p:cNvCxnSpPr/>
          <p:nvPr/>
        </p:nvCxnSpPr>
        <p:spPr>
          <a:xfrm flipV="1">
            <a:off x="7921625" y="3188335"/>
            <a:ext cx="102870" cy="113665"/>
          </a:xfrm>
          <a:prstGeom prst="line">
            <a:avLst/>
          </a:prstGeom>
          <a:ln w="12700" cap="rnd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 0"/>
          <p:cNvSpPr>
            <a:spLocks/>
          </p:cNvSpPr>
          <p:nvPr/>
        </p:nvSpPr>
        <p:spPr>
          <a:xfrm>
            <a:off x="4663440" y="1656080"/>
            <a:ext cx="771525" cy="78168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 b="1">
                <a:solidFill>
                  <a:schemeClr val="bg1"/>
                </a:solidFill>
                <a:latin typeface="G마켓 산스 Bold" charset="0"/>
                <a:ea typeface="G마켓 산스 Bold" charset="0"/>
              </a:rPr>
              <a:t>학교</a:t>
            </a:r>
          </a:p>
        </p:txBody>
      </p:sp>
      <p:sp>
        <p:nvSpPr>
          <p:cNvPr id="92" name="Rect 0"/>
          <p:cNvSpPr>
            <a:spLocks/>
          </p:cNvSpPr>
          <p:nvPr/>
        </p:nvSpPr>
        <p:spPr>
          <a:xfrm>
            <a:off x="5427345" y="1661160"/>
            <a:ext cx="771525" cy="78168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 b="1">
                <a:solidFill>
                  <a:schemeClr val="bg1"/>
                </a:solidFill>
                <a:latin typeface="G마켓 산스 Bold" charset="0"/>
                <a:ea typeface="G마켓 산스 Bold" charset="0"/>
              </a:rPr>
              <a:t>일상생활</a:t>
            </a:r>
          </a:p>
        </p:txBody>
      </p:sp>
      <p:sp>
        <p:nvSpPr>
          <p:cNvPr id="93" name="Rect 0"/>
          <p:cNvSpPr>
            <a:spLocks/>
          </p:cNvSpPr>
          <p:nvPr/>
        </p:nvSpPr>
        <p:spPr>
          <a:xfrm>
            <a:off x="5052695" y="992505"/>
            <a:ext cx="771525" cy="78168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 b="1">
                <a:solidFill>
                  <a:schemeClr val="bg1"/>
                </a:solidFill>
                <a:latin typeface="G마켓 산스 Bold" charset="0"/>
                <a:ea typeface="G마켓 산스 Bold" charset="0"/>
              </a:rPr>
              <a:t>정보탐색</a:t>
            </a:r>
          </a:p>
        </p:txBody>
      </p:sp>
      <p:sp>
        <p:nvSpPr>
          <p:cNvPr id="94" name="Rect 0"/>
          <p:cNvSpPr>
            <a:spLocks/>
          </p:cNvSpPr>
          <p:nvPr/>
        </p:nvSpPr>
        <p:spPr>
          <a:xfrm>
            <a:off x="5807710" y="997585"/>
            <a:ext cx="762000" cy="78168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 b="1">
                <a:solidFill>
                  <a:schemeClr val="bg1"/>
                </a:solidFill>
                <a:latin typeface="G마켓 산스 Bold" charset="0"/>
                <a:ea typeface="G마켓 산스 Bold" charset="0"/>
              </a:rPr>
              <a:t>사회</a:t>
            </a:r>
          </a:p>
        </p:txBody>
      </p:sp>
      <p:sp>
        <p:nvSpPr>
          <p:cNvPr id="95" name="Rect 0"/>
          <p:cNvSpPr>
            <a:spLocks/>
          </p:cNvSpPr>
          <p:nvPr/>
        </p:nvSpPr>
        <p:spPr>
          <a:xfrm>
            <a:off x="6187440" y="1662430"/>
            <a:ext cx="771525" cy="78168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 b="1">
                <a:solidFill>
                  <a:schemeClr val="bg1"/>
                </a:solidFill>
                <a:latin typeface="G마켓 산스 Bold" charset="0"/>
                <a:ea typeface="G마켓 산스 Bold" charset="0"/>
              </a:rPr>
              <a:t>개인</a:t>
            </a:r>
          </a:p>
        </p:txBody>
      </p:sp>
      <p:sp>
        <p:nvSpPr>
          <p:cNvPr id="97" name="Rect 0"/>
          <p:cNvSpPr>
            <a:spLocks/>
          </p:cNvSpPr>
          <p:nvPr/>
        </p:nvSpPr>
        <p:spPr>
          <a:xfrm>
            <a:off x="8906510" y="1686560"/>
            <a:ext cx="184150" cy="99060"/>
          </a:xfrm>
          <a:prstGeom prst="triangle">
            <a:avLst>
              <a:gd name="adj" fmla="val 100000"/>
            </a:avLst>
          </a:prstGeom>
          <a:solidFill>
            <a:srgbClr val="3E3C4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98" name="Rect 0"/>
          <p:cNvSpPr>
            <a:spLocks/>
          </p:cNvSpPr>
          <p:nvPr/>
        </p:nvSpPr>
        <p:spPr>
          <a:xfrm>
            <a:off x="8906510" y="1780540"/>
            <a:ext cx="184150" cy="461645"/>
          </a:xfrm>
          <a:prstGeom prst="rect">
            <a:avLst/>
          </a:prstGeom>
          <a:solidFill>
            <a:srgbClr val="3E3C4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99" name="Rect 0"/>
          <p:cNvSpPr txBox="1">
            <a:spLocks/>
          </p:cNvSpPr>
          <p:nvPr/>
        </p:nvSpPr>
        <p:spPr>
          <a:xfrm>
            <a:off x="8756650" y="2369185"/>
            <a:ext cx="483235" cy="29527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10000"/>
              </a:lnSpc>
              <a:buFontTx/>
              <a:buNone/>
            </a:pPr>
            <a:r>
              <a:rPr lang="ko-KR" altLang="en-US" sz="1200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Medium" charset="0"/>
                <a:ea typeface="G마켓 산스 Medium" charset="0"/>
              </a:rPr>
              <a:t>교육</a:t>
            </a:r>
            <a:endParaRPr lang="ko-KR" altLang="en-US" sz="120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3E3C46"/>
              </a:solidFill>
              <a:latin typeface="G마켓 산스 Medium" charset="0"/>
              <a:ea typeface="G마켓 산스 Medium" charset="0"/>
            </a:endParaRPr>
          </a:p>
        </p:txBody>
      </p:sp>
      <p:sp>
        <p:nvSpPr>
          <p:cNvPr id="100" name="Rect 0"/>
          <p:cNvSpPr>
            <a:spLocks/>
          </p:cNvSpPr>
          <p:nvPr/>
        </p:nvSpPr>
        <p:spPr>
          <a:xfrm>
            <a:off x="9531350" y="981710"/>
            <a:ext cx="184150" cy="99060"/>
          </a:xfrm>
          <a:prstGeom prst="triangle">
            <a:avLst>
              <a:gd name="adj" fmla="val 100000"/>
            </a:avLst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01" name="Rect 0"/>
          <p:cNvSpPr>
            <a:spLocks/>
          </p:cNvSpPr>
          <p:nvPr/>
        </p:nvSpPr>
        <p:spPr>
          <a:xfrm>
            <a:off x="9531350" y="1080135"/>
            <a:ext cx="184150" cy="1162685"/>
          </a:xfrm>
          <a:prstGeom prst="rect">
            <a:avLst/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02" name="Rect 0"/>
          <p:cNvSpPr txBox="1">
            <a:spLocks/>
          </p:cNvSpPr>
          <p:nvPr/>
        </p:nvSpPr>
        <p:spPr>
          <a:xfrm>
            <a:off x="9230360" y="2369185"/>
            <a:ext cx="782955" cy="29527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10000"/>
              </a:lnSpc>
              <a:buFontTx/>
              <a:buNone/>
            </a:pPr>
            <a:r>
              <a:rPr lang="ko-KR" altLang="en-US" sz="1200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Medium" charset="0"/>
                <a:ea typeface="G마켓 산스 Medium" charset="0"/>
              </a:rPr>
              <a:t>흡연구역</a:t>
            </a:r>
            <a:endParaRPr lang="ko-KR" altLang="en-US" sz="120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3E3C46"/>
              </a:solidFill>
              <a:latin typeface="G마켓 산스 Medium" charset="0"/>
              <a:ea typeface="G마켓 산스 Medium" charset="0"/>
            </a:endParaRPr>
          </a:p>
        </p:txBody>
      </p:sp>
      <p:pic>
        <p:nvPicPr>
          <p:cNvPr id="105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745" y="977900"/>
            <a:ext cx="1370965" cy="1364615"/>
          </a:xfrm>
          <a:prstGeom prst="rect">
            <a:avLst/>
          </a:prstGeom>
          <a:noFill/>
        </p:spPr>
      </p:pic>
      <p:sp>
        <p:nvSpPr>
          <p:cNvPr id="106" name="Rect 0"/>
          <p:cNvSpPr>
            <a:spLocks/>
          </p:cNvSpPr>
          <p:nvPr/>
        </p:nvSpPr>
        <p:spPr>
          <a:xfrm>
            <a:off x="0" y="4157980"/>
            <a:ext cx="2696845" cy="2696845"/>
          </a:xfrm>
          <a:prstGeom prst="rtTriangle">
            <a:avLst/>
          </a:prstGeom>
          <a:solidFill>
            <a:srgbClr val="C099FF"/>
          </a:solidFill>
          <a:ln w="0">
            <a:noFill/>
            <a:prstDash/>
          </a:ln>
          <a:effectLst>
            <a:outerShdw blurRad="50800" dist="50800" algn="ctr" rotWithShape="0">
              <a:schemeClr val="bg1">
                <a:lumMod val="50000"/>
                <a:lumOff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" name="텍스트 상자 178">
            <a:extLst>
              <a:ext uri="{FF2B5EF4-FFF2-40B4-BE49-F238E27FC236}">
                <a16:creationId xmlns:a16="http://schemas.microsoft.com/office/drawing/2014/main" id="{87AA4AA3-85CD-235B-1322-31964F77A3C8}"/>
              </a:ext>
            </a:extLst>
          </p:cNvPr>
          <p:cNvSpPr txBox="1">
            <a:spLocks/>
          </p:cNvSpPr>
          <p:nvPr/>
        </p:nvSpPr>
        <p:spPr>
          <a:xfrm rot="2700000">
            <a:off x="-118745" y="5321300"/>
            <a:ext cx="2415540" cy="89027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10000"/>
              </a:lnSpc>
              <a:buFontTx/>
              <a:buNone/>
            </a:pPr>
            <a:r>
              <a:rPr lang="ko-KR" altLang="en-US" sz="5000" b="1" spc="-150" dirty="0" err="1">
                <a:solidFill>
                  <a:schemeClr val="tx1"/>
                </a:solidFill>
                <a:latin typeface="G마켓 산스 Medium" charset="0"/>
                <a:ea typeface="G마켓 산스 Medium" charset="0"/>
              </a:rPr>
              <a:t>Review</a:t>
            </a:r>
            <a:endParaRPr lang="ko-KR" altLang="en-US" sz="5000" b="1" spc="-15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 0"/>
          <p:cNvSpPr txBox="1">
            <a:spLocks/>
          </p:cNvSpPr>
          <p:nvPr/>
        </p:nvSpPr>
        <p:spPr>
          <a:xfrm>
            <a:off x="5706110" y="397510"/>
            <a:ext cx="779780" cy="32004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06000"/>
              </a:lnSpc>
              <a:buFontTx/>
              <a:buNone/>
            </a:pPr>
            <a:r>
              <a:rPr lang="en-US" altLang="ko-KR" sz="140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Medium" charset="0"/>
                <a:ea typeface="G마켓 산스 Medium" charset="0"/>
              </a:rPr>
              <a:t>04 </a:t>
            </a:r>
            <a:r>
              <a:rPr lang="ko-KR" altLang="en-US" sz="140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Medium" charset="0"/>
                <a:ea typeface="G마켓 산스 Medium" charset="0"/>
              </a:rPr>
              <a:t>검토</a:t>
            </a:r>
          </a:p>
        </p:txBody>
      </p:sp>
      <p:sp>
        <p:nvSpPr>
          <p:cNvPr id="50" name="Rect 0"/>
          <p:cNvSpPr txBox="1">
            <a:spLocks/>
          </p:cNvSpPr>
          <p:nvPr/>
        </p:nvSpPr>
        <p:spPr>
          <a:xfrm>
            <a:off x="1140460" y="2666365"/>
            <a:ext cx="1581150" cy="32004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06000"/>
              </a:lnSpc>
              <a:buFontTx/>
              <a:buNone/>
            </a:pPr>
            <a:r>
              <a:rPr lang="en-US" altLang="ko-KR" sz="1400" b="1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Bold" charset="0"/>
                <a:ea typeface="G마켓 산스 Bold" charset="0"/>
              </a:rPr>
              <a:t>01. </a:t>
            </a:r>
            <a:r>
              <a:rPr lang="ko-KR" altLang="en-US" sz="1400" b="1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Bold" charset="0"/>
                <a:ea typeface="G마켓 산스 Bold" charset="0"/>
              </a:rPr>
              <a:t>아이디어 생성</a:t>
            </a:r>
            <a:endParaRPr lang="ko-KR" altLang="en-US" sz="1400" b="1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3E3C46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53" name="Rect 0"/>
          <p:cNvSpPr txBox="1">
            <a:spLocks/>
          </p:cNvSpPr>
          <p:nvPr/>
        </p:nvSpPr>
        <p:spPr>
          <a:xfrm>
            <a:off x="1140460" y="3005455"/>
            <a:ext cx="2738755" cy="49847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10000"/>
              </a:lnSpc>
              <a:buFontTx/>
              <a:buNone/>
            </a:pPr>
            <a:r>
              <a:rPr lang="ko-KR" altLang="en-US" sz="1200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>
                    <a:alpha val="60052"/>
                  </a:srgbClr>
                </a:solidFill>
                <a:latin typeface="G마켓 산스 Medium" charset="0"/>
                <a:ea typeface="G마켓 산스 Medium" charset="0"/>
              </a:rPr>
              <a:t>비난 없이 필요하면 히치하이킹도 하며</a:t>
            </a:r>
            <a:endParaRPr lang="ko-KR" altLang="en-US" sz="120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3E3C46">
                  <a:alpha val="60052"/>
                </a:srgbClr>
              </a:solidFill>
              <a:latin typeface="G마켓 산스 Medium" charset="0"/>
              <a:ea typeface="G마켓 산스 Medium" charset="0"/>
            </a:endParaRPr>
          </a:p>
          <a:p>
            <a:pPr marL="0" indent="0" latinLnBrk="0">
              <a:lnSpc>
                <a:spcPct val="110000"/>
              </a:lnSpc>
              <a:buFontTx/>
              <a:buNone/>
            </a:pPr>
            <a:r>
              <a:rPr lang="ko-KR" altLang="en-US" sz="1200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>
                    <a:alpha val="60052"/>
                  </a:srgbClr>
                </a:solidFill>
                <a:latin typeface="G마켓 산스 Medium" charset="0"/>
                <a:ea typeface="G마켓 산스 Medium" charset="0"/>
              </a:rPr>
              <a:t>많은 양의 아이디어 생성</a:t>
            </a:r>
            <a:endParaRPr lang="ko-KR" altLang="en-US"/>
          </a:p>
        </p:txBody>
      </p:sp>
      <p:sp>
        <p:nvSpPr>
          <p:cNvPr id="51" name="Rect 0"/>
          <p:cNvSpPr txBox="1">
            <a:spLocks/>
          </p:cNvSpPr>
          <p:nvPr/>
        </p:nvSpPr>
        <p:spPr>
          <a:xfrm>
            <a:off x="4528185" y="2675255"/>
            <a:ext cx="1581150" cy="32004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06000"/>
              </a:lnSpc>
              <a:buFontTx/>
              <a:buNone/>
            </a:pPr>
            <a:r>
              <a:rPr lang="en-US" altLang="ko-KR" sz="1400" b="1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Bold" charset="0"/>
                <a:ea typeface="G마켓 산스 Bold" charset="0"/>
              </a:rPr>
              <a:t>02. </a:t>
            </a:r>
            <a:r>
              <a:rPr lang="ko-KR" altLang="en-US" sz="1400" b="1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Bold" charset="0"/>
                <a:ea typeface="G마켓 산스 Bold" charset="0"/>
              </a:rPr>
              <a:t>아이디어 평가</a:t>
            </a:r>
            <a:endParaRPr lang="ko-KR" altLang="en-US" sz="1400" b="1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3E3C46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>
            <a:off x="4528185" y="2995930"/>
            <a:ext cx="2560955" cy="70167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10000"/>
              </a:lnSpc>
              <a:buFontTx/>
              <a:buNone/>
            </a:pPr>
            <a:r>
              <a:rPr lang="ko-KR" altLang="en-US" sz="1200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>
                    <a:alpha val="60052"/>
                  </a:srgbClr>
                </a:solidFill>
                <a:latin typeface="G마켓 산스 Medium" charset="0"/>
                <a:ea typeface="G마켓 산스 Medium" charset="0"/>
              </a:rPr>
              <a:t>아이디어 분류, 그룹 생각 후 </a:t>
            </a:r>
            <a:endParaRPr lang="ko-KR" altLang="en-US" sz="120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3E3C46">
                  <a:alpha val="60052"/>
                </a:srgbClr>
              </a:solidFill>
              <a:latin typeface="G마켓 산스 Medium" charset="0"/>
              <a:ea typeface="G마켓 산스 Medium" charset="0"/>
            </a:endParaRPr>
          </a:p>
          <a:p>
            <a:pPr marL="0" indent="0" latinLnBrk="0">
              <a:lnSpc>
                <a:spcPct val="110000"/>
              </a:lnSpc>
              <a:buFontTx/>
              <a:buNone/>
            </a:pPr>
            <a:r>
              <a:rPr lang="ko-KR" altLang="en-US" sz="1200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>
                    <a:alpha val="60052"/>
                  </a:srgbClr>
                </a:solidFill>
                <a:latin typeface="G마켓 산스 Medium" charset="0"/>
                <a:ea typeface="G마켓 산스 Medium" charset="0"/>
              </a:rPr>
              <a:t>정보탐색, 사회, 학교, 일상생활, 개인</a:t>
            </a:r>
            <a:endParaRPr lang="ko-KR" altLang="en-US" sz="120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3E3C46">
                  <a:alpha val="60052"/>
                </a:srgbClr>
              </a:solidFill>
              <a:latin typeface="G마켓 산스 Medium" charset="0"/>
              <a:ea typeface="G마켓 산스 Medium" charset="0"/>
            </a:endParaRPr>
          </a:p>
          <a:p>
            <a:pPr marL="0" indent="0" latinLnBrk="0">
              <a:lnSpc>
                <a:spcPct val="110000"/>
              </a:lnSpc>
              <a:buFontTx/>
              <a:buNone/>
            </a:pPr>
            <a:r>
              <a:rPr lang="ko-KR" altLang="en-US" sz="1200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>
                    <a:alpha val="60052"/>
                  </a:srgbClr>
                </a:solidFill>
                <a:latin typeface="G마켓 산스 Medium" charset="0"/>
                <a:ea typeface="G마켓 산스 Medium" charset="0"/>
              </a:rPr>
              <a:t>5그룹으로 분류</a:t>
            </a:r>
            <a:endParaRPr lang="ko-KR" altLang="en-US"/>
          </a:p>
        </p:txBody>
      </p:sp>
      <p:sp>
        <p:nvSpPr>
          <p:cNvPr id="52" name="Rect 0"/>
          <p:cNvSpPr txBox="1">
            <a:spLocks/>
          </p:cNvSpPr>
          <p:nvPr/>
        </p:nvSpPr>
        <p:spPr>
          <a:xfrm>
            <a:off x="8489950" y="2684780"/>
            <a:ext cx="1581150" cy="32004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06000"/>
              </a:lnSpc>
              <a:buFontTx/>
              <a:buNone/>
            </a:pPr>
            <a:r>
              <a:rPr lang="en-US" altLang="ko-KR" sz="1400" b="1" spc="-20">
                <a:solidFill>
                  <a:schemeClr val="tx1"/>
                </a:solidFill>
                <a:latin typeface="G마켓 산스 Bold" charset="0"/>
                <a:ea typeface="G마켓 산스 Bold" charset="0"/>
              </a:rPr>
              <a:t>03. </a:t>
            </a:r>
            <a:r>
              <a:rPr lang="ko-KR" altLang="en-US" sz="1400" b="1" spc="-20">
                <a:solidFill>
                  <a:schemeClr val="tx1"/>
                </a:solidFill>
                <a:latin typeface="G마켓 산스 Bold" charset="0"/>
                <a:ea typeface="G마켓 산스 Bold" charset="0"/>
              </a:rPr>
              <a:t>아이디어 선정</a:t>
            </a:r>
            <a:endParaRPr lang="ko-KR" altLang="en-US" sz="1400" b="1">
              <a:solidFill>
                <a:schemeClr val="tx1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55" name="Rect 0"/>
          <p:cNvSpPr txBox="1">
            <a:spLocks/>
          </p:cNvSpPr>
          <p:nvPr/>
        </p:nvSpPr>
        <p:spPr>
          <a:xfrm>
            <a:off x="8489950" y="2987040"/>
            <a:ext cx="2736215" cy="70167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10000"/>
              </a:lnSpc>
              <a:buFontTx/>
              <a:buNone/>
            </a:pP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charset="0"/>
                <a:ea typeface="G마켓 산스 Medium" charset="0"/>
              </a:rPr>
              <a:t>다수결로 아이디어 선정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  <a:latin typeface="G마켓 산스 Medium" charset="0"/>
              <a:ea typeface="G마켓 산스 Medium" charset="0"/>
            </a:endParaRPr>
          </a:p>
          <a:p>
            <a:pPr marL="0" indent="0" latinLnBrk="0">
              <a:lnSpc>
                <a:spcPct val="110000"/>
              </a:lnSpc>
              <a:buFontTx/>
              <a:buNone/>
            </a:pP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charset="0"/>
                <a:ea typeface="G마켓 산스 Medium" charset="0"/>
              </a:rPr>
              <a:t>금연사업 대비 흡연자 관심X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  <a:latin typeface="G마켓 산스 Medium" charset="0"/>
              <a:ea typeface="G마켓 산스 Medium" charset="0"/>
            </a:endParaRPr>
          </a:p>
          <a:p>
            <a:pPr marL="0" indent="0" latinLnBrk="0">
              <a:lnSpc>
                <a:spcPct val="110000"/>
              </a:lnSpc>
              <a:buFontTx/>
              <a:buNone/>
            </a:pP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charset="0"/>
                <a:ea typeface="G마켓 산스 Medium" charset="0"/>
              </a:rPr>
              <a:t>더욱 소홀한 흡연구역 관리 미흡 선정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  <a:latin typeface="G마켓 산스 Medium" charset="0"/>
              <a:ea typeface="G마켓 산스 Medium" charset="0"/>
            </a:endParaRPr>
          </a:p>
        </p:txBody>
      </p:sp>
      <p:cxnSp>
        <p:nvCxnSpPr>
          <p:cNvPr id="8" name="Rect 0"/>
          <p:cNvCxnSpPr/>
          <p:nvPr/>
        </p:nvCxnSpPr>
        <p:spPr>
          <a:xfrm>
            <a:off x="3959860" y="3072130"/>
            <a:ext cx="102870" cy="113665"/>
          </a:xfrm>
          <a:prstGeom prst="line">
            <a:avLst/>
          </a:prstGeom>
          <a:ln w="12700" cap="rnd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Rect 0"/>
          <p:cNvCxnSpPr/>
          <p:nvPr/>
        </p:nvCxnSpPr>
        <p:spPr>
          <a:xfrm flipV="1">
            <a:off x="3959860" y="3188335"/>
            <a:ext cx="102870" cy="113665"/>
          </a:xfrm>
          <a:prstGeom prst="line">
            <a:avLst/>
          </a:prstGeom>
          <a:ln w="12700" cap="rnd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Rect 0"/>
          <p:cNvCxnSpPr/>
          <p:nvPr/>
        </p:nvCxnSpPr>
        <p:spPr>
          <a:xfrm>
            <a:off x="7921625" y="3072130"/>
            <a:ext cx="102870" cy="113665"/>
          </a:xfrm>
          <a:prstGeom prst="line">
            <a:avLst/>
          </a:prstGeom>
          <a:ln w="12700" cap="rnd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ect 0"/>
          <p:cNvCxnSpPr/>
          <p:nvPr/>
        </p:nvCxnSpPr>
        <p:spPr>
          <a:xfrm flipV="1">
            <a:off x="7921625" y="3188335"/>
            <a:ext cx="102870" cy="113665"/>
          </a:xfrm>
          <a:prstGeom prst="line">
            <a:avLst/>
          </a:prstGeom>
          <a:ln w="12700" cap="rnd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 0"/>
          <p:cNvSpPr txBox="1">
            <a:spLocks/>
          </p:cNvSpPr>
          <p:nvPr/>
        </p:nvSpPr>
        <p:spPr>
          <a:xfrm>
            <a:off x="4599940" y="5347970"/>
            <a:ext cx="2226310" cy="32004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06000"/>
              </a:lnSpc>
              <a:buFontTx/>
              <a:buNone/>
            </a:pPr>
            <a:r>
              <a:rPr lang="en-US" altLang="ko-KR" sz="1400" b="1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Bold" charset="0"/>
                <a:ea typeface="G마켓 산스 Bold" charset="0"/>
              </a:rPr>
              <a:t>04. </a:t>
            </a:r>
            <a:r>
              <a:rPr lang="ko-KR" altLang="en-US" sz="1400" b="1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Bold" charset="0"/>
                <a:ea typeface="G마켓 산스 Bold" charset="0"/>
              </a:rPr>
              <a:t>아이디어 융합 및 개선</a:t>
            </a:r>
            <a:endParaRPr lang="ko-KR" altLang="en-US" sz="1400" b="1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3E3C46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83" name="Rect 0"/>
          <p:cNvSpPr txBox="1">
            <a:spLocks/>
          </p:cNvSpPr>
          <p:nvPr/>
        </p:nvSpPr>
        <p:spPr>
          <a:xfrm>
            <a:off x="4599940" y="5668645"/>
            <a:ext cx="2249805" cy="49847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10000"/>
              </a:lnSpc>
              <a:buFontTx/>
              <a:buNone/>
            </a:pPr>
            <a:r>
              <a:rPr lang="ko-KR" altLang="en-US" sz="1200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>
                    <a:alpha val="60052"/>
                  </a:srgbClr>
                </a:solidFill>
                <a:latin typeface="G마켓 산스 Medium" charset="0"/>
                <a:ea typeface="G마켓 산스 Medium" charset="0"/>
              </a:rPr>
              <a:t>융합 대신 분할하여 구체화하는</a:t>
            </a:r>
            <a:endParaRPr lang="ko-KR" altLang="en-US" sz="120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3E3C46">
                  <a:alpha val="60052"/>
                </a:srgbClr>
              </a:solidFill>
              <a:latin typeface="G마켓 산스 Medium" charset="0"/>
              <a:ea typeface="G마켓 산스 Medium" charset="0"/>
            </a:endParaRPr>
          </a:p>
          <a:p>
            <a:pPr marL="0" indent="0" latinLnBrk="0">
              <a:lnSpc>
                <a:spcPct val="110000"/>
              </a:lnSpc>
              <a:buFontTx/>
              <a:buNone/>
            </a:pPr>
            <a:r>
              <a:rPr lang="ko-KR" altLang="en-US" sz="1200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>
                    <a:alpha val="60052"/>
                  </a:srgbClr>
                </a:solidFill>
                <a:latin typeface="G마켓 산스 Medium" charset="0"/>
                <a:ea typeface="G마켓 산스 Medium" charset="0"/>
              </a:rPr>
              <a:t>개선 방법 채택</a:t>
            </a:r>
            <a:endParaRPr lang="ko-KR" altLang="en-US"/>
          </a:p>
        </p:txBody>
      </p:sp>
      <p:cxnSp>
        <p:nvCxnSpPr>
          <p:cNvPr id="86" name="Rect 0"/>
          <p:cNvCxnSpPr/>
          <p:nvPr/>
        </p:nvCxnSpPr>
        <p:spPr>
          <a:xfrm>
            <a:off x="4031615" y="5744845"/>
            <a:ext cx="102870" cy="113665"/>
          </a:xfrm>
          <a:prstGeom prst="line">
            <a:avLst/>
          </a:prstGeom>
          <a:ln w="12700" cap="rnd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Rect 0"/>
          <p:cNvCxnSpPr/>
          <p:nvPr/>
        </p:nvCxnSpPr>
        <p:spPr>
          <a:xfrm flipV="1">
            <a:off x="4031615" y="5861050"/>
            <a:ext cx="102870" cy="113665"/>
          </a:xfrm>
          <a:prstGeom prst="line">
            <a:avLst/>
          </a:prstGeom>
          <a:ln w="12700" cap="rnd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 0"/>
          <p:cNvSpPr>
            <a:spLocks/>
          </p:cNvSpPr>
          <p:nvPr/>
        </p:nvSpPr>
        <p:spPr>
          <a:xfrm>
            <a:off x="4663440" y="1656080"/>
            <a:ext cx="771525" cy="78168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 b="1">
                <a:solidFill>
                  <a:schemeClr val="bg1"/>
                </a:solidFill>
                <a:latin typeface="G마켓 산스 Bold" charset="0"/>
                <a:ea typeface="G마켓 산스 Bold" charset="0"/>
              </a:rPr>
              <a:t>학교</a:t>
            </a:r>
          </a:p>
        </p:txBody>
      </p:sp>
      <p:sp>
        <p:nvSpPr>
          <p:cNvPr id="92" name="Rect 0"/>
          <p:cNvSpPr>
            <a:spLocks/>
          </p:cNvSpPr>
          <p:nvPr/>
        </p:nvSpPr>
        <p:spPr>
          <a:xfrm>
            <a:off x="5427345" y="1661160"/>
            <a:ext cx="771525" cy="78168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 b="1">
                <a:solidFill>
                  <a:schemeClr val="bg1"/>
                </a:solidFill>
                <a:latin typeface="G마켓 산스 Bold" charset="0"/>
                <a:ea typeface="G마켓 산스 Bold" charset="0"/>
              </a:rPr>
              <a:t>일상생활</a:t>
            </a:r>
          </a:p>
        </p:txBody>
      </p:sp>
      <p:sp>
        <p:nvSpPr>
          <p:cNvPr id="93" name="Rect 0"/>
          <p:cNvSpPr>
            <a:spLocks/>
          </p:cNvSpPr>
          <p:nvPr/>
        </p:nvSpPr>
        <p:spPr>
          <a:xfrm>
            <a:off x="5052695" y="992505"/>
            <a:ext cx="771525" cy="78168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 b="1">
                <a:solidFill>
                  <a:schemeClr val="bg1"/>
                </a:solidFill>
                <a:latin typeface="G마켓 산스 Bold" charset="0"/>
                <a:ea typeface="G마켓 산스 Bold" charset="0"/>
              </a:rPr>
              <a:t>정보탐색</a:t>
            </a:r>
          </a:p>
        </p:txBody>
      </p:sp>
      <p:sp>
        <p:nvSpPr>
          <p:cNvPr id="94" name="Rect 0"/>
          <p:cNvSpPr>
            <a:spLocks/>
          </p:cNvSpPr>
          <p:nvPr/>
        </p:nvSpPr>
        <p:spPr>
          <a:xfrm>
            <a:off x="5807710" y="997585"/>
            <a:ext cx="762000" cy="78168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 b="1">
                <a:solidFill>
                  <a:schemeClr val="bg1"/>
                </a:solidFill>
                <a:latin typeface="G마켓 산스 Bold" charset="0"/>
                <a:ea typeface="G마켓 산스 Bold" charset="0"/>
              </a:rPr>
              <a:t>사회</a:t>
            </a:r>
          </a:p>
        </p:txBody>
      </p:sp>
      <p:sp>
        <p:nvSpPr>
          <p:cNvPr id="95" name="Rect 0"/>
          <p:cNvSpPr>
            <a:spLocks/>
          </p:cNvSpPr>
          <p:nvPr/>
        </p:nvSpPr>
        <p:spPr>
          <a:xfrm>
            <a:off x="6187440" y="1662430"/>
            <a:ext cx="771525" cy="78168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 b="1">
                <a:solidFill>
                  <a:schemeClr val="bg1"/>
                </a:solidFill>
                <a:latin typeface="G마켓 산스 Bold" charset="0"/>
                <a:ea typeface="G마켓 산스 Bold" charset="0"/>
              </a:rPr>
              <a:t>개인</a:t>
            </a:r>
          </a:p>
        </p:txBody>
      </p:sp>
      <p:sp>
        <p:nvSpPr>
          <p:cNvPr id="97" name="Rect 0"/>
          <p:cNvSpPr>
            <a:spLocks/>
          </p:cNvSpPr>
          <p:nvPr/>
        </p:nvSpPr>
        <p:spPr>
          <a:xfrm>
            <a:off x="8906510" y="1686560"/>
            <a:ext cx="184150" cy="99060"/>
          </a:xfrm>
          <a:prstGeom prst="triangle">
            <a:avLst>
              <a:gd name="adj" fmla="val 100000"/>
            </a:avLst>
          </a:prstGeom>
          <a:solidFill>
            <a:srgbClr val="3E3C4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98" name="Rect 0"/>
          <p:cNvSpPr>
            <a:spLocks/>
          </p:cNvSpPr>
          <p:nvPr/>
        </p:nvSpPr>
        <p:spPr>
          <a:xfrm>
            <a:off x="8906510" y="1780540"/>
            <a:ext cx="184150" cy="461645"/>
          </a:xfrm>
          <a:prstGeom prst="rect">
            <a:avLst/>
          </a:prstGeom>
          <a:solidFill>
            <a:srgbClr val="3E3C4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99" name="Rect 0"/>
          <p:cNvSpPr txBox="1">
            <a:spLocks/>
          </p:cNvSpPr>
          <p:nvPr/>
        </p:nvSpPr>
        <p:spPr>
          <a:xfrm>
            <a:off x="8756650" y="2369185"/>
            <a:ext cx="483235" cy="29527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10000"/>
              </a:lnSpc>
              <a:buFontTx/>
              <a:buNone/>
            </a:pPr>
            <a:r>
              <a:rPr lang="ko-KR" altLang="en-US" sz="1200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Medium" charset="0"/>
                <a:ea typeface="G마켓 산스 Medium" charset="0"/>
              </a:rPr>
              <a:t>교육</a:t>
            </a:r>
            <a:endParaRPr lang="ko-KR" altLang="en-US" sz="120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3E3C46"/>
              </a:solidFill>
              <a:latin typeface="G마켓 산스 Medium" charset="0"/>
              <a:ea typeface="G마켓 산스 Medium" charset="0"/>
            </a:endParaRPr>
          </a:p>
        </p:txBody>
      </p:sp>
      <p:sp>
        <p:nvSpPr>
          <p:cNvPr id="100" name="Rect 0"/>
          <p:cNvSpPr>
            <a:spLocks/>
          </p:cNvSpPr>
          <p:nvPr/>
        </p:nvSpPr>
        <p:spPr>
          <a:xfrm>
            <a:off x="9531350" y="981710"/>
            <a:ext cx="184150" cy="99060"/>
          </a:xfrm>
          <a:prstGeom prst="triangle">
            <a:avLst>
              <a:gd name="adj" fmla="val 100000"/>
            </a:avLst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01" name="Rect 0"/>
          <p:cNvSpPr>
            <a:spLocks/>
          </p:cNvSpPr>
          <p:nvPr/>
        </p:nvSpPr>
        <p:spPr>
          <a:xfrm>
            <a:off x="9531350" y="1080135"/>
            <a:ext cx="184150" cy="1162685"/>
          </a:xfrm>
          <a:prstGeom prst="rect">
            <a:avLst/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02" name="Rect 0"/>
          <p:cNvSpPr txBox="1">
            <a:spLocks/>
          </p:cNvSpPr>
          <p:nvPr/>
        </p:nvSpPr>
        <p:spPr>
          <a:xfrm>
            <a:off x="9230360" y="2369185"/>
            <a:ext cx="782955" cy="29527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10000"/>
              </a:lnSpc>
              <a:buFontTx/>
              <a:buNone/>
            </a:pPr>
            <a:r>
              <a:rPr lang="ko-KR" altLang="en-US" sz="1200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Medium" charset="0"/>
                <a:ea typeface="G마켓 산스 Medium" charset="0"/>
              </a:rPr>
              <a:t>흡연구역</a:t>
            </a:r>
            <a:endParaRPr lang="ko-KR" altLang="en-US" sz="120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3E3C46"/>
              </a:solidFill>
              <a:latin typeface="G마켓 산스 Medium" charset="0"/>
              <a:ea typeface="G마켓 산스 Medium" charset="0"/>
            </a:endParaRPr>
          </a:p>
        </p:txBody>
      </p:sp>
      <p:pic>
        <p:nvPicPr>
          <p:cNvPr id="103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795" y="3797300"/>
            <a:ext cx="1459865" cy="1463040"/>
          </a:xfrm>
          <a:prstGeom prst="rect">
            <a:avLst/>
          </a:prstGeom>
          <a:noFill/>
        </p:spPr>
      </p:pic>
      <p:pic>
        <p:nvPicPr>
          <p:cNvPr id="105" name="Picture 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745" y="977900"/>
            <a:ext cx="1370965" cy="1364615"/>
          </a:xfrm>
          <a:prstGeom prst="rect">
            <a:avLst/>
          </a:prstGeom>
          <a:noFill/>
        </p:spPr>
      </p:pic>
      <p:sp>
        <p:nvSpPr>
          <p:cNvPr id="106" name="Rect 0"/>
          <p:cNvSpPr>
            <a:spLocks/>
          </p:cNvSpPr>
          <p:nvPr/>
        </p:nvSpPr>
        <p:spPr>
          <a:xfrm>
            <a:off x="0" y="4157980"/>
            <a:ext cx="2696845" cy="2696845"/>
          </a:xfrm>
          <a:prstGeom prst="rtTriangle">
            <a:avLst/>
          </a:prstGeom>
          <a:solidFill>
            <a:srgbClr val="C099FF"/>
          </a:solidFill>
          <a:ln w="0">
            <a:noFill/>
            <a:prstDash/>
          </a:ln>
          <a:effectLst>
            <a:outerShdw blurRad="50800" dist="50800" algn="ctr" rotWithShape="0">
              <a:schemeClr val="bg1">
                <a:lumMod val="50000"/>
                <a:lumOff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178">
            <a:extLst>
              <a:ext uri="{FF2B5EF4-FFF2-40B4-BE49-F238E27FC236}">
                <a16:creationId xmlns:a16="http://schemas.microsoft.com/office/drawing/2014/main" id="{FCEF7862-5F29-6A35-5382-094F8CF72958}"/>
              </a:ext>
            </a:extLst>
          </p:cNvPr>
          <p:cNvSpPr txBox="1">
            <a:spLocks/>
          </p:cNvSpPr>
          <p:nvPr/>
        </p:nvSpPr>
        <p:spPr>
          <a:xfrm rot="2700000">
            <a:off x="-118745" y="5321300"/>
            <a:ext cx="2415540" cy="89027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10000"/>
              </a:lnSpc>
              <a:buFontTx/>
              <a:buNone/>
            </a:pPr>
            <a:r>
              <a:rPr lang="ko-KR" altLang="en-US" sz="5000" b="1" spc="-150" dirty="0" err="1">
                <a:solidFill>
                  <a:schemeClr val="tx1"/>
                </a:solidFill>
                <a:latin typeface="G마켓 산스 Medium" charset="0"/>
                <a:ea typeface="G마켓 산스 Medium" charset="0"/>
              </a:rPr>
              <a:t>Review</a:t>
            </a:r>
            <a:endParaRPr lang="ko-KR" altLang="en-US" sz="5000" b="1" spc="-15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 0"/>
          <p:cNvSpPr txBox="1">
            <a:spLocks/>
          </p:cNvSpPr>
          <p:nvPr/>
        </p:nvSpPr>
        <p:spPr>
          <a:xfrm>
            <a:off x="5706110" y="397510"/>
            <a:ext cx="779780" cy="32004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06000"/>
              </a:lnSpc>
              <a:buFontTx/>
              <a:buNone/>
            </a:pPr>
            <a:r>
              <a:rPr lang="en-US" altLang="ko-KR" sz="140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Medium" charset="0"/>
                <a:ea typeface="G마켓 산스 Medium" charset="0"/>
              </a:rPr>
              <a:t>04 </a:t>
            </a:r>
            <a:r>
              <a:rPr lang="ko-KR" altLang="en-US" sz="140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Medium" charset="0"/>
                <a:ea typeface="G마켓 산스 Medium" charset="0"/>
              </a:rPr>
              <a:t>검토</a:t>
            </a:r>
          </a:p>
        </p:txBody>
      </p:sp>
      <p:sp>
        <p:nvSpPr>
          <p:cNvPr id="50" name="Rect 0"/>
          <p:cNvSpPr txBox="1">
            <a:spLocks/>
          </p:cNvSpPr>
          <p:nvPr/>
        </p:nvSpPr>
        <p:spPr>
          <a:xfrm>
            <a:off x="1140460" y="2666365"/>
            <a:ext cx="1581150" cy="32004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06000"/>
              </a:lnSpc>
              <a:buFontTx/>
              <a:buNone/>
            </a:pPr>
            <a:r>
              <a:rPr lang="en-US" altLang="ko-KR" sz="1400" b="1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Bold" charset="0"/>
                <a:ea typeface="G마켓 산스 Bold" charset="0"/>
              </a:rPr>
              <a:t>01. </a:t>
            </a:r>
            <a:r>
              <a:rPr lang="ko-KR" altLang="en-US" sz="1400" b="1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Bold" charset="0"/>
                <a:ea typeface="G마켓 산스 Bold" charset="0"/>
              </a:rPr>
              <a:t>아이디어 생성</a:t>
            </a:r>
            <a:endParaRPr lang="ko-KR" altLang="en-US" sz="1400" b="1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3E3C46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53" name="Rect 0"/>
          <p:cNvSpPr txBox="1">
            <a:spLocks/>
          </p:cNvSpPr>
          <p:nvPr/>
        </p:nvSpPr>
        <p:spPr>
          <a:xfrm>
            <a:off x="1140460" y="3005455"/>
            <a:ext cx="2738755" cy="49847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10000"/>
              </a:lnSpc>
              <a:buFontTx/>
              <a:buNone/>
            </a:pPr>
            <a:r>
              <a:rPr lang="ko-KR" altLang="en-US" sz="1200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>
                    <a:alpha val="60052"/>
                  </a:srgbClr>
                </a:solidFill>
                <a:latin typeface="G마켓 산스 Medium" charset="0"/>
                <a:ea typeface="G마켓 산스 Medium" charset="0"/>
              </a:rPr>
              <a:t>비난 없이 필요하면 히치하이킹도 하며</a:t>
            </a:r>
            <a:endParaRPr lang="ko-KR" altLang="en-US" sz="120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3E3C46">
                  <a:alpha val="60052"/>
                </a:srgbClr>
              </a:solidFill>
              <a:latin typeface="G마켓 산스 Medium" charset="0"/>
              <a:ea typeface="G마켓 산스 Medium" charset="0"/>
            </a:endParaRPr>
          </a:p>
          <a:p>
            <a:pPr marL="0" indent="0" latinLnBrk="0">
              <a:lnSpc>
                <a:spcPct val="110000"/>
              </a:lnSpc>
              <a:buFontTx/>
              <a:buNone/>
            </a:pPr>
            <a:r>
              <a:rPr lang="ko-KR" altLang="en-US" sz="1200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>
                    <a:alpha val="60052"/>
                  </a:srgbClr>
                </a:solidFill>
                <a:latin typeface="G마켓 산스 Medium" charset="0"/>
                <a:ea typeface="G마켓 산스 Medium" charset="0"/>
              </a:rPr>
              <a:t>많은 양의 아이디어 생성</a:t>
            </a:r>
            <a:endParaRPr lang="ko-KR" altLang="en-US"/>
          </a:p>
        </p:txBody>
      </p:sp>
      <p:sp>
        <p:nvSpPr>
          <p:cNvPr id="51" name="Rect 0"/>
          <p:cNvSpPr txBox="1">
            <a:spLocks/>
          </p:cNvSpPr>
          <p:nvPr/>
        </p:nvSpPr>
        <p:spPr>
          <a:xfrm>
            <a:off x="4528185" y="2675255"/>
            <a:ext cx="1581150" cy="32004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06000"/>
              </a:lnSpc>
              <a:buFontTx/>
              <a:buNone/>
            </a:pPr>
            <a:r>
              <a:rPr lang="en-US" altLang="ko-KR" sz="1400" b="1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Bold" charset="0"/>
                <a:ea typeface="G마켓 산스 Bold" charset="0"/>
              </a:rPr>
              <a:t>02. </a:t>
            </a:r>
            <a:r>
              <a:rPr lang="ko-KR" altLang="en-US" sz="1400" b="1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Bold" charset="0"/>
                <a:ea typeface="G마켓 산스 Bold" charset="0"/>
              </a:rPr>
              <a:t>아이디어 평가</a:t>
            </a:r>
            <a:endParaRPr lang="ko-KR" altLang="en-US" sz="1400" b="1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3E3C46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>
            <a:off x="4528185" y="2995930"/>
            <a:ext cx="2560955" cy="70167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10000"/>
              </a:lnSpc>
              <a:buFontTx/>
              <a:buNone/>
            </a:pPr>
            <a:r>
              <a:rPr lang="ko-KR" altLang="en-US" sz="1200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>
                    <a:alpha val="60052"/>
                  </a:srgbClr>
                </a:solidFill>
                <a:latin typeface="G마켓 산스 Medium" charset="0"/>
                <a:ea typeface="G마켓 산스 Medium" charset="0"/>
              </a:rPr>
              <a:t>아이디어 분류, 그룹 생각 후 </a:t>
            </a:r>
            <a:endParaRPr lang="ko-KR" altLang="en-US" sz="120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3E3C46">
                  <a:alpha val="60052"/>
                </a:srgbClr>
              </a:solidFill>
              <a:latin typeface="G마켓 산스 Medium" charset="0"/>
              <a:ea typeface="G마켓 산스 Medium" charset="0"/>
            </a:endParaRPr>
          </a:p>
          <a:p>
            <a:pPr marL="0" indent="0" latinLnBrk="0">
              <a:lnSpc>
                <a:spcPct val="110000"/>
              </a:lnSpc>
              <a:buFontTx/>
              <a:buNone/>
            </a:pPr>
            <a:r>
              <a:rPr lang="ko-KR" altLang="en-US" sz="1200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>
                    <a:alpha val="60052"/>
                  </a:srgbClr>
                </a:solidFill>
                <a:latin typeface="G마켓 산스 Medium" charset="0"/>
                <a:ea typeface="G마켓 산스 Medium" charset="0"/>
              </a:rPr>
              <a:t>정보탐색, 사회, 학교, 일상생활, 개인</a:t>
            </a:r>
            <a:endParaRPr lang="ko-KR" altLang="en-US" sz="120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3E3C46">
                  <a:alpha val="60052"/>
                </a:srgbClr>
              </a:solidFill>
              <a:latin typeface="G마켓 산스 Medium" charset="0"/>
              <a:ea typeface="G마켓 산스 Medium" charset="0"/>
            </a:endParaRPr>
          </a:p>
          <a:p>
            <a:pPr marL="0" indent="0" latinLnBrk="0">
              <a:lnSpc>
                <a:spcPct val="110000"/>
              </a:lnSpc>
              <a:buFontTx/>
              <a:buNone/>
            </a:pPr>
            <a:r>
              <a:rPr lang="ko-KR" altLang="en-US" sz="1200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>
                    <a:alpha val="60052"/>
                  </a:srgbClr>
                </a:solidFill>
                <a:latin typeface="G마켓 산스 Medium" charset="0"/>
                <a:ea typeface="G마켓 산스 Medium" charset="0"/>
              </a:rPr>
              <a:t>5그룹으로 분류</a:t>
            </a:r>
            <a:endParaRPr lang="ko-KR" altLang="en-US"/>
          </a:p>
        </p:txBody>
      </p:sp>
      <p:sp>
        <p:nvSpPr>
          <p:cNvPr id="52" name="Rect 0"/>
          <p:cNvSpPr txBox="1">
            <a:spLocks/>
          </p:cNvSpPr>
          <p:nvPr/>
        </p:nvSpPr>
        <p:spPr>
          <a:xfrm>
            <a:off x="8489950" y="2684780"/>
            <a:ext cx="1581150" cy="32004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06000"/>
              </a:lnSpc>
              <a:buFontTx/>
              <a:buNone/>
            </a:pPr>
            <a:r>
              <a:rPr lang="en-US" altLang="ko-KR" sz="1400" b="1" spc="-20">
                <a:solidFill>
                  <a:schemeClr val="tx1"/>
                </a:solidFill>
                <a:latin typeface="G마켓 산스 Bold" charset="0"/>
                <a:ea typeface="G마켓 산스 Bold" charset="0"/>
              </a:rPr>
              <a:t>03. </a:t>
            </a:r>
            <a:r>
              <a:rPr lang="ko-KR" altLang="en-US" sz="1400" b="1" spc="-20">
                <a:solidFill>
                  <a:schemeClr val="tx1"/>
                </a:solidFill>
                <a:latin typeface="G마켓 산스 Bold" charset="0"/>
                <a:ea typeface="G마켓 산스 Bold" charset="0"/>
              </a:rPr>
              <a:t>아이디어 선정</a:t>
            </a:r>
            <a:endParaRPr lang="ko-KR" altLang="en-US" sz="1400" b="1">
              <a:solidFill>
                <a:schemeClr val="tx1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55" name="Rect 0"/>
          <p:cNvSpPr txBox="1">
            <a:spLocks/>
          </p:cNvSpPr>
          <p:nvPr/>
        </p:nvSpPr>
        <p:spPr>
          <a:xfrm rot="0">
            <a:off x="8489950" y="2987040"/>
            <a:ext cx="2736215" cy="70167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10000"/>
              </a:lnSpc>
              <a:buFontTx/>
              <a:buNone/>
            </a:pP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charset="0"/>
                <a:ea typeface="G마켓 산스 Medium" charset="0"/>
              </a:rPr>
              <a:t>다수결로 아이디어 선정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  <a:latin typeface="G마켓 산스 Medium" charset="0"/>
              <a:ea typeface="G마켓 산스 Medium" charset="0"/>
            </a:endParaRPr>
          </a:p>
          <a:p>
            <a:pPr marL="0" indent="0" latinLnBrk="0">
              <a:lnSpc>
                <a:spcPct val="110000"/>
              </a:lnSpc>
              <a:buFontTx/>
              <a:buNone/>
            </a:pP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charset="0"/>
                <a:ea typeface="G마켓 산스 Medium" charset="0"/>
              </a:rPr>
              <a:t>금연사업 대비 흡연자 관심X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  <a:latin typeface="G마켓 산스 Medium" charset="0"/>
              <a:ea typeface="G마켓 산스 Medium" charset="0"/>
            </a:endParaRPr>
          </a:p>
          <a:p>
            <a:pPr marL="0" indent="0" latinLnBrk="0">
              <a:lnSpc>
                <a:spcPct val="110000"/>
              </a:lnSpc>
              <a:buFontTx/>
              <a:buNone/>
            </a:pP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charset="0"/>
                <a:ea typeface="G마켓 산스 Medium" charset="0"/>
              </a:rPr>
              <a:t>더욱 소홀한 흡연구역 관리 미흡 선정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  <a:latin typeface="G마켓 산스 Medium" charset="0"/>
              <a:ea typeface="G마켓 산스 Medium" charset="0"/>
            </a:endParaRPr>
          </a:p>
        </p:txBody>
      </p:sp>
      <p:cxnSp>
        <p:nvCxnSpPr>
          <p:cNvPr id="8" name="Rect 0"/>
          <p:cNvCxnSpPr/>
          <p:nvPr/>
        </p:nvCxnSpPr>
        <p:spPr>
          <a:xfrm>
            <a:off x="3959860" y="3072130"/>
            <a:ext cx="102870" cy="113665"/>
          </a:xfrm>
          <a:prstGeom prst="line">
            <a:avLst/>
          </a:prstGeom>
          <a:ln w="12700" cap="rnd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Rect 0"/>
          <p:cNvCxnSpPr/>
          <p:nvPr/>
        </p:nvCxnSpPr>
        <p:spPr>
          <a:xfrm flipV="1">
            <a:off x="3959860" y="3188335"/>
            <a:ext cx="102870" cy="113665"/>
          </a:xfrm>
          <a:prstGeom prst="line">
            <a:avLst/>
          </a:prstGeom>
          <a:ln w="12700" cap="rnd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Rect 0"/>
          <p:cNvCxnSpPr/>
          <p:nvPr/>
        </p:nvCxnSpPr>
        <p:spPr>
          <a:xfrm>
            <a:off x="7921625" y="3072130"/>
            <a:ext cx="102870" cy="113665"/>
          </a:xfrm>
          <a:prstGeom prst="line">
            <a:avLst/>
          </a:prstGeom>
          <a:ln w="12700" cap="rnd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ect 0"/>
          <p:cNvCxnSpPr/>
          <p:nvPr/>
        </p:nvCxnSpPr>
        <p:spPr>
          <a:xfrm flipV="1">
            <a:off x="7921625" y="3188335"/>
            <a:ext cx="102870" cy="113665"/>
          </a:xfrm>
          <a:prstGeom prst="line">
            <a:avLst/>
          </a:prstGeom>
          <a:ln w="12700" cap="rnd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 0"/>
          <p:cNvSpPr txBox="1">
            <a:spLocks/>
          </p:cNvSpPr>
          <p:nvPr/>
        </p:nvSpPr>
        <p:spPr>
          <a:xfrm>
            <a:off x="4599940" y="5347970"/>
            <a:ext cx="2226310" cy="32004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06000"/>
              </a:lnSpc>
              <a:buFontTx/>
              <a:buNone/>
            </a:pPr>
            <a:r>
              <a:rPr lang="en-US" altLang="ko-KR" sz="1400" b="1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Bold" charset="0"/>
                <a:ea typeface="G마켓 산스 Bold" charset="0"/>
              </a:rPr>
              <a:t>04. </a:t>
            </a:r>
            <a:r>
              <a:rPr lang="ko-KR" altLang="en-US" sz="1400" b="1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Bold" charset="0"/>
                <a:ea typeface="G마켓 산스 Bold" charset="0"/>
              </a:rPr>
              <a:t>아이디어 융합 및 개선</a:t>
            </a:r>
            <a:endParaRPr lang="ko-KR" altLang="en-US" sz="1400" b="1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3E3C46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83" name="Rect 0"/>
          <p:cNvSpPr txBox="1">
            <a:spLocks/>
          </p:cNvSpPr>
          <p:nvPr/>
        </p:nvSpPr>
        <p:spPr>
          <a:xfrm>
            <a:off x="4599940" y="5668645"/>
            <a:ext cx="2249805" cy="49847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10000"/>
              </a:lnSpc>
              <a:buFontTx/>
              <a:buNone/>
            </a:pPr>
            <a:r>
              <a:rPr lang="ko-KR" altLang="en-US" sz="1200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>
                    <a:alpha val="60052"/>
                  </a:srgbClr>
                </a:solidFill>
                <a:latin typeface="G마켓 산스 Medium" charset="0"/>
                <a:ea typeface="G마켓 산스 Medium" charset="0"/>
              </a:rPr>
              <a:t>융합 대신 분할하여 구체화하는</a:t>
            </a:r>
            <a:endParaRPr lang="ko-KR" altLang="en-US" sz="120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3E3C46">
                  <a:alpha val="60052"/>
                </a:srgbClr>
              </a:solidFill>
              <a:latin typeface="G마켓 산스 Medium" charset="0"/>
              <a:ea typeface="G마켓 산스 Medium" charset="0"/>
            </a:endParaRPr>
          </a:p>
          <a:p>
            <a:pPr marL="0" indent="0" latinLnBrk="0">
              <a:lnSpc>
                <a:spcPct val="110000"/>
              </a:lnSpc>
              <a:buFontTx/>
              <a:buNone/>
            </a:pPr>
            <a:r>
              <a:rPr lang="ko-KR" altLang="en-US" sz="1200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>
                    <a:alpha val="60052"/>
                  </a:srgbClr>
                </a:solidFill>
                <a:latin typeface="G마켓 산스 Medium" charset="0"/>
                <a:ea typeface="G마켓 산스 Medium" charset="0"/>
              </a:rPr>
              <a:t>개선 방법 채택</a:t>
            </a:r>
            <a:endParaRPr lang="ko-KR" altLang="en-US"/>
          </a:p>
        </p:txBody>
      </p:sp>
      <p:sp>
        <p:nvSpPr>
          <p:cNvPr id="84" name="Rect 0"/>
          <p:cNvSpPr txBox="1">
            <a:spLocks/>
          </p:cNvSpPr>
          <p:nvPr/>
        </p:nvSpPr>
        <p:spPr>
          <a:xfrm>
            <a:off x="8561705" y="5357495"/>
            <a:ext cx="2166620" cy="32004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06000"/>
              </a:lnSpc>
              <a:buFontTx/>
              <a:buNone/>
            </a:pPr>
            <a:r>
              <a:rPr lang="en-US" altLang="ko-KR" sz="1400" b="1" spc="-20">
                <a:solidFill>
                  <a:schemeClr val="tx1"/>
                </a:solidFill>
                <a:latin typeface="G마켓 산스 Bold" charset="0"/>
                <a:ea typeface="G마켓 산스 Bold" charset="0"/>
              </a:rPr>
              <a:t>05. </a:t>
            </a:r>
            <a:r>
              <a:rPr lang="ko-KR" altLang="en-US" sz="1400" b="1" spc="-20">
                <a:solidFill>
                  <a:schemeClr val="tx1"/>
                </a:solidFill>
                <a:latin typeface="G마켓 산스 Bold" charset="0"/>
                <a:ea typeface="G마켓 산스 Bold" charset="0"/>
              </a:rPr>
              <a:t>아이디어에 대한 생각</a:t>
            </a:r>
            <a:endParaRPr lang="ko-KR" altLang="en-US" sz="1400" b="1">
              <a:solidFill>
                <a:schemeClr val="tx1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85" name="Rect 0"/>
          <p:cNvSpPr txBox="1">
            <a:spLocks/>
          </p:cNvSpPr>
          <p:nvPr/>
        </p:nvSpPr>
        <p:spPr>
          <a:xfrm>
            <a:off x="8561705" y="5659755"/>
            <a:ext cx="2738755" cy="70167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10000"/>
              </a:lnSpc>
              <a:buFontTx/>
              <a:buNone/>
            </a:pPr>
            <a:r>
              <a:rPr lang="ko-KR" altLang="en-US" sz="12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charset="0"/>
                <a:ea typeface="G마켓 산스 Medium" charset="0"/>
              </a:rPr>
              <a:t>주변에 흡연자들이 적지 않고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charset="0"/>
              <a:ea typeface="G마켓 산스 Medium" charset="0"/>
            </a:endParaRPr>
          </a:p>
          <a:p>
            <a:pPr marL="0" indent="0" latinLnBrk="0">
              <a:lnSpc>
                <a:spcPct val="110000"/>
              </a:lnSpc>
              <a:buFontTx/>
              <a:buNone/>
            </a:pPr>
            <a:r>
              <a:rPr lang="ko-KR" altLang="en-US" sz="12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charset="0"/>
                <a:ea typeface="G마켓 산스 Medium" charset="0"/>
              </a:rPr>
              <a:t>길거리에 보이는 담배꽁초를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charset="0"/>
              <a:ea typeface="G마켓 산스 Medium" charset="0"/>
            </a:endParaRPr>
          </a:p>
          <a:p>
            <a:pPr marL="0" indent="0" latinLnBrk="0">
              <a:lnSpc>
                <a:spcPct val="110000"/>
              </a:lnSpc>
              <a:buFontTx/>
              <a:buNone/>
            </a:pPr>
            <a:r>
              <a:rPr lang="ko-KR" altLang="en-US" sz="12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charset="0"/>
                <a:ea typeface="G마켓 산스 Medium" charset="0"/>
              </a:rPr>
              <a:t>생각한다면 충분히 좋은 문제라고 생각</a:t>
            </a:r>
            <a:endParaRPr lang="ko-KR" altLang="en-US" dirty="0"/>
          </a:p>
        </p:txBody>
      </p:sp>
      <p:cxnSp>
        <p:nvCxnSpPr>
          <p:cNvPr id="86" name="Rect 0"/>
          <p:cNvCxnSpPr/>
          <p:nvPr/>
        </p:nvCxnSpPr>
        <p:spPr>
          <a:xfrm>
            <a:off x="4031615" y="5744845"/>
            <a:ext cx="102870" cy="113665"/>
          </a:xfrm>
          <a:prstGeom prst="line">
            <a:avLst/>
          </a:prstGeom>
          <a:ln w="12700" cap="rnd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Rect 0"/>
          <p:cNvCxnSpPr/>
          <p:nvPr/>
        </p:nvCxnSpPr>
        <p:spPr>
          <a:xfrm flipV="1">
            <a:off x="4031615" y="5861050"/>
            <a:ext cx="102870" cy="113665"/>
          </a:xfrm>
          <a:prstGeom prst="line">
            <a:avLst/>
          </a:prstGeom>
          <a:ln w="12700" cap="rnd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Rect 0"/>
          <p:cNvCxnSpPr/>
          <p:nvPr/>
        </p:nvCxnSpPr>
        <p:spPr>
          <a:xfrm>
            <a:off x="7993380" y="5744845"/>
            <a:ext cx="102870" cy="113665"/>
          </a:xfrm>
          <a:prstGeom prst="line">
            <a:avLst/>
          </a:prstGeom>
          <a:ln w="12700" cap="rnd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Rect 0"/>
          <p:cNvCxnSpPr/>
          <p:nvPr/>
        </p:nvCxnSpPr>
        <p:spPr>
          <a:xfrm flipV="1">
            <a:off x="7993380" y="5861050"/>
            <a:ext cx="102870" cy="113665"/>
          </a:xfrm>
          <a:prstGeom prst="line">
            <a:avLst/>
          </a:prstGeom>
          <a:ln w="12700" cap="rnd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 0"/>
          <p:cNvSpPr>
            <a:spLocks/>
          </p:cNvSpPr>
          <p:nvPr/>
        </p:nvSpPr>
        <p:spPr>
          <a:xfrm>
            <a:off x="4663440" y="1656080"/>
            <a:ext cx="771525" cy="78168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 b="1">
                <a:solidFill>
                  <a:schemeClr val="bg1"/>
                </a:solidFill>
                <a:latin typeface="G마켓 산스 Bold" charset="0"/>
                <a:ea typeface="G마켓 산스 Bold" charset="0"/>
              </a:rPr>
              <a:t>학교</a:t>
            </a:r>
          </a:p>
        </p:txBody>
      </p:sp>
      <p:sp>
        <p:nvSpPr>
          <p:cNvPr id="92" name="Rect 0"/>
          <p:cNvSpPr>
            <a:spLocks/>
          </p:cNvSpPr>
          <p:nvPr/>
        </p:nvSpPr>
        <p:spPr>
          <a:xfrm>
            <a:off x="5427345" y="1661160"/>
            <a:ext cx="771525" cy="78168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 b="1">
                <a:solidFill>
                  <a:schemeClr val="bg1"/>
                </a:solidFill>
                <a:latin typeface="G마켓 산스 Bold" charset="0"/>
                <a:ea typeface="G마켓 산스 Bold" charset="0"/>
              </a:rPr>
              <a:t>일상생활</a:t>
            </a:r>
          </a:p>
        </p:txBody>
      </p:sp>
      <p:sp>
        <p:nvSpPr>
          <p:cNvPr id="93" name="Rect 0"/>
          <p:cNvSpPr>
            <a:spLocks/>
          </p:cNvSpPr>
          <p:nvPr/>
        </p:nvSpPr>
        <p:spPr>
          <a:xfrm>
            <a:off x="5052695" y="992505"/>
            <a:ext cx="771525" cy="78168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 b="1">
                <a:solidFill>
                  <a:schemeClr val="bg1"/>
                </a:solidFill>
                <a:latin typeface="G마켓 산스 Bold" charset="0"/>
                <a:ea typeface="G마켓 산스 Bold" charset="0"/>
              </a:rPr>
              <a:t>정보탐색</a:t>
            </a:r>
          </a:p>
        </p:txBody>
      </p:sp>
      <p:sp>
        <p:nvSpPr>
          <p:cNvPr id="94" name="Rect 0"/>
          <p:cNvSpPr>
            <a:spLocks/>
          </p:cNvSpPr>
          <p:nvPr/>
        </p:nvSpPr>
        <p:spPr>
          <a:xfrm>
            <a:off x="5807710" y="997585"/>
            <a:ext cx="762000" cy="78168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 b="1">
                <a:solidFill>
                  <a:schemeClr val="bg1"/>
                </a:solidFill>
                <a:latin typeface="G마켓 산스 Bold" charset="0"/>
                <a:ea typeface="G마켓 산스 Bold" charset="0"/>
              </a:rPr>
              <a:t>사회</a:t>
            </a:r>
          </a:p>
        </p:txBody>
      </p:sp>
      <p:sp>
        <p:nvSpPr>
          <p:cNvPr id="95" name="Rect 0"/>
          <p:cNvSpPr>
            <a:spLocks/>
          </p:cNvSpPr>
          <p:nvPr/>
        </p:nvSpPr>
        <p:spPr>
          <a:xfrm>
            <a:off x="6187440" y="1662430"/>
            <a:ext cx="771525" cy="78168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 b="1">
                <a:solidFill>
                  <a:schemeClr val="bg1"/>
                </a:solidFill>
                <a:latin typeface="G마켓 산스 Bold" charset="0"/>
                <a:ea typeface="G마켓 산스 Bold" charset="0"/>
              </a:rPr>
              <a:t>개인</a:t>
            </a:r>
          </a:p>
        </p:txBody>
      </p:sp>
      <p:sp>
        <p:nvSpPr>
          <p:cNvPr id="97" name="Rect 0"/>
          <p:cNvSpPr>
            <a:spLocks/>
          </p:cNvSpPr>
          <p:nvPr/>
        </p:nvSpPr>
        <p:spPr>
          <a:xfrm>
            <a:off x="8906510" y="1686560"/>
            <a:ext cx="184150" cy="99060"/>
          </a:xfrm>
          <a:prstGeom prst="triangle">
            <a:avLst>
              <a:gd name="adj" fmla="val 100000"/>
            </a:avLst>
          </a:prstGeom>
          <a:solidFill>
            <a:srgbClr val="3E3C4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98" name="Rect 0"/>
          <p:cNvSpPr>
            <a:spLocks/>
          </p:cNvSpPr>
          <p:nvPr/>
        </p:nvSpPr>
        <p:spPr>
          <a:xfrm>
            <a:off x="8906510" y="1780540"/>
            <a:ext cx="184150" cy="461645"/>
          </a:xfrm>
          <a:prstGeom prst="rect">
            <a:avLst/>
          </a:prstGeom>
          <a:solidFill>
            <a:srgbClr val="3E3C4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99" name="Rect 0"/>
          <p:cNvSpPr txBox="1">
            <a:spLocks/>
          </p:cNvSpPr>
          <p:nvPr/>
        </p:nvSpPr>
        <p:spPr>
          <a:xfrm>
            <a:off x="8756650" y="2369185"/>
            <a:ext cx="483235" cy="29527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10000"/>
              </a:lnSpc>
              <a:buFontTx/>
              <a:buNone/>
            </a:pPr>
            <a:r>
              <a:rPr lang="ko-KR" altLang="en-US" sz="1200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Medium" charset="0"/>
                <a:ea typeface="G마켓 산스 Medium" charset="0"/>
              </a:rPr>
              <a:t>교육</a:t>
            </a:r>
            <a:endParaRPr lang="ko-KR" altLang="en-US" sz="120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3E3C46"/>
              </a:solidFill>
              <a:latin typeface="G마켓 산스 Medium" charset="0"/>
              <a:ea typeface="G마켓 산스 Medium" charset="0"/>
            </a:endParaRPr>
          </a:p>
        </p:txBody>
      </p:sp>
      <p:sp>
        <p:nvSpPr>
          <p:cNvPr id="100" name="Rect 0"/>
          <p:cNvSpPr>
            <a:spLocks/>
          </p:cNvSpPr>
          <p:nvPr/>
        </p:nvSpPr>
        <p:spPr>
          <a:xfrm>
            <a:off x="9531350" y="981710"/>
            <a:ext cx="184150" cy="99060"/>
          </a:xfrm>
          <a:prstGeom prst="triangle">
            <a:avLst>
              <a:gd name="adj" fmla="val 100000"/>
            </a:avLst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01" name="Rect 0"/>
          <p:cNvSpPr>
            <a:spLocks/>
          </p:cNvSpPr>
          <p:nvPr/>
        </p:nvSpPr>
        <p:spPr>
          <a:xfrm>
            <a:off x="9531350" y="1080135"/>
            <a:ext cx="184150" cy="1162685"/>
          </a:xfrm>
          <a:prstGeom prst="rect">
            <a:avLst/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02" name="Rect 0"/>
          <p:cNvSpPr txBox="1">
            <a:spLocks/>
          </p:cNvSpPr>
          <p:nvPr/>
        </p:nvSpPr>
        <p:spPr>
          <a:xfrm>
            <a:off x="9230360" y="2369185"/>
            <a:ext cx="782955" cy="29527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10000"/>
              </a:lnSpc>
              <a:buFontTx/>
              <a:buNone/>
            </a:pPr>
            <a:r>
              <a:rPr lang="ko-KR" altLang="en-US" sz="1200" spc="-2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Medium" charset="0"/>
                <a:ea typeface="G마켓 산스 Medium" charset="0"/>
              </a:rPr>
              <a:t>흡연구역</a:t>
            </a:r>
            <a:endParaRPr lang="ko-KR" altLang="en-US" sz="120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3E3C46"/>
              </a:solidFill>
              <a:latin typeface="G마켓 산스 Medium" charset="0"/>
              <a:ea typeface="G마켓 산스 Medium" charset="0"/>
            </a:endParaRPr>
          </a:p>
        </p:txBody>
      </p:sp>
      <p:pic>
        <p:nvPicPr>
          <p:cNvPr id="103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795" y="3797300"/>
            <a:ext cx="1459865" cy="1463040"/>
          </a:xfrm>
          <a:prstGeom prst="rect">
            <a:avLst/>
          </a:prstGeom>
          <a:noFill/>
        </p:spPr>
      </p:pic>
      <p:pic>
        <p:nvPicPr>
          <p:cNvPr id="105" name="Picture 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745" y="977900"/>
            <a:ext cx="1370965" cy="1364615"/>
          </a:xfrm>
          <a:prstGeom prst="rect">
            <a:avLst/>
          </a:prstGeom>
          <a:noFill/>
        </p:spPr>
      </p:pic>
      <p:sp>
        <p:nvSpPr>
          <p:cNvPr id="106" name="Rect 0"/>
          <p:cNvSpPr>
            <a:spLocks/>
          </p:cNvSpPr>
          <p:nvPr/>
        </p:nvSpPr>
        <p:spPr>
          <a:xfrm>
            <a:off x="0" y="4157980"/>
            <a:ext cx="2696845" cy="2696845"/>
          </a:xfrm>
          <a:prstGeom prst="rtTriangle">
            <a:avLst/>
          </a:prstGeom>
          <a:solidFill>
            <a:srgbClr val="C099FF"/>
          </a:solidFill>
          <a:ln w="0">
            <a:noFill/>
            <a:prstDash/>
          </a:ln>
          <a:effectLst>
            <a:outerShdw blurRad="50800" dist="50800" algn="ctr" rotWithShape="0">
              <a:schemeClr val="bg1">
                <a:lumMod val="50000"/>
                <a:lumOff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" name="텍스트 상자 178">
            <a:extLst>
              <a:ext uri="{FF2B5EF4-FFF2-40B4-BE49-F238E27FC236}">
                <a16:creationId xmlns:a16="http://schemas.microsoft.com/office/drawing/2014/main" id="{62E8FDE7-167C-66CE-9A16-A8AAC8C1F781}"/>
              </a:ext>
            </a:extLst>
          </p:cNvPr>
          <p:cNvSpPr txBox="1">
            <a:spLocks/>
          </p:cNvSpPr>
          <p:nvPr/>
        </p:nvSpPr>
        <p:spPr>
          <a:xfrm rot="2700000">
            <a:off x="-118745" y="5321300"/>
            <a:ext cx="2415540" cy="89027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10000"/>
              </a:lnSpc>
              <a:buFontTx/>
              <a:buNone/>
            </a:pPr>
            <a:r>
              <a:rPr lang="ko-KR" altLang="en-US" sz="5000" b="1" spc="-150" dirty="0" err="1">
                <a:solidFill>
                  <a:schemeClr val="tx1"/>
                </a:solidFill>
                <a:latin typeface="G마켓 산스 Medium" charset="0"/>
                <a:ea typeface="G마켓 산스 Medium" charset="0"/>
              </a:rPr>
              <a:t>Review</a:t>
            </a:r>
            <a:endParaRPr lang="ko-KR" altLang="en-US" sz="5000" b="1" spc="-150" dirty="0">
              <a:solidFill>
                <a:schemeClr val="tx1"/>
              </a:solidFill>
            </a:endParaRPr>
          </a:p>
        </p:txBody>
      </p:sp>
      <p:pic>
        <p:nvPicPr>
          <p:cNvPr id="107" name="그림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000490" y="3883025"/>
            <a:ext cx="1290320" cy="12928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5EE2693-FD3D-C31D-0CC9-31ABF8151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4482" y="-128235"/>
            <a:ext cx="13949940" cy="711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F7C4418-10B1-16E0-6F96-71297C404F68}"/>
              </a:ext>
            </a:extLst>
          </p:cNvPr>
          <p:cNvSpPr/>
          <p:nvPr/>
        </p:nvSpPr>
        <p:spPr>
          <a:xfrm>
            <a:off x="-1144482" y="-571499"/>
            <a:ext cx="14123882" cy="7683500"/>
          </a:xfrm>
          <a:prstGeom prst="rect">
            <a:avLst/>
          </a:prstGeom>
          <a:solidFill>
            <a:schemeClr val="tx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3302941" y="2285242"/>
            <a:ext cx="5609228" cy="1754326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>
            <a:spAutoFit/>
          </a:bodyPr>
          <a:lstStyle/>
          <a:p>
            <a:pPr marL="0" indent="0" algn="ctr" latinLnBrk="0">
              <a:lnSpc>
                <a:spcPct val="140000"/>
              </a:lnSpc>
              <a:buFontTx/>
              <a:buNone/>
            </a:pPr>
            <a:r>
              <a:rPr lang="en-US" altLang="ko-KR" sz="4000" b="1" spc="-50" dirty="0" err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market Sans TTF Bold" panose="02000000000000000000" pitchFamily="2" charset="-128"/>
                <a:ea typeface="Gmarket Sans TTF Bold" panose="02000000000000000000" pitchFamily="2" charset="-128"/>
              </a:rPr>
              <a:t>소프트웨어응용설계</a:t>
            </a:r>
            <a:endParaRPr lang="ko-KR" altLang="en-US" sz="4000" b="1" dirty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Gmarket Sans TTF Bold" panose="02000000000000000000" pitchFamily="2" charset="-128"/>
              <a:ea typeface="Gmarket Sans TTF Bold" panose="02000000000000000000" pitchFamily="2" charset="-128"/>
            </a:endParaRPr>
          </a:p>
          <a:p>
            <a:pPr marL="0" indent="0" algn="ctr" latinLnBrk="0">
              <a:lnSpc>
                <a:spcPct val="140000"/>
              </a:lnSpc>
              <a:buFontTx/>
              <a:buNone/>
            </a:pPr>
            <a:r>
              <a:rPr lang="ko-KR" altLang="en-US" sz="4000" b="1" spc="-50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market Sans TTF Bold" panose="02000000000000000000" pitchFamily="2" charset="-128"/>
                <a:ea typeface="Gmarket Sans TTF Bold" panose="02000000000000000000" pitchFamily="2" charset="-128"/>
              </a:rPr>
              <a:t>문제 발굴 활동 결과 발표</a:t>
            </a:r>
            <a:endParaRPr lang="ko-KR" altLang="en-US" sz="4000" b="1" dirty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Gmarket Sans TTF Bold" panose="02000000000000000000" pitchFamily="2" charset="-128"/>
              <a:ea typeface="Gmarket Sans TTF Bold" panose="02000000000000000000" pitchFamily="2" charset="-128"/>
            </a:endParaRP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4528820" y="4010025"/>
            <a:ext cx="3112770" cy="32004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06000"/>
              </a:lnSpc>
              <a:buFontTx/>
              <a:buNone/>
            </a:pPr>
            <a:r>
              <a:rPr lang="en-US" altLang="ko-KR" sz="1400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3팀 : </a:t>
            </a:r>
            <a:r>
              <a:rPr lang="en-US" altLang="ko-KR" sz="1400" dirty="0" err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강인찬</a:t>
            </a:r>
            <a:r>
              <a:rPr lang="en-US" altLang="ko-KR" sz="1400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(</a:t>
            </a:r>
            <a:r>
              <a:rPr lang="en-US" altLang="ko-KR" sz="1400" dirty="0" err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발표자</a:t>
            </a:r>
            <a:r>
              <a:rPr lang="en-US" altLang="ko-KR" sz="1400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), </a:t>
            </a:r>
            <a:r>
              <a:rPr lang="en-US" altLang="ko-KR" sz="1400" dirty="0" err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김태영</a:t>
            </a:r>
            <a:r>
              <a:rPr lang="en-US" altLang="ko-KR" sz="1400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, </a:t>
            </a:r>
            <a:r>
              <a:rPr lang="en-US" altLang="ko-KR" sz="1400" dirty="0" err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정다함</a:t>
            </a:r>
            <a:endParaRPr lang="ko-KR" altLang="en-US" sz="1400" dirty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0498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1721BF6C-5570-4F08-9CBF-4A2775686E37}"/>
              </a:ext>
            </a:extLst>
          </p:cNvPr>
          <p:cNvSpPr txBox="1"/>
          <p:nvPr/>
        </p:nvSpPr>
        <p:spPr>
          <a:xfrm>
            <a:off x="4752340" y="5074285"/>
            <a:ext cx="969010" cy="38544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06000"/>
              </a:lnSpc>
              <a:buFontTx/>
              <a:buNone/>
            </a:pPr>
            <a:r>
              <a:rPr lang="en-US" altLang="ko-KR" b="1" spc="-4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Bold" charset="0"/>
                <a:ea typeface="G마켓 산스 Bold" charset="0"/>
              </a:rPr>
              <a:t>04. </a:t>
            </a:r>
            <a:r>
              <a:rPr lang="ko-KR" altLang="en-US" b="1" spc="-4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Bold" charset="0"/>
                <a:ea typeface="G마켓 산스 Bold" charset="0"/>
              </a:rPr>
              <a:t>검토</a:t>
            </a:r>
            <a:endParaRPr lang="ko-KR" altLang="en-US" b="1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3E3C46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8E66D5-A5D1-4AEC-92EA-D9A4BCA96CA0}"/>
              </a:ext>
            </a:extLst>
          </p:cNvPr>
          <p:cNvSpPr txBox="1"/>
          <p:nvPr/>
        </p:nvSpPr>
        <p:spPr>
          <a:xfrm>
            <a:off x="4752340" y="5438775"/>
            <a:ext cx="3094355" cy="28765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06000"/>
              </a:lnSpc>
              <a:buFontTx/>
              <a:buNone/>
            </a:pPr>
            <a:r>
              <a:rPr lang="ko-KR" altLang="en-US" sz="120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>
                    <a:alpha val="69865"/>
                  </a:srgbClr>
                </a:solidFill>
                <a:latin typeface="G마켓 산스 Medium" charset="0"/>
                <a:ea typeface="G마켓 산스 Medium" charset="0"/>
              </a:rPr>
              <a:t>과정과 규칙 검토 및 아이디어 타당성 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53B91B-B567-47C8-805C-D373CBD80426}"/>
              </a:ext>
            </a:extLst>
          </p:cNvPr>
          <p:cNvSpPr txBox="1"/>
          <p:nvPr/>
        </p:nvSpPr>
        <p:spPr>
          <a:xfrm>
            <a:off x="4752340" y="1130935"/>
            <a:ext cx="1920875" cy="38544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06000"/>
              </a:lnSpc>
              <a:buFontTx/>
              <a:buNone/>
            </a:pPr>
            <a:r>
              <a:rPr lang="en-US" altLang="ko-KR" b="1" spc="-4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Bold" charset="0"/>
                <a:ea typeface="G마켓 산스 Bold" charset="0"/>
              </a:rPr>
              <a:t>01. </a:t>
            </a:r>
            <a:r>
              <a:rPr lang="ko-KR" altLang="ko-KR" sz="1800" b="1" spc="-40">
                <a:solidFill>
                  <a:schemeClr val="tx1"/>
                </a:solidFill>
                <a:latin typeface="G마켓 산스 Bold" charset="0"/>
                <a:ea typeface="G마켓 산스 Bold" charset="0"/>
              </a:rPr>
              <a:t>아이디어 </a:t>
            </a:r>
            <a:r>
              <a:rPr lang="en-US" altLang="ko-KR" b="1" spc="-4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Bold" charset="0"/>
                <a:ea typeface="G마켓 산스 Bold" charset="0"/>
              </a:rPr>
              <a:t>생성</a:t>
            </a:r>
            <a:endParaRPr lang="ko-KR" altLang="en-US" b="1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3E3C46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CD5688-BDDD-46D7-8891-C4BDEE6BC238}"/>
              </a:ext>
            </a:extLst>
          </p:cNvPr>
          <p:cNvSpPr txBox="1"/>
          <p:nvPr/>
        </p:nvSpPr>
        <p:spPr>
          <a:xfrm>
            <a:off x="4752340" y="1507490"/>
            <a:ext cx="2904490" cy="28765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06000"/>
              </a:lnSpc>
              <a:buFontTx/>
              <a:buNone/>
            </a:pPr>
            <a:r>
              <a:rPr lang="ko-KR" altLang="en-US" sz="120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>
                    <a:alpha val="68687"/>
                  </a:srgbClr>
                </a:solidFill>
                <a:latin typeface="G마켓 산스 Medium" charset="0"/>
                <a:ea typeface="G마켓 산스 Medium" charset="0"/>
              </a:rPr>
              <a:t>다양한 문제를 10개 </a:t>
            </a:r>
            <a:r>
              <a:rPr lang="ko-KR" altLang="en-US" sz="1200" b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>
                    <a:alpha val="68687"/>
                  </a:srgbClr>
                </a:solidFill>
                <a:latin typeface="G마켓 산스 Medium" charset="0"/>
                <a:ea typeface="G마켓 산스 Medium" charset="0"/>
              </a:rPr>
              <a:t>이</a:t>
            </a:r>
            <a:r>
              <a:rPr lang="ko-KR" altLang="en-US" sz="120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>
                    <a:alpha val="68687"/>
                  </a:srgbClr>
                </a:solidFill>
                <a:latin typeface="G마켓 산스 Medium" charset="0"/>
                <a:ea typeface="G마켓 산스 Medium" charset="0"/>
              </a:rPr>
              <a:t>상 발굴하여 나열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72AEE0-24A3-406C-B40D-51D9DD743DC7}"/>
              </a:ext>
            </a:extLst>
          </p:cNvPr>
          <p:cNvSpPr txBox="1"/>
          <p:nvPr/>
        </p:nvSpPr>
        <p:spPr>
          <a:xfrm>
            <a:off x="4752340" y="2449195"/>
            <a:ext cx="2707005" cy="38544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06000"/>
              </a:lnSpc>
              <a:buFontTx/>
              <a:buNone/>
            </a:pPr>
            <a:r>
              <a:rPr lang="en-US" altLang="ko-KR" b="1" spc="-4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Bold" charset="0"/>
                <a:ea typeface="G마켓 산스 Bold" charset="0"/>
              </a:rPr>
              <a:t>02. </a:t>
            </a:r>
            <a:r>
              <a:rPr lang="ko-KR" altLang="en-US" b="1" spc="-4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Bold" charset="0"/>
                <a:ea typeface="G마켓 산스 Bold" charset="0"/>
              </a:rPr>
              <a:t>아이디어 </a:t>
            </a:r>
            <a:r>
              <a:rPr lang="ko-KR" altLang="en-US" b="1" spc="-4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Bold" charset="0"/>
                <a:ea typeface="G마켓 산스 Bold" charset="0"/>
              </a:rPr>
              <a:t>평가 </a:t>
            </a:r>
            <a:r>
              <a:rPr lang="ko-KR" altLang="en-US" b="1" spc="-40">
                <a:solidFill>
                  <a:schemeClr val="tx1"/>
                </a:solidFill>
                <a:latin typeface="G마켓 산스 Bold" charset="0"/>
                <a:ea typeface="G마켓 산스 Bold" charset="0"/>
              </a:rPr>
              <a:t>및</a:t>
            </a:r>
            <a:r>
              <a:rPr lang="ko-KR" altLang="en-US" b="1" spc="-4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Bold" charset="0"/>
                <a:ea typeface="G마켓 산스 Bold" charset="0"/>
              </a:rPr>
              <a:t> 선정</a:t>
            </a:r>
            <a:endParaRPr lang="ko-KR" altLang="en-US" b="1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C6AD42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E100BD-D0F8-44D6-B647-1B4748CEC78E}"/>
              </a:ext>
            </a:extLst>
          </p:cNvPr>
          <p:cNvSpPr txBox="1"/>
          <p:nvPr/>
        </p:nvSpPr>
        <p:spPr>
          <a:xfrm>
            <a:off x="4752340" y="2821940"/>
            <a:ext cx="4572635" cy="28765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06000"/>
              </a:lnSpc>
              <a:buFontTx/>
              <a:buNone/>
            </a:pPr>
            <a:r>
              <a:rPr lang="ko-KR" altLang="en-US" sz="120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>
                    <a:alpha val="69865"/>
                  </a:srgbClr>
                </a:solidFill>
                <a:latin typeface="G마켓 산스 Medium" charset="0"/>
                <a:ea typeface="G마켓 산스 Medium" charset="0"/>
              </a:rPr>
              <a:t>제발굴 문제를 분류하고 그룹핑하고 제목을 달고 핵심 문제 선정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549BDB-89FE-4499-ABAD-8DCB4F2EE4FD}"/>
              </a:ext>
            </a:extLst>
          </p:cNvPr>
          <p:cNvSpPr txBox="1"/>
          <p:nvPr/>
        </p:nvSpPr>
        <p:spPr>
          <a:xfrm>
            <a:off x="4752340" y="3763645"/>
            <a:ext cx="2707005" cy="38544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06000"/>
              </a:lnSpc>
              <a:buFontTx/>
              <a:buNone/>
            </a:pPr>
            <a:r>
              <a:rPr lang="en-US" altLang="ko-KR" b="1" spc="-4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Bold" charset="0"/>
                <a:ea typeface="G마켓 산스 Bold" charset="0"/>
              </a:rPr>
              <a:t>03. </a:t>
            </a:r>
            <a:r>
              <a:rPr lang="ko-KR" altLang="ko-KR" sz="1800" b="1" spc="-40">
                <a:solidFill>
                  <a:schemeClr val="tx1"/>
                </a:solidFill>
                <a:latin typeface="G마켓 산스 Bold" charset="0"/>
                <a:ea typeface="G마켓 산스 Bold" charset="0"/>
              </a:rPr>
              <a:t>아이디어 </a:t>
            </a:r>
            <a:r>
              <a:rPr lang="ko-KR" altLang="en-US" b="1" spc="-4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Bold" charset="0"/>
                <a:ea typeface="G마켓 산스 Bold" charset="0"/>
              </a:rPr>
              <a:t>융합 </a:t>
            </a:r>
            <a:r>
              <a:rPr lang="ko-KR" altLang="en-US" b="1" spc="-40">
                <a:solidFill>
                  <a:schemeClr val="tx1"/>
                </a:solidFill>
                <a:latin typeface="G마켓 산스 Bold" charset="0"/>
                <a:ea typeface="G마켓 산스 Bold" charset="0"/>
              </a:rPr>
              <a:t>및 </a:t>
            </a:r>
            <a:r>
              <a:rPr lang="ko-KR" altLang="en-US" b="1" spc="-4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Bold" charset="0"/>
                <a:ea typeface="G마켓 산스 Bold" charset="0"/>
              </a:rPr>
              <a:t>개선</a:t>
            </a:r>
            <a:endParaRPr lang="ko-KR" altLang="en-US" b="1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3E3C46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B351F9-0577-4996-9C4D-8132319623E6}"/>
              </a:ext>
            </a:extLst>
          </p:cNvPr>
          <p:cNvSpPr txBox="1"/>
          <p:nvPr/>
        </p:nvSpPr>
        <p:spPr>
          <a:xfrm>
            <a:off x="4752340" y="4132580"/>
            <a:ext cx="3604895" cy="28765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06000"/>
              </a:lnSpc>
              <a:buFontTx/>
              <a:buNone/>
            </a:pPr>
            <a:r>
              <a:rPr lang="ko-KR" altLang="en-US" sz="120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>
                    <a:alpha val="69865"/>
                  </a:srgbClr>
                </a:solidFill>
                <a:latin typeface="G마켓 산스 Medium" charset="0"/>
                <a:ea typeface="G마켓 산스 Medium" charset="0"/>
              </a:rPr>
              <a:t>선정된 핵심 문제에 다른 관련사항을 융합 및 개선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40214E-5CBB-49D4-940B-530FD358F12F}"/>
              </a:ext>
            </a:extLst>
          </p:cNvPr>
          <p:cNvSpPr txBox="1"/>
          <p:nvPr/>
        </p:nvSpPr>
        <p:spPr>
          <a:xfrm>
            <a:off x="1051560" y="1038225"/>
            <a:ext cx="2233930" cy="87439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06000"/>
              </a:lnSpc>
              <a:buFontTx/>
              <a:buNone/>
            </a:pPr>
            <a:r>
              <a:rPr lang="en-US" altLang="ko-KR" sz="4800" b="1" spc="-4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Montserrat ExtraBold" charset="0"/>
                <a:ea typeface="G마켓 산스 Bold" charset="0"/>
              </a:rPr>
              <a:t>INDEX</a:t>
            </a:r>
            <a:endParaRPr lang="ko-KR" altLang="en-US" sz="4800" b="1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3E3C46"/>
              </a:solidFill>
              <a:latin typeface="Montserrat ExtraBold" charset="0"/>
              <a:ea typeface="G마켓 산스 Bold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47E5B35-9B00-475B-9C38-72195A47AE8E}"/>
              </a:ext>
            </a:extLst>
          </p:cNvPr>
          <p:cNvCxnSpPr>
            <a:cxnSpLocks/>
          </p:cNvCxnSpPr>
          <p:nvPr/>
        </p:nvCxnSpPr>
        <p:spPr>
          <a:xfrm>
            <a:off x="7875905" y="1323975"/>
            <a:ext cx="244284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5338DCB-3F31-4C6D-A7EE-C0E289AE747D}"/>
              </a:ext>
            </a:extLst>
          </p:cNvPr>
          <p:cNvCxnSpPr>
            <a:cxnSpLocks/>
          </p:cNvCxnSpPr>
          <p:nvPr/>
        </p:nvCxnSpPr>
        <p:spPr>
          <a:xfrm>
            <a:off x="7875905" y="2642235"/>
            <a:ext cx="244284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A6F7A16-023B-4D24-AD26-4562A334A869}"/>
              </a:ext>
            </a:extLst>
          </p:cNvPr>
          <p:cNvCxnSpPr>
            <a:cxnSpLocks/>
          </p:cNvCxnSpPr>
          <p:nvPr/>
        </p:nvCxnSpPr>
        <p:spPr>
          <a:xfrm>
            <a:off x="7875905" y="3956685"/>
            <a:ext cx="244284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54C22B1-08B7-4576-95D7-B41D958707EF}"/>
              </a:ext>
            </a:extLst>
          </p:cNvPr>
          <p:cNvCxnSpPr>
            <a:cxnSpLocks/>
          </p:cNvCxnSpPr>
          <p:nvPr/>
        </p:nvCxnSpPr>
        <p:spPr>
          <a:xfrm>
            <a:off x="7875905" y="5267325"/>
            <a:ext cx="244284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CFF3883-D13E-4FF0-946A-68CBE994D79D}"/>
              </a:ext>
            </a:extLst>
          </p:cNvPr>
          <p:cNvSpPr txBox="1"/>
          <p:nvPr/>
        </p:nvSpPr>
        <p:spPr>
          <a:xfrm>
            <a:off x="10668000" y="1147445"/>
            <a:ext cx="45720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6000"/>
              </a:lnSpc>
            </a:pPr>
            <a:r>
              <a:rPr lang="en-US" altLang="ko-KR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C46"/>
                </a:solidFill>
                <a:latin typeface="Montserrat Medium" panose="00000600000000000000" pitchFamily="2" charset="0"/>
                <a:ea typeface="G마켓 산스 Bold" panose="02000000000000000000" pitchFamily="50" charset="-127"/>
              </a:rPr>
              <a:t>03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86087C-E937-4EB1-9348-70B7D2CF2088}"/>
              </a:ext>
            </a:extLst>
          </p:cNvPr>
          <p:cNvSpPr txBox="1"/>
          <p:nvPr/>
        </p:nvSpPr>
        <p:spPr>
          <a:xfrm>
            <a:off x="10684510" y="2449195"/>
            <a:ext cx="424815" cy="38544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06000"/>
              </a:lnSpc>
              <a:buFontTx/>
              <a:buNone/>
            </a:pPr>
            <a:r>
              <a:rPr lang="en-US" altLang="ko-KR" spc="-4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Montserrat Medium" charset="0"/>
                <a:ea typeface="G마켓 산스 Bold" charset="0"/>
              </a:rPr>
              <a:t>05</a:t>
            </a:r>
            <a:endParaRPr lang="ko-KR" altLang="en-US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3E3C46"/>
              </a:solidFill>
              <a:latin typeface="Montserrat Medium" charset="0"/>
              <a:ea typeface="G마켓 산스 Bold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6EA5A8-C4CF-4239-873F-B0E2D0FBA1B0}"/>
              </a:ext>
            </a:extLst>
          </p:cNvPr>
          <p:cNvSpPr txBox="1"/>
          <p:nvPr/>
        </p:nvSpPr>
        <p:spPr>
          <a:xfrm>
            <a:off x="10684510" y="3763010"/>
            <a:ext cx="424815" cy="38544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06000"/>
              </a:lnSpc>
              <a:buFontTx/>
              <a:buNone/>
            </a:pPr>
            <a:r>
              <a:rPr lang="en-US" altLang="ko-KR" spc="-4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Montserrat Medium" charset="0"/>
                <a:ea typeface="G마켓 산스 Bold" charset="0"/>
              </a:rPr>
              <a:t>09</a:t>
            </a:r>
            <a:endParaRPr lang="ko-KR" altLang="en-US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3E3C46"/>
              </a:solidFill>
              <a:latin typeface="Montserrat Medium" charset="0"/>
              <a:ea typeface="G마켓 산스 Bold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9E4865-0087-4A1C-A993-23A5B498DDD1}"/>
              </a:ext>
            </a:extLst>
          </p:cNvPr>
          <p:cNvSpPr txBox="1"/>
          <p:nvPr/>
        </p:nvSpPr>
        <p:spPr>
          <a:xfrm>
            <a:off x="10684510" y="5082540"/>
            <a:ext cx="424815" cy="38544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06000"/>
              </a:lnSpc>
              <a:buFontTx/>
              <a:buNone/>
            </a:pPr>
            <a:r>
              <a:rPr lang="en-US" altLang="ko-KR" spc="-4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Montserrat Medium" charset="0"/>
                <a:ea typeface="G마켓 산스 Bold" charset="0"/>
              </a:rPr>
              <a:t>11</a:t>
            </a:r>
            <a:endParaRPr lang="ko-KR" altLang="en-US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3E3C46"/>
              </a:solidFill>
              <a:latin typeface="Montserrat Medium" charset="0"/>
              <a:ea typeface="G마켓 산스 Bold" charset="0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EB5C561-9B0A-4623-BA84-B3D20D1B6B35}"/>
              </a:ext>
            </a:extLst>
          </p:cNvPr>
          <p:cNvCxnSpPr>
            <a:cxnSpLocks/>
          </p:cNvCxnSpPr>
          <p:nvPr/>
        </p:nvCxnSpPr>
        <p:spPr>
          <a:xfrm flipV="1">
            <a:off x="3942715" y="1212215"/>
            <a:ext cx="0" cy="4420870"/>
          </a:xfrm>
          <a:prstGeom prst="line">
            <a:avLst/>
          </a:prstGeom>
          <a:ln w="12700">
            <a:solidFill>
              <a:srgbClr val="3E3C46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046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/>
          </p:cNvSpPr>
          <p:nvPr/>
        </p:nvSpPr>
        <p:spPr>
          <a:xfrm>
            <a:off x="2758440" y="3251200"/>
            <a:ext cx="6677660" cy="4610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20000"/>
              </a:lnSpc>
              <a:buFontTx/>
              <a:buNone/>
            </a:pPr>
            <a:r>
              <a:rPr lang="en-US" altLang="ko-KR" sz="2000" dirty="0" err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Light" charset="0"/>
                <a:ea typeface="G마켓 산스 Light" charset="0"/>
              </a:rPr>
              <a:t>브레인</a:t>
            </a:r>
            <a:r>
              <a:rPr lang="en-US" altLang="ko-KR" sz="2000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Light" charset="0"/>
                <a:ea typeface="G마켓 산스 Light" charset="0"/>
              </a:rPr>
              <a:t> </a:t>
            </a:r>
            <a:r>
              <a:rPr lang="en-US" altLang="ko-KR" sz="2000" dirty="0" err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Light" charset="0"/>
                <a:ea typeface="G마켓 산스 Light" charset="0"/>
              </a:rPr>
              <a:t>스토밍</a:t>
            </a:r>
            <a:r>
              <a:rPr lang="ko-KR" altLang="ko-KR" sz="2000" dirty="0">
                <a:solidFill>
                  <a:schemeClr val="tx1"/>
                </a:solidFill>
                <a:latin typeface="G마켓 산스 Light" charset="0"/>
                <a:ea typeface="G마켓 산스 Light" charset="0"/>
              </a:rPr>
              <a:t>을 활용하여 </a:t>
            </a:r>
            <a:r>
              <a:rPr lang="en-US" altLang="ko-KR" sz="2000" dirty="0" err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Light" charset="0"/>
                <a:ea typeface="G마켓 산스 Light" charset="0"/>
              </a:rPr>
              <a:t>다양한</a:t>
            </a:r>
            <a:r>
              <a:rPr lang="en-US" altLang="ko-KR" sz="2000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Light" charset="0"/>
                <a:ea typeface="G마켓 산스 Light" charset="0"/>
              </a:rPr>
              <a:t> </a:t>
            </a:r>
            <a:r>
              <a:rPr lang="en-US" altLang="ko-KR" sz="2000" dirty="0" err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Light" charset="0"/>
                <a:ea typeface="G마켓 산스 Light" charset="0"/>
              </a:rPr>
              <a:t>문제</a:t>
            </a:r>
            <a:r>
              <a:rPr lang="en-US" altLang="ko-KR" sz="2000" dirty="0" err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Light" charset="0"/>
                <a:ea typeface="G마켓 산스 Light" charset="0"/>
              </a:rPr>
              <a:t>를</a:t>
            </a:r>
            <a:r>
              <a:rPr lang="en-US" altLang="ko-KR" sz="2000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Light" charset="0"/>
                <a:ea typeface="G마켓 산스 Light" charset="0"/>
              </a:rPr>
              <a:t> 10개 </a:t>
            </a:r>
            <a:r>
              <a:rPr lang="en-US" altLang="ko-KR" sz="2000" dirty="0" err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Light" charset="0"/>
                <a:ea typeface="G마켓 산스 Light" charset="0"/>
              </a:rPr>
              <a:t>이상</a:t>
            </a:r>
            <a:r>
              <a:rPr lang="en-US" altLang="ko-KR" sz="2000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Light" charset="0"/>
                <a:ea typeface="G마켓 산스 Light" charset="0"/>
              </a:rPr>
              <a:t> </a:t>
            </a:r>
            <a:r>
              <a:rPr lang="en-US" altLang="ko-KR" sz="2000" dirty="0" err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Light" charset="0"/>
                <a:ea typeface="G마켓 산스 Light" charset="0"/>
              </a:rPr>
              <a:t>나열</a:t>
            </a:r>
            <a:endParaRPr lang="ko-KR" altLang="en-US" sz="2000" dirty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3E3C46"/>
              </a:solidFill>
              <a:latin typeface="G마켓 산스 Light" charset="0"/>
              <a:ea typeface="G마켓 산스 Light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53B91B-B567-47C8-805C-D373CBD80426}"/>
              </a:ext>
            </a:extLst>
          </p:cNvPr>
          <p:cNvSpPr txBox="1"/>
          <p:nvPr/>
        </p:nvSpPr>
        <p:spPr>
          <a:xfrm>
            <a:off x="5941695" y="2529205"/>
            <a:ext cx="310515" cy="58102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06000"/>
              </a:lnSpc>
              <a:buFontTx/>
              <a:buNone/>
            </a:pPr>
            <a:r>
              <a:rPr lang="en-US" altLang="ko-KR" sz="3000" b="1" spc="-3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Bold" charset="0"/>
                <a:ea typeface="G마켓 산스 Bold" charset="0"/>
              </a:rPr>
              <a:t>01.</a:t>
            </a:r>
            <a:r>
              <a:rPr lang="en-US" altLang="ko-KR" sz="3000" b="1" spc="-3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Bold" charset="0"/>
                <a:ea typeface="G마켓 산스 Bold" charset="0"/>
              </a:rPr>
              <a:t> </a:t>
            </a:r>
            <a:r>
              <a:rPr lang="ko-KR" altLang="ko-KR" sz="3000" b="1" spc="-30">
                <a:solidFill>
                  <a:schemeClr val="tx1"/>
                </a:solidFill>
                <a:latin typeface="G마켓 산스 Bold" charset="0"/>
                <a:ea typeface="G마켓 산스 Bold" charset="0"/>
              </a:rPr>
              <a:t>아이디어 </a:t>
            </a:r>
            <a:r>
              <a:rPr lang="en-US" altLang="ko-KR" sz="3000" b="1" spc="-3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Bold" charset="0"/>
                <a:ea typeface="G마켓 산스 Bold" charset="0"/>
              </a:rPr>
              <a:t>생성</a:t>
            </a:r>
            <a:endParaRPr lang="ko-KR" altLang="en-US" sz="3000" b="1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C6AD42"/>
              </a:solidFill>
              <a:latin typeface="G마켓 산스 Bold" charset="0"/>
              <a:ea typeface="G마켓 산스 Bold" charset="0"/>
            </a:endParaRPr>
          </a:p>
        </p:txBody>
      </p:sp>
      <p:cxnSp>
        <p:nvCxnSpPr>
          <p:cNvPr id="21" name="직선 연결선 20"/>
          <p:cNvCxnSpPr>
            <a:cxnSpLocks/>
          </p:cNvCxnSpPr>
          <p:nvPr/>
        </p:nvCxnSpPr>
        <p:spPr>
          <a:xfrm flipH="1">
            <a:off x="5634355" y="2232025"/>
            <a:ext cx="922655" cy="1270"/>
          </a:xfrm>
          <a:prstGeom prst="line">
            <a:avLst/>
          </a:prstGeom>
          <a:ln w="57150" cap="flat" cmpd="sng">
            <a:solidFill>
              <a:srgbClr val="3E3C4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158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1880AF9A-1861-4944-9A3F-4BCE3B0E004F}"/>
              </a:ext>
            </a:extLst>
          </p:cNvPr>
          <p:cNvSpPr txBox="1"/>
          <p:nvPr/>
        </p:nvSpPr>
        <p:spPr>
          <a:xfrm>
            <a:off x="5292090" y="397510"/>
            <a:ext cx="1609090" cy="32004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06000"/>
              </a:lnSpc>
              <a:buFontTx/>
              <a:buNone/>
            </a:pPr>
            <a:r>
              <a:rPr lang="en-US" altLang="ko-KR" sz="140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Medium" charset="0"/>
                <a:ea typeface="G마켓 산스 Medium" charset="0"/>
              </a:rPr>
              <a:t>01. </a:t>
            </a:r>
            <a:r>
              <a:rPr lang="ko-KR" altLang="ko-KR" sz="1400">
                <a:solidFill>
                  <a:schemeClr val="tx1"/>
                </a:solidFill>
                <a:latin typeface="G마켓 산스 Medium" charset="0"/>
                <a:ea typeface="G마켓 산스 Medium" charset="0"/>
              </a:rPr>
              <a:t>아이디어 </a:t>
            </a:r>
            <a:r>
              <a:rPr lang="en-US" altLang="ko-KR" sz="140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Medium" charset="0"/>
                <a:ea typeface="G마켓 산스 Medium" charset="0"/>
              </a:rPr>
              <a:t>생성</a:t>
            </a:r>
            <a:endParaRPr lang="ko-KR" altLang="en-US" sz="140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C6AD42"/>
              </a:solidFill>
              <a:latin typeface="G마켓 산스 Medium" charset="0"/>
              <a:ea typeface="G마켓 산스 Medium" charset="0"/>
            </a:endParaRPr>
          </a:p>
        </p:txBody>
      </p:sp>
      <p:sp>
        <p:nvSpPr>
          <p:cNvPr id="27" name="TextBox 26"/>
          <p:cNvSpPr txBox="1">
            <a:spLocks/>
          </p:cNvSpPr>
          <p:nvPr/>
        </p:nvSpPr>
        <p:spPr>
          <a:xfrm>
            <a:off x="4398010" y="764540"/>
            <a:ext cx="3397250" cy="70104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10000"/>
              </a:lnSpc>
              <a:buFontTx/>
              <a:buNone/>
            </a:pPr>
            <a:r>
              <a:rPr lang="ko-KR" altLang="en-US" sz="3600" b="1" spc="-110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Bold" charset="0"/>
                <a:ea typeface="G마켓 산스 Bold" charset="0"/>
              </a:rPr>
              <a:t>나열된 </a:t>
            </a:r>
            <a:r>
              <a:rPr lang="ko-KR" altLang="en-US" sz="3600" b="1" spc="-110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Bold" charset="0"/>
                <a:ea typeface="G마켓 산스 Bold" charset="0"/>
              </a:rPr>
              <a:t>아이디어</a:t>
            </a:r>
            <a:endParaRPr lang="ko-KR" altLang="en-US" sz="3600" b="1" dirty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C6AD42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29" name="텍스트 상자 40"/>
          <p:cNvSpPr txBox="1">
            <a:spLocks/>
          </p:cNvSpPr>
          <p:nvPr/>
        </p:nvSpPr>
        <p:spPr>
          <a:xfrm>
            <a:off x="1855470" y="2185670"/>
            <a:ext cx="2658745" cy="33983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600">
                <a:solidFill>
                  <a:schemeClr val="tx1">
                    <a:lumMod val="75000"/>
                    <a:lumOff val="25000"/>
                  </a:schemeClr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1. 아파트 내 주차 문제</a:t>
            </a:r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sp>
        <p:nvSpPr>
          <p:cNvPr id="31" name="텍스트 상자 44"/>
          <p:cNvSpPr txBox="1">
            <a:spLocks/>
          </p:cNvSpPr>
          <p:nvPr/>
        </p:nvSpPr>
        <p:spPr>
          <a:xfrm>
            <a:off x="1851025" y="2656205"/>
            <a:ext cx="4158615" cy="33983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2. </a:t>
            </a:r>
            <a:r>
              <a:rPr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구매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  <a:r>
              <a:rPr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날짜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  <a:r>
              <a:rPr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및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  <a:r>
              <a:rPr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물건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  <a:r>
              <a:rPr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종류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  <a:r>
              <a:rPr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파악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  <a:r>
              <a:rPr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어려움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sp>
        <p:nvSpPr>
          <p:cNvPr id="33" name="텍스트 상자 46"/>
          <p:cNvSpPr txBox="1">
            <a:spLocks/>
          </p:cNvSpPr>
          <p:nvPr/>
        </p:nvSpPr>
        <p:spPr>
          <a:xfrm>
            <a:off x="1848485" y="3125470"/>
            <a:ext cx="2279650" cy="33983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600">
                <a:solidFill>
                  <a:schemeClr val="tx1">
                    <a:lumMod val="75000"/>
                    <a:lumOff val="25000"/>
                  </a:schemeClr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3. 모닝 패션</a:t>
            </a:r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sp>
        <p:nvSpPr>
          <p:cNvPr id="35" name="텍스트 상자 48"/>
          <p:cNvSpPr txBox="1">
            <a:spLocks/>
          </p:cNvSpPr>
          <p:nvPr/>
        </p:nvSpPr>
        <p:spPr>
          <a:xfrm>
            <a:off x="1853565" y="3596640"/>
            <a:ext cx="2279650" cy="33983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4. </a:t>
            </a:r>
            <a:r>
              <a:rPr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자주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  <a:r>
              <a:rPr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끄는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  <a:r>
              <a:rPr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알람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sp>
        <p:nvSpPr>
          <p:cNvPr id="37" name="텍스트 상자 50"/>
          <p:cNvSpPr txBox="1">
            <a:spLocks/>
          </p:cNvSpPr>
          <p:nvPr/>
        </p:nvSpPr>
        <p:spPr>
          <a:xfrm>
            <a:off x="1852930" y="4065905"/>
            <a:ext cx="2279650" cy="33983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600">
                <a:solidFill>
                  <a:schemeClr val="tx1">
                    <a:lumMod val="75000"/>
                    <a:lumOff val="25000"/>
                  </a:schemeClr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5. 스트레스 해소</a:t>
            </a:r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sp>
        <p:nvSpPr>
          <p:cNvPr id="39" name="텍스트 상자 52"/>
          <p:cNvSpPr txBox="1">
            <a:spLocks/>
          </p:cNvSpPr>
          <p:nvPr/>
        </p:nvSpPr>
        <p:spPr>
          <a:xfrm>
            <a:off x="1852930" y="4539615"/>
            <a:ext cx="3141345" cy="33983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600">
                <a:solidFill>
                  <a:schemeClr val="tx1">
                    <a:lumMod val="75000"/>
                    <a:lumOff val="25000"/>
                  </a:schemeClr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6. 책 리뷰 웹 사이트 분산</a:t>
            </a:r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sp>
        <p:nvSpPr>
          <p:cNvPr id="41" name="텍스트 상자 54"/>
          <p:cNvSpPr txBox="1">
            <a:spLocks/>
          </p:cNvSpPr>
          <p:nvPr/>
        </p:nvSpPr>
        <p:spPr>
          <a:xfrm>
            <a:off x="1855470" y="4987925"/>
            <a:ext cx="3774440" cy="33983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600">
                <a:solidFill>
                  <a:schemeClr val="tx1">
                    <a:lumMod val="75000"/>
                    <a:lumOff val="25000"/>
                  </a:schemeClr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7. 명확하지 않은 베스트 셀러 기준</a:t>
            </a:r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sp>
        <p:nvSpPr>
          <p:cNvPr id="43" name="텍스트 상자 56"/>
          <p:cNvSpPr txBox="1">
            <a:spLocks/>
          </p:cNvSpPr>
          <p:nvPr/>
        </p:nvSpPr>
        <p:spPr>
          <a:xfrm>
            <a:off x="6560185" y="2178685"/>
            <a:ext cx="3759200" cy="33983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600">
                <a:solidFill>
                  <a:schemeClr val="tx1">
                    <a:lumMod val="75000"/>
                    <a:lumOff val="25000"/>
                  </a:schemeClr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8. 청소년 교육의 지역별 편차 문제</a:t>
            </a:r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sp>
        <p:nvSpPr>
          <p:cNvPr id="45" name="텍스트 상자 58"/>
          <p:cNvSpPr txBox="1">
            <a:spLocks/>
          </p:cNvSpPr>
          <p:nvPr/>
        </p:nvSpPr>
        <p:spPr>
          <a:xfrm>
            <a:off x="6557645" y="2657475"/>
            <a:ext cx="2451735" cy="33983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600">
                <a:solidFill>
                  <a:schemeClr val="tx1">
                    <a:lumMod val="75000"/>
                    <a:lumOff val="25000"/>
                  </a:schemeClr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9. 흡연구역 관리 미흡</a:t>
            </a:r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sp>
        <p:nvSpPr>
          <p:cNvPr id="47" name="텍스트 상자 60"/>
          <p:cNvSpPr txBox="1">
            <a:spLocks/>
          </p:cNvSpPr>
          <p:nvPr/>
        </p:nvSpPr>
        <p:spPr>
          <a:xfrm>
            <a:off x="6477000" y="3129915"/>
            <a:ext cx="2588895" cy="33983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600">
                <a:solidFill>
                  <a:schemeClr val="tx1">
                    <a:lumMod val="75000"/>
                    <a:lumOff val="25000"/>
                  </a:schemeClr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10. 점심시간 동선 낭비</a:t>
            </a:r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sp>
        <p:nvSpPr>
          <p:cNvPr id="49" name="텍스트 상자 62"/>
          <p:cNvSpPr txBox="1">
            <a:spLocks/>
          </p:cNvSpPr>
          <p:nvPr/>
        </p:nvSpPr>
        <p:spPr>
          <a:xfrm>
            <a:off x="6489065" y="4070985"/>
            <a:ext cx="2279650" cy="33983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600">
                <a:solidFill>
                  <a:schemeClr val="tx1">
                    <a:lumMod val="75000"/>
                    <a:lumOff val="25000"/>
                  </a:schemeClr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12. 스마트폰 과의존</a:t>
            </a:r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sp>
        <p:nvSpPr>
          <p:cNvPr id="51" name="텍스트 상자 64"/>
          <p:cNvSpPr txBox="1">
            <a:spLocks/>
          </p:cNvSpPr>
          <p:nvPr/>
        </p:nvSpPr>
        <p:spPr>
          <a:xfrm>
            <a:off x="6478905" y="3597910"/>
            <a:ext cx="2929255" cy="33983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600">
                <a:solidFill>
                  <a:schemeClr val="tx1">
                    <a:lumMod val="75000"/>
                    <a:lumOff val="25000"/>
                  </a:schemeClr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11. 빈 강의실 파악 어려움</a:t>
            </a:r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sp>
        <p:nvSpPr>
          <p:cNvPr id="52" name="텍스트 상자 65"/>
          <p:cNvSpPr txBox="1">
            <a:spLocks/>
          </p:cNvSpPr>
          <p:nvPr/>
        </p:nvSpPr>
        <p:spPr>
          <a:xfrm>
            <a:off x="6484620" y="4537710"/>
            <a:ext cx="2637155" cy="33983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600">
                <a:solidFill>
                  <a:schemeClr val="tx1">
                    <a:lumMod val="75000"/>
                    <a:lumOff val="25000"/>
                  </a:schemeClr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13. 교실에 콘센트 부재</a:t>
            </a:r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4161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5"/>
          <p:cNvSpPr txBox="1">
            <a:spLocks/>
          </p:cNvSpPr>
          <p:nvPr/>
        </p:nvSpPr>
        <p:spPr>
          <a:xfrm>
            <a:off x="3782695" y="2529205"/>
            <a:ext cx="4629150" cy="106997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06000"/>
              </a:lnSpc>
              <a:buFontTx/>
              <a:buNone/>
            </a:pPr>
            <a:r>
              <a:rPr lang="en-US" altLang="ko-KR" sz="3000" b="1" spc="-3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Bold" charset="0"/>
                <a:ea typeface="G마켓 산스 Bold" charset="0"/>
              </a:rPr>
              <a:t>02.</a:t>
            </a:r>
            <a:r>
              <a:rPr lang="en-US" altLang="ko-KR" sz="3000" b="1" spc="-3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Bold" charset="0"/>
                <a:ea typeface="G마켓 산스 Bold" charset="0"/>
              </a:rPr>
              <a:t> </a:t>
            </a:r>
            <a:r>
              <a:rPr lang="ko-KR" altLang="en-US" sz="3000" b="1" spc="-3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Bold" charset="0"/>
                <a:ea typeface="G마켓 산스 Bold" charset="0"/>
              </a:rPr>
              <a:t>아이디어 </a:t>
            </a:r>
            <a:r>
              <a:rPr lang="ko-KR" altLang="en-US" sz="3000" b="1" spc="-3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Bold" charset="0"/>
                <a:ea typeface="G마켓 산스 Bold" charset="0"/>
              </a:rPr>
              <a:t>평가 </a:t>
            </a:r>
            <a:r>
              <a:rPr lang="ko-KR" altLang="en-US" sz="3000" b="1" spc="-30">
                <a:solidFill>
                  <a:schemeClr val="tx1"/>
                </a:solidFill>
                <a:latin typeface="G마켓 산스 Bold" charset="0"/>
                <a:ea typeface="G마켓 산스 Bold" charset="0"/>
              </a:rPr>
              <a:t>및</a:t>
            </a:r>
            <a:r>
              <a:rPr lang="ko-KR" altLang="en-US" sz="3000" b="1" spc="-3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Bold" charset="0"/>
                <a:ea typeface="G마켓 산스 Bold" charset="0"/>
              </a:rPr>
              <a:t> 선정</a:t>
            </a:r>
            <a:endParaRPr lang="ko-KR" altLang="en-US" sz="3000" b="1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C6AD42"/>
              </a:solidFill>
              <a:latin typeface="G마켓 산스 Bold" charset="0"/>
              <a:ea typeface="G마켓 산스 Bold" charset="0"/>
            </a:endParaRPr>
          </a:p>
          <a:p>
            <a:pPr marL="0" indent="0" algn="ctr" latinLnBrk="0">
              <a:lnSpc>
                <a:spcPct val="106000"/>
              </a:lnSpc>
              <a:buFontTx/>
              <a:buNone/>
            </a:pPr>
            <a:endParaRPr lang="ko-KR" altLang="en-US" sz="3000" b="1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C6AD42"/>
              </a:solidFill>
              <a:latin typeface="G마켓 산스 Bold" charset="0"/>
              <a:ea typeface="G마켓 산스 Bold" charset="0"/>
            </a:endParaRPr>
          </a:p>
        </p:txBody>
      </p:sp>
      <p:cxnSp>
        <p:nvCxnSpPr>
          <p:cNvPr id="4" name="도형 6"/>
          <p:cNvCxnSpPr/>
          <p:nvPr/>
        </p:nvCxnSpPr>
        <p:spPr>
          <a:xfrm flipH="1">
            <a:off x="5634355" y="2232025"/>
            <a:ext cx="923290" cy="1905"/>
          </a:xfrm>
          <a:prstGeom prst="line">
            <a:avLst/>
          </a:prstGeom>
          <a:ln w="57150" cap="flat" cmpd="sng">
            <a:solidFill>
              <a:srgbClr val="3E3C4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상자 9"/>
          <p:cNvSpPr txBox="1">
            <a:spLocks/>
          </p:cNvSpPr>
          <p:nvPr/>
        </p:nvSpPr>
        <p:spPr>
          <a:xfrm>
            <a:off x="2345055" y="3232150"/>
            <a:ext cx="7503795" cy="4610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20000"/>
              </a:lnSpc>
              <a:buFontTx/>
              <a:buNone/>
            </a:pPr>
            <a:r>
              <a:rPr lang="en-US" altLang="ko-KR" sz="200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Light" charset="0"/>
                <a:ea typeface="G마켓 산스 Light" charset="0"/>
              </a:rPr>
              <a:t>재발굴 문제를 </a:t>
            </a:r>
            <a:r>
              <a:rPr lang="en-US" altLang="ko-KR" sz="200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Light" charset="0"/>
                <a:ea typeface="G마켓 산스 Light" charset="0"/>
              </a:rPr>
              <a:t>분류</a:t>
            </a:r>
            <a:r>
              <a:rPr lang="en-US" altLang="ko-KR" sz="200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Light" charset="0"/>
                <a:ea typeface="G마켓 산스 Light" charset="0"/>
              </a:rPr>
              <a:t>하고 </a:t>
            </a:r>
            <a:r>
              <a:rPr lang="en-US" altLang="ko-KR" sz="200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Light" charset="0"/>
                <a:ea typeface="G마켓 산스 Light" charset="0"/>
              </a:rPr>
              <a:t>그룹핑</a:t>
            </a:r>
            <a:r>
              <a:rPr lang="en-US" altLang="ko-KR" sz="200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Light" charset="0"/>
                <a:ea typeface="G마켓 산스 Light" charset="0"/>
              </a:rPr>
              <a:t>하고 제목을 달고 </a:t>
            </a:r>
            <a:r>
              <a:rPr lang="en-US" altLang="ko-KR" sz="200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Light" charset="0"/>
                <a:ea typeface="G마켓 산스 Light" charset="0"/>
              </a:rPr>
              <a:t>핵심 문제 선정</a:t>
            </a:r>
            <a:endParaRPr lang="ko-KR" altLang="en-US" sz="200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3E3C46"/>
              </a:solidFill>
              <a:latin typeface="G마켓 산스 Light" charset="0"/>
              <a:ea typeface="G마켓 산스 Light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1880AF9A-1861-4944-9A3F-4BCE3B0E004F}"/>
              </a:ext>
            </a:extLst>
          </p:cNvPr>
          <p:cNvSpPr txBox="1"/>
          <p:nvPr/>
        </p:nvSpPr>
        <p:spPr>
          <a:xfrm>
            <a:off x="4991735" y="397510"/>
            <a:ext cx="2209800" cy="32004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06000"/>
              </a:lnSpc>
              <a:buFontTx/>
              <a:buNone/>
            </a:pPr>
            <a:r>
              <a:rPr lang="en-US" altLang="ko-KR" sz="140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Medium" charset="0"/>
                <a:ea typeface="G마켓 산스 Medium" charset="0"/>
              </a:rPr>
              <a:t>02. </a:t>
            </a:r>
            <a:r>
              <a:rPr lang="en-US" altLang="ko-KR" sz="1400" b="0">
                <a:solidFill>
                  <a:schemeClr val="tx1"/>
                </a:solidFill>
                <a:latin typeface="G마켓 산스 Medium" charset="0"/>
                <a:ea typeface="G마켓 산스 Medium" charset="0"/>
              </a:rPr>
              <a:t>아이디어</a:t>
            </a:r>
            <a:r>
              <a:rPr lang="en-US" altLang="ko-KR" sz="1400" b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Medium" charset="0"/>
                <a:ea typeface="G마켓 산스 Medium" charset="0"/>
              </a:rPr>
              <a:t> 평가 </a:t>
            </a:r>
            <a:r>
              <a:rPr lang="en-US" altLang="ko-KR" sz="1400" b="0">
                <a:solidFill>
                  <a:schemeClr val="tx1"/>
                </a:solidFill>
                <a:latin typeface="G마켓 산스 Medium" charset="0"/>
                <a:ea typeface="G마켓 산스 Medium" charset="0"/>
              </a:rPr>
              <a:t>및</a:t>
            </a:r>
            <a:r>
              <a:rPr lang="en-US" altLang="ko-KR" sz="1400" b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Medium" charset="0"/>
                <a:ea typeface="G마켓 산스 Medium" charset="0"/>
              </a:rPr>
              <a:t> 선정</a:t>
            </a:r>
            <a:endParaRPr lang="ko-KR" altLang="en-US" sz="140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C6AD42"/>
              </a:solidFill>
              <a:latin typeface="G마켓 산스 Medium" charset="0"/>
              <a:ea typeface="G마켓 산스 Medium" charset="0"/>
            </a:endParaRPr>
          </a:p>
        </p:txBody>
      </p:sp>
      <p:sp>
        <p:nvSpPr>
          <p:cNvPr id="27" name="TextBox 26"/>
          <p:cNvSpPr txBox="1">
            <a:spLocks/>
          </p:cNvSpPr>
          <p:nvPr/>
        </p:nvSpPr>
        <p:spPr>
          <a:xfrm>
            <a:off x="4601845" y="707390"/>
            <a:ext cx="2989580" cy="70104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10000"/>
              </a:lnSpc>
              <a:buFontTx/>
              <a:buNone/>
            </a:pPr>
            <a:r>
              <a:rPr lang="en-US" altLang="ko-KR" sz="3600" spc="-11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Bold" charset="0"/>
                <a:ea typeface="G마켓 산스 Bold" charset="0"/>
              </a:rPr>
              <a:t>아이디어</a:t>
            </a:r>
            <a:r>
              <a:rPr lang="ko-KR" altLang="en-US" sz="3600" spc="-11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Bold" charset="0"/>
                <a:ea typeface="G마켓 산스 Bold" charset="0"/>
              </a:rPr>
              <a:t> </a:t>
            </a:r>
            <a:r>
              <a:rPr lang="ko-KR" altLang="en-US" sz="3600" spc="-11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Bold" charset="0"/>
                <a:ea typeface="G마켓 산스 Bold" charset="0"/>
              </a:rPr>
              <a:t>평가</a:t>
            </a:r>
            <a:endParaRPr lang="ko-KR" altLang="en-US" sz="360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C6AD42"/>
              </a:solidFill>
              <a:latin typeface="G마켓 산스 Bold" charset="0"/>
              <a:ea typeface="G마켓 산스 Bold" charset="0"/>
            </a:endParaRPr>
          </a:p>
        </p:txBody>
      </p:sp>
      <p:graphicFrame>
        <p:nvGraphicFramePr>
          <p:cNvPr id="28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423740"/>
              </p:ext>
            </p:extLst>
          </p:nvPr>
        </p:nvGraphicFramePr>
        <p:xfrm>
          <a:off x="2032000" y="1847850"/>
          <a:ext cx="8128000" cy="430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9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8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3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400" b="1" i="0" kern="1200" dirty="0" err="1">
                          <a:solidFill>
                            <a:schemeClr val="tx1"/>
                          </a:solidFill>
                          <a:latin typeface="Gmarket Sans TTF Bold" panose="02000000000000000000" pitchFamily="2" charset="-128"/>
                          <a:ea typeface="Gmarket Sans TTF Bold" panose="02000000000000000000" pitchFamily="2" charset="-128"/>
                        </a:rPr>
                        <a:t>그룹</a:t>
                      </a:r>
                      <a:endParaRPr lang="ko-KR" altLang="en-US" sz="1400" b="1" i="0" kern="1200" dirty="0">
                        <a:solidFill>
                          <a:schemeClr val="tx1"/>
                        </a:solidFill>
                        <a:latin typeface="Gmarket Sans TTF Bold" panose="02000000000000000000" pitchFamily="2" charset="-128"/>
                        <a:ea typeface="Gmarket Sans TTF Bold" panose="02000000000000000000" pitchFamily="2" charset="-128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C66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C66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400" b="1" i="0" kern="1200" dirty="0" err="1">
                          <a:solidFill>
                            <a:schemeClr val="tx1"/>
                          </a:solidFill>
                          <a:latin typeface="Gmarket Sans TTF Bold" panose="02000000000000000000" pitchFamily="2" charset="-128"/>
                          <a:ea typeface="Gmarket Sans TTF Bold" panose="02000000000000000000" pitchFamily="2" charset="-128"/>
                        </a:rPr>
                        <a:t>문제</a:t>
                      </a:r>
                      <a:endParaRPr lang="ko-KR" altLang="en-US" sz="1400" b="1" i="0" kern="1200" dirty="0">
                        <a:solidFill>
                          <a:schemeClr val="tx1"/>
                        </a:solidFill>
                        <a:latin typeface="Gmarket Sans TTF Bold" panose="02000000000000000000" pitchFamily="2" charset="-128"/>
                        <a:ea typeface="Gmarket Sans TTF Bold" panose="02000000000000000000" pitchFamily="2" charset="-128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C66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C66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340">
                <a:tc rowSpan="2">
                  <a:txBody>
                    <a:bodyPr/>
                    <a:lstStyle/>
                    <a:p>
                      <a:pPr marL="0" indent="0" algn="ctr" hangingPunct="1"/>
                      <a:r>
                        <a:rPr sz="1400" b="0" i="0" kern="1200" dirty="0" err="1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정보탐색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Gmarket Sans TTF Light" panose="02000000000000000000" pitchFamily="2" charset="-128"/>
                        <a:ea typeface="Gmarket Sans TTF Light" panose="02000000000000000000" pitchFamily="2" charset="-128"/>
                      </a:endParaRPr>
                    </a:p>
                  </a:txBody>
                  <a:tcPr marL="90170" marR="90170" marT="46990" marB="46990" anchor="ctr">
                    <a:lnL w="285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C66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400" b="0" i="0" kern="1200" dirty="0" err="1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책</a:t>
                      </a:r>
                      <a:r>
                        <a:rPr sz="1400" b="0" i="0" kern="1200" dirty="0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 </a:t>
                      </a:r>
                      <a:r>
                        <a:rPr sz="1400" b="0" i="0" kern="1200" dirty="0" err="1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리뷰</a:t>
                      </a:r>
                      <a:r>
                        <a:rPr sz="1400" b="0" i="0" kern="1200" dirty="0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 </a:t>
                      </a:r>
                      <a:r>
                        <a:rPr sz="1400" b="0" i="0" kern="1200" dirty="0" err="1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웹</a:t>
                      </a:r>
                      <a:r>
                        <a:rPr sz="1400" b="0" i="0" kern="1200" dirty="0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 </a:t>
                      </a:r>
                      <a:r>
                        <a:rPr sz="1400" b="0" i="0" kern="1200" dirty="0" err="1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사이트</a:t>
                      </a:r>
                      <a:r>
                        <a:rPr sz="1400" b="0" i="0" kern="1200" dirty="0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 </a:t>
                      </a:r>
                      <a:r>
                        <a:rPr sz="1400" b="0" i="0" kern="1200" dirty="0" err="1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분산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Gmarket Sans TTF Light" panose="02000000000000000000" pitchFamily="2" charset="-128"/>
                        <a:ea typeface="Gmarket Sans TTF Light" panose="02000000000000000000" pitchFamily="2" charset="-128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C66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340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400" b="0" i="0" kern="1200" dirty="0" err="1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명확하지</a:t>
                      </a:r>
                      <a:r>
                        <a:rPr sz="1400" b="0" i="0" kern="1200" dirty="0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 </a:t>
                      </a:r>
                      <a:r>
                        <a:rPr sz="1400" b="0" i="0" kern="1200" dirty="0" err="1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않은</a:t>
                      </a:r>
                      <a:r>
                        <a:rPr sz="1400" b="0" i="0" kern="1200" dirty="0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 </a:t>
                      </a:r>
                      <a:r>
                        <a:rPr sz="1400" b="0" i="0" kern="1200" dirty="0" err="1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베스트</a:t>
                      </a:r>
                      <a:r>
                        <a:rPr sz="1400" b="0" i="0" kern="1200" dirty="0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 </a:t>
                      </a:r>
                      <a:r>
                        <a:rPr sz="1400" b="0" i="0" kern="1200" dirty="0" err="1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셀러</a:t>
                      </a:r>
                      <a:r>
                        <a:rPr sz="1400" b="0" i="0" kern="1200" dirty="0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 </a:t>
                      </a:r>
                      <a:r>
                        <a:rPr sz="1400" b="0" i="0" kern="1200" dirty="0" err="1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기준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Gmarket Sans TTF Light" panose="02000000000000000000" pitchFamily="2" charset="-128"/>
                        <a:ea typeface="Gmarket Sans TTF Light" panose="02000000000000000000" pitchFamily="2" charset="-128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340">
                <a:tc rowSpan="3">
                  <a:txBody>
                    <a:bodyPr/>
                    <a:lstStyle/>
                    <a:p>
                      <a:pPr marL="0" indent="0" algn="ctr" hangingPunct="1"/>
                      <a:r>
                        <a:rPr sz="1400" b="0" i="0" kern="1200" dirty="0" err="1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사회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Gmarket Sans TTF Light" panose="02000000000000000000" pitchFamily="2" charset="-128"/>
                        <a:ea typeface="Gmarket Sans TTF Light" panose="02000000000000000000" pitchFamily="2" charset="-128"/>
                      </a:endParaRPr>
                    </a:p>
                  </a:txBody>
                  <a:tcPr marL="90170" marR="90170" marT="46990" marB="46990" anchor="ctr">
                    <a:lnL w="285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400" b="0" i="0" kern="1200" dirty="0" err="1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청소년</a:t>
                      </a:r>
                      <a:r>
                        <a:rPr sz="1400" b="0" i="0" kern="1200" dirty="0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 </a:t>
                      </a:r>
                      <a:r>
                        <a:rPr sz="1400" b="0" i="0" kern="1200" dirty="0" err="1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교육의</a:t>
                      </a:r>
                      <a:r>
                        <a:rPr sz="1400" b="0" i="0" kern="1200" dirty="0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 </a:t>
                      </a:r>
                      <a:r>
                        <a:rPr sz="1400" b="0" i="0" kern="1200" dirty="0" err="1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지역별</a:t>
                      </a:r>
                      <a:r>
                        <a:rPr sz="1400" b="0" i="0" kern="1200" dirty="0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 </a:t>
                      </a:r>
                      <a:r>
                        <a:rPr sz="1400" b="0" i="0" kern="1200" dirty="0" err="1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편차</a:t>
                      </a:r>
                      <a:r>
                        <a:rPr sz="1400" b="0" i="0" kern="1200" dirty="0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 </a:t>
                      </a:r>
                      <a:r>
                        <a:rPr sz="1400" b="0" i="0" kern="1200" dirty="0" err="1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문제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Gmarket Sans TTF Light" panose="02000000000000000000" pitchFamily="2" charset="-128"/>
                        <a:ea typeface="Gmarket Sans TTF Light" panose="02000000000000000000" pitchFamily="2" charset="-128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340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400" b="0" i="0" kern="1200" dirty="0" err="1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흡연구역</a:t>
                      </a:r>
                      <a:r>
                        <a:rPr sz="1400" b="0" i="0" kern="1200" dirty="0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 </a:t>
                      </a:r>
                      <a:r>
                        <a:rPr sz="1400" b="0" i="0" kern="1200" dirty="0" err="1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관리</a:t>
                      </a:r>
                      <a:r>
                        <a:rPr sz="1400" b="0" i="0" kern="1200" dirty="0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 </a:t>
                      </a:r>
                      <a:r>
                        <a:rPr sz="1400" b="0" i="0" kern="1200" dirty="0" err="1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미흡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Gmarket Sans TTF Light" panose="02000000000000000000" pitchFamily="2" charset="-128"/>
                        <a:ea typeface="Gmarket Sans TTF Light" panose="02000000000000000000" pitchFamily="2" charset="-128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340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400" b="0" i="0" kern="1200" dirty="0" err="1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스마트폰</a:t>
                      </a:r>
                      <a:r>
                        <a:rPr sz="1400" b="0" i="0" kern="1200" dirty="0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 </a:t>
                      </a:r>
                      <a:r>
                        <a:rPr sz="1400" b="0" i="0" kern="1200" dirty="0" err="1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과의존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Gmarket Sans TTF Light" panose="02000000000000000000" pitchFamily="2" charset="-128"/>
                        <a:ea typeface="Gmarket Sans TTF Light" panose="02000000000000000000" pitchFamily="2" charset="-128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340">
                <a:tc rowSpan="3">
                  <a:txBody>
                    <a:bodyPr/>
                    <a:lstStyle/>
                    <a:p>
                      <a:pPr marL="0" indent="0" algn="ctr" hangingPunct="1"/>
                      <a:r>
                        <a:rPr sz="1400" b="0" i="0" kern="1200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학교</a:t>
                      </a:r>
                      <a:endParaRPr lang="ko-KR" altLang="en-US" sz="1400" b="0" i="0" kern="1200">
                        <a:solidFill>
                          <a:schemeClr val="tx1"/>
                        </a:solidFill>
                        <a:latin typeface="Gmarket Sans TTF Light" panose="02000000000000000000" pitchFamily="2" charset="-128"/>
                        <a:ea typeface="Gmarket Sans TTF Light" panose="02000000000000000000" pitchFamily="2" charset="-128"/>
                      </a:endParaRPr>
                    </a:p>
                  </a:txBody>
                  <a:tcPr marL="90170" marR="90170" marT="46990" marB="46990" anchor="ctr">
                    <a:lnL w="285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400" b="0" i="0" kern="1200" dirty="0" err="1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점심시간</a:t>
                      </a:r>
                      <a:r>
                        <a:rPr sz="1400" b="0" i="0" kern="1200" dirty="0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 </a:t>
                      </a:r>
                      <a:r>
                        <a:rPr sz="1400" b="0" i="0" kern="1200" dirty="0" err="1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동선</a:t>
                      </a:r>
                      <a:r>
                        <a:rPr sz="1400" b="0" i="0" kern="1200" dirty="0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 </a:t>
                      </a:r>
                      <a:r>
                        <a:rPr sz="1400" b="0" i="0" kern="1200" dirty="0" err="1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낭비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Gmarket Sans TTF Light" panose="02000000000000000000" pitchFamily="2" charset="-128"/>
                        <a:ea typeface="Gmarket Sans TTF Light" panose="02000000000000000000" pitchFamily="2" charset="-128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340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400" b="0" i="0" kern="1200" dirty="0" err="1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빈</a:t>
                      </a:r>
                      <a:r>
                        <a:rPr sz="1400" b="0" i="0" kern="1200" dirty="0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 </a:t>
                      </a:r>
                      <a:r>
                        <a:rPr sz="1400" b="0" i="0" kern="1200" dirty="0" err="1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강의실</a:t>
                      </a:r>
                      <a:r>
                        <a:rPr sz="1400" b="0" i="0" kern="1200" dirty="0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 </a:t>
                      </a:r>
                      <a:r>
                        <a:rPr sz="1400" b="0" i="0" kern="1200" dirty="0" err="1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파악</a:t>
                      </a:r>
                      <a:r>
                        <a:rPr sz="1400" b="0" i="0" kern="1200" dirty="0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 </a:t>
                      </a:r>
                      <a:r>
                        <a:rPr sz="1400" b="0" i="0" kern="1200" dirty="0" err="1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어려움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Gmarket Sans TTF Light" panose="02000000000000000000" pitchFamily="2" charset="-128"/>
                        <a:ea typeface="Gmarket Sans TTF Light" panose="02000000000000000000" pitchFamily="2" charset="-128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340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400" b="0" i="0" kern="1200" dirty="0" err="1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교실에</a:t>
                      </a:r>
                      <a:r>
                        <a:rPr sz="1400" b="0" i="0" kern="1200" dirty="0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 </a:t>
                      </a:r>
                      <a:r>
                        <a:rPr sz="1400" b="0" i="0" kern="1200" dirty="0" err="1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콘센트</a:t>
                      </a:r>
                      <a:r>
                        <a:rPr sz="1400" b="0" i="0" kern="1200" dirty="0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 </a:t>
                      </a:r>
                      <a:r>
                        <a:rPr sz="1400" b="0" i="0" kern="1200" dirty="0" err="1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부재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Gmarket Sans TTF Light" panose="02000000000000000000" pitchFamily="2" charset="-128"/>
                        <a:ea typeface="Gmarket Sans TTF Light" panose="02000000000000000000" pitchFamily="2" charset="-128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340">
                <a:tc rowSpan="3">
                  <a:txBody>
                    <a:bodyPr/>
                    <a:lstStyle/>
                    <a:p>
                      <a:pPr marL="0" indent="0" algn="ctr" hangingPunct="1"/>
                      <a:r>
                        <a:rPr sz="1400" b="0" i="0" kern="1200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일상생활</a:t>
                      </a:r>
                      <a:endParaRPr lang="ko-KR" altLang="en-US" sz="1400" b="0" i="0" kern="1200">
                        <a:solidFill>
                          <a:schemeClr val="tx1"/>
                        </a:solidFill>
                        <a:latin typeface="Gmarket Sans TTF Light" panose="02000000000000000000" pitchFamily="2" charset="-128"/>
                        <a:ea typeface="Gmarket Sans TTF Light" panose="02000000000000000000" pitchFamily="2" charset="-128"/>
                      </a:endParaRPr>
                    </a:p>
                  </a:txBody>
                  <a:tcPr marL="90170" marR="90170" marT="46990" marB="46990" anchor="ctr">
                    <a:lnL w="285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400" b="0" i="0" kern="1200" dirty="0" err="1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구매</a:t>
                      </a:r>
                      <a:r>
                        <a:rPr sz="1400" b="0" i="0" kern="1200" dirty="0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 </a:t>
                      </a:r>
                      <a:r>
                        <a:rPr sz="1400" b="0" i="0" kern="1200" dirty="0" err="1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날짜</a:t>
                      </a:r>
                      <a:r>
                        <a:rPr sz="1400" b="0" i="0" kern="1200" dirty="0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 </a:t>
                      </a:r>
                      <a:r>
                        <a:rPr sz="1400" b="0" i="0" kern="1200" dirty="0" err="1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및</a:t>
                      </a:r>
                      <a:r>
                        <a:rPr sz="1400" b="0" i="0" kern="1200" dirty="0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 </a:t>
                      </a:r>
                      <a:r>
                        <a:rPr sz="1400" b="0" i="0" kern="1200" dirty="0" err="1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물건</a:t>
                      </a:r>
                      <a:r>
                        <a:rPr sz="1400" b="0" i="0" kern="1200" dirty="0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 </a:t>
                      </a:r>
                      <a:r>
                        <a:rPr sz="1400" b="0" i="0" kern="1200" dirty="0" err="1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종류</a:t>
                      </a:r>
                      <a:r>
                        <a:rPr sz="1400" b="0" i="0" kern="1200" dirty="0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 </a:t>
                      </a:r>
                      <a:r>
                        <a:rPr sz="1400" b="0" i="0" kern="1200" dirty="0" err="1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파악</a:t>
                      </a:r>
                      <a:r>
                        <a:rPr sz="1400" b="0" i="0" kern="1200" dirty="0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 </a:t>
                      </a:r>
                      <a:r>
                        <a:rPr sz="1400" b="0" i="0" kern="1200" dirty="0" err="1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어려움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Gmarket Sans TTF Light" panose="02000000000000000000" pitchFamily="2" charset="-128"/>
                        <a:ea typeface="Gmarket Sans TTF Light" panose="02000000000000000000" pitchFamily="2" charset="-128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1340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400" b="0" i="0" kern="1200" dirty="0" err="1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  <a:cs typeface="+mn-cs"/>
                        </a:rPr>
                        <a:t>자주</a:t>
                      </a:r>
                      <a:r>
                        <a:rPr sz="1400" b="0" i="0" kern="1200" dirty="0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  <a:cs typeface="+mn-cs"/>
                        </a:rPr>
                        <a:t> </a:t>
                      </a:r>
                      <a:r>
                        <a:rPr sz="1400" b="0" i="0" kern="1200" dirty="0" err="1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  <a:cs typeface="+mn-cs"/>
                        </a:rPr>
                        <a:t>끄는</a:t>
                      </a:r>
                      <a:r>
                        <a:rPr sz="1400" b="0" i="0" kern="1200" dirty="0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  <a:cs typeface="+mn-cs"/>
                        </a:rPr>
                        <a:t> </a:t>
                      </a:r>
                      <a:r>
                        <a:rPr sz="1400" b="0" i="0" kern="1200" dirty="0" err="1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  <a:cs typeface="+mn-cs"/>
                        </a:rPr>
                        <a:t>알람</a:t>
                      </a:r>
                      <a:r>
                        <a:rPr sz="1400" b="0" i="0" kern="1200" dirty="0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  <a:cs typeface="+mn-cs"/>
                        </a:rPr>
                        <a:t> 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Gmarket Sans TTF Light" panose="02000000000000000000" pitchFamily="2" charset="-128"/>
                        <a:ea typeface="Gmarket Sans TTF Light" panose="02000000000000000000" pitchFamily="2" charset="-128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340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400" b="0" i="0" kern="1200" dirty="0" err="1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  <a:cs typeface="+mn-cs"/>
                        </a:rPr>
                        <a:t>아파트</a:t>
                      </a:r>
                      <a:r>
                        <a:rPr sz="1400" b="0" i="0" kern="1200" dirty="0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  <a:cs typeface="+mn-cs"/>
                        </a:rPr>
                        <a:t> </a:t>
                      </a:r>
                      <a:r>
                        <a:rPr sz="1400" b="0" i="0" kern="1200" dirty="0" err="1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  <a:cs typeface="+mn-cs"/>
                        </a:rPr>
                        <a:t>내</a:t>
                      </a:r>
                      <a:r>
                        <a:rPr sz="1400" b="0" i="0" kern="1200" dirty="0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  <a:cs typeface="+mn-cs"/>
                        </a:rPr>
                        <a:t> </a:t>
                      </a:r>
                      <a:r>
                        <a:rPr sz="1400" b="0" i="0" kern="1200" dirty="0" err="1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  <a:cs typeface="+mn-cs"/>
                        </a:rPr>
                        <a:t>주차</a:t>
                      </a:r>
                      <a:r>
                        <a:rPr sz="1400" b="0" i="0" kern="1200" dirty="0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  <a:cs typeface="+mn-cs"/>
                        </a:rPr>
                        <a:t> </a:t>
                      </a:r>
                      <a:r>
                        <a:rPr sz="1400" b="0" i="0" kern="1200" dirty="0" err="1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  <a:cs typeface="+mn-cs"/>
                        </a:rPr>
                        <a:t>문제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Gmarket Sans TTF Light" panose="02000000000000000000" pitchFamily="2" charset="-128"/>
                        <a:ea typeface="Gmarket Sans TTF Light" panose="02000000000000000000" pitchFamily="2" charset="-128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1340">
                <a:tc rowSpan="2">
                  <a:txBody>
                    <a:bodyPr/>
                    <a:lstStyle/>
                    <a:p>
                      <a:pPr marL="0" indent="0" algn="ctr" hangingPunct="1"/>
                      <a:r>
                        <a:rPr sz="1400" b="0" i="0" kern="1200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개인</a:t>
                      </a:r>
                      <a:endParaRPr lang="ko-KR" altLang="en-US" sz="1400" b="0" i="0" kern="1200">
                        <a:solidFill>
                          <a:schemeClr val="tx1"/>
                        </a:solidFill>
                        <a:latin typeface="Gmarket Sans TTF Light" panose="02000000000000000000" pitchFamily="2" charset="-128"/>
                        <a:ea typeface="Gmarket Sans TTF Light" panose="02000000000000000000" pitchFamily="2" charset="-128"/>
                      </a:endParaRPr>
                    </a:p>
                  </a:txBody>
                  <a:tcPr marL="90170" marR="90170" marT="46990" marB="46990" anchor="ctr">
                    <a:lnL w="285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C66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400" b="0" i="0" kern="1200" dirty="0" err="1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  <a:cs typeface="+mn-cs"/>
                        </a:rPr>
                        <a:t>모닝</a:t>
                      </a:r>
                      <a:r>
                        <a:rPr sz="1400" b="0" i="0" kern="1200" dirty="0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  <a:cs typeface="+mn-cs"/>
                        </a:rPr>
                        <a:t> </a:t>
                      </a:r>
                      <a:r>
                        <a:rPr sz="1400" b="0" i="0" kern="1200" dirty="0" err="1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  <a:cs typeface="+mn-cs"/>
                        </a:rPr>
                        <a:t>패션</a:t>
                      </a:r>
                      <a:r>
                        <a:rPr sz="1400" b="0" i="0" kern="1200" dirty="0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  <a:cs typeface="+mn-cs"/>
                        </a:rPr>
                        <a:t> 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Gmarket Sans TTF Light" panose="02000000000000000000" pitchFamily="2" charset="-128"/>
                        <a:ea typeface="Gmarket Sans TTF Light" panose="02000000000000000000" pitchFamily="2" charset="-128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1340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400" b="0" i="0" kern="1200" dirty="0" err="1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  <a:cs typeface="+mn-cs"/>
                        </a:rPr>
                        <a:t>스트레스</a:t>
                      </a:r>
                      <a:r>
                        <a:rPr sz="1400" b="0" i="0" kern="1200" dirty="0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  <a:cs typeface="+mn-cs"/>
                        </a:rPr>
                        <a:t> </a:t>
                      </a:r>
                      <a:r>
                        <a:rPr sz="1400" b="0" i="0" kern="1200" dirty="0" err="1"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  <a:cs typeface="+mn-cs"/>
                        </a:rPr>
                        <a:t>해소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Gmarket Sans TTF Light" panose="02000000000000000000" pitchFamily="2" charset="-128"/>
                        <a:ea typeface="Gmarket Sans TTF Light" panose="02000000000000000000" pitchFamily="2" charset="-128"/>
                      </a:endParaRPr>
                    </a:p>
                  </a:txBody>
                  <a:tcPr marL="90170" marR="90170" marT="46990" marB="4699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C66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5167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 0"/>
          <p:cNvSpPr txBox="1">
            <a:spLocks/>
          </p:cNvSpPr>
          <p:nvPr/>
        </p:nvSpPr>
        <p:spPr>
          <a:xfrm>
            <a:off x="4991735" y="397510"/>
            <a:ext cx="2209800" cy="32004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06000"/>
              </a:lnSpc>
              <a:buFontTx/>
              <a:buNone/>
            </a:pPr>
            <a:r>
              <a:rPr lang="en-US" altLang="ko-KR" sz="140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Medium" charset="0"/>
                <a:ea typeface="G마켓 산스 Medium" charset="0"/>
              </a:rPr>
              <a:t>02. </a:t>
            </a:r>
            <a:r>
              <a:rPr lang="en-US" altLang="ko-KR" sz="1400" b="0">
                <a:solidFill>
                  <a:schemeClr val="tx1"/>
                </a:solidFill>
                <a:latin typeface="G마켓 산스 Medium" charset="0"/>
                <a:ea typeface="G마켓 산스 Medium" charset="0"/>
              </a:rPr>
              <a:t>아이디어</a:t>
            </a:r>
            <a:r>
              <a:rPr lang="en-US" altLang="ko-KR" sz="1400" b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Medium" charset="0"/>
                <a:ea typeface="G마켓 산스 Medium" charset="0"/>
              </a:rPr>
              <a:t> 평가 </a:t>
            </a:r>
            <a:r>
              <a:rPr lang="en-US" altLang="ko-KR" sz="1400" b="0">
                <a:solidFill>
                  <a:schemeClr val="tx1"/>
                </a:solidFill>
                <a:latin typeface="G마켓 산스 Medium" charset="0"/>
                <a:ea typeface="G마켓 산스 Medium" charset="0"/>
              </a:rPr>
              <a:t>및</a:t>
            </a:r>
            <a:r>
              <a:rPr lang="en-US" altLang="ko-KR" sz="1400" b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Medium" charset="0"/>
                <a:ea typeface="G마켓 산스 Medium" charset="0"/>
              </a:rPr>
              <a:t> 선정</a:t>
            </a:r>
            <a:endParaRPr lang="ko-KR" altLang="en-US" sz="140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C6AD42"/>
              </a:solidFill>
              <a:latin typeface="G마켓 산스 Medium" charset="0"/>
              <a:ea typeface="G마켓 산스 Medium" charset="0"/>
            </a:endParaRP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>
            <a:off x="4601845" y="707390"/>
            <a:ext cx="2989580" cy="70104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10000"/>
              </a:lnSpc>
              <a:buFontTx/>
              <a:buNone/>
            </a:pPr>
            <a:r>
              <a:rPr lang="en-US" altLang="ko-KR" sz="3600" spc="-11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Bold" charset="0"/>
                <a:ea typeface="G마켓 산스 Bold" charset="0"/>
              </a:rPr>
              <a:t>아이디어</a:t>
            </a:r>
            <a:r>
              <a:rPr lang="ko-KR" altLang="en-US" sz="3600" spc="-110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Bold" charset="0"/>
                <a:ea typeface="G마켓 산스 Bold" charset="0"/>
              </a:rPr>
              <a:t> </a:t>
            </a:r>
            <a:r>
              <a:rPr lang="ko-KR" altLang="en-US" sz="3600" spc="-110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Bold" charset="0"/>
                <a:ea typeface="G마켓 산스 Bold" charset="0"/>
              </a:rPr>
              <a:t>선정</a:t>
            </a:r>
            <a:endParaRPr lang="ko-KR" altLang="en-US" sz="3600" dirty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C6AD42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>
            <a:off x="3575685" y="1581150"/>
            <a:ext cx="5036185" cy="43053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10000"/>
              </a:lnSpc>
              <a:buFontTx/>
              <a:buNone/>
            </a:pPr>
            <a:r>
              <a:rPr lang="ko-KR" altLang="en-US" sz="2000" b="1" spc="-110" dirty="0">
                <a:solidFill>
                  <a:schemeClr val="tx1"/>
                </a:solidFill>
                <a:latin typeface="G마켓 산스 Bold" charset="0"/>
                <a:ea typeface="G마켓 산스 Bold" charset="0"/>
              </a:rPr>
              <a:t>의견 1 : 청소년 교육의 지역별 교육 편차 문제</a:t>
            </a:r>
            <a:endParaRPr lang="ko-KR" altLang="en-US" sz="2000" b="1" dirty="0">
              <a:solidFill>
                <a:schemeClr val="tx1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>
            <a:off x="1637665" y="2102485"/>
            <a:ext cx="8930640" cy="43053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10000"/>
              </a:lnSpc>
              <a:buFontTx/>
              <a:buNone/>
            </a:pPr>
            <a:r>
              <a:rPr lang="ko-KR" altLang="en-US" sz="2000" spc="-110" dirty="0">
                <a:solidFill>
                  <a:schemeClr val="tx1"/>
                </a:solidFill>
                <a:latin typeface="G마켓 산스 Bold" charset="0"/>
                <a:ea typeface="G마켓 산스 Bold" charset="0"/>
              </a:rPr>
              <a:t>이유 : 사교육 개입으로 공교육 경쟁력 하락 , 대다수 학생이 </a:t>
            </a:r>
            <a:r>
              <a:rPr lang="ko-KR" altLang="en-US" sz="2000" spc="-110" dirty="0" err="1">
                <a:solidFill>
                  <a:schemeClr val="tx1"/>
                </a:solidFill>
                <a:latin typeface="G마켓 산스 Bold" charset="0"/>
                <a:ea typeface="G마켓 산스 Bold" charset="0"/>
              </a:rPr>
              <a:t>소득별</a:t>
            </a:r>
            <a:r>
              <a:rPr lang="ko-KR" altLang="en-US" sz="2000" spc="-110" dirty="0">
                <a:solidFill>
                  <a:schemeClr val="tx1"/>
                </a:solidFill>
                <a:latin typeface="G마켓 산스 Bold" charset="0"/>
                <a:ea typeface="G마켓 산스 Bold" charset="0"/>
              </a:rPr>
              <a:t> 교육 차이 겪음</a:t>
            </a:r>
            <a:endParaRPr lang="ko-KR" altLang="en-US" sz="2000" dirty="0">
              <a:solidFill>
                <a:schemeClr val="tx1"/>
              </a:solidFill>
              <a:latin typeface="G마켓 산스 Bold" charset="0"/>
              <a:ea typeface="G마켓 산스 Bold" charset="0"/>
            </a:endParaRPr>
          </a:p>
        </p:txBody>
      </p:sp>
      <p:cxnSp>
        <p:nvCxnSpPr>
          <p:cNvPr id="31" name="Rect 0"/>
          <p:cNvCxnSpPr/>
          <p:nvPr/>
        </p:nvCxnSpPr>
        <p:spPr>
          <a:xfrm>
            <a:off x="816610" y="2809875"/>
            <a:ext cx="10281285" cy="635"/>
          </a:xfrm>
          <a:prstGeom prst="line">
            <a:avLst/>
          </a:prstGeom>
          <a:ln w="2540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t 0"/>
          <p:cNvCxnSpPr/>
          <p:nvPr/>
        </p:nvCxnSpPr>
        <p:spPr>
          <a:xfrm>
            <a:off x="6113780" y="3039110"/>
            <a:ext cx="635" cy="2696845"/>
          </a:xfrm>
          <a:prstGeom prst="line">
            <a:avLst/>
          </a:prstGeom>
          <a:ln w="2540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 0"/>
          <p:cNvSpPr txBox="1">
            <a:spLocks/>
          </p:cNvSpPr>
          <p:nvPr/>
        </p:nvSpPr>
        <p:spPr>
          <a:xfrm>
            <a:off x="1698625" y="3589655"/>
            <a:ext cx="3129280" cy="43053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10000"/>
              </a:lnSpc>
              <a:buFontTx/>
              <a:buNone/>
            </a:pPr>
            <a:r>
              <a:rPr lang="ko-KR" altLang="en-US" sz="2000" b="1" spc="-110" dirty="0">
                <a:solidFill>
                  <a:schemeClr val="tx1"/>
                </a:solidFill>
                <a:latin typeface="G마켓 산스 Bold" charset="0"/>
                <a:ea typeface="G마켓 산스 Bold" charset="0"/>
              </a:rPr>
              <a:t>의견 2 : 흡연구역 관리 미흡</a:t>
            </a:r>
            <a:endParaRPr lang="ko-KR" altLang="en-US" sz="2000" b="1" dirty="0">
              <a:solidFill>
                <a:schemeClr val="tx1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>
            <a:off x="7055485" y="3585210"/>
            <a:ext cx="3129280" cy="43053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10000"/>
              </a:lnSpc>
              <a:buFontTx/>
              <a:buNone/>
            </a:pPr>
            <a:r>
              <a:rPr lang="ko-KR" altLang="en-US" sz="2000" b="1" spc="-110">
                <a:solidFill>
                  <a:schemeClr val="tx1"/>
                </a:solidFill>
                <a:latin typeface="G마켓 산스 Bold" charset="0"/>
                <a:ea typeface="G마켓 산스 Bold" charset="0"/>
              </a:rPr>
              <a:t>의견 3 : 흡연구역 관리 미흡</a:t>
            </a:r>
            <a:endParaRPr lang="ko-KR" altLang="en-US" sz="2000" b="1">
              <a:solidFill>
                <a:schemeClr val="tx1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742950" y="4102100"/>
            <a:ext cx="5356860" cy="110744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10000"/>
              </a:lnSpc>
              <a:buFontTx/>
              <a:buNone/>
            </a:pPr>
            <a:r>
              <a:rPr lang="ko-KR" altLang="en-US" sz="2000" spc="-110" dirty="0">
                <a:solidFill>
                  <a:schemeClr val="tx1"/>
                </a:solidFill>
                <a:latin typeface="G마켓 산스 Bold" charset="0"/>
                <a:ea typeface="G마켓 산스 Bold" charset="0"/>
              </a:rPr>
              <a:t>이유 : 시흥시 기준, 금연구역은 정확한 위치 기재</a:t>
            </a:r>
            <a:endParaRPr lang="ko-KR" altLang="en-US" sz="2000" dirty="0">
              <a:solidFill>
                <a:schemeClr val="tx1"/>
              </a:solidFill>
              <a:latin typeface="G마켓 산스 Bold" charset="0"/>
              <a:ea typeface="G마켓 산스 Bold" charset="0"/>
            </a:endParaRPr>
          </a:p>
          <a:p>
            <a:pPr marL="0" indent="0" algn="ctr" latinLnBrk="0">
              <a:lnSpc>
                <a:spcPct val="110000"/>
              </a:lnSpc>
              <a:buFontTx/>
              <a:buNone/>
            </a:pPr>
            <a:r>
              <a:rPr lang="ko-KR" altLang="en-US" sz="2000" spc="-110" dirty="0">
                <a:solidFill>
                  <a:schemeClr val="tx1"/>
                </a:solidFill>
                <a:latin typeface="G마켓 산스 Bold" charset="0"/>
                <a:ea typeface="G마켓 산스 Bold" charset="0"/>
              </a:rPr>
              <a:t>반면, 흡연구역은 위치 </a:t>
            </a:r>
            <a:r>
              <a:rPr lang="ko-KR" altLang="en-US" sz="2000" spc="-110" dirty="0" err="1">
                <a:solidFill>
                  <a:schemeClr val="tx1"/>
                </a:solidFill>
                <a:latin typeface="G마켓 산스 Bold" charset="0"/>
                <a:ea typeface="G마켓 산스 Bold" charset="0"/>
              </a:rPr>
              <a:t>미기재</a:t>
            </a:r>
            <a:endParaRPr lang="ko-KR" altLang="en-US" sz="2000" dirty="0">
              <a:solidFill>
                <a:schemeClr val="tx1"/>
              </a:solidFill>
              <a:latin typeface="G마켓 산스 Bold" charset="0"/>
              <a:ea typeface="G마켓 산스 Bold" charset="0"/>
            </a:endParaRPr>
          </a:p>
          <a:p>
            <a:pPr marL="0" indent="0" algn="ctr" latinLnBrk="0">
              <a:lnSpc>
                <a:spcPct val="110000"/>
              </a:lnSpc>
              <a:buFontTx/>
              <a:buNone/>
            </a:pPr>
            <a:r>
              <a:rPr lang="ko-KR" altLang="en-US" sz="2000" spc="-110" dirty="0">
                <a:solidFill>
                  <a:schemeClr val="tx1"/>
                </a:solidFill>
                <a:latin typeface="G마켓 산스 Bold" charset="0"/>
                <a:ea typeface="G마켓 산스 Bold" charset="0"/>
              </a:rPr>
              <a:t>길거리 흡연 존재 </a:t>
            </a:r>
            <a:endParaRPr lang="ko-KR" altLang="en-US" sz="2000" dirty="0">
              <a:solidFill>
                <a:schemeClr val="tx1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36" name="Rect 0"/>
          <p:cNvSpPr txBox="1">
            <a:spLocks/>
          </p:cNvSpPr>
          <p:nvPr/>
        </p:nvSpPr>
        <p:spPr>
          <a:xfrm>
            <a:off x="7029450" y="4105910"/>
            <a:ext cx="3168015" cy="110744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10000"/>
              </a:lnSpc>
              <a:buFontTx/>
              <a:buNone/>
            </a:pPr>
            <a:r>
              <a:rPr lang="ko-KR" altLang="en-US" sz="2000" spc="-110" dirty="0">
                <a:solidFill>
                  <a:schemeClr val="tx1"/>
                </a:solidFill>
                <a:latin typeface="G마켓 산스 Bold" charset="0"/>
                <a:ea typeface="G마켓 산스 Bold" charset="0"/>
              </a:rPr>
              <a:t>이유 : 길거리 담배꽁초 즐비</a:t>
            </a:r>
            <a:endParaRPr lang="ko-KR" altLang="en-US" sz="2000" dirty="0">
              <a:solidFill>
                <a:schemeClr val="tx1"/>
              </a:solidFill>
              <a:latin typeface="G마켓 산스 Bold" charset="0"/>
              <a:ea typeface="G마켓 산스 Bold" charset="0"/>
            </a:endParaRPr>
          </a:p>
          <a:p>
            <a:pPr marL="0" indent="0" algn="ctr" latinLnBrk="0">
              <a:lnSpc>
                <a:spcPct val="110000"/>
              </a:lnSpc>
              <a:buFontTx/>
              <a:buNone/>
            </a:pPr>
            <a:r>
              <a:rPr lang="ko-KR" altLang="en-US" sz="2000" spc="-110" dirty="0">
                <a:solidFill>
                  <a:schemeClr val="tx1"/>
                </a:solidFill>
                <a:latin typeface="G마켓 산스 Bold" charset="0"/>
                <a:ea typeface="G마켓 산스 Bold" charset="0"/>
              </a:rPr>
              <a:t>흡연구역 위치 모호성</a:t>
            </a:r>
            <a:endParaRPr lang="ko-KR" altLang="en-US" sz="2000" dirty="0">
              <a:solidFill>
                <a:schemeClr val="tx1"/>
              </a:solidFill>
              <a:latin typeface="G마켓 산스 Bold" charset="0"/>
              <a:ea typeface="G마켓 산스 Bold" charset="0"/>
            </a:endParaRPr>
          </a:p>
          <a:p>
            <a:pPr marL="0" indent="0" algn="ctr" latinLnBrk="0">
              <a:lnSpc>
                <a:spcPct val="110000"/>
              </a:lnSpc>
              <a:buFontTx/>
              <a:buNone/>
            </a:pPr>
            <a:r>
              <a:rPr lang="ko-KR" altLang="en-US" sz="2000" spc="-110" dirty="0">
                <a:solidFill>
                  <a:schemeClr val="tx1"/>
                </a:solidFill>
                <a:latin typeface="G마켓 산스 Bold" charset="0"/>
                <a:ea typeface="G마켓 산스 Bold" charset="0"/>
              </a:rPr>
              <a:t>흡연시설 관리 미흡</a:t>
            </a:r>
            <a:endParaRPr lang="ko-KR" altLang="en-US" sz="2000" dirty="0">
              <a:solidFill>
                <a:schemeClr val="tx1"/>
              </a:solidFill>
              <a:latin typeface="G마켓 산스 Bold" charset="0"/>
              <a:ea typeface="G마켓 산스 Bold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도형 70"/>
          <p:cNvSpPr>
            <a:spLocks/>
          </p:cNvSpPr>
          <p:nvPr/>
        </p:nvSpPr>
        <p:spPr>
          <a:xfrm>
            <a:off x="635635" y="2932430"/>
            <a:ext cx="10927080" cy="2971800"/>
          </a:xfrm>
          <a:prstGeom prst="roundRect">
            <a:avLst/>
          </a:prstGeom>
          <a:solidFill>
            <a:schemeClr val="accent2">
              <a:lumMod val="40000"/>
              <a:lumOff val="60000"/>
              <a:alpha val="50043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6" name="Rect 0"/>
          <p:cNvSpPr txBox="1">
            <a:spLocks/>
          </p:cNvSpPr>
          <p:nvPr/>
        </p:nvSpPr>
        <p:spPr>
          <a:xfrm>
            <a:off x="4991735" y="397510"/>
            <a:ext cx="2209800" cy="32004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06000"/>
              </a:lnSpc>
              <a:buFontTx/>
              <a:buNone/>
            </a:pPr>
            <a:r>
              <a:rPr lang="en-US" altLang="ko-KR" sz="140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Medium" charset="0"/>
                <a:ea typeface="G마켓 산스 Medium" charset="0"/>
              </a:rPr>
              <a:t>02. </a:t>
            </a:r>
            <a:r>
              <a:rPr lang="en-US" altLang="ko-KR" sz="1400" b="0">
                <a:solidFill>
                  <a:schemeClr val="tx1"/>
                </a:solidFill>
                <a:latin typeface="G마켓 산스 Medium" charset="0"/>
                <a:ea typeface="G마켓 산스 Medium" charset="0"/>
              </a:rPr>
              <a:t>아이디어</a:t>
            </a:r>
            <a:r>
              <a:rPr lang="en-US" altLang="ko-KR" sz="1400" b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Medium" charset="0"/>
                <a:ea typeface="G마켓 산스 Medium" charset="0"/>
              </a:rPr>
              <a:t> 평가 </a:t>
            </a:r>
            <a:r>
              <a:rPr lang="en-US" altLang="ko-KR" sz="1400" b="0">
                <a:solidFill>
                  <a:schemeClr val="tx1"/>
                </a:solidFill>
                <a:latin typeface="G마켓 산스 Medium" charset="0"/>
                <a:ea typeface="G마켓 산스 Medium" charset="0"/>
              </a:rPr>
              <a:t>및</a:t>
            </a:r>
            <a:r>
              <a:rPr lang="en-US" altLang="ko-KR" sz="1400" b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Medium" charset="0"/>
                <a:ea typeface="G마켓 산스 Medium" charset="0"/>
              </a:rPr>
              <a:t> 선정</a:t>
            </a:r>
            <a:endParaRPr lang="ko-KR" altLang="en-US" sz="140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C6AD42"/>
              </a:solidFill>
              <a:latin typeface="G마켓 산스 Medium" charset="0"/>
              <a:ea typeface="G마켓 산스 Medium" charset="0"/>
            </a:endParaRP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>
            <a:off x="4601845" y="707390"/>
            <a:ext cx="2989580" cy="70104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10000"/>
              </a:lnSpc>
              <a:buFontTx/>
              <a:buNone/>
            </a:pPr>
            <a:r>
              <a:rPr lang="en-US" altLang="ko-KR" sz="3600" spc="-11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Bold" charset="0"/>
                <a:ea typeface="G마켓 산스 Bold" charset="0"/>
              </a:rPr>
              <a:t>아이디어</a:t>
            </a:r>
            <a:r>
              <a:rPr lang="ko-KR" altLang="en-US" sz="3600" spc="-11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Bold" charset="0"/>
                <a:ea typeface="G마켓 산스 Bold" charset="0"/>
              </a:rPr>
              <a:t> </a:t>
            </a:r>
            <a:r>
              <a:rPr lang="ko-KR" altLang="en-US" sz="3600" spc="-11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Bold" charset="0"/>
                <a:ea typeface="G마켓 산스 Bold" charset="0"/>
              </a:rPr>
              <a:t>선정</a:t>
            </a:r>
            <a:endParaRPr lang="ko-KR" altLang="en-US" sz="360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C6AD42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>
            <a:off x="3575685" y="1581150"/>
            <a:ext cx="5036185" cy="43053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10000"/>
              </a:lnSpc>
              <a:buFontTx/>
              <a:buNone/>
            </a:pPr>
            <a:r>
              <a:rPr lang="ko-KR" altLang="en-US" sz="2000" b="1" spc="-110">
                <a:solidFill>
                  <a:schemeClr val="tx1"/>
                </a:solidFill>
                <a:latin typeface="G마켓 산스 Bold" charset="0"/>
                <a:ea typeface="G마켓 산스 Bold" charset="0"/>
              </a:rPr>
              <a:t>의견 1 : 청소년 교육의 지역별 교육 편차 문제</a:t>
            </a:r>
            <a:endParaRPr lang="ko-KR" altLang="en-US" sz="2000" b="1">
              <a:solidFill>
                <a:schemeClr val="tx1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>
            <a:off x="1637665" y="2102485"/>
            <a:ext cx="8930640" cy="43053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10000"/>
              </a:lnSpc>
              <a:buFontTx/>
              <a:buNone/>
            </a:pPr>
            <a:r>
              <a:rPr lang="ko-KR" altLang="en-US" sz="2000" spc="-110">
                <a:solidFill>
                  <a:schemeClr val="tx1"/>
                </a:solidFill>
                <a:latin typeface="G마켓 산스 Bold" charset="0"/>
                <a:ea typeface="G마켓 산스 Bold" charset="0"/>
              </a:rPr>
              <a:t>이유 : 사교육 개입으로 공교육 경쟁력 하락 , 대다수 학생이 소득별 교육 차이 겪음</a:t>
            </a:r>
            <a:endParaRPr lang="ko-KR" altLang="en-US" sz="2000">
              <a:solidFill>
                <a:schemeClr val="tx1"/>
              </a:solidFill>
              <a:latin typeface="G마켓 산스 Bold" charset="0"/>
              <a:ea typeface="G마켓 산스 Bold" charset="0"/>
            </a:endParaRPr>
          </a:p>
        </p:txBody>
      </p:sp>
      <p:cxnSp>
        <p:nvCxnSpPr>
          <p:cNvPr id="31" name="Rect 0"/>
          <p:cNvCxnSpPr/>
          <p:nvPr/>
        </p:nvCxnSpPr>
        <p:spPr>
          <a:xfrm>
            <a:off x="816610" y="2809875"/>
            <a:ext cx="10281285" cy="635"/>
          </a:xfrm>
          <a:prstGeom prst="line">
            <a:avLst/>
          </a:prstGeom>
          <a:ln w="2540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t 0"/>
          <p:cNvCxnSpPr/>
          <p:nvPr/>
        </p:nvCxnSpPr>
        <p:spPr>
          <a:xfrm>
            <a:off x="6113780" y="3039110"/>
            <a:ext cx="635" cy="2696845"/>
          </a:xfrm>
          <a:prstGeom prst="line">
            <a:avLst/>
          </a:prstGeom>
          <a:ln w="2540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 0"/>
          <p:cNvSpPr txBox="1">
            <a:spLocks/>
          </p:cNvSpPr>
          <p:nvPr/>
        </p:nvSpPr>
        <p:spPr>
          <a:xfrm>
            <a:off x="1698625" y="3589655"/>
            <a:ext cx="3129280" cy="43053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10000"/>
              </a:lnSpc>
              <a:buFontTx/>
              <a:buNone/>
            </a:pPr>
            <a:r>
              <a:rPr lang="ko-KR" altLang="en-US" sz="2000" b="1" spc="-110">
                <a:solidFill>
                  <a:schemeClr val="tx1"/>
                </a:solidFill>
                <a:latin typeface="G마켓 산스 Bold" charset="0"/>
                <a:ea typeface="G마켓 산스 Bold" charset="0"/>
              </a:rPr>
              <a:t>의견 2 : 흡연구역 관리 미흡</a:t>
            </a:r>
            <a:endParaRPr lang="ko-KR" altLang="en-US" sz="2000" b="1">
              <a:solidFill>
                <a:schemeClr val="tx1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>
            <a:off x="7055485" y="3585210"/>
            <a:ext cx="3129280" cy="43053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10000"/>
              </a:lnSpc>
              <a:buFontTx/>
              <a:buNone/>
            </a:pPr>
            <a:r>
              <a:rPr lang="ko-KR" altLang="en-US" sz="2000" b="1" spc="-110">
                <a:solidFill>
                  <a:schemeClr val="tx1"/>
                </a:solidFill>
                <a:latin typeface="G마켓 산스 Bold" charset="0"/>
                <a:ea typeface="G마켓 산스 Bold" charset="0"/>
              </a:rPr>
              <a:t>의견 3 : 흡연구역 관리 미흡</a:t>
            </a:r>
            <a:endParaRPr lang="ko-KR" altLang="en-US" sz="2000" b="1">
              <a:solidFill>
                <a:schemeClr val="tx1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742950" y="4102100"/>
            <a:ext cx="5356860" cy="110744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10000"/>
              </a:lnSpc>
              <a:buFontTx/>
              <a:buNone/>
            </a:pPr>
            <a:r>
              <a:rPr lang="ko-KR" altLang="en-US" sz="2000" spc="-110">
                <a:solidFill>
                  <a:schemeClr val="tx1"/>
                </a:solidFill>
                <a:latin typeface="G마켓 산스 Bold" charset="0"/>
                <a:ea typeface="G마켓 산스 Bold" charset="0"/>
              </a:rPr>
              <a:t>이유 : 시흥시 기준, 금연구역은 정확한 위치 기재</a:t>
            </a:r>
            <a:endParaRPr lang="ko-KR" altLang="en-US" sz="2000">
              <a:solidFill>
                <a:schemeClr val="tx1"/>
              </a:solidFill>
              <a:latin typeface="G마켓 산스 Bold" charset="0"/>
              <a:ea typeface="G마켓 산스 Bold" charset="0"/>
            </a:endParaRPr>
          </a:p>
          <a:p>
            <a:pPr marL="0" indent="0" algn="ctr" latinLnBrk="0">
              <a:lnSpc>
                <a:spcPct val="110000"/>
              </a:lnSpc>
              <a:buFontTx/>
              <a:buNone/>
            </a:pPr>
            <a:r>
              <a:rPr lang="ko-KR" altLang="en-US" sz="2000" spc="-110">
                <a:solidFill>
                  <a:schemeClr val="tx1"/>
                </a:solidFill>
                <a:latin typeface="G마켓 산스 Bold" charset="0"/>
                <a:ea typeface="G마켓 산스 Bold" charset="0"/>
              </a:rPr>
              <a:t>반면, 흡연구역은 위치 미기재</a:t>
            </a:r>
            <a:endParaRPr lang="ko-KR" altLang="en-US" sz="2000">
              <a:solidFill>
                <a:schemeClr val="tx1"/>
              </a:solidFill>
              <a:latin typeface="G마켓 산스 Bold" charset="0"/>
              <a:ea typeface="G마켓 산스 Bold" charset="0"/>
            </a:endParaRPr>
          </a:p>
          <a:p>
            <a:pPr marL="0" indent="0" algn="ctr" latinLnBrk="0">
              <a:lnSpc>
                <a:spcPct val="110000"/>
              </a:lnSpc>
              <a:buFontTx/>
              <a:buNone/>
            </a:pPr>
            <a:r>
              <a:rPr lang="ko-KR" altLang="en-US" sz="2000" spc="-110">
                <a:solidFill>
                  <a:schemeClr val="tx1"/>
                </a:solidFill>
                <a:latin typeface="G마켓 산스 Bold" charset="0"/>
                <a:ea typeface="G마켓 산스 Bold" charset="0"/>
              </a:rPr>
              <a:t>길거리 흡연 존재 </a:t>
            </a:r>
            <a:endParaRPr lang="ko-KR" altLang="en-US" sz="2000">
              <a:solidFill>
                <a:schemeClr val="tx1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36" name="Rect 0"/>
          <p:cNvSpPr txBox="1">
            <a:spLocks/>
          </p:cNvSpPr>
          <p:nvPr/>
        </p:nvSpPr>
        <p:spPr>
          <a:xfrm>
            <a:off x="7029450" y="4105910"/>
            <a:ext cx="3168015" cy="110744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10000"/>
              </a:lnSpc>
              <a:buFontTx/>
              <a:buNone/>
            </a:pPr>
            <a:r>
              <a:rPr lang="ko-KR" altLang="en-US" sz="2000" spc="-110">
                <a:solidFill>
                  <a:schemeClr val="tx1"/>
                </a:solidFill>
                <a:latin typeface="G마켓 산스 Bold" charset="0"/>
                <a:ea typeface="G마켓 산스 Bold" charset="0"/>
              </a:rPr>
              <a:t>이유 : 길거리 담배꽁초 즐비</a:t>
            </a:r>
            <a:endParaRPr lang="ko-KR" altLang="en-US" sz="2000">
              <a:solidFill>
                <a:schemeClr val="tx1"/>
              </a:solidFill>
              <a:latin typeface="G마켓 산스 Bold" charset="0"/>
              <a:ea typeface="G마켓 산스 Bold" charset="0"/>
            </a:endParaRPr>
          </a:p>
          <a:p>
            <a:pPr marL="0" indent="0" algn="ctr" latinLnBrk="0">
              <a:lnSpc>
                <a:spcPct val="110000"/>
              </a:lnSpc>
              <a:buFontTx/>
              <a:buNone/>
            </a:pPr>
            <a:r>
              <a:rPr lang="ko-KR" altLang="en-US" sz="2000" spc="-110">
                <a:solidFill>
                  <a:schemeClr val="tx1"/>
                </a:solidFill>
                <a:latin typeface="G마켓 산스 Bold" charset="0"/>
                <a:ea typeface="G마켓 산스 Bold" charset="0"/>
              </a:rPr>
              <a:t>흡연구역 위치 모호성</a:t>
            </a:r>
            <a:endParaRPr lang="ko-KR" altLang="en-US" sz="2000">
              <a:solidFill>
                <a:schemeClr val="tx1"/>
              </a:solidFill>
              <a:latin typeface="G마켓 산스 Bold" charset="0"/>
              <a:ea typeface="G마켓 산스 Bold" charset="0"/>
            </a:endParaRPr>
          </a:p>
          <a:p>
            <a:pPr marL="0" indent="0" algn="ctr" latinLnBrk="0">
              <a:lnSpc>
                <a:spcPct val="110000"/>
              </a:lnSpc>
              <a:buFontTx/>
              <a:buNone/>
            </a:pPr>
            <a:r>
              <a:rPr lang="ko-KR" altLang="en-US" sz="2000" spc="-110">
                <a:solidFill>
                  <a:schemeClr val="tx1"/>
                </a:solidFill>
                <a:latin typeface="G마켓 산스 Bold" charset="0"/>
                <a:ea typeface="G마켓 산스 Bold" charset="0"/>
              </a:rPr>
              <a:t>흡연시설 관리 미흡</a:t>
            </a:r>
            <a:endParaRPr lang="ko-KR" altLang="en-US" sz="2000">
              <a:solidFill>
                <a:schemeClr val="tx1"/>
              </a:solidFill>
              <a:latin typeface="G마켓 산스 Bold" charset="0"/>
              <a:ea typeface="G마켓 산스 Bold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/>
        </p:nvSpPr>
        <p:spPr>
          <a:xfrm>
            <a:off x="3782695" y="2529205"/>
            <a:ext cx="4629150" cy="106997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06000"/>
              </a:lnSpc>
              <a:buFontTx/>
              <a:buNone/>
            </a:pPr>
            <a:r>
              <a:rPr lang="en-US" altLang="ko-KR" sz="3000" b="1" spc="-3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Bold" charset="0"/>
                <a:ea typeface="G마켓 산스 Bold" charset="0"/>
              </a:rPr>
              <a:t>03.</a:t>
            </a:r>
            <a:r>
              <a:rPr lang="en-US" altLang="ko-KR" sz="3000" b="1" spc="-3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Bold" charset="0"/>
                <a:ea typeface="G마켓 산스 Bold" charset="0"/>
              </a:rPr>
              <a:t> </a:t>
            </a:r>
            <a:r>
              <a:rPr lang="ko-KR" altLang="en-US" sz="3000" b="1" spc="-3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Bold" charset="0"/>
                <a:ea typeface="G마켓 산스 Bold" charset="0"/>
              </a:rPr>
              <a:t>아이디어 </a:t>
            </a:r>
            <a:r>
              <a:rPr lang="ko-KR" altLang="en-US" sz="3000" b="1" spc="-3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Bold" charset="0"/>
                <a:ea typeface="G마켓 산스 Bold" charset="0"/>
              </a:rPr>
              <a:t>융합 </a:t>
            </a:r>
            <a:r>
              <a:rPr lang="ko-KR" altLang="en-US" sz="3000" b="1" spc="-30">
                <a:solidFill>
                  <a:schemeClr val="tx1"/>
                </a:solidFill>
                <a:latin typeface="G마켓 산스 Bold" charset="0"/>
                <a:ea typeface="G마켓 산스 Bold" charset="0"/>
              </a:rPr>
              <a:t>및</a:t>
            </a:r>
            <a:r>
              <a:rPr lang="ko-KR" altLang="en-US" sz="3000" b="1" spc="-3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Bold" charset="0"/>
                <a:ea typeface="G마켓 산스 Bold" charset="0"/>
              </a:rPr>
              <a:t> 개선</a:t>
            </a:r>
            <a:endParaRPr lang="ko-KR" altLang="en-US" sz="3000" b="1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C6AD42"/>
              </a:solidFill>
              <a:latin typeface="G마켓 산스 Bold" charset="0"/>
              <a:ea typeface="G마켓 산스 Bold" charset="0"/>
            </a:endParaRPr>
          </a:p>
          <a:p>
            <a:pPr marL="0" indent="0" algn="ctr" latinLnBrk="0">
              <a:lnSpc>
                <a:spcPct val="106000"/>
              </a:lnSpc>
              <a:buFontTx/>
              <a:buNone/>
            </a:pPr>
            <a:endParaRPr lang="ko-KR" altLang="en-US" sz="3000" b="1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C6AD42"/>
              </a:solidFill>
              <a:latin typeface="G마켓 산스 Bold" charset="0"/>
              <a:ea typeface="G마켓 산스 Bold" charset="0"/>
            </a:endParaRPr>
          </a:p>
        </p:txBody>
      </p:sp>
      <p:cxnSp>
        <p:nvCxnSpPr>
          <p:cNvPr id="4" name="Rect 0"/>
          <p:cNvCxnSpPr/>
          <p:nvPr/>
        </p:nvCxnSpPr>
        <p:spPr>
          <a:xfrm flipH="1">
            <a:off x="5634355" y="2232025"/>
            <a:ext cx="923290" cy="1905"/>
          </a:xfrm>
          <a:prstGeom prst="line">
            <a:avLst/>
          </a:prstGeom>
          <a:ln w="57150" cap="flat" cmpd="sng">
            <a:solidFill>
              <a:srgbClr val="3E3C4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 0"/>
          <p:cNvSpPr txBox="1">
            <a:spLocks/>
          </p:cNvSpPr>
          <p:nvPr/>
        </p:nvSpPr>
        <p:spPr>
          <a:xfrm>
            <a:off x="5941695" y="3232150"/>
            <a:ext cx="310515" cy="4610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20000"/>
              </a:lnSpc>
              <a:buFontTx/>
              <a:buNone/>
            </a:pPr>
            <a:r>
              <a:rPr lang="en-US" altLang="ko-KR" sz="2000" dirty="0" err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Light" charset="0"/>
                <a:ea typeface="G마켓 산스 Light" charset="0"/>
              </a:rPr>
              <a:t>선정된</a:t>
            </a:r>
            <a:r>
              <a:rPr lang="en-US" altLang="ko-KR" sz="2000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Light" charset="0"/>
                <a:ea typeface="G마켓 산스 Light" charset="0"/>
              </a:rPr>
              <a:t> </a:t>
            </a:r>
            <a:r>
              <a:rPr lang="en-US" altLang="ko-KR" sz="2000" dirty="0" err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Light" charset="0"/>
                <a:ea typeface="G마켓 산스 Light" charset="0"/>
              </a:rPr>
              <a:t>핵심</a:t>
            </a:r>
            <a:r>
              <a:rPr lang="en-US" altLang="ko-KR" sz="2000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Light" charset="0"/>
                <a:ea typeface="G마켓 산스 Light" charset="0"/>
              </a:rPr>
              <a:t> </a:t>
            </a:r>
            <a:r>
              <a:rPr lang="en-US" altLang="ko-KR" sz="2000" dirty="0" err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Light" charset="0"/>
                <a:ea typeface="G마켓 산스 Light" charset="0"/>
              </a:rPr>
              <a:t>문제에</a:t>
            </a:r>
            <a:r>
              <a:rPr lang="en-US" altLang="ko-KR" sz="2000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Light" charset="0"/>
                <a:ea typeface="G마켓 산스 Light" charset="0"/>
              </a:rPr>
              <a:t> </a:t>
            </a:r>
            <a:r>
              <a:rPr lang="en-US" altLang="ko-KR" sz="2000" dirty="0" err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Light" charset="0"/>
                <a:ea typeface="G마켓 산스 Light" charset="0"/>
              </a:rPr>
              <a:t>다른</a:t>
            </a:r>
            <a:r>
              <a:rPr lang="en-US" altLang="ko-KR" sz="2000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Light" charset="0"/>
                <a:ea typeface="G마켓 산스 Light" charset="0"/>
              </a:rPr>
              <a:t> </a:t>
            </a:r>
            <a:r>
              <a:rPr lang="en-US" altLang="ko-KR" sz="2000" dirty="0" err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Light" charset="0"/>
                <a:ea typeface="G마켓 산스 Light" charset="0"/>
              </a:rPr>
              <a:t>관련사항을</a:t>
            </a:r>
            <a:r>
              <a:rPr lang="en-US" altLang="ko-KR" sz="2000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Light" charset="0"/>
                <a:ea typeface="G마켓 산스 Light" charset="0"/>
              </a:rPr>
              <a:t> </a:t>
            </a:r>
            <a:r>
              <a:rPr lang="en-US" altLang="ko-KR" sz="2000" dirty="0" err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Light" charset="0"/>
                <a:ea typeface="G마켓 산스 Light" charset="0"/>
              </a:rPr>
              <a:t>융합</a:t>
            </a:r>
            <a:r>
              <a:rPr lang="en-US" altLang="ko-KR" sz="2000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Light" charset="0"/>
                <a:ea typeface="G마켓 산스 Light" charset="0"/>
              </a:rPr>
              <a:t> </a:t>
            </a:r>
            <a:r>
              <a:rPr lang="en-US" altLang="ko-KR" sz="2000" dirty="0" err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Light" charset="0"/>
                <a:ea typeface="G마켓 산스 Light" charset="0"/>
              </a:rPr>
              <a:t>및</a:t>
            </a:r>
            <a:r>
              <a:rPr lang="en-US" altLang="ko-KR" sz="2000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3E3C46"/>
                </a:solidFill>
                <a:latin typeface="G마켓 산스 Light" charset="0"/>
                <a:ea typeface="G마켓 산스 Light" charset="0"/>
              </a:rPr>
              <a:t> </a:t>
            </a:r>
            <a:r>
              <a:rPr lang="en-US" altLang="ko-KR" sz="2000" dirty="0" err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C6AD42"/>
                </a:solidFill>
                <a:latin typeface="G마켓 산스 Light" charset="0"/>
                <a:ea typeface="G마켓 산스 Light" charset="0"/>
              </a:rPr>
              <a:t>개선</a:t>
            </a:r>
            <a:endParaRPr lang="ko-KR" altLang="en-US" sz="2000" dirty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3E3C46"/>
              </a:solidFill>
              <a:latin typeface="G마켓 산스 Light" charset="0"/>
              <a:ea typeface="G마켓 산스 Light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17</Pages>
  <Paragraphs>190</Paragraphs>
  <Words>750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민 병조</dc:creator>
  <cp:lastModifiedBy>Ick k</cp:lastModifiedBy>
  <dc:title>PowerPoint 프레젠테이션</dc:title>
  <cp:version>9.104.137.47964</cp:version>
  <dcterms:modified xsi:type="dcterms:W3CDTF">2022-09-18T05:05:30Z</dcterms:modified>
</cp:coreProperties>
</file>