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3" r:id="rId7"/>
    <p:sldId id="260" r:id="rId8"/>
    <p:sldId id="261" r:id="rId9"/>
    <p:sldId id="266" r:id="rId10"/>
    <p:sldId id="270" r:id="rId11"/>
    <p:sldId id="271" r:id="rId12"/>
    <p:sldId id="264" r:id="rId13"/>
    <p:sldId id="265" r:id="rId14"/>
    <p:sldId id="268" r:id="rId15"/>
    <p:sldId id="267"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93" d="100"/>
          <a:sy n="93" d="100"/>
        </p:scale>
        <p:origin x="33"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6DAA7-AE26-CF65-F2CF-EB3FFA11846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7FE6CF-9BE1-6ECF-967B-D635BCD7A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570FB8E-6C49-2562-DA1E-6B23CBDAF696}"/>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0F25EEB0-54C5-1449-F2A4-21D10C55A7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D49CE8-82DD-7E10-A1CE-233030089167}"/>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113755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8EC5A-8B79-3611-47E9-EECF2D81D7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CC9033-527C-6834-2442-21CC74B286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2DEE95-AC0C-9348-4D0F-68DBF590FD1F}"/>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F7FB80F9-B51C-45DE-0788-64695888E8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1E22B4-9F39-2492-B935-7ED23C103809}"/>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305516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B7EF62-4237-6B71-D53A-6915A8AEDA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7D9B35-7462-B3B4-5C9F-684D6C8F1E0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4C29BC-76E0-8B81-104A-84280428F971}"/>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E65C9A40-3D95-84EE-4670-7F8CFA8360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3268C8-9813-A299-3503-0FC7000DE41D}"/>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419839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68089-FC6A-06A5-9AAA-31CAC1703E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FE3B21-B6D3-63E9-B291-F32A7C7B97B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253FF4-C2D8-E778-F764-E907E38BAABE}"/>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E73CA635-BD40-C55B-C4EC-9DC309275F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454D32-222C-E566-A92F-9780E2B875E2}"/>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250623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9D43F-F572-726F-3DC7-325619921B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012597-A03E-BC36-98D0-32F3A625F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7480AA-7E6B-5661-B742-70A5B5C753DC}"/>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D12A3305-2300-207C-34EA-4D9FFF888D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B1631D-72B7-D87E-7DBB-717816DA76D0}"/>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391122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A5A4A-B38C-B901-63E2-7CF289906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044E86-F51A-7C36-27CD-0DC36B8390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4C56199-0DA8-D78C-FB48-D45B435D38C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A9921C4-08C7-67AC-0BE0-84E611850F46}"/>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AFE7A077-F490-AD5C-A670-E72F97733A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20C2D7-F357-35F6-B6B7-86ADC23430D4}"/>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220310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2C096-DCDA-1446-6EA4-A57399B460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7FD52F-7144-7F6F-A766-24B0FC84E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DFA3993-A002-996F-ACAB-036080818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2B669D8-DA45-ACB9-728E-46BC61245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8CE3C5-9327-A1F7-F9F7-327B33EC7E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818ACA-23AD-787C-FBCE-0CB74DF86BEC}"/>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8" name="フッター プレースホルダー 7">
            <a:extLst>
              <a:ext uri="{FF2B5EF4-FFF2-40B4-BE49-F238E27FC236}">
                <a16:creationId xmlns:a16="http://schemas.microsoft.com/office/drawing/2014/main" id="{2B8D2261-6FD3-39CD-D90C-9F028287731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73379-53C3-3450-CA28-709B2375367F}"/>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187816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10538-80FF-A1D8-700F-FF023DC64B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EEF0AD-A52E-E289-8F42-9A1A5A5ED280}"/>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4" name="フッター プレースホルダー 3">
            <a:extLst>
              <a:ext uri="{FF2B5EF4-FFF2-40B4-BE49-F238E27FC236}">
                <a16:creationId xmlns:a16="http://schemas.microsoft.com/office/drawing/2014/main" id="{ABF65F28-EC4D-503F-650E-BEE85646739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75662DC-4229-7141-1E0C-4B2D90285875}"/>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425105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BF58E93-F5AF-6B22-6DB9-9449528F0542}"/>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3" name="フッター プレースホルダー 2">
            <a:extLst>
              <a:ext uri="{FF2B5EF4-FFF2-40B4-BE49-F238E27FC236}">
                <a16:creationId xmlns:a16="http://schemas.microsoft.com/office/drawing/2014/main" id="{38AB4980-C679-BE8D-23A3-057A11EAFB0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87E758-379C-F048-1533-3346704638E2}"/>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34847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DA8A0-F16C-0B57-32B3-D6112FC7D9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89DE77-9883-A637-6AF4-35761B40A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E5C61B-AE5B-5820-62E6-85B43CF40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2DCD00-B556-C236-CAF6-BC61677684BC}"/>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16E3034A-8928-AAA3-71F5-681F8CA880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210BC7-2799-2261-9C40-8BD3345A0D35}"/>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48775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FEFF4-66D0-99A7-5B87-2BEDB699764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1077E71-5E94-75F8-168C-234C7B58F8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364B96-5E57-A646-FEDB-B44F9A511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9BFC52-C81C-118A-FC02-2CF66A8D3B58}"/>
              </a:ext>
            </a:extLst>
          </p:cNvPr>
          <p:cNvSpPr>
            <a:spLocks noGrp="1"/>
          </p:cNvSpPr>
          <p:nvPr>
            <p:ph type="dt" sz="half" idx="10"/>
          </p:nvPr>
        </p:nvSpPr>
        <p:spPr/>
        <p:txBody>
          <a:bodyPr/>
          <a:lstStyle/>
          <a:p>
            <a:fld id="{5243FA74-6DE7-4FD0-B6D9-152E5BB16EC8}" type="datetimeFigureOut">
              <a:rPr kumimoji="1" lang="ja-JP" altLang="en-US" smtClean="0"/>
              <a:t>2022/7/7</a:t>
            </a:fld>
            <a:endParaRPr kumimoji="1" lang="ja-JP" altLang="en-US"/>
          </a:p>
        </p:txBody>
      </p:sp>
      <p:sp>
        <p:nvSpPr>
          <p:cNvPr id="6" name="フッター プレースホルダー 5">
            <a:extLst>
              <a:ext uri="{FF2B5EF4-FFF2-40B4-BE49-F238E27FC236}">
                <a16:creationId xmlns:a16="http://schemas.microsoft.com/office/drawing/2014/main" id="{833A4EDC-D164-2F2C-925B-9445859A0E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56EDE7-8658-0CDC-7B79-442BB11D6C85}"/>
              </a:ext>
            </a:extLst>
          </p:cNvPr>
          <p:cNvSpPr>
            <a:spLocks noGrp="1"/>
          </p:cNvSpPr>
          <p:nvPr>
            <p:ph type="sldNum" sz="quarter" idx="12"/>
          </p:nvPr>
        </p:nvSpPr>
        <p:spPr/>
        <p:txBody>
          <a:body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337952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942E901-9750-69FD-3F0F-562066A07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D74C2B-B9D3-2B39-FF65-91E3460E4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DF8AB4-FBF8-BA7B-56D6-8A7305BD6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3FA74-6DE7-4FD0-B6D9-152E5BB16EC8}" type="datetimeFigureOut">
              <a:rPr kumimoji="1" lang="ja-JP" altLang="en-US" smtClean="0"/>
              <a:t>2022/7/7</a:t>
            </a:fld>
            <a:endParaRPr kumimoji="1" lang="ja-JP" altLang="en-US"/>
          </a:p>
        </p:txBody>
      </p:sp>
      <p:sp>
        <p:nvSpPr>
          <p:cNvPr id="5" name="フッター プレースホルダー 4">
            <a:extLst>
              <a:ext uri="{FF2B5EF4-FFF2-40B4-BE49-F238E27FC236}">
                <a16:creationId xmlns:a16="http://schemas.microsoft.com/office/drawing/2014/main" id="{AD8D19E8-79D1-81BC-9BAD-34C541409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4D71BC-AF29-1019-B7E2-085545060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A2E9B-F48C-4421-962F-3DB9F7EEB01E}" type="slidenum">
              <a:rPr kumimoji="1" lang="ja-JP" altLang="en-US" smtClean="0"/>
              <a:t>‹#›</a:t>
            </a:fld>
            <a:endParaRPr kumimoji="1" lang="ja-JP" altLang="en-US"/>
          </a:p>
        </p:txBody>
      </p:sp>
    </p:spTree>
    <p:extLst>
      <p:ext uri="{BB962C8B-B14F-4D97-AF65-F5344CB8AC3E}">
        <p14:creationId xmlns:p14="http://schemas.microsoft.com/office/powerpoint/2010/main" val="51980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s231n.github.io/convolutional-network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s231n.github.io/convolutional-networks/"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s231n.stanford.edu/schedule.html" TargetMode="External"/><Relationship Id="rId7" Type="http://schemas.openxmlformats.org/officeDocument/2006/relationships/hyperlink" Target="https://nirmalamurali.medium.com/image-classification-vs-semantic-segmentation-vs-instance-segmentation-625c33a08d50" TargetMode="External"/><Relationship Id="rId2" Type="http://schemas.openxmlformats.org/officeDocument/2006/relationships/hyperlink" Target="http://www.mi.u-tokyo.ac.jp/6university_consortium.html" TargetMode="External"/><Relationship Id="rId1" Type="http://schemas.openxmlformats.org/officeDocument/2006/relationships/slideLayout" Target="../slideLayouts/slideLayout2.xml"/><Relationship Id="rId6" Type="http://schemas.openxmlformats.org/officeDocument/2006/relationships/hyperlink" Target="https://blog.paperspace.com/how-to-implement-a-yolo-object-detector-in-pytorch/" TargetMode="External"/><Relationship Id="rId5" Type="http://schemas.openxmlformats.org/officeDocument/2006/relationships/hyperlink" Target="https://www.geeksforgeeks.org/matlab-rgb-image-representation/" TargetMode="External"/><Relationship Id="rId4" Type="http://schemas.openxmlformats.org/officeDocument/2006/relationships/hyperlink" Target="https://www.semanticscholar.org/paper/Local-features-for-RGBD-image-matching-under-pour-Karpushin/9c2b819a8b730d46c973266055919d754167d52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A3C8E-C009-C538-11D3-51EB10592A4C}"/>
              </a:ext>
            </a:extLst>
          </p:cNvPr>
          <p:cNvSpPr>
            <a:spLocks noGrp="1"/>
          </p:cNvSpPr>
          <p:nvPr>
            <p:ph type="ctrTitle"/>
          </p:nvPr>
        </p:nvSpPr>
        <p:spPr/>
        <p:txBody>
          <a:bodyPr/>
          <a:lstStyle/>
          <a:p>
            <a:r>
              <a:rPr kumimoji="1" lang="ja-JP" altLang="en-US" dirty="0"/>
              <a:t>画像認識入門１</a:t>
            </a:r>
            <a:br>
              <a:rPr kumimoji="1" lang="en-US" altLang="ja-JP" dirty="0"/>
            </a:br>
            <a:r>
              <a:rPr kumimoji="1" lang="ja-JP" altLang="en-US" dirty="0"/>
              <a:t>（身内勉強用）</a:t>
            </a:r>
          </a:p>
        </p:txBody>
      </p:sp>
      <p:sp>
        <p:nvSpPr>
          <p:cNvPr id="3" name="字幕 2">
            <a:extLst>
              <a:ext uri="{FF2B5EF4-FFF2-40B4-BE49-F238E27FC236}">
                <a16:creationId xmlns:a16="http://schemas.microsoft.com/office/drawing/2014/main" id="{3C02906D-4F80-0CF7-F5C3-2D04CF448F8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0779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D0381-4FF0-24C2-B789-93FC79FA38F6}"/>
              </a:ext>
            </a:extLst>
          </p:cNvPr>
          <p:cNvSpPr>
            <a:spLocks noGrp="1"/>
          </p:cNvSpPr>
          <p:nvPr>
            <p:ph type="title"/>
          </p:nvPr>
        </p:nvSpPr>
        <p:spPr/>
        <p:txBody>
          <a:bodyPr/>
          <a:lstStyle/>
          <a:p>
            <a:r>
              <a:rPr kumimoji="1" lang="ja-JP" altLang="en-US" dirty="0"/>
              <a:t>機械学習：分類：モデル</a:t>
            </a:r>
            <a:r>
              <a:rPr kumimoji="1" lang="en-US" altLang="ja-JP" dirty="0"/>
              <a:t>(2/3)</a:t>
            </a:r>
            <a:endParaRPr kumimoji="1" lang="ja-JP" altLang="en-US" dirty="0"/>
          </a:p>
        </p:txBody>
      </p:sp>
      <p:sp>
        <p:nvSpPr>
          <p:cNvPr id="3" name="コンテンツ プレースホルダー 2">
            <a:extLst>
              <a:ext uri="{FF2B5EF4-FFF2-40B4-BE49-F238E27FC236}">
                <a16:creationId xmlns:a16="http://schemas.microsoft.com/office/drawing/2014/main" id="{C610CA94-5F8A-D217-D671-494890B71134}"/>
              </a:ext>
            </a:extLst>
          </p:cNvPr>
          <p:cNvSpPr>
            <a:spLocks noGrp="1"/>
          </p:cNvSpPr>
          <p:nvPr>
            <p:ph idx="1"/>
          </p:nvPr>
        </p:nvSpPr>
        <p:spPr>
          <a:xfrm>
            <a:off x="838200" y="1825624"/>
            <a:ext cx="10515600" cy="4924425"/>
          </a:xfrm>
        </p:spPr>
        <p:txBody>
          <a:bodyPr>
            <a:normAutofit fontScale="92500" lnSpcReduction="10000"/>
          </a:bodyPr>
          <a:lstStyle/>
          <a:p>
            <a:r>
              <a:rPr kumimoji="1" lang="en-US" altLang="ja-JP" u="sng" dirty="0"/>
              <a:t>CNN</a:t>
            </a:r>
            <a:r>
              <a:rPr kumimoji="1" lang="ja-JP" altLang="en-US" u="sng" dirty="0"/>
              <a:t>：</a:t>
            </a:r>
            <a:r>
              <a:rPr kumimoji="1" lang="ja-JP" altLang="en-US" b="1" u="sng" dirty="0">
                <a:solidFill>
                  <a:srgbClr val="FF0000"/>
                </a:solidFill>
              </a:rPr>
              <a:t>畳み込み</a:t>
            </a:r>
            <a:endParaRPr lang="en-US" altLang="ja-JP" b="1" u="sng" dirty="0">
              <a:solidFill>
                <a:srgbClr val="FF0000"/>
              </a:solidFill>
            </a:endParaRPr>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pPr marL="0" indent="0">
              <a:buNone/>
            </a:pPr>
            <a:r>
              <a:rPr lang="en-US" altLang="ja-JP" sz="2200" u="sng" dirty="0"/>
              <a:t>See convolution demo paragraph at </a:t>
            </a:r>
            <a:r>
              <a:rPr lang="en-US" altLang="ja-JP" sz="2200" u="sng" dirty="0">
                <a:hlinkClick r:id="rId2"/>
              </a:rPr>
              <a:t>https://cs231n.github.io/convolutional-networks/</a:t>
            </a:r>
            <a:endParaRPr lang="en-US" altLang="ja-JP" sz="2200" u="sng" dirty="0"/>
          </a:p>
          <a:p>
            <a:endParaRPr kumimoji="1" lang="ja-JP" altLang="en-US" dirty="0"/>
          </a:p>
        </p:txBody>
      </p:sp>
      <p:pic>
        <p:nvPicPr>
          <p:cNvPr id="4" name="Picture 2">
            <a:extLst>
              <a:ext uri="{FF2B5EF4-FFF2-40B4-BE49-F238E27FC236}">
                <a16:creationId xmlns:a16="http://schemas.microsoft.com/office/drawing/2014/main" id="{BA87F1B9-32FD-730F-5970-C7F7D2062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525" y="3101947"/>
            <a:ext cx="5525999" cy="2452162"/>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9EB8C564-D441-ADFC-4810-EB8EA9A494C9}"/>
              </a:ext>
            </a:extLst>
          </p:cNvPr>
          <p:cNvSpPr/>
          <p:nvPr/>
        </p:nvSpPr>
        <p:spPr>
          <a:xfrm>
            <a:off x="1335640" y="3527106"/>
            <a:ext cx="1757965" cy="172239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F74ECC66-F6EB-E25F-B3CC-38C38ABA1516}"/>
              </a:ext>
            </a:extLst>
          </p:cNvPr>
          <p:cNvCxnSpPr>
            <a:cxnSpLocks/>
          </p:cNvCxnSpPr>
          <p:nvPr/>
        </p:nvCxnSpPr>
        <p:spPr>
          <a:xfrm>
            <a:off x="3093605" y="4253501"/>
            <a:ext cx="4262692" cy="74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7D0D5339-5242-0510-3DC7-FAC840D44904}"/>
              </a:ext>
            </a:extLst>
          </p:cNvPr>
          <p:cNvPicPr>
            <a:picLocks noChangeAspect="1"/>
          </p:cNvPicPr>
          <p:nvPr/>
        </p:nvPicPr>
        <p:blipFill>
          <a:blip r:embed="rId4"/>
          <a:stretch>
            <a:fillRect/>
          </a:stretch>
        </p:blipFill>
        <p:spPr>
          <a:xfrm>
            <a:off x="7356297" y="2047805"/>
            <a:ext cx="4591127" cy="3983126"/>
          </a:xfrm>
          <a:prstGeom prst="rect">
            <a:avLst/>
          </a:prstGeom>
        </p:spPr>
      </p:pic>
    </p:spTree>
    <p:extLst>
      <p:ext uri="{BB962C8B-B14F-4D97-AF65-F5344CB8AC3E}">
        <p14:creationId xmlns:p14="http://schemas.microsoft.com/office/powerpoint/2010/main" val="395038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D0381-4FF0-24C2-B789-93FC79FA38F6}"/>
              </a:ext>
            </a:extLst>
          </p:cNvPr>
          <p:cNvSpPr>
            <a:spLocks noGrp="1"/>
          </p:cNvSpPr>
          <p:nvPr>
            <p:ph type="title"/>
          </p:nvPr>
        </p:nvSpPr>
        <p:spPr/>
        <p:txBody>
          <a:bodyPr/>
          <a:lstStyle/>
          <a:p>
            <a:r>
              <a:rPr kumimoji="1" lang="ja-JP" altLang="en-US" dirty="0"/>
              <a:t>機械学習：分類：モデル</a:t>
            </a:r>
            <a:r>
              <a:rPr kumimoji="1" lang="en-US" altLang="ja-JP" dirty="0"/>
              <a:t>(3/3)</a:t>
            </a:r>
            <a:endParaRPr kumimoji="1" lang="ja-JP" altLang="en-US" dirty="0"/>
          </a:p>
        </p:txBody>
      </p:sp>
      <p:sp>
        <p:nvSpPr>
          <p:cNvPr id="3" name="コンテンツ プレースホルダー 2">
            <a:extLst>
              <a:ext uri="{FF2B5EF4-FFF2-40B4-BE49-F238E27FC236}">
                <a16:creationId xmlns:a16="http://schemas.microsoft.com/office/drawing/2014/main" id="{C610CA94-5F8A-D217-D671-494890B71134}"/>
              </a:ext>
            </a:extLst>
          </p:cNvPr>
          <p:cNvSpPr>
            <a:spLocks noGrp="1"/>
          </p:cNvSpPr>
          <p:nvPr>
            <p:ph idx="1"/>
          </p:nvPr>
        </p:nvSpPr>
        <p:spPr>
          <a:xfrm>
            <a:off x="838200" y="1825624"/>
            <a:ext cx="10515600" cy="4924425"/>
          </a:xfrm>
        </p:spPr>
        <p:txBody>
          <a:bodyPr>
            <a:normAutofit fontScale="92500" lnSpcReduction="10000"/>
          </a:bodyPr>
          <a:lstStyle/>
          <a:p>
            <a:r>
              <a:rPr kumimoji="1" lang="en-US" altLang="ja-JP" u="sng" dirty="0"/>
              <a:t>CNN</a:t>
            </a:r>
            <a:r>
              <a:rPr kumimoji="1" lang="ja-JP" altLang="en-US" u="sng" dirty="0"/>
              <a:t>：</a:t>
            </a:r>
            <a:r>
              <a:rPr lang="ja-JP" altLang="en-US" b="1" u="sng" dirty="0">
                <a:solidFill>
                  <a:srgbClr val="FF0000"/>
                </a:solidFill>
              </a:rPr>
              <a:t>プーリング</a:t>
            </a:r>
            <a:endParaRPr lang="en-US" altLang="ja-JP" b="1" u="sng" dirty="0">
              <a:solidFill>
                <a:srgbClr val="FF0000"/>
              </a:solidFill>
            </a:endParaRPr>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endParaRPr lang="en-US" altLang="ja-JP" u="sng" dirty="0"/>
          </a:p>
          <a:p>
            <a:pPr marL="0" indent="0">
              <a:buNone/>
            </a:pPr>
            <a:endParaRPr lang="en-US" altLang="ja-JP" u="sng" dirty="0">
              <a:hlinkClick r:id="rId2"/>
            </a:endParaRPr>
          </a:p>
          <a:p>
            <a:pPr marL="0" indent="0">
              <a:buNone/>
            </a:pPr>
            <a:r>
              <a:rPr lang="en-US" altLang="ja-JP" sz="2200" u="sng" dirty="0"/>
              <a:t>See general </a:t>
            </a:r>
            <a:r>
              <a:rPr lang="en-US" altLang="ja-JP" sz="2200" u="sng" dirty="0" err="1"/>
              <a:t>pooliing</a:t>
            </a:r>
            <a:r>
              <a:rPr lang="en-US" altLang="ja-JP" sz="2200" u="sng" dirty="0"/>
              <a:t> paragraph at </a:t>
            </a:r>
            <a:r>
              <a:rPr lang="en-US" altLang="ja-JP" sz="2200" u="sng" dirty="0">
                <a:hlinkClick r:id="rId2"/>
              </a:rPr>
              <a:t>https://cs231n.github.io/convolutional-networks/</a:t>
            </a:r>
            <a:endParaRPr lang="en-US" altLang="ja-JP" sz="2200" u="sng" dirty="0"/>
          </a:p>
        </p:txBody>
      </p:sp>
      <p:pic>
        <p:nvPicPr>
          <p:cNvPr id="6" name="Picture 2">
            <a:extLst>
              <a:ext uri="{FF2B5EF4-FFF2-40B4-BE49-F238E27FC236}">
                <a16:creationId xmlns:a16="http://schemas.microsoft.com/office/drawing/2014/main" id="{3714D0E9-6892-2668-39DF-4EC840D88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525" y="3101947"/>
            <a:ext cx="5525999" cy="2452162"/>
          </a:xfrm>
          <a:prstGeom prst="rect">
            <a:avLst/>
          </a:prstGeom>
          <a:noFill/>
          <a:extLst>
            <a:ext uri="{909E8E84-426E-40DD-AFC4-6F175D3DCCD1}">
              <a14:hiddenFill xmlns:a14="http://schemas.microsoft.com/office/drawing/2010/main">
                <a:solidFill>
                  <a:srgbClr val="FFFFFF"/>
                </a:solidFill>
              </a14:hiddenFill>
            </a:ext>
          </a:extLst>
        </p:spPr>
      </p:pic>
      <p:sp>
        <p:nvSpPr>
          <p:cNvPr id="7" name="楕円 6">
            <a:extLst>
              <a:ext uri="{FF2B5EF4-FFF2-40B4-BE49-F238E27FC236}">
                <a16:creationId xmlns:a16="http://schemas.microsoft.com/office/drawing/2014/main" id="{E82E5315-C45C-9F7D-B179-B70AF467C78F}"/>
              </a:ext>
            </a:extLst>
          </p:cNvPr>
          <p:cNvSpPr/>
          <p:nvPr/>
        </p:nvSpPr>
        <p:spPr>
          <a:xfrm>
            <a:off x="2198669" y="3568490"/>
            <a:ext cx="1757965" cy="172239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a:extLst>
              <a:ext uri="{FF2B5EF4-FFF2-40B4-BE49-F238E27FC236}">
                <a16:creationId xmlns:a16="http://schemas.microsoft.com/office/drawing/2014/main" id="{93783494-1577-B4CC-3CA4-07BDAA9C2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9784" y="3426431"/>
            <a:ext cx="4479264" cy="20944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BB7F7AB0-F05F-85D5-72F4-2A4406630B50}"/>
              </a:ext>
            </a:extLst>
          </p:cNvPr>
          <p:cNvCxnSpPr>
            <a:cxnSpLocks/>
          </p:cNvCxnSpPr>
          <p:nvPr/>
        </p:nvCxnSpPr>
        <p:spPr>
          <a:xfrm>
            <a:off x="3873357" y="4053155"/>
            <a:ext cx="3482940" cy="274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30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F5100-1432-6349-8821-327D9E77ECCD}"/>
              </a:ext>
            </a:extLst>
          </p:cNvPr>
          <p:cNvSpPr>
            <a:spLocks noGrp="1"/>
          </p:cNvSpPr>
          <p:nvPr>
            <p:ph type="title"/>
          </p:nvPr>
        </p:nvSpPr>
        <p:spPr/>
        <p:txBody>
          <a:bodyPr/>
          <a:lstStyle/>
          <a:p>
            <a:r>
              <a:rPr kumimoji="1" lang="ja-JP" altLang="en-US" dirty="0"/>
              <a:t>機械学習：分類：損失関数（</a:t>
            </a:r>
            <a:r>
              <a:rPr lang="en-US" altLang="ja-JP" dirty="0"/>
              <a:t>1/2</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BE6D811-1205-6DCE-C9E8-85C3893E2495}"/>
                  </a:ext>
                </a:extLst>
              </p:cNvPr>
              <p:cNvSpPr>
                <a:spLocks noGrp="1"/>
              </p:cNvSpPr>
              <p:nvPr>
                <p:ph idx="1"/>
              </p:nvPr>
            </p:nvSpPr>
            <p:spPr/>
            <p:txBody>
              <a:bodyPr>
                <a:normAutofit fontScale="77500" lnSpcReduction="20000"/>
              </a:bodyPr>
              <a:lstStyle/>
              <a:p>
                <a:r>
                  <a:rPr kumimoji="1" lang="ja-JP" altLang="en-US" u="sng" dirty="0"/>
                  <a:t>分類器（再掲）</a:t>
                </a:r>
                <a:endParaRPr kumimoji="1" lang="en-US" altLang="ja-JP" u="sng" dirty="0"/>
              </a:p>
              <a:p>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m:oMathPara>
                </a14:m>
                <a:endParaRPr lang="en-US" altLang="ja-JP" dirty="0"/>
              </a:p>
              <a:p>
                <a:endParaRPr lang="en-US" altLang="ja-JP" dirty="0"/>
              </a:p>
              <a:p>
                <a:r>
                  <a:rPr kumimoji="1" lang="ja-JP" altLang="en-US" u="sng" dirty="0"/>
                  <a:t>ラベル </a:t>
                </a:r>
                <a:r>
                  <a:rPr kumimoji="1" lang="en-US" altLang="ja-JP" u="sng" dirty="0"/>
                  <a:t>y </a:t>
                </a:r>
                <a:r>
                  <a:rPr kumimoji="1" lang="ja-JP" altLang="en-US" u="sng" dirty="0"/>
                  <a:t>の</a:t>
                </a:r>
                <a:r>
                  <a:rPr kumimoji="1" lang="en-US" altLang="ja-JP" u="sng" dirty="0"/>
                  <a:t>one-hot</a:t>
                </a:r>
                <a:r>
                  <a:rPr kumimoji="1" lang="ja-JP" altLang="en-US" u="sng" dirty="0"/>
                  <a:t>表現</a:t>
                </a:r>
                <a:endParaRPr kumimoji="1" lang="en-US" altLang="ja-JP" u="sng" dirty="0"/>
              </a:p>
              <a:p>
                <a:endParaRPr kumimoji="1" lang="en-US" altLang="ja-JP" u="sng" dirty="0"/>
              </a:p>
              <a:p>
                <a:pPr marL="0" indent="0" algn="ctr">
                  <a:buNone/>
                </a:pPr>
                <a:r>
                  <a:rPr kumimoji="1" lang="ja-JP" altLang="en-US" dirty="0"/>
                  <a:t>例：　犬→</a:t>
                </a:r>
                <a:r>
                  <a:rPr lang="en-US" altLang="ja-JP" b="0" dirty="0"/>
                  <a:t> </a:t>
                </a:r>
                <a14:m>
                  <m:oMath xmlns:m="http://schemas.openxmlformats.org/officeDocument/2006/math">
                    <m:r>
                      <a:rPr lang="en-US" altLang="ja-JP" b="0" i="1" smtClean="0">
                        <a:latin typeface="Cambria Math" panose="02040503050406030204" pitchFamily="18" charset="0"/>
                      </a:rPr>
                      <m:t>𝑦</m:t>
                    </m:r>
                    <m:r>
                      <a:rPr lang="en-US" altLang="ja-JP" b="0" i="0" smtClean="0">
                        <a:latin typeface="Cambria Math" panose="02040503050406030204" pitchFamily="18" charset="0"/>
                      </a:rPr>
                      <m:t>=(1,0,0)</m:t>
                    </m:r>
                  </m:oMath>
                </a14:m>
                <a:r>
                  <a:rPr kumimoji="1" lang="ja-JP" altLang="en-US" dirty="0"/>
                  <a:t> 、</a:t>
                </a:r>
                <a:r>
                  <a:rPr lang="ja-JP" altLang="en-US" dirty="0"/>
                  <a:t>猿</a:t>
                </a:r>
                <a:r>
                  <a:rPr kumimoji="1" lang="ja-JP" altLang="en-US" dirty="0"/>
                  <a:t>→</a:t>
                </a:r>
                <a:r>
                  <a:rPr lang="en-US" altLang="ja-JP" b="0" dirty="0"/>
                  <a:t> </a:t>
                </a:r>
                <a14:m>
                  <m:oMath xmlns:m="http://schemas.openxmlformats.org/officeDocument/2006/math">
                    <m:r>
                      <a:rPr lang="en-US" altLang="ja-JP" b="0" i="1" smtClean="0">
                        <a:latin typeface="Cambria Math" panose="02040503050406030204" pitchFamily="18" charset="0"/>
                      </a:rPr>
                      <m:t>𝑦</m:t>
                    </m:r>
                    <m:r>
                      <a:rPr lang="en-US" altLang="ja-JP" b="0" i="0" smtClean="0">
                        <a:latin typeface="Cambria Math" panose="02040503050406030204" pitchFamily="18" charset="0"/>
                      </a:rPr>
                      <m:t>=(0,1,0)</m:t>
                    </m:r>
                    <m:r>
                      <a:rPr lang="en-US" altLang="ja-JP" b="0" i="1" smtClean="0">
                        <a:latin typeface="Cambria Math" panose="02040503050406030204" pitchFamily="18" charset="0"/>
                      </a:rPr>
                      <m:t> </m:t>
                    </m:r>
                  </m:oMath>
                </a14:m>
                <a:r>
                  <a:rPr kumimoji="1" lang="ja-JP" altLang="en-US" dirty="0"/>
                  <a:t>、雉→</a:t>
                </a:r>
                <a:r>
                  <a:rPr lang="en-US" altLang="ja-JP" b="0" dirty="0"/>
                  <a:t> </a:t>
                </a:r>
                <a14:m>
                  <m:oMath xmlns:m="http://schemas.openxmlformats.org/officeDocument/2006/math">
                    <m:r>
                      <a:rPr lang="en-US" altLang="ja-JP" b="0" i="1" smtClean="0">
                        <a:latin typeface="Cambria Math" panose="02040503050406030204" pitchFamily="18" charset="0"/>
                      </a:rPr>
                      <m:t>𝑦</m:t>
                    </m:r>
                    <m:r>
                      <a:rPr lang="en-US" altLang="ja-JP" b="0" i="0" smtClean="0">
                        <a:latin typeface="Cambria Math" panose="02040503050406030204" pitchFamily="18" charset="0"/>
                      </a:rPr>
                      <m:t>=(0,0,1)</m:t>
                    </m:r>
                  </m:oMath>
                </a14:m>
                <a:endParaRPr kumimoji="1" lang="en-US" altLang="ja-JP" dirty="0"/>
              </a:p>
              <a:p>
                <a:endParaRPr kumimoji="1" lang="en-US" altLang="ja-JP" u="sng" dirty="0"/>
              </a:p>
              <a:p>
                <a:r>
                  <a:rPr kumimoji="1" lang="ja-JP" altLang="en-US" u="sng" dirty="0"/>
                  <a:t>クロスエントロピー損失関数／評価関数</a:t>
                </a:r>
                <a:endParaRPr kumimoji="1" lang="en-US" altLang="ja-JP" u="sng" dirty="0"/>
              </a:p>
              <a:p>
                <a:endParaRPr kumimoji="1" lang="en-US" altLang="ja-JP" u="sng"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𝑦</m:t>
                          </m:r>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e>
                      </m:d>
                      <m:r>
                        <a:rPr lang="en-US" altLang="ja-JP" b="0" i="1" smtClean="0">
                          <a:latin typeface="Cambria Math" panose="02040503050406030204" pitchFamily="18" charset="0"/>
                        </a:rPr>
                        <m:t>=−</m:t>
                      </m:r>
                      <m:nary>
                        <m:naryPr>
                          <m:chr m:val="∑"/>
                          <m:subHide m:val="on"/>
                          <m:supHide m:val="on"/>
                          <m:ctrlPr>
                            <a:rPr lang="en-US" altLang="ja-JP" b="0" i="1" smtClean="0">
                              <a:latin typeface="Cambria Math" panose="02040503050406030204" pitchFamily="18" charset="0"/>
                            </a:rPr>
                          </m:ctrlPr>
                        </m:naryP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acc>
                            </m:e>
                          </m:func>
                        </m:e>
                      </m:nary>
                    </m:oMath>
                  </m:oMathPara>
                </a14:m>
                <a:endParaRPr lang="en-US" altLang="ja-JP" dirty="0"/>
              </a:p>
              <a:p>
                <a:endParaRPr kumimoji="1" lang="ja-JP" altLang="en-US" u="sng" dirty="0"/>
              </a:p>
            </p:txBody>
          </p:sp>
        </mc:Choice>
        <mc:Fallback xmlns="">
          <p:sp>
            <p:nvSpPr>
              <p:cNvPr id="3" name="コンテンツ プレースホルダー 2">
                <a:extLst>
                  <a:ext uri="{FF2B5EF4-FFF2-40B4-BE49-F238E27FC236}">
                    <a16:creationId xmlns:a16="http://schemas.microsoft.com/office/drawing/2014/main" id="{CBE6D811-1205-6DCE-C9E8-85C3893E2495}"/>
                  </a:ext>
                </a:extLst>
              </p:cNvPr>
              <p:cNvSpPr>
                <a:spLocks noGrp="1" noRot="1" noChangeAspect="1" noMove="1" noResize="1" noEditPoints="1" noAdjustHandles="1" noChangeArrowheads="1" noChangeShapeType="1" noTextEdit="1"/>
              </p:cNvSpPr>
              <p:nvPr>
                <p:ph idx="1"/>
              </p:nvPr>
            </p:nvSpPr>
            <p:spPr>
              <a:blipFill>
                <a:blip r:embed="rId2"/>
                <a:stretch>
                  <a:fillRect l="-696" t="-26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037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F5100-1432-6349-8821-327D9E77ECCD}"/>
              </a:ext>
            </a:extLst>
          </p:cNvPr>
          <p:cNvSpPr>
            <a:spLocks noGrp="1"/>
          </p:cNvSpPr>
          <p:nvPr>
            <p:ph type="title"/>
          </p:nvPr>
        </p:nvSpPr>
        <p:spPr/>
        <p:txBody>
          <a:bodyPr/>
          <a:lstStyle/>
          <a:p>
            <a:r>
              <a:rPr kumimoji="1" lang="ja-JP" altLang="en-US" dirty="0"/>
              <a:t>機械学習：分類：損失関数（</a:t>
            </a:r>
            <a:r>
              <a:rPr kumimoji="1" lang="en-US" altLang="ja-JP" dirty="0"/>
              <a:t>2</a:t>
            </a:r>
            <a:r>
              <a:rPr lang="en-US" altLang="ja-JP" dirty="0"/>
              <a:t>/2</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BE6D811-1205-6DCE-C9E8-85C3893E2495}"/>
                  </a:ext>
                </a:extLst>
              </p:cNvPr>
              <p:cNvSpPr>
                <a:spLocks noGrp="1"/>
              </p:cNvSpPr>
              <p:nvPr>
                <p:ph idx="1"/>
              </p:nvPr>
            </p:nvSpPr>
            <p:spPr/>
            <p:txBody>
              <a:bodyPr>
                <a:normAutofit fontScale="77500" lnSpcReduction="20000"/>
              </a:bodyPr>
              <a:lstStyle/>
              <a:p>
                <a:r>
                  <a:rPr kumimoji="1" lang="ja-JP" altLang="en-US" u="sng" dirty="0"/>
                  <a:t>クロスエントロピーとは？</a:t>
                </a:r>
                <a:endParaRPr lang="en-US" altLang="ja-JP" u="sng" dirty="0"/>
              </a:p>
              <a:p>
                <a:pPr marL="0" indent="0" algn="ctr">
                  <a:buNone/>
                </a:pPr>
                <a:endParaRPr kumimoji="1" lang="en-US" altLang="ja-JP" u="sng" dirty="0"/>
              </a:p>
              <a:p>
                <a:pPr marL="0" indent="0" algn="ctr">
                  <a:buNone/>
                </a:pPr>
                <a:r>
                  <a:rPr kumimoji="1" lang="ja-JP" altLang="en-US" dirty="0"/>
                  <a:t>「二つの確率分布 </a:t>
                </a:r>
                <a:r>
                  <a:rPr kumimoji="1" lang="en-US" altLang="ja-JP" dirty="0"/>
                  <a:t>p(y) </a:t>
                </a:r>
                <a:r>
                  <a:rPr kumimoji="1" lang="ja-JP" altLang="en-US" dirty="0"/>
                  <a:t>と </a:t>
                </a:r>
                <a:r>
                  <a:rPr lang="en-US" altLang="ja-JP" dirty="0"/>
                  <a:t>q</a:t>
                </a:r>
                <a:r>
                  <a:rPr kumimoji="1" lang="en-US" altLang="ja-JP" dirty="0"/>
                  <a:t>(y) </a:t>
                </a:r>
                <a:r>
                  <a:rPr kumimoji="1" lang="ja-JP" altLang="en-US" dirty="0"/>
                  <a:t>の差を定量化したもの」</a:t>
                </a:r>
                <a:endParaRPr kumimoji="1" lang="en-US" altLang="ja-JP" dirty="0"/>
              </a:p>
              <a:p>
                <a:pPr marL="0" indent="0">
                  <a:buNone/>
                </a:pPr>
                <a:endParaRPr lang="en-US" altLang="ja-JP" b="0" i="1" dirty="0">
                  <a:latin typeface="Cambria Math" panose="02040503050406030204" pitchFamily="18" charset="0"/>
                </a:endParaRPr>
              </a:p>
              <a:p>
                <a:pPr marL="0" indent="0">
                  <a:buNone/>
                </a:pPr>
                <a:r>
                  <a:rPr lang="ja-JP" altLang="en-US" b="0" dirty="0">
                    <a:latin typeface="Cambria Math" panose="02040503050406030204" pitchFamily="18" charset="0"/>
                  </a:rPr>
                  <a:t>　</a:t>
                </a:r>
                <a:r>
                  <a:rPr lang="en-US" altLang="ja-JP" b="0" u="sng" dirty="0">
                    <a:latin typeface="Cambria Math" panose="02040503050406030204" pitchFamily="18" charset="0"/>
                  </a:rPr>
                  <a:t>y</a:t>
                </a:r>
                <a:r>
                  <a:rPr lang="ja-JP" altLang="en-US" b="0" u="sng" dirty="0">
                    <a:latin typeface="Cambria Math" panose="02040503050406030204" pitchFamily="18" charset="0"/>
                  </a:rPr>
                  <a:t> が離散変数の場合</a:t>
                </a:r>
                <a:r>
                  <a:rPr lang="ja-JP" altLang="en-US" u="sng" dirty="0"/>
                  <a:t>（今回の画像認識で扱うもの）</a:t>
                </a:r>
                <a:endParaRPr lang="en-US" altLang="ja-JP" u="sng" dirty="0"/>
              </a:p>
              <a:p>
                <a:pPr marL="0" indent="0">
                  <a:buNone/>
                </a:pPr>
                <a:endParaRPr lang="en-US" altLang="ja-JP" b="0" u="sng" dirty="0">
                  <a:latin typeface="Cambria Math" panose="02040503050406030204" pitchFamily="18" charset="0"/>
                </a:endParaRPr>
              </a:p>
              <a:p>
                <a:pPr marL="0" indent="0">
                  <a:buNone/>
                </a:pPr>
                <a:r>
                  <a:rPr lang="ja-JP" altLang="en-US" b="0" dirty="0"/>
                  <a:t>　</a:t>
                </a:r>
                <a14:m>
                  <m:oMath xmlns:m="http://schemas.openxmlformats.org/officeDocument/2006/math">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𝑦</m:t>
                        </m:r>
                      </m:sub>
                      <m:sup/>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e>
                        </m:func>
                      </m:e>
                    </m:nary>
                  </m:oMath>
                </a14:m>
                <a:r>
                  <a:rPr lang="ja-JP" altLang="en-US" b="0" dirty="0"/>
                  <a:t>　→　</a:t>
                </a:r>
                <a14:m>
                  <m:oMath xmlns:m="http://schemas.openxmlformats.org/officeDocument/2006/math">
                    <m:r>
                      <a:rPr lang="en-US" altLang="ja-JP" b="0" i="1" smtClean="0">
                        <a:latin typeface="Cambria Math" panose="02040503050406030204" pitchFamily="18" charset="0"/>
                      </a:rPr>
                      <m:t>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𝑦</m:t>
                        </m:r>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e>
                    </m:d>
                    <m:r>
                      <a:rPr lang="en-US" altLang="ja-JP" b="0" i="1" smtClean="0">
                        <a:latin typeface="Cambria Math" panose="02040503050406030204" pitchFamily="18" charset="0"/>
                      </a:rPr>
                      <m:t>=−</m:t>
                    </m:r>
                    <m:nary>
                      <m:naryPr>
                        <m:chr m:val="∑"/>
                        <m:subHide m:val="on"/>
                        <m:supHide m:val="on"/>
                        <m:ctrlPr>
                          <a:rPr lang="en-US" altLang="ja-JP" b="0" i="1" smtClean="0">
                            <a:latin typeface="Cambria Math" panose="02040503050406030204" pitchFamily="18" charset="0"/>
                          </a:rPr>
                        </m:ctrlPr>
                      </m:naryPr>
                      <m:sub/>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acc>
                          </m:e>
                        </m:func>
                      </m:e>
                    </m:nary>
                  </m:oMath>
                </a14:m>
                <a:endParaRPr lang="en-US" altLang="ja-JP" dirty="0"/>
              </a:p>
              <a:p>
                <a:pPr marL="0" indent="0">
                  <a:buNone/>
                </a:pPr>
                <a:endParaRPr kumimoji="1" lang="en-US" altLang="ja-JP" u="sng" dirty="0"/>
              </a:p>
              <a:p>
                <a:pPr marL="0" indent="0">
                  <a:buNone/>
                </a:pPr>
                <a:r>
                  <a:rPr lang="ja-JP" altLang="en-US" b="0" dirty="0">
                    <a:latin typeface="Cambria Math" panose="02040503050406030204" pitchFamily="18" charset="0"/>
                  </a:rPr>
                  <a:t>　</a:t>
                </a:r>
                <a:r>
                  <a:rPr lang="en-US" altLang="ja-JP" b="0" u="sng" dirty="0">
                    <a:latin typeface="Cambria Math" panose="02040503050406030204" pitchFamily="18" charset="0"/>
                  </a:rPr>
                  <a:t>y</a:t>
                </a:r>
                <a:r>
                  <a:rPr lang="ja-JP" altLang="en-US" b="0" u="sng" dirty="0">
                    <a:latin typeface="Cambria Math" panose="02040503050406030204" pitchFamily="18" charset="0"/>
                  </a:rPr>
                  <a:t> が連続変数の場合（参考）</a:t>
                </a:r>
                <a:endParaRPr lang="en-US" altLang="ja-JP" b="0" u="sng" dirty="0">
                  <a:latin typeface="Cambria Math" panose="02040503050406030204" pitchFamily="18" charset="0"/>
                </a:endParaRPr>
              </a:p>
              <a:p>
                <a:pPr marL="0" indent="0">
                  <a:buNone/>
                </a:pPr>
                <a:endParaRPr lang="en-US" altLang="ja-JP" b="0" u="sng" dirty="0">
                  <a:latin typeface="Cambria Math" panose="02040503050406030204" pitchFamily="18" charset="0"/>
                </a:endParaRPr>
              </a:p>
              <a:p>
                <a:pPr marL="0" indent="0">
                  <a:buNone/>
                </a:pPr>
                <a:r>
                  <a:rPr lang="ja-JP" altLang="en-US" b="0" dirty="0"/>
                  <a:t>　</a:t>
                </a:r>
                <a14:m>
                  <m:oMath xmlns:m="http://schemas.openxmlformats.org/officeDocument/2006/math">
                    <m:r>
                      <a:rPr lang="en-US" altLang="ja-JP" b="0" i="1" smtClean="0">
                        <a:latin typeface="Cambria Math" panose="02040503050406030204" pitchFamily="18" charset="0"/>
                      </a:rPr>
                      <m:t>−</m:t>
                    </m:r>
                    <m:nary>
                      <m:naryPr>
                        <m:limLoc m:val="undOvr"/>
                        <m:subHide m:val="on"/>
                        <m:supHide m:val="on"/>
                        <m:ctrlPr>
                          <a:rPr lang="en-US" altLang="ja-JP" b="0" i="1" smtClean="0">
                            <a:latin typeface="Cambria Math" panose="02040503050406030204" pitchFamily="18" charset="0"/>
                          </a:rPr>
                        </m:ctrlPr>
                      </m:naryPr>
                      <m:sub/>
                      <m:sup/>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𝑞</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e>
                        </m:func>
                        <m:r>
                          <a:rPr lang="en-US" altLang="ja-JP" b="0" i="1" smtClean="0">
                            <a:latin typeface="Cambria Math" panose="02040503050406030204" pitchFamily="18" charset="0"/>
                          </a:rPr>
                          <m:t>𝑑𝑦</m:t>
                        </m:r>
                      </m:e>
                    </m:nary>
                  </m:oMath>
                </a14:m>
                <a:r>
                  <a:rPr lang="ja-JP" altLang="en-US" dirty="0"/>
                  <a:t>　正規分布</a:t>
                </a:r>
                <a:r>
                  <a:rPr lang="en-US" altLang="ja-JP" dirty="0"/>
                  <a:t>q(y)</a:t>
                </a:r>
                <a:r>
                  <a:rPr lang="ja-JP" altLang="en-US" dirty="0"/>
                  <a:t>とする→</a:t>
                </a:r>
                <a:r>
                  <a:rPr lang="en-US" altLang="ja-JP" dirty="0"/>
                  <a:t> </a:t>
                </a:r>
                <a:r>
                  <a:rPr lang="en-US" altLang="ja-JP" dirty="0" err="1"/>
                  <a:t>logq</a:t>
                </a:r>
                <a:r>
                  <a:rPr lang="en-US" altLang="ja-JP" dirty="0"/>
                  <a:t>(y)</a:t>
                </a:r>
                <a:r>
                  <a:rPr lang="ja-JP" altLang="en-US" dirty="0"/>
                  <a:t>は</a:t>
                </a:r>
                <a:r>
                  <a:rPr lang="en-US" altLang="ja-JP" dirty="0"/>
                  <a:t>y</a:t>
                </a:r>
                <a:r>
                  <a:rPr lang="ja-JP" altLang="en-US" dirty="0"/>
                  <a:t>の二乗誤差→最小二乗法</a:t>
                </a:r>
                <a:endParaRPr lang="en-US" altLang="ja-JP" dirty="0"/>
              </a:p>
              <a:p>
                <a:pPr marL="0" indent="0">
                  <a:buNone/>
                </a:pPr>
                <a:endParaRPr kumimoji="1" lang="ja-JP" altLang="en-US" u="sng" dirty="0"/>
              </a:p>
            </p:txBody>
          </p:sp>
        </mc:Choice>
        <mc:Fallback xmlns="">
          <p:sp>
            <p:nvSpPr>
              <p:cNvPr id="3" name="コンテンツ プレースホルダー 2">
                <a:extLst>
                  <a:ext uri="{FF2B5EF4-FFF2-40B4-BE49-F238E27FC236}">
                    <a16:creationId xmlns:a16="http://schemas.microsoft.com/office/drawing/2014/main" id="{CBE6D811-1205-6DCE-C9E8-85C3893E2495}"/>
                  </a:ext>
                </a:extLst>
              </p:cNvPr>
              <p:cNvSpPr>
                <a:spLocks noGrp="1" noRot="1" noChangeAspect="1" noMove="1" noResize="1" noEditPoints="1" noAdjustHandles="1" noChangeArrowheads="1" noChangeShapeType="1" noTextEdit="1"/>
              </p:cNvSpPr>
              <p:nvPr>
                <p:ph idx="1"/>
              </p:nvPr>
            </p:nvSpPr>
            <p:spPr>
              <a:blipFill>
                <a:blip r:embed="rId2"/>
                <a:stretch>
                  <a:fillRect l="-696" t="-2661" b="-145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557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5CFD8-6B93-4504-2422-B2C9A4CE0FFE}"/>
              </a:ext>
            </a:extLst>
          </p:cNvPr>
          <p:cNvSpPr>
            <a:spLocks noGrp="1"/>
          </p:cNvSpPr>
          <p:nvPr>
            <p:ph type="title"/>
          </p:nvPr>
        </p:nvSpPr>
        <p:spPr/>
        <p:txBody>
          <a:bodyPr/>
          <a:lstStyle/>
          <a:p>
            <a:r>
              <a:rPr kumimoji="1" lang="ja-JP" altLang="en-US" dirty="0"/>
              <a:t>機械学習：分類：最適化</a:t>
            </a:r>
          </a:p>
        </p:txBody>
      </p:sp>
      <p:sp>
        <p:nvSpPr>
          <p:cNvPr id="3" name="コンテンツ プレースホルダー 2">
            <a:extLst>
              <a:ext uri="{FF2B5EF4-FFF2-40B4-BE49-F238E27FC236}">
                <a16:creationId xmlns:a16="http://schemas.microsoft.com/office/drawing/2014/main" id="{789873EB-58CD-A8C8-CDBC-5CF526157CFA}"/>
              </a:ext>
            </a:extLst>
          </p:cNvPr>
          <p:cNvSpPr>
            <a:spLocks noGrp="1"/>
          </p:cNvSpPr>
          <p:nvPr>
            <p:ph idx="1"/>
          </p:nvPr>
        </p:nvSpPr>
        <p:spPr/>
        <p:txBody>
          <a:bodyPr/>
          <a:lstStyle/>
          <a:p>
            <a:endParaRPr kumimoji="1" lang="ja-JP" altLang="en-US" dirty="0"/>
          </a:p>
        </p:txBody>
      </p:sp>
      <p:pic>
        <p:nvPicPr>
          <p:cNvPr id="5" name="図 4">
            <a:extLst>
              <a:ext uri="{FF2B5EF4-FFF2-40B4-BE49-F238E27FC236}">
                <a16:creationId xmlns:a16="http://schemas.microsoft.com/office/drawing/2014/main" id="{9C05785D-9BCA-DA45-E8CA-07AE7C21F871}"/>
              </a:ext>
            </a:extLst>
          </p:cNvPr>
          <p:cNvPicPr>
            <a:picLocks noChangeAspect="1"/>
          </p:cNvPicPr>
          <p:nvPr/>
        </p:nvPicPr>
        <p:blipFill>
          <a:blip r:embed="rId2"/>
          <a:stretch>
            <a:fillRect/>
          </a:stretch>
        </p:blipFill>
        <p:spPr>
          <a:xfrm>
            <a:off x="1936678" y="1493012"/>
            <a:ext cx="6780642" cy="5118408"/>
          </a:xfrm>
          <a:prstGeom prst="rect">
            <a:avLst/>
          </a:prstGeom>
        </p:spPr>
      </p:pic>
      <p:sp>
        <p:nvSpPr>
          <p:cNvPr id="6" name="正方形/長方形 5">
            <a:extLst>
              <a:ext uri="{FF2B5EF4-FFF2-40B4-BE49-F238E27FC236}">
                <a16:creationId xmlns:a16="http://schemas.microsoft.com/office/drawing/2014/main" id="{04A15716-630E-3FD3-6CB8-E0720356B1C6}"/>
              </a:ext>
            </a:extLst>
          </p:cNvPr>
          <p:cNvSpPr/>
          <p:nvPr/>
        </p:nvSpPr>
        <p:spPr>
          <a:xfrm>
            <a:off x="1936678" y="1443519"/>
            <a:ext cx="6780642" cy="52500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717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7A44D-1758-21AB-7951-368733B72DAC}"/>
              </a:ext>
            </a:extLst>
          </p:cNvPr>
          <p:cNvSpPr>
            <a:spLocks noGrp="1"/>
          </p:cNvSpPr>
          <p:nvPr>
            <p:ph type="title"/>
          </p:nvPr>
        </p:nvSpPr>
        <p:spPr/>
        <p:txBody>
          <a:bodyPr/>
          <a:lstStyle/>
          <a:p>
            <a:r>
              <a:rPr kumimoji="1" lang="ja-JP" altLang="en-US" dirty="0"/>
              <a:t>機械学習：分類</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4D40736-9B0F-DF01-BF93-41F51920C348}"/>
                  </a:ext>
                </a:extLst>
              </p:cNvPr>
              <p:cNvSpPr>
                <a:spLocks noGrp="1"/>
              </p:cNvSpPr>
              <p:nvPr>
                <p:ph idx="1"/>
              </p:nvPr>
            </p:nvSpPr>
            <p:spPr/>
            <p:txBody>
              <a:bodyPr>
                <a:normAutofit fontScale="92500"/>
              </a:bodyPr>
              <a:lstStyle/>
              <a:p>
                <a:r>
                  <a:rPr kumimoji="1" lang="ja-JP" altLang="en-US" u="sng" dirty="0"/>
                  <a:t>まとめ</a:t>
                </a:r>
                <a:endParaRPr kumimoji="1" lang="en-US" altLang="ja-JP" u="sng" dirty="0"/>
              </a:p>
              <a:p>
                <a:pPr marL="0" indent="0">
                  <a:buNone/>
                </a:pP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m:oMathPara>
                </a14:m>
                <a:endParaRPr lang="en-US" altLang="ja-JP" dirty="0"/>
              </a:p>
              <a:p>
                <a:pPr marL="0" indent="0">
                  <a:buNone/>
                </a:pPr>
                <a:endParaRPr kumimoji="1" lang="en-US" altLang="ja-JP" dirty="0"/>
              </a:p>
              <a:p>
                <a:pPr marL="0" indent="0" algn="ctr">
                  <a:buNone/>
                </a:pPr>
                <a:r>
                  <a:rPr lang="ja-JP" altLang="en-US" dirty="0"/>
                  <a:t>という近似ができるだけ成り立つような分類器を作りたい。</a:t>
                </a:r>
                <a:endParaRPr lang="en-US" altLang="ja-JP" dirty="0"/>
              </a:p>
              <a:p>
                <a:pPr marL="0" indent="0">
                  <a:buNone/>
                </a:pPr>
                <a:endParaRPr kumimoji="1" lang="en-US" altLang="ja-JP" dirty="0"/>
              </a:p>
              <a:p>
                <a:pPr marL="0" indent="0">
                  <a:buNone/>
                </a:pPr>
                <a:r>
                  <a:rPr kumimoji="1" lang="ja-JP" altLang="en-US" dirty="0"/>
                  <a:t>・クロスエントロピー損失  →  「できるだけ成り立つ」を定量化</a:t>
                </a:r>
                <a:endParaRPr kumimoji="1" lang="en-US" altLang="ja-JP" dirty="0"/>
              </a:p>
              <a:p>
                <a:pPr marL="0" indent="0">
                  <a:buNone/>
                </a:pPr>
                <a:r>
                  <a:rPr lang="ja-JP" altLang="en-US" dirty="0"/>
                  <a:t>・</a:t>
                </a:r>
                <a:r>
                  <a:rPr lang="en-US" altLang="ja-JP" dirty="0"/>
                  <a:t>CNN  </a:t>
                </a:r>
                <a:r>
                  <a:rPr lang="ja-JP" altLang="en-US" dirty="0"/>
                  <a:t>→  </a:t>
                </a:r>
                <a:r>
                  <a:rPr lang="en-US" altLang="ja-JP" dirty="0" err="1"/>
                  <a:t>f_w</a:t>
                </a:r>
                <a:r>
                  <a:rPr lang="en-US" altLang="ja-JP" dirty="0"/>
                  <a:t>(x) </a:t>
                </a:r>
                <a:r>
                  <a:rPr lang="ja-JP" altLang="en-US" dirty="0"/>
                  <a:t>の具体的な関数形</a:t>
                </a:r>
                <a:endParaRPr lang="en-US" altLang="ja-JP" dirty="0"/>
              </a:p>
              <a:p>
                <a:pPr marL="0" indent="0">
                  <a:buNone/>
                </a:pPr>
                <a:r>
                  <a:rPr lang="ja-JP" altLang="en-US" dirty="0"/>
                  <a:t>・</a:t>
                </a:r>
                <a:r>
                  <a:rPr lang="en-US" altLang="ja-JP" dirty="0"/>
                  <a:t>SGD  </a:t>
                </a:r>
                <a:r>
                  <a:rPr lang="ja-JP" altLang="en-US" dirty="0"/>
                  <a:t>→  </a:t>
                </a:r>
                <a:r>
                  <a:rPr lang="en-US" altLang="ja-JP" dirty="0"/>
                  <a:t>w </a:t>
                </a:r>
                <a:r>
                  <a:rPr lang="ja-JP" altLang="en-US" dirty="0"/>
                  <a:t>の更新則</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4D40736-9B0F-DF01-BF93-41F51920C348}"/>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159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A04649-1538-D13C-69E2-3B1BB46335EA}"/>
              </a:ext>
            </a:extLst>
          </p:cNvPr>
          <p:cNvSpPr>
            <a:spLocks noGrp="1"/>
          </p:cNvSpPr>
          <p:nvPr>
            <p:ph type="title"/>
          </p:nvPr>
        </p:nvSpPr>
        <p:spPr/>
        <p:txBody>
          <a:bodyPr/>
          <a:lstStyle/>
          <a:p>
            <a:r>
              <a:rPr lang="ja-JP" altLang="en-US" dirty="0"/>
              <a:t>参考</a:t>
            </a:r>
            <a:endParaRPr kumimoji="1" lang="ja-JP" altLang="en-US" dirty="0"/>
          </a:p>
        </p:txBody>
      </p:sp>
      <p:sp>
        <p:nvSpPr>
          <p:cNvPr id="3" name="コンテンツ プレースホルダー 2">
            <a:extLst>
              <a:ext uri="{FF2B5EF4-FFF2-40B4-BE49-F238E27FC236}">
                <a16:creationId xmlns:a16="http://schemas.microsoft.com/office/drawing/2014/main" id="{371A7735-13E3-09AE-7F67-798048AE7F45}"/>
              </a:ext>
            </a:extLst>
          </p:cNvPr>
          <p:cNvSpPr>
            <a:spLocks noGrp="1"/>
          </p:cNvSpPr>
          <p:nvPr>
            <p:ph idx="1"/>
          </p:nvPr>
        </p:nvSpPr>
        <p:spPr/>
        <p:txBody>
          <a:bodyPr>
            <a:normAutofit fontScale="92500"/>
          </a:bodyPr>
          <a:lstStyle/>
          <a:p>
            <a:r>
              <a:rPr lang="ja-JP" altLang="en-US" b="0" i="0" u="none" strike="noStrike" dirty="0">
                <a:solidFill>
                  <a:srgbClr val="24292F"/>
                </a:solidFill>
                <a:effectLst/>
                <a:latin typeface="-apple-system"/>
                <a:hlinkClick r:id="rId2"/>
              </a:rPr>
              <a:t>数理・データサイエンス・</a:t>
            </a:r>
            <a:r>
              <a:rPr lang="en-US" altLang="ja-JP" b="0" i="0" u="none" strike="noStrike" dirty="0">
                <a:solidFill>
                  <a:srgbClr val="24292F"/>
                </a:solidFill>
                <a:effectLst/>
                <a:latin typeface="-apple-system"/>
                <a:hlinkClick r:id="rId2"/>
              </a:rPr>
              <a:t>AI</a:t>
            </a:r>
            <a:r>
              <a:rPr lang="ja-JP" altLang="en-US" b="0" i="0" u="none" strike="noStrike" dirty="0">
                <a:solidFill>
                  <a:srgbClr val="24292F"/>
                </a:solidFill>
                <a:effectLst/>
                <a:latin typeface="-apple-system"/>
                <a:hlinkClick r:id="rId2"/>
              </a:rPr>
              <a:t>教育強化拠点コンソーシアム</a:t>
            </a:r>
            <a:endParaRPr lang="ja-JP" altLang="en-US" b="0" i="0" dirty="0">
              <a:solidFill>
                <a:srgbClr val="24292F"/>
              </a:solidFill>
              <a:effectLst/>
              <a:latin typeface="-apple-system"/>
            </a:endParaRPr>
          </a:p>
          <a:p>
            <a:r>
              <a:rPr lang="en-US" altLang="ja-JP" b="0" i="0" u="none" strike="noStrike" dirty="0">
                <a:solidFill>
                  <a:srgbClr val="24292F"/>
                </a:solidFill>
                <a:effectLst/>
                <a:latin typeface="-apple-system"/>
                <a:hlinkClick r:id="rId3"/>
              </a:rPr>
              <a:t>CS231n: Deep Learning for Computer Vision</a:t>
            </a:r>
            <a:endParaRPr lang="en-US" altLang="ja-JP" b="0" i="0" u="none" strike="noStrike" dirty="0">
              <a:solidFill>
                <a:srgbClr val="24292F"/>
              </a:solidFill>
              <a:effectLst/>
              <a:latin typeface="-apple-system"/>
            </a:endParaRPr>
          </a:p>
          <a:p>
            <a:endParaRPr lang="en-US" altLang="ja-JP" dirty="0">
              <a:solidFill>
                <a:srgbClr val="24292F"/>
              </a:solidFill>
              <a:latin typeface="-apple-system"/>
            </a:endParaRPr>
          </a:p>
          <a:p>
            <a:r>
              <a:rPr lang="ja-JP" altLang="en-US" b="0" i="0" dirty="0">
                <a:solidFill>
                  <a:srgbClr val="24292F"/>
                </a:solidFill>
                <a:effectLst/>
                <a:latin typeface="-apple-system"/>
              </a:rPr>
              <a:t>画像</a:t>
            </a:r>
            <a:endParaRPr lang="en-US" altLang="ja-JP" b="0" i="0" dirty="0">
              <a:solidFill>
                <a:srgbClr val="24292F"/>
              </a:solidFill>
              <a:effectLst/>
              <a:latin typeface="-apple-system"/>
            </a:endParaRPr>
          </a:p>
          <a:p>
            <a:pPr lvl="1"/>
            <a:r>
              <a:rPr lang="en-US" altLang="ja-JP" b="0" i="0" dirty="0">
                <a:solidFill>
                  <a:srgbClr val="24292F"/>
                </a:solidFill>
                <a:effectLst/>
                <a:latin typeface="-apple-system"/>
                <a:hlinkClick r:id="rId4"/>
              </a:rPr>
              <a:t>https://www.semanticscholar.org/paper/Local-features-for-RGBD-image-matching-under-pour-Karpushin/9c2b819a8b730d46c973266055919d754167d52a</a:t>
            </a:r>
            <a:endParaRPr lang="en-US" altLang="ja-JP" dirty="0">
              <a:solidFill>
                <a:srgbClr val="24292F"/>
              </a:solidFill>
              <a:latin typeface="-apple-system"/>
            </a:endParaRPr>
          </a:p>
          <a:p>
            <a:pPr lvl="1"/>
            <a:r>
              <a:rPr lang="en-US" altLang="ja-JP" b="0" i="0" dirty="0">
                <a:solidFill>
                  <a:srgbClr val="24292F"/>
                </a:solidFill>
                <a:effectLst/>
                <a:latin typeface="-apple-system"/>
                <a:hlinkClick r:id="rId5"/>
              </a:rPr>
              <a:t>https://www.geeksforgeeks.org/matlab-rgb-image-representation/</a:t>
            </a:r>
            <a:endParaRPr lang="en-US" altLang="ja-JP" b="0" i="0" dirty="0">
              <a:solidFill>
                <a:srgbClr val="24292F"/>
              </a:solidFill>
              <a:effectLst/>
              <a:latin typeface="-apple-system"/>
            </a:endParaRPr>
          </a:p>
          <a:p>
            <a:pPr lvl="1"/>
            <a:r>
              <a:rPr lang="en-US" altLang="ja-JP" b="0" i="0" dirty="0">
                <a:solidFill>
                  <a:srgbClr val="24292F"/>
                </a:solidFill>
                <a:effectLst/>
                <a:latin typeface="-apple-system"/>
                <a:hlinkClick r:id="rId6"/>
              </a:rPr>
              <a:t>https://blog.paperspace.com/how-to-implement-a-yolo-object-detector-in-pytorch/</a:t>
            </a:r>
            <a:endParaRPr lang="en-US" altLang="ja-JP" b="0" i="0" dirty="0">
              <a:solidFill>
                <a:srgbClr val="24292F"/>
              </a:solidFill>
              <a:effectLst/>
              <a:latin typeface="-apple-system"/>
            </a:endParaRPr>
          </a:p>
          <a:p>
            <a:pPr lvl="1"/>
            <a:r>
              <a:rPr lang="en-US" altLang="ja-JP" dirty="0">
                <a:solidFill>
                  <a:srgbClr val="24292F"/>
                </a:solidFill>
                <a:latin typeface="-apple-system"/>
                <a:hlinkClick r:id="rId7"/>
              </a:rPr>
              <a:t>https://nirmalamurali.medium.com</a:t>
            </a:r>
            <a:r>
              <a:rPr lang="en-US" altLang="ja-JP">
                <a:solidFill>
                  <a:srgbClr val="24292F"/>
                </a:solidFill>
                <a:latin typeface="-apple-system"/>
                <a:hlinkClick r:id="rId7"/>
              </a:rPr>
              <a:t>/image-classification-vs-semantic-segmentation-vs-instance-segmentation-625c33a08d50</a:t>
            </a:r>
            <a:endParaRPr lang="en-US" altLang="ja-JP" dirty="0">
              <a:solidFill>
                <a:srgbClr val="24292F"/>
              </a:solidFill>
              <a:latin typeface="-apple-system"/>
            </a:endParaRPr>
          </a:p>
          <a:p>
            <a:pPr lvl="1"/>
            <a:endParaRPr lang="en-US" altLang="ja-JP" b="0" i="0" dirty="0">
              <a:solidFill>
                <a:srgbClr val="24292F"/>
              </a:solidFill>
              <a:effectLst/>
              <a:latin typeface="-apple-system"/>
            </a:endParaRPr>
          </a:p>
          <a:p>
            <a:endParaRPr kumimoji="1" lang="ja-JP" altLang="en-US" dirty="0"/>
          </a:p>
        </p:txBody>
      </p:sp>
    </p:spTree>
    <p:extLst>
      <p:ext uri="{BB962C8B-B14F-4D97-AF65-F5344CB8AC3E}">
        <p14:creationId xmlns:p14="http://schemas.microsoft.com/office/powerpoint/2010/main" val="292051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ECAFC-D836-6A1C-18F7-18C50DFB75EB}"/>
              </a:ext>
            </a:extLst>
          </p:cNvPr>
          <p:cNvSpPr>
            <a:spLocks noGrp="1"/>
          </p:cNvSpPr>
          <p:nvPr>
            <p:ph type="title"/>
          </p:nvPr>
        </p:nvSpPr>
        <p:spPr/>
        <p:txBody>
          <a:bodyPr/>
          <a:lstStyle/>
          <a:p>
            <a:r>
              <a:rPr kumimoji="1" lang="ja-JP" altLang="en-US" dirty="0"/>
              <a:t>画像認識：タスク：分類</a:t>
            </a:r>
          </a:p>
        </p:txBody>
      </p:sp>
      <p:pic>
        <p:nvPicPr>
          <p:cNvPr id="3074" name="Picture 2">
            <a:extLst>
              <a:ext uri="{FF2B5EF4-FFF2-40B4-BE49-F238E27FC236}">
                <a16:creationId xmlns:a16="http://schemas.microsoft.com/office/drawing/2014/main" id="{B7118035-47B7-BC33-844B-E7ACF6370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980023"/>
            <a:ext cx="977265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7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AE24D-E0E1-3A24-9B9E-2A63E2EEFFC2}"/>
              </a:ext>
            </a:extLst>
          </p:cNvPr>
          <p:cNvSpPr>
            <a:spLocks noGrp="1"/>
          </p:cNvSpPr>
          <p:nvPr>
            <p:ph type="title"/>
          </p:nvPr>
        </p:nvSpPr>
        <p:spPr/>
        <p:txBody>
          <a:bodyPr/>
          <a:lstStyle/>
          <a:p>
            <a:r>
              <a:rPr kumimoji="1" lang="ja-JP" altLang="en-US" dirty="0"/>
              <a:t>画像認識：タスク：物体検出</a:t>
            </a:r>
          </a:p>
        </p:txBody>
      </p:sp>
      <p:pic>
        <p:nvPicPr>
          <p:cNvPr id="1026" name="Picture 2">
            <a:extLst>
              <a:ext uri="{FF2B5EF4-FFF2-40B4-BE49-F238E27FC236}">
                <a16:creationId xmlns:a16="http://schemas.microsoft.com/office/drawing/2014/main" id="{118D7D30-A44B-A850-EF4F-39E0801AA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414" y="1691704"/>
            <a:ext cx="8727896" cy="490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45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5678E-2B5E-7239-7EB0-162871F245DF}"/>
              </a:ext>
            </a:extLst>
          </p:cNvPr>
          <p:cNvSpPr>
            <a:spLocks noGrp="1"/>
          </p:cNvSpPr>
          <p:nvPr>
            <p:ph type="title"/>
          </p:nvPr>
        </p:nvSpPr>
        <p:spPr/>
        <p:txBody>
          <a:bodyPr/>
          <a:lstStyle/>
          <a:p>
            <a:r>
              <a:rPr kumimoji="1" lang="ja-JP" altLang="en-US" dirty="0"/>
              <a:t>画像認識：タスク：セグメンテーション</a:t>
            </a:r>
          </a:p>
        </p:txBody>
      </p:sp>
      <p:sp>
        <p:nvSpPr>
          <p:cNvPr id="5" name="コンテンツ プレースホルダー 4">
            <a:extLst>
              <a:ext uri="{FF2B5EF4-FFF2-40B4-BE49-F238E27FC236}">
                <a16:creationId xmlns:a16="http://schemas.microsoft.com/office/drawing/2014/main" id="{01B6575B-AF3C-030C-2177-413DDBE6B17B}"/>
              </a:ext>
            </a:extLst>
          </p:cNvPr>
          <p:cNvSpPr>
            <a:spLocks noGrp="1"/>
          </p:cNvSpPr>
          <p:nvPr>
            <p:ph idx="1"/>
          </p:nvPr>
        </p:nvSpPr>
        <p:spPr/>
        <p:txBody>
          <a:bodyPr/>
          <a:lstStyle/>
          <a:p>
            <a:endParaRPr lang="ja-JP" altLang="en-US" dirty="0"/>
          </a:p>
        </p:txBody>
      </p:sp>
      <p:sp>
        <p:nvSpPr>
          <p:cNvPr id="6" name="AutoShape 2" descr="深層学習】インスタンスセグメンテーションとは | AI Academy Media">
            <a:extLst>
              <a:ext uri="{FF2B5EF4-FFF2-40B4-BE49-F238E27FC236}">
                <a16:creationId xmlns:a16="http://schemas.microsoft.com/office/drawing/2014/main" id="{A0CEE28A-1620-7DA4-209A-F80AB08994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4100" name="Picture 4" descr="深層学習】インスタンスセグメンテーションとは | AI Academy Media">
            <a:extLst>
              <a:ext uri="{FF2B5EF4-FFF2-40B4-BE49-F238E27FC236}">
                <a16:creationId xmlns:a16="http://schemas.microsoft.com/office/drawing/2014/main" id="{DE531B42-9D43-D0FC-4FA8-7015087B9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7" y="1647860"/>
            <a:ext cx="8329613" cy="484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55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D3358-C883-90F7-FC4D-1E7F1E1519E7}"/>
              </a:ext>
            </a:extLst>
          </p:cNvPr>
          <p:cNvSpPr>
            <a:spLocks noGrp="1"/>
          </p:cNvSpPr>
          <p:nvPr>
            <p:ph type="title"/>
          </p:nvPr>
        </p:nvSpPr>
        <p:spPr/>
        <p:txBody>
          <a:bodyPr/>
          <a:lstStyle/>
          <a:p>
            <a:r>
              <a:rPr kumimoji="1" lang="ja-JP" altLang="en-US" dirty="0"/>
              <a:t>画像認識：タスク：まとめ</a:t>
            </a:r>
          </a:p>
        </p:txBody>
      </p:sp>
      <p:pic>
        <p:nvPicPr>
          <p:cNvPr id="2050" name="Picture 2">
            <a:extLst>
              <a:ext uri="{FF2B5EF4-FFF2-40B4-BE49-F238E27FC236}">
                <a16:creationId xmlns:a16="http://schemas.microsoft.com/office/drawing/2014/main" id="{4BD2F96E-6B48-A532-7D62-EB874568A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563" y="1588784"/>
            <a:ext cx="6788554" cy="509141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F83866D-9F04-746F-3666-091FEF0B9779}"/>
              </a:ext>
            </a:extLst>
          </p:cNvPr>
          <p:cNvSpPr txBox="1"/>
          <p:nvPr/>
        </p:nvSpPr>
        <p:spPr>
          <a:xfrm>
            <a:off x="8764462" y="3378200"/>
            <a:ext cx="2686050" cy="1477328"/>
          </a:xfrm>
          <a:prstGeom prst="rect">
            <a:avLst/>
          </a:prstGeom>
          <a:noFill/>
        </p:spPr>
        <p:txBody>
          <a:bodyPr wrap="square" rtlCol="0">
            <a:spAutoFit/>
          </a:bodyPr>
          <a:lstStyle/>
          <a:p>
            <a:r>
              <a:rPr kumimoji="1" lang="ja-JP" altLang="en-US" dirty="0"/>
              <a:t>覚えるべき用語</a:t>
            </a:r>
            <a:endParaRPr kumimoji="1" lang="en-US" altLang="ja-JP" dirty="0"/>
          </a:p>
          <a:p>
            <a:endParaRPr kumimoji="1" lang="en-US" altLang="ja-JP" dirty="0"/>
          </a:p>
          <a:p>
            <a:r>
              <a:rPr lang="ja-JP" altLang="en-US" dirty="0"/>
              <a:t>・分類</a:t>
            </a:r>
            <a:endParaRPr lang="en-US" altLang="ja-JP" dirty="0"/>
          </a:p>
          <a:p>
            <a:r>
              <a:rPr kumimoji="1" lang="ja-JP" altLang="en-US" dirty="0"/>
              <a:t>・物体検出</a:t>
            </a:r>
            <a:endParaRPr kumimoji="1" lang="en-US" altLang="ja-JP" dirty="0"/>
          </a:p>
          <a:p>
            <a:r>
              <a:rPr lang="ja-JP" altLang="en-US" dirty="0"/>
              <a:t>・セグメンテーション</a:t>
            </a:r>
            <a:endParaRPr kumimoji="1" lang="ja-JP" altLang="en-US" dirty="0"/>
          </a:p>
        </p:txBody>
      </p:sp>
    </p:spTree>
    <p:extLst>
      <p:ext uri="{BB962C8B-B14F-4D97-AF65-F5344CB8AC3E}">
        <p14:creationId xmlns:p14="http://schemas.microsoft.com/office/powerpoint/2010/main" val="211654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C7432-E601-BF70-7F7D-AAEA533BBC5E}"/>
              </a:ext>
            </a:extLst>
          </p:cNvPr>
          <p:cNvSpPr>
            <a:spLocks noGrp="1"/>
          </p:cNvSpPr>
          <p:nvPr>
            <p:ph type="title"/>
          </p:nvPr>
        </p:nvSpPr>
        <p:spPr/>
        <p:txBody>
          <a:bodyPr/>
          <a:lstStyle/>
          <a:p>
            <a:r>
              <a:rPr kumimoji="1" lang="ja-JP" altLang="en-US" dirty="0"/>
              <a:t>画像認識：ピクセルデータ</a:t>
            </a:r>
          </a:p>
        </p:txBody>
      </p:sp>
      <p:pic>
        <p:nvPicPr>
          <p:cNvPr id="1026" name="Picture 2" descr="MATLAB | RGB image representation - GeeksforGeeks">
            <a:extLst>
              <a:ext uri="{FF2B5EF4-FFF2-40B4-BE49-F238E27FC236}">
                <a16:creationId xmlns:a16="http://schemas.microsoft.com/office/drawing/2014/main" id="{5ECD7E48-5434-A251-74D8-4AF2B536E5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664" y="1282139"/>
            <a:ext cx="4397336" cy="247350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7F546AA5-F83D-DE2F-55C0-DF97A9819D55}"/>
              </a:ext>
            </a:extLst>
          </p:cNvPr>
          <p:cNvSpPr txBox="1"/>
          <p:nvPr/>
        </p:nvSpPr>
        <p:spPr>
          <a:xfrm>
            <a:off x="7037799" y="1382061"/>
            <a:ext cx="4510354" cy="1754326"/>
          </a:xfrm>
          <a:prstGeom prst="rect">
            <a:avLst/>
          </a:prstGeom>
          <a:noFill/>
          <a:ln>
            <a:solidFill>
              <a:schemeClr val="tx1"/>
            </a:solidFill>
          </a:ln>
        </p:spPr>
        <p:txBody>
          <a:bodyPr wrap="square" rtlCol="0">
            <a:spAutoFit/>
          </a:bodyPr>
          <a:lstStyle/>
          <a:p>
            <a:r>
              <a:rPr kumimoji="1" lang="ja-JP" altLang="en-US" b="1" dirty="0">
                <a:solidFill>
                  <a:srgbClr val="FF0000"/>
                </a:solidFill>
              </a:rPr>
              <a:t>カラー画像（左上図）</a:t>
            </a:r>
            <a:r>
              <a:rPr kumimoji="1" lang="ja-JP" altLang="en-US" dirty="0"/>
              <a:t>の場合、</a:t>
            </a:r>
            <a:endParaRPr lang="en-US" altLang="ja-JP" dirty="0"/>
          </a:p>
          <a:p>
            <a:r>
              <a:rPr lang="ja-JP" altLang="en-US" dirty="0"/>
              <a:t>　・赤／緑／青色の強さ</a:t>
            </a:r>
            <a:endParaRPr lang="en-US" altLang="ja-JP" dirty="0"/>
          </a:p>
          <a:p>
            <a:r>
              <a:rPr kumimoji="1" lang="ja-JP" altLang="en-US" dirty="0"/>
              <a:t>　・行</a:t>
            </a:r>
            <a:endParaRPr kumimoji="1" lang="en-US" altLang="ja-JP" dirty="0"/>
          </a:p>
          <a:p>
            <a:r>
              <a:rPr lang="ja-JP" altLang="en-US" dirty="0"/>
              <a:t>　・</a:t>
            </a:r>
            <a:r>
              <a:rPr kumimoji="1" lang="ja-JP" altLang="en-US" dirty="0"/>
              <a:t>列</a:t>
            </a:r>
            <a:endParaRPr lang="en-US" altLang="ja-JP" dirty="0"/>
          </a:p>
          <a:p>
            <a:r>
              <a:rPr lang="ja-JP" altLang="en-US" b="1" dirty="0">
                <a:solidFill>
                  <a:srgbClr val="FF0000"/>
                </a:solidFill>
              </a:rPr>
              <a:t>３</a:t>
            </a:r>
            <a:r>
              <a:rPr lang="en-US" altLang="ja-JP" b="1" dirty="0">
                <a:solidFill>
                  <a:srgbClr val="FF0000"/>
                </a:solidFill>
              </a:rPr>
              <a:t>×</a:t>
            </a:r>
            <a:r>
              <a:rPr lang="ja-JP" altLang="en-US" b="1" dirty="0">
                <a:solidFill>
                  <a:srgbClr val="FF0000"/>
                </a:solidFill>
              </a:rPr>
              <a:t>行</a:t>
            </a:r>
            <a:r>
              <a:rPr lang="en-US" altLang="ja-JP" b="1" dirty="0">
                <a:solidFill>
                  <a:srgbClr val="FF0000"/>
                </a:solidFill>
              </a:rPr>
              <a:t>×</a:t>
            </a:r>
            <a:r>
              <a:rPr lang="ja-JP" altLang="en-US" b="1" dirty="0">
                <a:solidFill>
                  <a:srgbClr val="FF0000"/>
                </a:solidFill>
              </a:rPr>
              <a:t>列のデータ</a:t>
            </a:r>
            <a:r>
              <a:rPr lang="ja-JP" altLang="en-US" dirty="0"/>
              <a:t>で表現</a:t>
            </a:r>
            <a:r>
              <a:rPr lang="en-US" altLang="ja-JP" dirty="0"/>
              <a:t> </a:t>
            </a:r>
          </a:p>
          <a:p>
            <a:r>
              <a:rPr lang="ja-JP" altLang="en-US" dirty="0"/>
              <a:t>（</a:t>
            </a:r>
            <a:r>
              <a:rPr lang="en-US" altLang="ja-JP" dirty="0"/>
              <a:t>RGB</a:t>
            </a:r>
            <a:r>
              <a:rPr lang="ja-JP" altLang="en-US" dirty="0"/>
              <a:t>データ）</a:t>
            </a:r>
            <a:endParaRPr lang="en-US" altLang="ja-JP" dirty="0"/>
          </a:p>
        </p:txBody>
      </p:sp>
      <p:sp>
        <p:nvSpPr>
          <p:cNvPr id="6" name="テキスト ボックス 5">
            <a:extLst>
              <a:ext uri="{FF2B5EF4-FFF2-40B4-BE49-F238E27FC236}">
                <a16:creationId xmlns:a16="http://schemas.microsoft.com/office/drawing/2014/main" id="{3200D845-D6A5-6B10-B5FB-2AA32C44B985}"/>
              </a:ext>
            </a:extLst>
          </p:cNvPr>
          <p:cNvSpPr txBox="1"/>
          <p:nvPr/>
        </p:nvSpPr>
        <p:spPr>
          <a:xfrm>
            <a:off x="7037799" y="3278749"/>
            <a:ext cx="4510354" cy="1477328"/>
          </a:xfrm>
          <a:prstGeom prst="rect">
            <a:avLst/>
          </a:prstGeom>
          <a:noFill/>
          <a:ln>
            <a:solidFill>
              <a:schemeClr val="tx1"/>
            </a:solidFill>
          </a:ln>
        </p:spPr>
        <p:txBody>
          <a:bodyPr wrap="square" rtlCol="0">
            <a:spAutoFit/>
          </a:bodyPr>
          <a:lstStyle/>
          <a:p>
            <a:r>
              <a:rPr lang="ja-JP" altLang="en-US" b="1" dirty="0">
                <a:solidFill>
                  <a:srgbClr val="FF0000"/>
                </a:solidFill>
              </a:rPr>
              <a:t>白黒画像</a:t>
            </a:r>
            <a:r>
              <a:rPr lang="ja-JP" altLang="en-US" dirty="0"/>
              <a:t>の場合、</a:t>
            </a:r>
            <a:endParaRPr lang="en-US" altLang="ja-JP" dirty="0"/>
          </a:p>
          <a:p>
            <a:r>
              <a:rPr lang="ja-JP" altLang="en-US" dirty="0"/>
              <a:t>　・輝度</a:t>
            </a:r>
            <a:endParaRPr lang="en-US" altLang="ja-JP" dirty="0"/>
          </a:p>
          <a:p>
            <a:r>
              <a:rPr kumimoji="1" lang="ja-JP" altLang="en-US" dirty="0"/>
              <a:t>　・行</a:t>
            </a:r>
            <a:endParaRPr kumimoji="1" lang="en-US" altLang="ja-JP" dirty="0"/>
          </a:p>
          <a:p>
            <a:r>
              <a:rPr lang="ja-JP" altLang="en-US" dirty="0"/>
              <a:t>　・</a:t>
            </a:r>
            <a:r>
              <a:rPr kumimoji="1" lang="ja-JP" altLang="en-US" dirty="0"/>
              <a:t>列</a:t>
            </a:r>
            <a:endParaRPr lang="en-US" altLang="ja-JP" dirty="0"/>
          </a:p>
          <a:p>
            <a:r>
              <a:rPr lang="ja-JP" altLang="en-US" b="1" dirty="0">
                <a:solidFill>
                  <a:srgbClr val="FF0000"/>
                </a:solidFill>
              </a:rPr>
              <a:t>１</a:t>
            </a:r>
            <a:r>
              <a:rPr lang="en-US" altLang="ja-JP" b="1" dirty="0">
                <a:solidFill>
                  <a:srgbClr val="FF0000"/>
                </a:solidFill>
              </a:rPr>
              <a:t>×</a:t>
            </a:r>
            <a:r>
              <a:rPr lang="ja-JP" altLang="en-US" b="1" dirty="0">
                <a:solidFill>
                  <a:srgbClr val="FF0000"/>
                </a:solidFill>
              </a:rPr>
              <a:t>行</a:t>
            </a:r>
            <a:r>
              <a:rPr lang="en-US" altLang="ja-JP" b="1" dirty="0">
                <a:solidFill>
                  <a:srgbClr val="FF0000"/>
                </a:solidFill>
              </a:rPr>
              <a:t>×</a:t>
            </a:r>
            <a:r>
              <a:rPr lang="ja-JP" altLang="en-US" b="1" dirty="0">
                <a:solidFill>
                  <a:srgbClr val="FF0000"/>
                </a:solidFill>
              </a:rPr>
              <a:t>列のデータ</a:t>
            </a:r>
            <a:r>
              <a:rPr lang="ja-JP" altLang="en-US" dirty="0"/>
              <a:t>で表現</a:t>
            </a:r>
            <a:endParaRPr lang="en-US" altLang="ja-JP" dirty="0"/>
          </a:p>
        </p:txBody>
      </p:sp>
      <p:sp>
        <p:nvSpPr>
          <p:cNvPr id="7" name="テキスト ボックス 6">
            <a:extLst>
              <a:ext uri="{FF2B5EF4-FFF2-40B4-BE49-F238E27FC236}">
                <a16:creationId xmlns:a16="http://schemas.microsoft.com/office/drawing/2014/main" id="{F25BF0CE-CE49-CEAB-B8BC-EBC4ADAE3A60}"/>
              </a:ext>
            </a:extLst>
          </p:cNvPr>
          <p:cNvSpPr txBox="1"/>
          <p:nvPr/>
        </p:nvSpPr>
        <p:spPr>
          <a:xfrm>
            <a:off x="7037799" y="4869429"/>
            <a:ext cx="4510354" cy="1754326"/>
          </a:xfrm>
          <a:prstGeom prst="rect">
            <a:avLst/>
          </a:prstGeom>
          <a:noFill/>
          <a:ln>
            <a:solidFill>
              <a:schemeClr val="tx1"/>
            </a:solidFill>
          </a:ln>
        </p:spPr>
        <p:txBody>
          <a:bodyPr wrap="square" rtlCol="0">
            <a:spAutoFit/>
          </a:bodyPr>
          <a:lstStyle/>
          <a:p>
            <a:r>
              <a:rPr kumimoji="1" lang="ja-JP" altLang="en-US" b="1" dirty="0">
                <a:solidFill>
                  <a:srgbClr val="FF0000"/>
                </a:solidFill>
              </a:rPr>
              <a:t>深度情報付カラー画像（左下図）</a:t>
            </a:r>
            <a:r>
              <a:rPr kumimoji="1" lang="ja-JP" altLang="en-US" dirty="0"/>
              <a:t>の場合、</a:t>
            </a:r>
            <a:endParaRPr lang="en-US" altLang="ja-JP" dirty="0"/>
          </a:p>
          <a:p>
            <a:r>
              <a:rPr lang="ja-JP" altLang="en-US" dirty="0"/>
              <a:t>　・赤／緑／青／深度</a:t>
            </a:r>
            <a:endParaRPr lang="en-US" altLang="ja-JP" dirty="0"/>
          </a:p>
          <a:p>
            <a:r>
              <a:rPr kumimoji="1" lang="ja-JP" altLang="en-US" dirty="0"/>
              <a:t>　・行</a:t>
            </a:r>
            <a:endParaRPr kumimoji="1" lang="en-US" altLang="ja-JP" dirty="0"/>
          </a:p>
          <a:p>
            <a:r>
              <a:rPr lang="ja-JP" altLang="en-US" dirty="0"/>
              <a:t>　・</a:t>
            </a:r>
            <a:r>
              <a:rPr kumimoji="1" lang="ja-JP" altLang="en-US" dirty="0"/>
              <a:t>列</a:t>
            </a:r>
            <a:endParaRPr lang="en-US" altLang="ja-JP" dirty="0"/>
          </a:p>
          <a:p>
            <a:r>
              <a:rPr lang="ja-JP" altLang="en-US" b="1" dirty="0">
                <a:solidFill>
                  <a:srgbClr val="FF0000"/>
                </a:solidFill>
              </a:rPr>
              <a:t>４</a:t>
            </a:r>
            <a:r>
              <a:rPr lang="en-US" altLang="ja-JP" b="1" dirty="0">
                <a:solidFill>
                  <a:srgbClr val="FF0000"/>
                </a:solidFill>
              </a:rPr>
              <a:t>×</a:t>
            </a:r>
            <a:r>
              <a:rPr lang="ja-JP" altLang="en-US" b="1" dirty="0">
                <a:solidFill>
                  <a:srgbClr val="FF0000"/>
                </a:solidFill>
              </a:rPr>
              <a:t>行</a:t>
            </a:r>
            <a:r>
              <a:rPr lang="en-US" altLang="ja-JP" b="1" dirty="0">
                <a:solidFill>
                  <a:srgbClr val="FF0000"/>
                </a:solidFill>
              </a:rPr>
              <a:t>×</a:t>
            </a:r>
            <a:r>
              <a:rPr lang="ja-JP" altLang="en-US" b="1" dirty="0">
                <a:solidFill>
                  <a:srgbClr val="FF0000"/>
                </a:solidFill>
              </a:rPr>
              <a:t>列のデータ</a:t>
            </a:r>
            <a:r>
              <a:rPr lang="ja-JP" altLang="en-US" dirty="0"/>
              <a:t>で表現</a:t>
            </a:r>
            <a:r>
              <a:rPr lang="en-US" altLang="ja-JP" dirty="0"/>
              <a:t> </a:t>
            </a:r>
          </a:p>
          <a:p>
            <a:r>
              <a:rPr lang="ja-JP" altLang="en-US" dirty="0"/>
              <a:t>（</a:t>
            </a:r>
            <a:r>
              <a:rPr lang="en-US" altLang="ja-JP" dirty="0"/>
              <a:t>RGBD</a:t>
            </a:r>
            <a:r>
              <a:rPr lang="ja-JP" altLang="en-US" dirty="0"/>
              <a:t>データ）</a:t>
            </a:r>
            <a:endParaRPr lang="en-US" altLang="ja-JP" dirty="0"/>
          </a:p>
        </p:txBody>
      </p:sp>
      <p:pic>
        <p:nvPicPr>
          <p:cNvPr id="1028" name="Picture 4" descr="Figure 1.1 – An RGBD image from Freiburg dataset, acquired with Microsoft Kinect. In the depth map, the color is mapped to the distance from the camera plane to the observed surface. Pixels where the sensor is unable to measure the depth are displayed in black.">
            <a:extLst>
              <a:ext uri="{FF2B5EF4-FFF2-40B4-BE49-F238E27FC236}">
                <a16:creationId xmlns:a16="http://schemas.microsoft.com/office/drawing/2014/main" id="{413C802E-096A-6F84-464C-4AAB4FFA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793" y="4737540"/>
            <a:ext cx="5006939" cy="201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22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63BD1E-69D7-42A3-E3B0-F60AF3C7CEAF}"/>
              </a:ext>
            </a:extLst>
          </p:cNvPr>
          <p:cNvSpPr>
            <a:spLocks noGrp="1"/>
          </p:cNvSpPr>
          <p:nvPr>
            <p:ph type="title"/>
          </p:nvPr>
        </p:nvSpPr>
        <p:spPr/>
        <p:txBody>
          <a:bodyPr/>
          <a:lstStyle/>
          <a:p>
            <a:r>
              <a:rPr kumimoji="1" lang="ja-JP" altLang="en-US" dirty="0"/>
              <a:t>機械学習：分類（</a:t>
            </a:r>
            <a:r>
              <a:rPr kumimoji="1" lang="en-US" altLang="ja-JP" dirty="0"/>
              <a:t>1/2</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ED0699A-388D-267A-CE3F-2685D4D6289F}"/>
                  </a:ext>
                </a:extLst>
              </p:cNvPr>
              <p:cNvSpPr>
                <a:spLocks noGrp="1"/>
              </p:cNvSpPr>
              <p:nvPr>
                <p:ph idx="1"/>
              </p:nvPr>
            </p:nvSpPr>
            <p:spPr>
              <a:xfrm>
                <a:off x="838199" y="1825625"/>
                <a:ext cx="9829801" cy="4351338"/>
              </a:xfrm>
            </p:spPr>
            <p:txBody>
              <a:bodyPr>
                <a:normAutofit/>
              </a:bodyPr>
              <a:lstStyle/>
              <a:p>
                <a:r>
                  <a:rPr lang="ja-JP" altLang="en-US" u="sng" dirty="0"/>
                  <a:t>分類器／分類モデル</a:t>
                </a:r>
                <a:endParaRPr lang="en-US" altLang="ja-JP" u="sng" dirty="0"/>
              </a:p>
              <a:p>
                <a:endParaRPr lang="en-US" altLang="ja-JP" dirty="0"/>
              </a:p>
              <a:p>
                <a:pPr marL="0" indent="0">
                  <a:buNone/>
                </a:pPr>
                <a:r>
                  <a:rPr lang="ja-JP" altLang="en-US" b="0" dirty="0"/>
                  <a:t>　　　</a:t>
                </a:r>
                <a14:m>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a14:m>
                <a:endParaRPr lang="en-US" altLang="ja-JP" dirty="0"/>
              </a:p>
              <a:p>
                <a:endParaRPr lang="en-US" altLang="ja-JP" dirty="0"/>
              </a:p>
              <a:p>
                <a:pPr marL="0" indent="0">
                  <a:buNone/>
                </a:pPr>
                <a:r>
                  <a:rPr kumimoji="1" lang="ja-JP" altLang="en-US" dirty="0"/>
                  <a:t>入力</a:t>
                </a:r>
                <a:r>
                  <a:rPr kumimoji="1" lang="en-US" altLang="ja-JP" dirty="0"/>
                  <a:t>x … </a:t>
                </a:r>
                <a:r>
                  <a:rPr kumimoji="1" lang="ja-JP" altLang="en-US" dirty="0"/>
                  <a:t>画像データ</a:t>
                </a:r>
                <a:endParaRPr kumimoji="1" lang="en-US" altLang="ja-JP" dirty="0"/>
              </a:p>
              <a:p>
                <a:pPr marL="0" indent="0">
                  <a:buNone/>
                </a:pPr>
                <a:r>
                  <a:rPr kumimoji="1" lang="ja-JP" altLang="en-US" dirty="0"/>
                  <a:t>出力</a:t>
                </a:r>
                <a:r>
                  <a:rPr kumimoji="1" lang="en-US" altLang="ja-JP" dirty="0"/>
                  <a:t>y …</a:t>
                </a:r>
                <a:r>
                  <a:rPr kumimoji="1" lang="ja-JP" altLang="en-US" dirty="0"/>
                  <a:t> ラベル</a:t>
                </a:r>
                <a:endParaRPr kumimoji="1" lang="en-US" altLang="ja-JP" dirty="0"/>
              </a:p>
              <a:p>
                <a:pPr marL="0" indent="0">
                  <a:buNone/>
                </a:pPr>
                <a:endParaRPr kumimoji="1" lang="en-US" altLang="ja-JP" dirty="0"/>
              </a:p>
              <a:p>
                <a:pPr marL="0" indent="0">
                  <a:buNone/>
                </a:pPr>
                <a:r>
                  <a:rPr lang="ja-JP" altLang="en-US" dirty="0"/>
                  <a:t>この近似ができるだけ成り立つようにしたい。</a:t>
                </a:r>
                <a:endParaRPr lang="en-US" altLang="ja-JP" dirty="0"/>
              </a:p>
            </p:txBody>
          </p:sp>
        </mc:Choice>
        <mc:Fallback xmlns="">
          <p:sp>
            <p:nvSpPr>
              <p:cNvPr id="3" name="コンテンツ プレースホルダー 2">
                <a:extLst>
                  <a:ext uri="{FF2B5EF4-FFF2-40B4-BE49-F238E27FC236}">
                    <a16:creationId xmlns:a16="http://schemas.microsoft.com/office/drawing/2014/main" id="{7ED0699A-388D-267A-CE3F-2685D4D6289F}"/>
                  </a:ext>
                </a:extLst>
              </p:cNvPr>
              <p:cNvSpPr>
                <a:spLocks noGrp="1" noRot="1" noChangeAspect="1" noMove="1" noResize="1" noEditPoints="1" noAdjustHandles="1" noChangeArrowheads="1" noChangeShapeType="1" noTextEdit="1"/>
              </p:cNvSpPr>
              <p:nvPr>
                <p:ph idx="1"/>
              </p:nvPr>
            </p:nvSpPr>
            <p:spPr>
              <a:xfrm>
                <a:off x="838199" y="1825625"/>
                <a:ext cx="9829801" cy="4351338"/>
              </a:xfrm>
              <a:blipFill>
                <a:blip r:embed="rId2"/>
                <a:stretch>
                  <a:fillRect l="-1240" t="-2241"/>
                </a:stretch>
              </a:blipFill>
            </p:spPr>
            <p:txBody>
              <a:bodyPr/>
              <a:lstStyle/>
              <a:p>
                <a:r>
                  <a:rPr lang="ja-JP" altLang="en-US">
                    <a:noFill/>
                  </a:rPr>
                  <a:t> </a:t>
                </a:r>
              </a:p>
            </p:txBody>
          </p:sp>
        </mc:Fallback>
      </mc:AlternateContent>
      <p:pic>
        <p:nvPicPr>
          <p:cNvPr id="4" name="Picture 2">
            <a:extLst>
              <a:ext uri="{FF2B5EF4-FFF2-40B4-BE49-F238E27FC236}">
                <a16:creationId xmlns:a16="http://schemas.microsoft.com/office/drawing/2014/main" id="{35374DCC-E49D-3DE7-45A4-985726C3C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225" y="2397173"/>
            <a:ext cx="6162675" cy="263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30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A81A5-7912-1663-A4E2-EEBA621A36D1}"/>
              </a:ext>
            </a:extLst>
          </p:cNvPr>
          <p:cNvSpPr>
            <a:spLocks noGrp="1"/>
          </p:cNvSpPr>
          <p:nvPr>
            <p:ph type="title"/>
          </p:nvPr>
        </p:nvSpPr>
        <p:spPr/>
        <p:txBody>
          <a:bodyPr/>
          <a:lstStyle/>
          <a:p>
            <a:r>
              <a:rPr kumimoji="1" lang="ja-JP" altLang="en-US" dirty="0"/>
              <a:t>機械学習：分類（</a:t>
            </a:r>
            <a:r>
              <a:rPr kumimoji="1" lang="en-US" altLang="ja-JP" dirty="0"/>
              <a:t>2</a:t>
            </a:r>
            <a:r>
              <a:rPr lang="en-US" altLang="ja-JP" dirty="0"/>
              <a:t>/2</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ECFA950-21CD-4CAC-0780-922EA6D5325B}"/>
                  </a:ext>
                </a:extLst>
              </p:cNvPr>
              <p:cNvSpPr>
                <a:spLocks noGrp="1"/>
              </p:cNvSpPr>
              <p:nvPr>
                <p:ph idx="1"/>
              </p:nvPr>
            </p:nvSpPr>
            <p:spPr/>
            <p:txBody>
              <a:bodyPr>
                <a:normAutofit lnSpcReduction="10000"/>
              </a:bodyPr>
              <a:lstStyle/>
              <a:p>
                <a:r>
                  <a:rPr kumimoji="1" lang="ja-JP" altLang="en-US" u="sng" dirty="0"/>
                  <a:t>分類器（再掲）</a:t>
                </a:r>
                <a:endParaRPr kumimoji="1" lang="en-US" altLang="ja-JP" u="sng" dirty="0"/>
              </a:p>
              <a:p>
                <a:endParaRPr kumimoji="1" lang="en-US" altLang="ja-JP" u="sng"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𝑦</m:t>
                          </m:r>
                        </m:e>
                      </m:acc>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oMath>
                  </m:oMathPara>
                </a14:m>
                <a:endParaRPr lang="en-US" altLang="ja-JP" dirty="0"/>
              </a:p>
              <a:p>
                <a:pPr marL="0" indent="0">
                  <a:buNone/>
                </a:pPr>
                <a:endParaRPr lang="en-US" altLang="ja-JP" dirty="0"/>
              </a:p>
              <a:p>
                <a:pPr marL="0" indent="0">
                  <a:buNone/>
                </a:pPr>
                <a:r>
                  <a:rPr lang="ja-JP" altLang="en-US" dirty="0"/>
                  <a:t>この近似ができるだけ成り立つようにしたい。</a:t>
                </a:r>
                <a:endParaRPr lang="en-US" altLang="ja-JP" dirty="0"/>
              </a:p>
              <a:p>
                <a:pPr marL="0" indent="0">
                  <a:buNone/>
                </a:pPr>
                <a:endParaRPr lang="en-US" altLang="ja-JP" dirty="0"/>
              </a:p>
              <a:p>
                <a:pPr marL="0" indent="0">
                  <a:buNone/>
                </a:pPr>
                <a:r>
                  <a:rPr lang="ja-JP" altLang="en-US" dirty="0"/>
                  <a:t>考えるべきこと：</a:t>
                </a:r>
                <a:endParaRPr lang="en-US" altLang="ja-JP" dirty="0"/>
              </a:p>
              <a:p>
                <a:pPr lvl="1"/>
                <a:r>
                  <a:rPr lang="ja-JP" altLang="en-US" dirty="0"/>
                  <a:t>モデル：　　</a:t>
                </a:r>
                <a:r>
                  <a:rPr lang="en-US" altLang="ja-JP" dirty="0"/>
                  <a:t> </a:t>
                </a:r>
                <a:r>
                  <a:rPr lang="en-US" altLang="ja-JP" dirty="0" err="1"/>
                  <a:t>f_w</a:t>
                </a:r>
                <a:r>
                  <a:rPr lang="en-US" altLang="ja-JP" dirty="0"/>
                  <a:t>(x) </a:t>
                </a:r>
                <a:r>
                  <a:rPr lang="ja-JP" altLang="en-US"/>
                  <a:t>は具体的にどう</a:t>
                </a:r>
                <a:r>
                  <a:rPr lang="ja-JP" altLang="en-US" dirty="0"/>
                  <a:t>いう形にする？</a:t>
                </a:r>
                <a:endParaRPr lang="en-US" altLang="ja-JP" dirty="0"/>
              </a:p>
              <a:p>
                <a:pPr lvl="1"/>
                <a:r>
                  <a:rPr lang="ja-JP" altLang="en-US" dirty="0"/>
                  <a:t>損失関数：　「 </a:t>
                </a:r>
                <a:r>
                  <a:rPr lang="en-US" altLang="ja-JP" dirty="0" err="1"/>
                  <a:t>f_w</a:t>
                </a:r>
                <a:r>
                  <a:rPr lang="en-US" altLang="ja-JP" dirty="0"/>
                  <a:t>(x) </a:t>
                </a:r>
                <a:r>
                  <a:rPr lang="ja-JP" altLang="en-US" dirty="0"/>
                  <a:t>で </a:t>
                </a:r>
                <a:r>
                  <a:rPr lang="en-US" altLang="ja-JP" dirty="0"/>
                  <a:t>y </a:t>
                </a:r>
                <a:r>
                  <a:rPr lang="ja-JP" altLang="en-US" dirty="0"/>
                  <a:t>を近似」はどう定量化する？</a:t>
                </a:r>
                <a:endParaRPr lang="en-US" altLang="ja-JP" dirty="0"/>
              </a:p>
              <a:p>
                <a:pPr lvl="1"/>
                <a:r>
                  <a:rPr lang="ja-JP" altLang="en-US" dirty="0"/>
                  <a:t>最適化：　　モデル・損失関数を決めた時、</a:t>
                </a:r>
                <a:r>
                  <a:rPr lang="en-US" altLang="ja-JP" dirty="0"/>
                  <a:t>w </a:t>
                </a:r>
                <a:r>
                  <a:rPr lang="ja-JP" altLang="en-US" dirty="0"/>
                  <a:t>はどう更新する？</a:t>
                </a:r>
                <a:endParaRPr lang="en-US" altLang="ja-JP" dirty="0"/>
              </a:p>
            </p:txBody>
          </p:sp>
        </mc:Choice>
        <mc:Fallback xmlns="">
          <p:sp>
            <p:nvSpPr>
              <p:cNvPr id="3" name="コンテンツ プレースホルダー 2">
                <a:extLst>
                  <a:ext uri="{FF2B5EF4-FFF2-40B4-BE49-F238E27FC236}">
                    <a16:creationId xmlns:a16="http://schemas.microsoft.com/office/drawing/2014/main" id="{FECFA950-21CD-4CAC-0780-922EA6D5325B}"/>
                  </a:ext>
                </a:extLst>
              </p:cNvPr>
              <p:cNvSpPr>
                <a:spLocks noGrp="1" noRot="1" noChangeAspect="1" noMove="1" noResize="1" noEditPoints="1" noAdjustHandles="1" noChangeArrowheads="1" noChangeShapeType="1" noTextEdit="1"/>
              </p:cNvSpPr>
              <p:nvPr>
                <p:ph idx="1"/>
              </p:nvPr>
            </p:nvSpPr>
            <p:spPr>
              <a:blipFill>
                <a:blip r:embed="rId2"/>
                <a:stretch>
                  <a:fillRect l="-1217" t="-2941" b="-5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764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F5100-1432-6349-8821-327D9E77ECCD}"/>
              </a:ext>
            </a:extLst>
          </p:cNvPr>
          <p:cNvSpPr>
            <a:spLocks noGrp="1"/>
          </p:cNvSpPr>
          <p:nvPr>
            <p:ph type="title"/>
          </p:nvPr>
        </p:nvSpPr>
        <p:spPr/>
        <p:txBody>
          <a:bodyPr/>
          <a:lstStyle/>
          <a:p>
            <a:r>
              <a:rPr kumimoji="1" lang="ja-JP" altLang="en-US" dirty="0"/>
              <a:t>機械学習：分類：モデル</a:t>
            </a:r>
            <a:r>
              <a:rPr kumimoji="1" lang="en-US" altLang="ja-JP" dirty="0"/>
              <a:t>(1/3)</a:t>
            </a:r>
            <a:endParaRPr kumimoji="1" lang="ja-JP" altLang="en-US" dirty="0"/>
          </a:p>
        </p:txBody>
      </p:sp>
      <p:sp>
        <p:nvSpPr>
          <p:cNvPr id="3" name="コンテンツ プレースホルダー 2">
            <a:extLst>
              <a:ext uri="{FF2B5EF4-FFF2-40B4-BE49-F238E27FC236}">
                <a16:creationId xmlns:a16="http://schemas.microsoft.com/office/drawing/2014/main" id="{CBE6D811-1205-6DCE-C9E8-85C3893E2495}"/>
              </a:ext>
            </a:extLst>
          </p:cNvPr>
          <p:cNvSpPr>
            <a:spLocks noGrp="1"/>
          </p:cNvSpPr>
          <p:nvPr>
            <p:ph idx="1"/>
          </p:nvPr>
        </p:nvSpPr>
        <p:spPr/>
        <p:txBody>
          <a:bodyPr>
            <a:normAutofit/>
          </a:bodyPr>
          <a:lstStyle/>
          <a:p>
            <a:r>
              <a:rPr kumimoji="1" lang="en-US" altLang="ja-JP" u="sng" dirty="0"/>
              <a:t>CNN</a:t>
            </a:r>
            <a:r>
              <a:rPr kumimoji="1" lang="ja-JP" altLang="en-US" u="sng" dirty="0"/>
              <a:t>（畳み込みニューラルネットワーク）</a:t>
            </a:r>
            <a:endParaRPr kumimoji="1" lang="en-US" altLang="ja-JP" u="sng" dirty="0"/>
          </a:p>
          <a:p>
            <a:pPr lvl="1"/>
            <a:endParaRPr lang="en-US" altLang="ja-JP" u="sng" dirty="0"/>
          </a:p>
          <a:p>
            <a:pPr lvl="1"/>
            <a:endParaRPr lang="en-US" altLang="ja-JP" u="sng" dirty="0"/>
          </a:p>
          <a:p>
            <a:pPr lvl="1"/>
            <a:endParaRPr lang="en-US" altLang="ja-JP" u="sng" dirty="0"/>
          </a:p>
          <a:p>
            <a:pPr lvl="1"/>
            <a:endParaRPr lang="en-US" altLang="ja-JP" u="sng" dirty="0"/>
          </a:p>
          <a:p>
            <a:pPr lvl="1"/>
            <a:endParaRPr lang="en-US" altLang="ja-JP" u="sng" dirty="0"/>
          </a:p>
          <a:p>
            <a:pPr lvl="1"/>
            <a:endParaRPr lang="en-US" altLang="ja-JP" u="sng" dirty="0"/>
          </a:p>
        </p:txBody>
      </p:sp>
      <p:pic>
        <p:nvPicPr>
          <p:cNvPr id="1026" name="Picture 2">
            <a:extLst>
              <a:ext uri="{FF2B5EF4-FFF2-40B4-BE49-F238E27FC236}">
                <a16:creationId xmlns:a16="http://schemas.microsoft.com/office/drawing/2014/main" id="{07AC6F50-F9C6-695B-1A89-4504D13D9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379" y="2442093"/>
            <a:ext cx="9036795" cy="401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3388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612</Words>
  <Application>Microsoft Office PowerPoint</Application>
  <PresentationFormat>ワイド画面</PresentationFormat>
  <Paragraphs>122</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-apple-system</vt:lpstr>
      <vt:lpstr>游ゴシック</vt:lpstr>
      <vt:lpstr>游ゴシック Light</vt:lpstr>
      <vt:lpstr>Arial</vt:lpstr>
      <vt:lpstr>Cambria Math</vt:lpstr>
      <vt:lpstr>Office テーマ</vt:lpstr>
      <vt:lpstr>画像認識入門１ （身内勉強用）</vt:lpstr>
      <vt:lpstr>画像認識：タスク：分類</vt:lpstr>
      <vt:lpstr>画像認識：タスク：物体検出</vt:lpstr>
      <vt:lpstr>画像認識：タスク：セグメンテーション</vt:lpstr>
      <vt:lpstr>画像認識：タスク：まとめ</vt:lpstr>
      <vt:lpstr>画像認識：ピクセルデータ</vt:lpstr>
      <vt:lpstr>機械学習：分類（1/2）</vt:lpstr>
      <vt:lpstr>機械学習：分類（2/2）</vt:lpstr>
      <vt:lpstr>機械学習：分類：モデル(1/3)</vt:lpstr>
      <vt:lpstr>機械学習：分類：モデル(2/3)</vt:lpstr>
      <vt:lpstr>機械学習：分類：モデル(3/3)</vt:lpstr>
      <vt:lpstr>機械学習：分類：損失関数（1/2）</vt:lpstr>
      <vt:lpstr>機械学習：分類：損失関数（2/2）</vt:lpstr>
      <vt:lpstr>機械学習：分類：最適化</vt:lpstr>
      <vt:lpstr>機械学習：分類</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画像認識入門</dc:title>
  <dc:creator>菱沼 徹</dc:creator>
  <cp:lastModifiedBy>菱沼 徹</cp:lastModifiedBy>
  <cp:revision>29</cp:revision>
  <dcterms:created xsi:type="dcterms:W3CDTF">2022-07-03T21:21:07Z</dcterms:created>
  <dcterms:modified xsi:type="dcterms:W3CDTF">2022-07-07T09:07:13Z</dcterms:modified>
</cp:coreProperties>
</file>